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854" autoAdjust="0"/>
    <p:restoredTop sz="94733" autoAdjust="0"/>
  </p:normalViewPr>
  <p:slideViewPr>
    <p:cSldViewPr>
      <p:cViewPr>
        <p:scale>
          <a:sx n="200" d="100"/>
          <a:sy n="200" d="100"/>
        </p:scale>
        <p:origin x="96" y="-8144"/>
      </p:cViewPr>
      <p:guideLst>
        <p:guide orient="horz" pos="3120"/>
        <p:guide pos="2160"/>
      </p:guideLst>
    </p:cSldViewPr>
  </p:slideViewPr>
  <p:outlineViewPr>
    <p:cViewPr>
      <p:scale>
        <a:sx n="33" d="100"/>
        <a:sy n="33" d="100"/>
      </p:scale>
      <p:origin x="0" y="0"/>
    </p:cViewPr>
  </p:outlineViewPr>
  <p:notesTextViewPr>
    <p:cViewPr>
      <p:scale>
        <a:sx n="400" d="100"/>
        <a:sy n="400" d="100"/>
      </p:scale>
      <p:origin x="0" y="-208"/>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9/15/2020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9/15/2020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9/15/2020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9/15/2020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9/15/2020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9/15/2020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9/15/2020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9/15/2020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9/15/2020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png"/><Relationship Id="rId3" Type="http://schemas.openxmlformats.org/officeDocument/2006/relationships/image" Target="../media/image1.png"/><Relationship Id="rId7" Type="http://schemas.microsoft.com/office/2007/relationships/hdphoto" Target="../media/hdphoto1.wdp"/><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jpeg"/><Relationship Id="rId10" Type="http://schemas.openxmlformats.org/officeDocument/2006/relationships/image" Target="../media/image7.png"/><Relationship Id="rId4" Type="http://schemas.openxmlformats.org/officeDocument/2006/relationships/image" Target="../media/image2.jpe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תמונה 7">
            <a:extLst>
              <a:ext uri="{FF2B5EF4-FFF2-40B4-BE49-F238E27FC236}">
                <a16:creationId xmlns:a16="http://schemas.microsoft.com/office/drawing/2014/main" id="{7406655F-4F86-4350-B5C7-28FABBE0DFB8}"/>
              </a:ext>
            </a:extLst>
          </p:cNvPr>
          <p:cNvPicPr>
            <a:picLocks noChangeAspect="1"/>
          </p:cNvPicPr>
          <p:nvPr/>
        </p:nvPicPr>
        <p:blipFill>
          <a:blip r:embed="rId3"/>
          <a:stretch>
            <a:fillRect/>
          </a:stretch>
        </p:blipFill>
        <p:spPr>
          <a:xfrm>
            <a:off x="3668667" y="1630672"/>
            <a:ext cx="1440000" cy="891928"/>
          </a:xfrm>
          <a:prstGeom prst="rect">
            <a:avLst/>
          </a:prstGeom>
        </p:spPr>
      </p:pic>
      <p:sp>
        <p:nvSpPr>
          <p:cNvPr id="3075" name="TextBox 6"/>
          <p:cNvSpPr txBox="1">
            <a:spLocks noChangeArrowheads="1"/>
          </p:cNvSpPr>
          <p:nvPr/>
        </p:nvSpPr>
        <p:spPr bwMode="auto">
          <a:xfrm>
            <a:off x="335090" y="1376104"/>
            <a:ext cx="2901818" cy="1865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None/>
              <a:defRPr/>
            </a:pPr>
            <a:r>
              <a:rPr lang="en-US" altLang="en-US" sz="900" b="1" dirty="0">
                <a:latin typeface="+mj-lt"/>
                <a:ea typeface="Cambria" charset="0"/>
                <a:cs typeface="Arial" panose="020B0604020202020204" pitchFamily="34" charset="0"/>
              </a:rPr>
              <a:t>INTRODUCTION</a:t>
            </a:r>
            <a:r>
              <a:rPr lang="en-US" altLang="en-US" sz="900" dirty="0">
                <a:latin typeface="+mj-lt"/>
                <a:ea typeface="Cambria" charset="0"/>
                <a:cs typeface="Arial" panose="020B0604020202020204" pitchFamily="34" charset="0"/>
              </a:rPr>
              <a:t>: </a:t>
            </a:r>
            <a:r>
              <a:rPr lang="en-IL" sz="850" dirty="0">
                <a:effectLst/>
                <a:latin typeface="+mj-lt"/>
                <a:ea typeface="Calibri" panose="020F0502020204030204" pitchFamily="34" charset="0"/>
                <a:cs typeface="Arial" panose="020B0604020202020204" pitchFamily="34" charset="0"/>
              </a:rPr>
              <a:t>Thermal decomposition of plastic waste results in gas products, mainly hydrocarbon molecules, which cannot be released to the atmosphere for environmental reasons. </a:t>
            </a:r>
            <a:r>
              <a:rPr lang="en-US" sz="850" dirty="0">
                <a:effectLst/>
                <a:latin typeface="+mj-lt"/>
                <a:ea typeface="Calibri" panose="020F0502020204030204" pitchFamily="34" charset="0"/>
                <a:cs typeface="Arial" panose="020B0604020202020204" pitchFamily="34" charset="0"/>
              </a:rPr>
              <a:t>We are investigating</a:t>
            </a:r>
            <a:r>
              <a:rPr lang="en-IL" sz="850" dirty="0">
                <a:effectLst/>
                <a:latin typeface="+mj-lt"/>
                <a:ea typeface="Calibri" panose="020F0502020204030204" pitchFamily="34" charset="0"/>
                <a:cs typeface="Arial" panose="020B0604020202020204" pitchFamily="34" charset="0"/>
              </a:rPr>
              <a:t> secondary gas treatment to decompose the hydrocarbon gas products into </a:t>
            </a:r>
            <a:r>
              <a:rPr lang="en-US" sz="850" dirty="0">
                <a:effectLst/>
                <a:latin typeface="+mj-lt"/>
                <a:ea typeface="Calibri" panose="020F0502020204030204" pitchFamily="34" charset="0"/>
                <a:cs typeface="Arial" panose="020B0604020202020204" pitchFamily="34" charset="0"/>
              </a:rPr>
              <a:t>smaller</a:t>
            </a:r>
            <a:r>
              <a:rPr lang="en-IL" sz="850" dirty="0">
                <a:effectLst/>
                <a:latin typeface="+mj-lt"/>
                <a:ea typeface="Calibri" panose="020F0502020204030204" pitchFamily="34" charset="0"/>
                <a:cs typeface="Arial" panose="020B0604020202020204" pitchFamily="34" charset="0"/>
              </a:rPr>
              <a:t> molecules by </a:t>
            </a:r>
            <a:r>
              <a:rPr lang="en-US" sz="850" dirty="0">
                <a:effectLst/>
                <a:latin typeface="+mj-lt"/>
                <a:ea typeface="Calibri" panose="020F0502020204030204" pitchFamily="34" charset="0"/>
                <a:cs typeface="Arial" panose="020B0604020202020204" pitchFamily="34" charset="0"/>
              </a:rPr>
              <a:t>capacitively-coupled plasma (CCP) generated by a</a:t>
            </a:r>
            <a:r>
              <a:rPr lang="en-IL" sz="850" dirty="0">
                <a:effectLst/>
                <a:latin typeface="+mj-lt"/>
                <a:ea typeface="Calibri" panose="020F0502020204030204" pitchFamily="34" charset="0"/>
                <a:cs typeface="Arial" panose="020B0604020202020204" pitchFamily="34" charset="0"/>
              </a:rPr>
              <a:t> radio-frequency (13.56 MHz) </a:t>
            </a:r>
            <a:r>
              <a:rPr lang="en-US" sz="850" dirty="0">
                <a:effectLst/>
                <a:latin typeface="+mj-lt"/>
                <a:ea typeface="Calibri" panose="020F0502020204030204" pitchFamily="34" charset="0"/>
                <a:cs typeface="Arial" panose="020B0604020202020204" pitchFamily="34" charset="0"/>
              </a:rPr>
              <a:t>power supply</a:t>
            </a:r>
            <a:r>
              <a:rPr lang="en-IL" sz="850" dirty="0">
                <a:effectLst/>
                <a:latin typeface="+mj-lt"/>
                <a:ea typeface="Calibri" panose="020F0502020204030204" pitchFamily="34" charset="0"/>
                <a:cs typeface="Arial" panose="020B0604020202020204" pitchFamily="34" charset="0"/>
              </a:rPr>
              <a:t>.  </a:t>
            </a:r>
            <a:r>
              <a:rPr lang="en-US" sz="850" dirty="0">
                <a:effectLst/>
                <a:latin typeface="+mj-lt"/>
                <a:ea typeface="Calibri" panose="020F0502020204030204" pitchFamily="34" charset="0"/>
                <a:cs typeface="Arial" panose="020B0604020202020204" pitchFamily="34" charset="0"/>
              </a:rPr>
              <a:t>Our experimental system includes a plasma chamber equipped with </a:t>
            </a:r>
            <a:r>
              <a:rPr lang="en-IL" sz="850" i="1" dirty="0">
                <a:effectLst/>
                <a:latin typeface="+mj-lt"/>
                <a:ea typeface="Calibri" panose="020F0502020204030204" pitchFamily="34" charset="0"/>
                <a:cs typeface="Arial" panose="020B0604020202020204" pitchFamily="34" charset="0"/>
              </a:rPr>
              <a:t>in situ</a:t>
            </a:r>
            <a:r>
              <a:rPr lang="en-IL" sz="850" dirty="0">
                <a:effectLst/>
                <a:latin typeface="+mj-lt"/>
                <a:ea typeface="Calibri" panose="020F0502020204030204" pitchFamily="34" charset="0"/>
                <a:cs typeface="Arial" panose="020B0604020202020204" pitchFamily="34" charset="0"/>
              </a:rPr>
              <a:t> spectroscopy</a:t>
            </a:r>
            <a:r>
              <a:rPr lang="en-US" sz="850" dirty="0">
                <a:effectLst/>
                <a:latin typeface="+mj-lt"/>
                <a:ea typeface="Calibri" panose="020F0502020204030204" pitchFamily="34" charset="0"/>
                <a:cs typeface="Arial" panose="020B0604020202020204" pitchFamily="34" charset="0"/>
              </a:rPr>
              <a:t> tools that allow us to track and identify species (both radicals and ions) under different conditions (such as power and pressure). The study will allow us to </a:t>
            </a:r>
            <a:r>
              <a:rPr lang="en-IL" sz="850" dirty="0">
                <a:effectLst/>
                <a:latin typeface="+mj-lt"/>
                <a:ea typeface="Calibri" panose="020F0502020204030204" pitchFamily="34" charset="0"/>
                <a:cs typeface="Arial" panose="020B0604020202020204" pitchFamily="34" charset="0"/>
              </a:rPr>
              <a:t>understand the fundamental mechanisms of plastic waste decomposition towards improved treatment</a:t>
            </a:r>
            <a:r>
              <a:rPr lang="en-US" sz="850" dirty="0">
                <a:effectLst/>
                <a:latin typeface="+mj-lt"/>
                <a:ea typeface="Calibri" panose="020F0502020204030204" pitchFamily="34" charset="0"/>
                <a:cs typeface="Arial" panose="020B0604020202020204" pitchFamily="34" charset="0"/>
              </a:rPr>
              <a:t>s</a:t>
            </a:r>
            <a:r>
              <a:rPr lang="en-IL" sz="850" dirty="0">
                <a:effectLst/>
                <a:latin typeface="+mj-lt"/>
                <a:ea typeface="Calibri" panose="020F0502020204030204" pitchFamily="34" charset="0"/>
                <a:cs typeface="Arial" panose="020B0604020202020204" pitchFamily="34" charset="0"/>
              </a:rPr>
              <a:t>. </a:t>
            </a:r>
          </a:p>
          <a:p>
            <a:pPr algn="just" eaLnBrk="1" hangingPunct="1">
              <a:spcBef>
                <a:spcPct val="0"/>
              </a:spcBef>
              <a:buFontTx/>
              <a:buNone/>
              <a:defRPr/>
            </a:pPr>
            <a:endParaRPr lang="en-US" altLang="en-US" sz="900" dirty="0">
              <a:latin typeface="+mj-lt"/>
              <a:ea typeface="Cambria" charset="0"/>
              <a:cs typeface="Arial" panose="020B0604020202020204" pitchFamily="34" charset="0"/>
            </a:endParaRPr>
          </a:p>
        </p:txBody>
      </p:sp>
      <p:sp>
        <p:nvSpPr>
          <p:cNvPr id="3076" name="TextBox 7"/>
          <p:cNvSpPr txBox="1">
            <a:spLocks noChangeArrowheads="1"/>
          </p:cNvSpPr>
          <p:nvPr/>
        </p:nvSpPr>
        <p:spPr bwMode="auto">
          <a:xfrm>
            <a:off x="324686" y="4476209"/>
            <a:ext cx="3083719" cy="1850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800" b="1" dirty="0">
                <a:latin typeface="+mj-lt"/>
                <a:cs typeface="Arial" panose="020B0604020202020204" pitchFamily="34" charset="0"/>
              </a:rPr>
              <a:t>COMPUTATIONAL METHODS</a:t>
            </a:r>
            <a:r>
              <a:rPr lang="en-US" altLang="en-US" sz="770" dirty="0">
                <a:latin typeface="+mj-lt"/>
                <a:cs typeface="Arial" panose="020B0604020202020204" pitchFamily="34" charset="0"/>
              </a:rPr>
              <a:t>: </a:t>
            </a:r>
            <a:r>
              <a:rPr lang="en-US" altLang="en-US" sz="820" dirty="0">
                <a:latin typeface="+mj-lt"/>
                <a:cs typeface="Arial" panose="020B0604020202020204" pitchFamily="34" charset="0"/>
              </a:rPr>
              <a:t>We are using the plasma module (plasma-time-periodic [</a:t>
            </a:r>
            <a:r>
              <a:rPr lang="en-US" altLang="en-US" sz="820" dirty="0" err="1">
                <a:latin typeface="+mj-lt"/>
                <a:cs typeface="Arial" panose="020B0604020202020204" pitchFamily="34" charset="0"/>
              </a:rPr>
              <a:t>ptp</a:t>
            </a:r>
            <a:r>
              <a:rPr lang="en-US" altLang="en-US" sz="820" dirty="0">
                <a:latin typeface="+mj-lt"/>
                <a:cs typeface="Arial" panose="020B0604020202020204" pitchFamily="34" charset="0"/>
              </a:rPr>
              <a:t>]) of COMSOL to better understand the plasma-chemistry reactions occurring in the plasma chamber. We have constructed a 1D model to explore formation of excited and ionized species under our plasma conditions, while varying input power and pressure.  The 1D model contains the RF electrode and the ground electrode as a representation of the plasma chamber, along with its area, and with scattering cross section information imported from the </a:t>
            </a:r>
            <a:r>
              <a:rPr lang="en-US" altLang="en-US" sz="820" dirty="0" err="1">
                <a:latin typeface="+mj-lt"/>
                <a:cs typeface="Arial" panose="020B0604020202020204" pitchFamily="34" charset="0"/>
              </a:rPr>
              <a:t>LXCat</a:t>
            </a:r>
            <a:r>
              <a:rPr lang="en-US" altLang="en-US" sz="820" dirty="0">
                <a:latin typeface="+mj-lt"/>
                <a:cs typeface="Arial" panose="020B0604020202020204" pitchFamily="34" charset="0"/>
              </a:rPr>
              <a:t> database (https://nl.lxcat.net). We are also using the time-dependent study function of the plasma module, which allows us to simulate the plasma from ignition to steady-state.  At first, we were looking into argon gas plasma to test how our experimental results compare to our model.  Eventually we would like to add reaction chemistry for water and hydrocarbons as well.</a:t>
            </a:r>
          </a:p>
        </p:txBody>
      </p:sp>
      <p:sp>
        <p:nvSpPr>
          <p:cNvPr id="3082" name="TextBox 15"/>
          <p:cNvSpPr txBox="1">
            <a:spLocks noChangeArrowheads="1"/>
          </p:cNvSpPr>
          <p:nvPr/>
        </p:nvSpPr>
        <p:spPr bwMode="auto">
          <a:xfrm>
            <a:off x="3624807" y="3897811"/>
            <a:ext cx="2802930"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1000" b="1" dirty="0">
                <a:latin typeface="+mj-lt"/>
                <a:cs typeface="Arial" panose="020B0604020202020204" pitchFamily="34" charset="0"/>
              </a:rPr>
              <a:t>RESULTS</a:t>
            </a:r>
            <a:r>
              <a:rPr lang="en-US" altLang="en-US" sz="1000" dirty="0">
                <a:latin typeface="+mj-lt"/>
                <a:cs typeface="Arial" panose="020B0604020202020204" pitchFamily="34" charset="0"/>
              </a:rPr>
              <a:t>:</a:t>
            </a:r>
          </a:p>
        </p:txBody>
      </p:sp>
      <p:sp>
        <p:nvSpPr>
          <p:cNvPr id="3110" name="TextBox 22"/>
          <p:cNvSpPr txBox="1">
            <a:spLocks noChangeArrowheads="1"/>
          </p:cNvSpPr>
          <p:nvPr/>
        </p:nvSpPr>
        <p:spPr bwMode="auto">
          <a:xfrm>
            <a:off x="3632252" y="7770439"/>
            <a:ext cx="2924455" cy="128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mj-lt"/>
                <a:cs typeface="Arial" panose="020B0604020202020204" pitchFamily="34" charset="0"/>
              </a:rPr>
              <a:t>CONCLUSIONS</a:t>
            </a:r>
            <a:r>
              <a:rPr lang="en-US" altLang="en-US" sz="1000" dirty="0">
                <a:latin typeface="+mj-lt"/>
                <a:cs typeface="Arial" panose="020B0604020202020204" pitchFamily="34" charset="0"/>
              </a:rPr>
              <a:t>: </a:t>
            </a:r>
            <a:r>
              <a:rPr lang="en-US" altLang="en-US" sz="900" dirty="0">
                <a:cs typeface="Arial" panose="020B0604020202020204" pitchFamily="34" charset="0"/>
              </a:rPr>
              <a:t>As shown here, thus far we have investigated argon gas plasma to compare our modeling to our experimental results. </a:t>
            </a:r>
            <a:r>
              <a:rPr lang="en-US" altLang="en-US" sz="900" dirty="0">
                <a:latin typeface="+mj-lt"/>
                <a:cs typeface="Arial" panose="020B0604020202020204" pitchFamily="34" charset="0"/>
              </a:rPr>
              <a:t>The model allows us to calculate average or maximum values of the number density (1/m</a:t>
            </a:r>
            <a:r>
              <a:rPr lang="en-US" altLang="en-US" sz="900" baseline="30000" dirty="0">
                <a:latin typeface="+mj-lt"/>
                <a:cs typeface="Arial" panose="020B0604020202020204" pitchFamily="34" charset="0"/>
              </a:rPr>
              <a:t>3</a:t>
            </a:r>
            <a:r>
              <a:rPr lang="en-US" altLang="en-US" sz="900" dirty="0">
                <a:latin typeface="+mj-lt"/>
                <a:cs typeface="Arial" panose="020B0604020202020204" pitchFamily="34" charset="0"/>
              </a:rPr>
              <a:t>) of the different species in the plasma regime. We have found good correlation between intensity trends from our experimental spectroscopy diagnostics and the 1D model predictions. Recently, we are working on adding water and hydrocarbon reactions as well.</a:t>
            </a:r>
            <a:endParaRPr lang="en-US" altLang="en-US" sz="1000" dirty="0">
              <a:latin typeface="+mj-lt"/>
              <a:cs typeface="Arial" panose="020B0604020202020204" pitchFamily="34" charset="0"/>
            </a:endParaRPr>
          </a:p>
        </p:txBody>
      </p:sp>
      <p:sp>
        <p:nvSpPr>
          <p:cNvPr id="24" name="TextBox 23"/>
          <p:cNvSpPr txBox="1"/>
          <p:nvPr/>
        </p:nvSpPr>
        <p:spPr>
          <a:xfrm>
            <a:off x="3624807" y="9171383"/>
            <a:ext cx="2962003" cy="388566"/>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mj-lt"/>
                <a:ea typeface="+mn-ea"/>
                <a:cs typeface="Arial" panose="020B0604020202020204" pitchFamily="34" charset="0"/>
              </a:rPr>
              <a:t>REFERENCES</a:t>
            </a:r>
            <a:r>
              <a:rPr lang="en-US" sz="1000" dirty="0">
                <a:latin typeface="+mj-lt"/>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700" dirty="0">
                <a:latin typeface="+mj-lt"/>
                <a:ea typeface="+mn-ea"/>
                <a:cs typeface="Arial" panose="020B0604020202020204" pitchFamily="34" charset="0"/>
              </a:rPr>
              <a:t>M.A. Lieberman and A.J. Lichtenberg, Principles of Plasma Discharges and Materials, Processing, John Wiley &amp; Sons, 2005.</a:t>
            </a:r>
          </a:p>
        </p:txBody>
      </p:sp>
      <p:sp>
        <p:nvSpPr>
          <p:cNvPr id="4135" name="TextBox 24"/>
          <p:cNvSpPr txBox="1">
            <a:spLocks noChangeArrowheads="1"/>
          </p:cNvSpPr>
          <p:nvPr/>
        </p:nvSpPr>
        <p:spPr bwMode="auto">
          <a:xfrm>
            <a:off x="5247240" y="1727226"/>
            <a:ext cx="1227940"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latin typeface="+mj-lt"/>
                <a:cs typeface="Arial" panose="020B0604020202020204" pitchFamily="34" charset="0"/>
              </a:rPr>
              <a:t>Figure 2</a:t>
            </a:r>
            <a:r>
              <a:rPr lang="en-US" altLang="en-US" sz="750" dirty="0">
                <a:latin typeface="+mj-lt"/>
                <a:cs typeface="Arial" panose="020B0604020202020204" pitchFamily="34" charset="0"/>
              </a:rPr>
              <a:t>. 1D geometry with 150 predefined elements as the mesh</a:t>
            </a:r>
          </a:p>
        </p:txBody>
      </p:sp>
      <p:sp>
        <p:nvSpPr>
          <p:cNvPr id="4136" name="TextBox 25"/>
          <p:cNvSpPr txBox="1">
            <a:spLocks noChangeArrowheads="1"/>
          </p:cNvSpPr>
          <p:nvPr/>
        </p:nvSpPr>
        <p:spPr bwMode="auto">
          <a:xfrm>
            <a:off x="3611183" y="5027909"/>
            <a:ext cx="3031239" cy="251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750" b="1" dirty="0">
                <a:latin typeface="+mj-lt"/>
                <a:cs typeface="Arial" panose="020B0604020202020204" pitchFamily="34" charset="0"/>
              </a:rPr>
              <a:t>Figure 3</a:t>
            </a:r>
            <a:r>
              <a:rPr lang="en-US" altLang="en-US" sz="750" dirty="0">
                <a:latin typeface="+mj-lt"/>
                <a:cs typeface="Arial" panose="020B0604020202020204" pitchFamily="34" charset="0"/>
              </a:rPr>
              <a:t>. A typical emission spectra of Argon (left side) and Argon + Nitrogen (right side) under working conditions</a:t>
            </a:r>
          </a:p>
        </p:txBody>
      </p:sp>
      <p:sp>
        <p:nvSpPr>
          <p:cNvPr id="4137" name="TextBox 26"/>
          <p:cNvSpPr txBox="1">
            <a:spLocks noChangeArrowheads="1"/>
          </p:cNvSpPr>
          <p:nvPr/>
        </p:nvSpPr>
        <p:spPr bwMode="auto">
          <a:xfrm>
            <a:off x="5280808" y="6721364"/>
            <a:ext cx="1306002" cy="94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en-US" sz="750" b="1" dirty="0">
                <a:latin typeface="+mj-lt"/>
                <a:cs typeface="Arial" panose="020B0604020202020204" pitchFamily="34" charset="0"/>
              </a:rPr>
              <a:t>Figure 5</a:t>
            </a:r>
            <a:r>
              <a:rPr lang="en-US" altLang="en-US" sz="750" dirty="0">
                <a:latin typeface="+mj-lt"/>
                <a:cs typeface="Arial" panose="020B0604020202020204" pitchFamily="34" charset="0"/>
              </a:rPr>
              <a:t>.</a:t>
            </a:r>
            <a:r>
              <a:rPr lang="en-US" sz="750" spc="10" dirty="0">
                <a:solidFill>
                  <a:srgbClr val="333333"/>
                </a:solidFill>
                <a:effectLst/>
                <a:latin typeface="+mj-lt"/>
                <a:ea typeface="Times New Roman" panose="02020603050405020304" pitchFamily="18" charset="0"/>
                <a:cs typeface="Arial" panose="020B0604020202020204" pitchFamily="34" charset="0"/>
              </a:rPr>
              <a:t> One representative intensity peak of Argon from our experiment, which is compared to the predicted number density of excited Argon from the COMSOL model.</a:t>
            </a:r>
            <a:endParaRPr lang="en-IL" sz="750" dirty="0">
              <a:effectLst/>
              <a:latin typeface="+mj-lt"/>
              <a:ea typeface="Calibri" panose="020F0502020204030204" pitchFamily="34" charset="0"/>
              <a:cs typeface="Arial" panose="020B0604020202020204" pitchFamily="34" charset="0"/>
            </a:endParaRPr>
          </a:p>
          <a:p>
            <a:pPr algn="just" eaLnBrk="1" hangingPunct="1">
              <a:spcBef>
                <a:spcPct val="0"/>
              </a:spcBef>
              <a:buFontTx/>
              <a:buNone/>
            </a:pPr>
            <a:endParaRPr lang="en-US" altLang="en-US" sz="750" dirty="0">
              <a:latin typeface="+mj-lt"/>
              <a:cs typeface="Arial" panose="020B0604020202020204" pitchFamily="34" charset="0"/>
            </a:endParaRPr>
          </a:p>
        </p:txBody>
      </p:sp>
      <p:sp>
        <p:nvSpPr>
          <p:cNvPr id="3115" name="TextBox 27"/>
          <p:cNvSpPr txBox="1">
            <a:spLocks noChangeArrowheads="1"/>
          </p:cNvSpPr>
          <p:nvPr/>
        </p:nvSpPr>
        <p:spPr bwMode="auto">
          <a:xfrm>
            <a:off x="4245866" y="2672300"/>
            <a:ext cx="1106066"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750" b="1" dirty="0">
                <a:latin typeface="+mj-lt"/>
                <a:cs typeface="Arial" panose="020B0604020202020204" pitchFamily="34" charset="0"/>
              </a:rPr>
              <a:t>Table 1</a:t>
            </a:r>
            <a:r>
              <a:rPr lang="en-US" altLang="en-US" sz="750" dirty="0">
                <a:latin typeface="+mj-lt"/>
                <a:cs typeface="Arial" panose="020B0604020202020204" pitchFamily="34" charset="0"/>
              </a:rPr>
              <a:t>. Model parameters</a:t>
            </a:r>
          </a:p>
        </p:txBody>
      </p:sp>
      <p:sp>
        <p:nvSpPr>
          <p:cNvPr id="4143" name="TextBox 33"/>
          <p:cNvSpPr txBox="1">
            <a:spLocks noChangeArrowheads="1"/>
          </p:cNvSpPr>
          <p:nvPr/>
        </p:nvSpPr>
        <p:spPr bwMode="auto">
          <a:xfrm>
            <a:off x="335090" y="4213984"/>
            <a:ext cx="2850922"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latin typeface="+mj-lt"/>
                <a:cs typeface="Arial" panose="020B0604020202020204" pitchFamily="34" charset="0"/>
              </a:rPr>
              <a:t>Figure 1</a:t>
            </a:r>
            <a:r>
              <a:rPr lang="en-US" altLang="en-US" sz="750" dirty="0">
                <a:latin typeface="+mj-lt"/>
                <a:cs typeface="Arial" panose="020B0604020202020204" pitchFamily="34" charset="0"/>
              </a:rPr>
              <a:t>. Experimental apparatus showing different light emission with different inlet reactant mixtures</a:t>
            </a:r>
          </a:p>
        </p:txBody>
      </p:sp>
      <p:sp>
        <p:nvSpPr>
          <p:cNvPr id="25" name="TextBox 3"/>
          <p:cNvSpPr txBox="1">
            <a:spLocks noChangeArrowheads="1"/>
          </p:cNvSpPr>
          <p:nvPr/>
        </p:nvSpPr>
        <p:spPr bwMode="auto">
          <a:xfrm>
            <a:off x="162917" y="375709"/>
            <a:ext cx="6531987" cy="791048"/>
          </a:xfrm>
          <a:prstGeom prst="rect">
            <a:avLst/>
          </a:prstGeom>
          <a:noFill/>
          <a:ln w="9525">
            <a:noFill/>
            <a:miter lim="800000"/>
            <a:headEnd/>
            <a:tailEnd/>
          </a:ln>
        </p:spPr>
        <p:txBody>
          <a:bodyPr wrap="square" lIns="19047" tIns="9524" rIns="19047" bIns="9524" anchor="ctr" anchorCtr="0">
            <a:spAutoFit/>
          </a:bodyPr>
          <a:lstStyle/>
          <a:p>
            <a:pPr algn="ctr" defTabSz="913916" eaLnBrk="1" hangingPunct="1">
              <a:lnSpc>
                <a:spcPct val="150000"/>
              </a:lnSpc>
              <a:defRPr/>
            </a:pPr>
            <a:r>
              <a:rPr lang="en-US" sz="1400" dirty="0">
                <a:latin typeface="+mj-lt"/>
                <a:ea typeface="+mn-ea"/>
                <a:cs typeface="Arial" panose="020B0604020202020204" pitchFamily="34" charset="0"/>
              </a:rPr>
              <a:t>1D Model of Low-Pressure Plasma as a Platform to Study Gas Decomposition Reactions</a:t>
            </a:r>
          </a:p>
          <a:p>
            <a:pPr defTabSz="913916" eaLnBrk="1" hangingPunct="1">
              <a:lnSpc>
                <a:spcPct val="150000"/>
              </a:lnSpc>
              <a:defRPr/>
            </a:pPr>
            <a:r>
              <a:rPr lang="en-US" sz="833" dirty="0">
                <a:latin typeface="+mj-lt"/>
                <a:ea typeface="+mn-ea"/>
                <a:cs typeface="Arial" panose="020B0604020202020204" pitchFamily="34" charset="0"/>
              </a:rPr>
              <a:t>	                      A. Kaplan</a:t>
            </a:r>
            <a:r>
              <a:rPr lang="en-US" sz="833" baseline="30000" dirty="0">
                <a:latin typeface="+mj-lt"/>
                <a:ea typeface="+mn-ea"/>
                <a:cs typeface="Arial" panose="020B0604020202020204" pitchFamily="34" charset="0"/>
              </a:rPr>
              <a:t>1</a:t>
            </a:r>
            <a:r>
              <a:rPr lang="en-US" sz="833" dirty="0">
                <a:latin typeface="+mj-lt"/>
                <a:ea typeface="+mn-ea"/>
                <a:cs typeface="Arial" panose="020B0604020202020204" pitchFamily="34" charset="0"/>
              </a:rPr>
              <a:t>, </a:t>
            </a:r>
            <a:r>
              <a:rPr lang="en-US" sz="833" dirty="0">
                <a:latin typeface="+mj-lt"/>
                <a:cs typeface="Arial" panose="020B0604020202020204" pitchFamily="34" charset="0"/>
              </a:rPr>
              <a:t>S. Atlas</a:t>
            </a:r>
            <a:r>
              <a:rPr lang="en-US" sz="833" baseline="30000" dirty="0">
                <a:latin typeface="+mj-lt"/>
                <a:cs typeface="Arial" panose="020B0604020202020204" pitchFamily="34" charset="0"/>
              </a:rPr>
              <a:t>1,</a:t>
            </a:r>
            <a:r>
              <a:rPr lang="en-US" sz="833" baseline="30000" dirty="0">
                <a:latin typeface="+mj-lt"/>
                <a:ea typeface="+mn-ea"/>
                <a:cs typeface="Arial" panose="020B0604020202020204" pitchFamily="34" charset="0"/>
              </a:rPr>
              <a:t>2</a:t>
            </a:r>
            <a:r>
              <a:rPr lang="en-US" sz="833" dirty="0">
                <a:latin typeface="+mj-lt"/>
                <a:ea typeface="+mn-ea"/>
                <a:cs typeface="Arial" panose="020B0604020202020204" pitchFamily="34" charset="0"/>
              </a:rPr>
              <a:t>, S. Har-Lavan</a:t>
            </a:r>
            <a:r>
              <a:rPr lang="en-US" sz="833" baseline="30000" dirty="0">
                <a:latin typeface="+mj-lt"/>
                <a:ea typeface="+mn-ea"/>
                <a:cs typeface="Arial" panose="020B0604020202020204" pitchFamily="34" charset="0"/>
              </a:rPr>
              <a:t>2</a:t>
            </a:r>
            <a:r>
              <a:rPr lang="en-US" sz="833" dirty="0">
                <a:latin typeface="+mj-lt"/>
                <a:ea typeface="+mn-ea"/>
                <a:cs typeface="Arial" panose="020B0604020202020204" pitchFamily="34" charset="0"/>
              </a:rPr>
              <a:t>, </a:t>
            </a:r>
            <a:r>
              <a:rPr lang="en-US" sz="833" dirty="0">
                <a:latin typeface="+mj-lt"/>
                <a:cs typeface="Arial" panose="020B0604020202020204" pitchFamily="34" charset="0"/>
              </a:rPr>
              <a:t>A. Lerer</a:t>
            </a:r>
            <a:r>
              <a:rPr lang="en-US" sz="833" baseline="30000" dirty="0">
                <a:latin typeface="+mj-lt"/>
                <a:ea typeface="+mn-ea"/>
                <a:cs typeface="Arial" panose="020B0604020202020204" pitchFamily="34" charset="0"/>
              </a:rPr>
              <a:t>2</a:t>
            </a:r>
            <a:r>
              <a:rPr lang="en-US" sz="833" dirty="0">
                <a:latin typeface="+mj-lt"/>
                <a:ea typeface="+mn-ea"/>
                <a:cs typeface="Arial" panose="020B0604020202020204" pitchFamily="34" charset="0"/>
              </a:rPr>
              <a:t>, I. Rozenberg</a:t>
            </a:r>
            <a:r>
              <a:rPr lang="en-US" sz="833" baseline="30000" dirty="0">
                <a:latin typeface="+mj-lt"/>
                <a:ea typeface="+mn-ea"/>
                <a:cs typeface="Arial" panose="020B0604020202020204" pitchFamily="34" charset="0"/>
              </a:rPr>
              <a:t>2</a:t>
            </a:r>
            <a:r>
              <a:rPr lang="en-US" sz="833" dirty="0">
                <a:latin typeface="+mj-lt"/>
                <a:ea typeface="+mn-ea"/>
                <a:cs typeface="Arial" panose="020B0604020202020204" pitchFamily="34" charset="0"/>
              </a:rPr>
              <a:t>, </a:t>
            </a:r>
            <a:r>
              <a:rPr lang="en-US" sz="833" dirty="0">
                <a:latin typeface="+mj-lt"/>
                <a:cs typeface="Arial" panose="020B0604020202020204" pitchFamily="34" charset="0"/>
              </a:rPr>
              <a:t>J. H. Baraban</a:t>
            </a:r>
            <a:r>
              <a:rPr lang="en-US" sz="833" baseline="30000" dirty="0">
                <a:latin typeface="+mj-lt"/>
                <a:ea typeface="+mn-ea"/>
                <a:cs typeface="Arial" panose="020B0604020202020204" pitchFamily="34" charset="0"/>
              </a:rPr>
              <a:t>2</a:t>
            </a:r>
          </a:p>
          <a:p>
            <a:pPr algn="l" defTabSz="913916" eaLnBrk="1" hangingPunct="1">
              <a:defRPr/>
            </a:pPr>
            <a:r>
              <a:rPr lang="en-US" sz="833" baseline="30000" dirty="0">
                <a:latin typeface="+mj-lt"/>
                <a:ea typeface="+mn-ea"/>
                <a:cs typeface="Arial" panose="020B0604020202020204" pitchFamily="34" charset="0"/>
              </a:rPr>
              <a:t>	</a:t>
            </a:r>
            <a:r>
              <a:rPr lang="en-US" sz="833" dirty="0">
                <a:latin typeface="+mj-lt"/>
                <a:ea typeface="+mn-ea"/>
                <a:cs typeface="Arial" panose="020B0604020202020204" pitchFamily="34" charset="0"/>
              </a:rPr>
              <a:t>1. </a:t>
            </a:r>
            <a:r>
              <a:rPr lang="en-US" sz="833" dirty="0">
                <a:latin typeface="+mj-lt"/>
                <a:cs typeface="Arial" panose="020B0604020202020204" pitchFamily="34" charset="0"/>
              </a:rPr>
              <a:t>Department of Chemical Engineering, </a:t>
            </a:r>
            <a:r>
              <a:rPr lang="en-US" sz="833" dirty="0">
                <a:latin typeface="+mj-lt"/>
                <a:ea typeface="+mn-ea"/>
                <a:cs typeface="Arial" panose="020B0604020202020204" pitchFamily="34" charset="0"/>
              </a:rPr>
              <a:t>Nuclear Research Center Negev (NRCN), Beer-Sheva, Israel </a:t>
            </a:r>
          </a:p>
          <a:p>
            <a:pPr algn="l" defTabSz="913916" eaLnBrk="1" hangingPunct="1">
              <a:defRPr/>
            </a:pPr>
            <a:r>
              <a:rPr lang="en-US" sz="833" dirty="0">
                <a:latin typeface="+mj-lt"/>
                <a:ea typeface="+mn-ea"/>
                <a:cs typeface="Arial" panose="020B0604020202020204" pitchFamily="34" charset="0"/>
              </a:rPr>
              <a:t>	2. </a:t>
            </a:r>
            <a:r>
              <a:rPr lang="en-US" sz="833" dirty="0">
                <a:latin typeface="+mj-lt"/>
                <a:cs typeface="Arial" panose="020B0604020202020204" pitchFamily="34" charset="0"/>
              </a:rPr>
              <a:t>Department of Chemistry, Ben-Gurion University of the Negev</a:t>
            </a:r>
            <a:r>
              <a:rPr lang="en-US" sz="833" dirty="0">
                <a:latin typeface="+mj-lt"/>
                <a:ea typeface="+mn-ea"/>
                <a:cs typeface="Arial" panose="020B0604020202020204" pitchFamily="34" charset="0"/>
              </a:rPr>
              <a:t>, Beer-Sheva, Israel</a:t>
            </a: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mj-lt"/>
              <a:cs typeface="Arial" panose="020B0604020202020204" pitchFamily="34" charset="0"/>
            </a:endParaRPr>
          </a:p>
        </p:txBody>
      </p:sp>
      <p:cxnSp>
        <p:nvCxnSpPr>
          <p:cNvPr id="5" name="Straight Connector 4"/>
          <p:cNvCxnSpPr/>
          <p:nvPr/>
        </p:nvCxnSpPr>
        <p:spPr>
          <a:xfrm>
            <a:off x="190500" y="1181109"/>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mj-lt"/>
              </a:rPr>
              <a:t>Excerpt from the Proceedings of the 2020 COMSOL Conference in Grenoble</a:t>
            </a:r>
          </a:p>
        </p:txBody>
      </p:sp>
      <p:grpSp>
        <p:nvGrpSpPr>
          <p:cNvPr id="28" name="Group 27">
            <a:extLst>
              <a:ext uri="{FF2B5EF4-FFF2-40B4-BE49-F238E27FC236}">
                <a16:creationId xmlns:a16="http://schemas.microsoft.com/office/drawing/2014/main" id="{540817DD-202A-4C07-9F38-7F548D3739A3}"/>
              </a:ext>
            </a:extLst>
          </p:cNvPr>
          <p:cNvGrpSpPr/>
          <p:nvPr/>
        </p:nvGrpSpPr>
        <p:grpSpPr>
          <a:xfrm>
            <a:off x="335090" y="3124200"/>
            <a:ext cx="2857046" cy="1080000"/>
            <a:chOff x="616067" y="498688"/>
            <a:chExt cx="10154170" cy="2743201"/>
          </a:xfrm>
        </p:grpSpPr>
        <p:pic>
          <p:nvPicPr>
            <p:cNvPr id="29" name="תמונה 7">
              <a:extLst>
                <a:ext uri="{FF2B5EF4-FFF2-40B4-BE49-F238E27FC236}">
                  <a16:creationId xmlns:a16="http://schemas.microsoft.com/office/drawing/2014/main" id="{055EDBA4-3D40-414C-B48E-46F70983B6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5480" y="500620"/>
              <a:ext cx="3636962" cy="2727721"/>
            </a:xfrm>
            <a:prstGeom prst="rect">
              <a:avLst/>
            </a:prstGeom>
            <a:ln>
              <a:solidFill>
                <a:schemeClr val="tx1"/>
              </a:solidFill>
            </a:ln>
          </p:spPr>
        </p:pic>
        <p:pic>
          <p:nvPicPr>
            <p:cNvPr id="30" name="תמונה 5">
              <a:extLst>
                <a:ext uri="{FF2B5EF4-FFF2-40B4-BE49-F238E27FC236}">
                  <a16:creationId xmlns:a16="http://schemas.microsoft.com/office/drawing/2014/main" id="{556FF09A-8CA7-48F6-A60C-59F0108C49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04360" y="498688"/>
              <a:ext cx="2047240" cy="2729653"/>
            </a:xfrm>
            <a:prstGeom prst="rect">
              <a:avLst/>
            </a:prstGeom>
            <a:ln>
              <a:solidFill>
                <a:schemeClr val="tx1"/>
              </a:solidFill>
            </a:ln>
          </p:spPr>
        </p:pic>
        <p:pic>
          <p:nvPicPr>
            <p:cNvPr id="31" name="תמונה 7">
              <a:extLst>
                <a:ext uri="{FF2B5EF4-FFF2-40B4-BE49-F238E27FC236}">
                  <a16:creationId xmlns:a16="http://schemas.microsoft.com/office/drawing/2014/main" id="{92609D8A-0795-4FC5-A435-1E7C16894585}"/>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6553518" y="498688"/>
              <a:ext cx="2057400" cy="2743200"/>
            </a:xfrm>
            <a:prstGeom prst="rect">
              <a:avLst/>
            </a:prstGeom>
            <a:ln>
              <a:solidFill>
                <a:schemeClr val="tx1"/>
              </a:solidFill>
            </a:ln>
          </p:spPr>
        </p:pic>
        <p:sp>
          <p:nvSpPr>
            <p:cNvPr id="32" name="TextBox 31">
              <a:extLst>
                <a:ext uri="{FF2B5EF4-FFF2-40B4-BE49-F238E27FC236}">
                  <a16:creationId xmlns:a16="http://schemas.microsoft.com/office/drawing/2014/main" id="{3141B07E-96C0-4B6E-BEDF-5DE60F2A8552}"/>
                </a:ext>
              </a:extLst>
            </p:cNvPr>
            <p:cNvSpPr txBox="1"/>
            <p:nvPr/>
          </p:nvSpPr>
          <p:spPr>
            <a:xfrm>
              <a:off x="616067" y="2712591"/>
              <a:ext cx="1246451" cy="508140"/>
            </a:xfrm>
            <a:prstGeom prst="rect">
              <a:avLst/>
            </a:prstGeom>
            <a:solidFill>
              <a:schemeClr val="bg1"/>
            </a:solidFill>
            <a:ln>
              <a:solidFill>
                <a:schemeClr val="tx1"/>
              </a:solidFill>
            </a:ln>
          </p:spPr>
          <p:txBody>
            <a:bodyPr wrap="square" rtlCol="0">
              <a:spAutoFit/>
            </a:bodyPr>
            <a:lstStyle/>
            <a:p>
              <a:r>
                <a:rPr lang="en-US" sz="700" dirty="0" err="1">
                  <a:latin typeface="+mj-lt"/>
                  <a:cs typeface="Times New Roman" panose="02020603050405020304" pitchFamily="18" charset="0"/>
                </a:rPr>
                <a:t>Ar</a:t>
              </a:r>
              <a:endParaRPr lang="en-IL" sz="700" dirty="0">
                <a:latin typeface="+mj-lt"/>
                <a:cs typeface="Times New Roman" panose="02020603050405020304" pitchFamily="18" charset="0"/>
              </a:endParaRPr>
            </a:p>
          </p:txBody>
        </p:sp>
        <p:sp>
          <p:nvSpPr>
            <p:cNvPr id="33" name="TextBox 32">
              <a:extLst>
                <a:ext uri="{FF2B5EF4-FFF2-40B4-BE49-F238E27FC236}">
                  <a16:creationId xmlns:a16="http://schemas.microsoft.com/office/drawing/2014/main" id="{EE1327C8-C7DC-4E25-900D-98D46184363F}"/>
                </a:ext>
              </a:extLst>
            </p:cNvPr>
            <p:cNvSpPr txBox="1"/>
            <p:nvPr/>
          </p:nvSpPr>
          <p:spPr>
            <a:xfrm>
              <a:off x="4387852" y="2700846"/>
              <a:ext cx="986065" cy="508140"/>
            </a:xfrm>
            <a:prstGeom prst="rect">
              <a:avLst/>
            </a:prstGeom>
            <a:solidFill>
              <a:schemeClr val="bg1"/>
            </a:solidFill>
            <a:ln>
              <a:solidFill>
                <a:schemeClr val="tx1"/>
              </a:solidFill>
            </a:ln>
          </p:spPr>
          <p:txBody>
            <a:bodyPr wrap="square" rtlCol="0">
              <a:spAutoFit/>
            </a:bodyPr>
            <a:lstStyle/>
            <a:p>
              <a:r>
                <a:rPr lang="en-US" sz="700" dirty="0">
                  <a:latin typeface="+mj-lt"/>
                  <a:cs typeface="Times New Roman" panose="02020603050405020304" pitchFamily="18" charset="0"/>
                </a:rPr>
                <a:t>N</a:t>
              </a:r>
              <a:r>
                <a:rPr lang="en-US" sz="700" baseline="-25000" dirty="0">
                  <a:latin typeface="+mj-lt"/>
                  <a:cs typeface="Times New Roman" panose="02020603050405020304" pitchFamily="18" charset="0"/>
                </a:rPr>
                <a:t>2</a:t>
              </a:r>
              <a:endParaRPr lang="en-IL" sz="700" baseline="-25000" dirty="0">
                <a:latin typeface="+mj-lt"/>
                <a:cs typeface="Times New Roman" panose="02020603050405020304" pitchFamily="18" charset="0"/>
              </a:endParaRPr>
            </a:p>
          </p:txBody>
        </p:sp>
        <p:sp>
          <p:nvSpPr>
            <p:cNvPr id="34" name="TextBox 33">
              <a:extLst>
                <a:ext uri="{FF2B5EF4-FFF2-40B4-BE49-F238E27FC236}">
                  <a16:creationId xmlns:a16="http://schemas.microsoft.com/office/drawing/2014/main" id="{83E7A423-7B3E-4919-B0B8-272C3649E972}"/>
                </a:ext>
              </a:extLst>
            </p:cNvPr>
            <p:cNvSpPr txBox="1"/>
            <p:nvPr/>
          </p:nvSpPr>
          <p:spPr>
            <a:xfrm>
              <a:off x="6563682" y="2703109"/>
              <a:ext cx="2047236" cy="508140"/>
            </a:xfrm>
            <a:prstGeom prst="rect">
              <a:avLst/>
            </a:prstGeom>
            <a:solidFill>
              <a:schemeClr val="bg1"/>
            </a:solidFill>
            <a:ln>
              <a:solidFill>
                <a:schemeClr val="tx1"/>
              </a:solidFill>
            </a:ln>
          </p:spPr>
          <p:txBody>
            <a:bodyPr wrap="square" rtlCol="0">
              <a:spAutoFit/>
            </a:bodyPr>
            <a:lstStyle/>
            <a:p>
              <a:r>
                <a:rPr lang="en-US" sz="700" dirty="0">
                  <a:latin typeface="+mj-lt"/>
                  <a:cs typeface="Times New Roman" panose="02020603050405020304" pitchFamily="18" charset="0"/>
                </a:rPr>
                <a:t>CH</a:t>
              </a:r>
              <a:r>
                <a:rPr lang="he-IL" sz="700" baseline="-25000" dirty="0">
                  <a:latin typeface="+mj-lt"/>
                  <a:cs typeface="Times New Roman" panose="02020603050405020304" pitchFamily="18" charset="0"/>
                </a:rPr>
                <a:t>3</a:t>
              </a:r>
              <a:r>
                <a:rPr lang="en-US" sz="700" dirty="0">
                  <a:latin typeface="+mj-lt"/>
                  <a:cs typeface="Times New Roman" panose="02020603050405020304" pitchFamily="18" charset="0"/>
                </a:rPr>
                <a:t>OH</a:t>
              </a:r>
              <a:endParaRPr lang="en-IL" sz="700" baseline="-25000" dirty="0">
                <a:latin typeface="+mj-lt"/>
                <a:cs typeface="Times New Roman" panose="02020603050405020304" pitchFamily="18" charset="0"/>
              </a:endParaRPr>
            </a:p>
          </p:txBody>
        </p:sp>
        <p:pic>
          <p:nvPicPr>
            <p:cNvPr id="35" name="Picture 34" descr="A picture containing indoor, table, small, food&#10;&#10;Description automatically generated">
              <a:extLst>
                <a:ext uri="{FF2B5EF4-FFF2-40B4-BE49-F238E27FC236}">
                  <a16:creationId xmlns:a16="http://schemas.microsoft.com/office/drawing/2014/main" id="{E33562D3-A88C-4A92-8C8C-6419B2CF598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12836" y="498688"/>
              <a:ext cx="2057401" cy="2743201"/>
            </a:xfrm>
            <a:prstGeom prst="rect">
              <a:avLst/>
            </a:prstGeom>
          </p:spPr>
        </p:pic>
        <p:sp>
          <p:nvSpPr>
            <p:cNvPr id="36" name="TextBox 35">
              <a:extLst>
                <a:ext uri="{FF2B5EF4-FFF2-40B4-BE49-F238E27FC236}">
                  <a16:creationId xmlns:a16="http://schemas.microsoft.com/office/drawing/2014/main" id="{64680B43-0D6F-4960-AB8E-B85472EF2181}"/>
                </a:ext>
              </a:extLst>
            </p:cNvPr>
            <p:cNvSpPr txBox="1"/>
            <p:nvPr/>
          </p:nvSpPr>
          <p:spPr>
            <a:xfrm>
              <a:off x="8712837" y="2688405"/>
              <a:ext cx="2035635" cy="508140"/>
            </a:xfrm>
            <a:prstGeom prst="rect">
              <a:avLst/>
            </a:prstGeom>
            <a:solidFill>
              <a:schemeClr val="bg1"/>
            </a:solidFill>
            <a:ln>
              <a:solidFill>
                <a:schemeClr val="tx1"/>
              </a:solidFill>
            </a:ln>
          </p:spPr>
          <p:txBody>
            <a:bodyPr wrap="square" rtlCol="0">
              <a:spAutoFit/>
            </a:bodyPr>
            <a:lstStyle/>
            <a:p>
              <a:r>
                <a:rPr lang="en-US" sz="700" dirty="0">
                  <a:latin typeface="+mj-lt"/>
                  <a:cs typeface="Times New Roman" panose="02020603050405020304" pitchFamily="18" charset="0"/>
                </a:rPr>
                <a:t>Ar-H</a:t>
              </a:r>
              <a:r>
                <a:rPr lang="en-US" sz="700" baseline="-25000" dirty="0">
                  <a:latin typeface="+mj-lt"/>
                  <a:cs typeface="Times New Roman" panose="02020603050405020304" pitchFamily="18" charset="0"/>
                </a:rPr>
                <a:t>2</a:t>
              </a:r>
              <a:r>
                <a:rPr lang="en-US" sz="700" dirty="0">
                  <a:latin typeface="+mj-lt"/>
                  <a:cs typeface="Times New Roman" panose="02020603050405020304" pitchFamily="18" charset="0"/>
                </a:rPr>
                <a:t>O</a:t>
              </a:r>
              <a:endParaRPr lang="en-IL" sz="700" baseline="-25000" dirty="0">
                <a:latin typeface="+mj-lt"/>
                <a:cs typeface="Times New Roman" panose="02020603050405020304" pitchFamily="18" charset="0"/>
              </a:endParaRPr>
            </a:p>
          </p:txBody>
        </p:sp>
      </p:grpSp>
      <p:pic>
        <p:nvPicPr>
          <p:cNvPr id="3" name="Picture 2">
            <a:extLst>
              <a:ext uri="{FF2B5EF4-FFF2-40B4-BE49-F238E27FC236}">
                <a16:creationId xmlns:a16="http://schemas.microsoft.com/office/drawing/2014/main" id="{75F09294-8E4D-4EAA-8DA4-AC3C68FDF050}"/>
              </a:ext>
            </a:extLst>
          </p:cNvPr>
          <p:cNvPicPr>
            <a:picLocks noChangeAspect="1"/>
          </p:cNvPicPr>
          <p:nvPr/>
        </p:nvPicPr>
        <p:blipFill>
          <a:blip r:embed="rId9"/>
          <a:stretch>
            <a:fillRect/>
          </a:stretch>
        </p:blipFill>
        <p:spPr>
          <a:xfrm>
            <a:off x="3524037" y="4163016"/>
            <a:ext cx="1440000" cy="803237"/>
          </a:xfrm>
          <a:prstGeom prst="rect">
            <a:avLst/>
          </a:prstGeom>
        </p:spPr>
      </p:pic>
      <p:pic>
        <p:nvPicPr>
          <p:cNvPr id="4" name="Picture 3">
            <a:extLst>
              <a:ext uri="{FF2B5EF4-FFF2-40B4-BE49-F238E27FC236}">
                <a16:creationId xmlns:a16="http://schemas.microsoft.com/office/drawing/2014/main" id="{AAD892EF-F44E-4126-80E8-4437F0B375B3}"/>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624808" y="6657964"/>
            <a:ext cx="1656000" cy="1012833"/>
          </a:xfrm>
          <a:prstGeom prst="rect">
            <a:avLst/>
          </a:prstGeom>
          <a:noFill/>
        </p:spPr>
      </p:pic>
      <p:sp>
        <p:nvSpPr>
          <p:cNvPr id="42" name="Rectangle 41">
            <a:extLst>
              <a:ext uri="{FF2B5EF4-FFF2-40B4-BE49-F238E27FC236}">
                <a16:creationId xmlns:a16="http://schemas.microsoft.com/office/drawing/2014/main" id="{B33C3E13-49BE-489A-93FA-A1A1FEC0C58A}"/>
              </a:ext>
            </a:extLst>
          </p:cNvPr>
          <p:cNvSpPr/>
          <p:nvPr/>
        </p:nvSpPr>
        <p:spPr>
          <a:xfrm>
            <a:off x="3466408" y="1190563"/>
            <a:ext cx="914400" cy="461665"/>
          </a:xfrm>
          <a:prstGeom prst="rect">
            <a:avLst/>
          </a:prstGeom>
        </p:spPr>
        <p:txBody>
          <a:bodyPr wrap="square">
            <a:spAutoFit/>
          </a:bodyPr>
          <a:lstStyle/>
          <a:p>
            <a:pPr algn="ctr"/>
            <a:r>
              <a:rPr lang="en-US" sz="800" dirty="0">
                <a:latin typeface="+mj-lt"/>
              </a:rPr>
              <a:t>Metal contact as the RF electrode </a:t>
            </a:r>
          </a:p>
          <a:p>
            <a:pPr algn="ctr" rtl="0"/>
            <a:r>
              <a:rPr lang="en-US" sz="800" dirty="0">
                <a:latin typeface="+mj-lt"/>
              </a:rPr>
              <a:t> (x= 0 cm)</a:t>
            </a:r>
            <a:endParaRPr lang="he-IL" sz="800" dirty="0">
              <a:latin typeface="+mj-lt"/>
            </a:endParaRPr>
          </a:p>
        </p:txBody>
      </p:sp>
      <p:sp>
        <p:nvSpPr>
          <p:cNvPr id="43" name="Rectangle 42">
            <a:extLst>
              <a:ext uri="{FF2B5EF4-FFF2-40B4-BE49-F238E27FC236}">
                <a16:creationId xmlns:a16="http://schemas.microsoft.com/office/drawing/2014/main" id="{A7218502-58F2-4E1C-84EB-B72780F7CFD0}"/>
              </a:ext>
            </a:extLst>
          </p:cNvPr>
          <p:cNvSpPr/>
          <p:nvPr/>
        </p:nvSpPr>
        <p:spPr>
          <a:xfrm>
            <a:off x="4853067" y="1271615"/>
            <a:ext cx="636713" cy="338554"/>
          </a:xfrm>
          <a:prstGeom prst="rect">
            <a:avLst/>
          </a:prstGeom>
        </p:spPr>
        <p:txBody>
          <a:bodyPr wrap="none">
            <a:spAutoFit/>
          </a:bodyPr>
          <a:lstStyle/>
          <a:p>
            <a:r>
              <a:rPr lang="en-US" sz="800" dirty="0">
                <a:latin typeface="+mj-lt"/>
              </a:rPr>
              <a:t>Ground</a:t>
            </a:r>
          </a:p>
          <a:p>
            <a:r>
              <a:rPr lang="en-US" sz="800" dirty="0">
                <a:latin typeface="+mj-lt"/>
              </a:rPr>
              <a:t>(</a:t>
            </a:r>
            <a:r>
              <a:rPr lang="en-US" sz="800">
                <a:latin typeface="+mj-lt"/>
              </a:rPr>
              <a:t>x= 10 cm</a:t>
            </a:r>
            <a:r>
              <a:rPr lang="en-US" sz="800" dirty="0">
                <a:latin typeface="+mj-lt"/>
              </a:rPr>
              <a:t>)</a:t>
            </a:r>
            <a:endParaRPr lang="he-IL" sz="800" dirty="0">
              <a:latin typeface="+mj-lt"/>
            </a:endParaRPr>
          </a:p>
        </p:txBody>
      </p:sp>
      <p:cxnSp>
        <p:nvCxnSpPr>
          <p:cNvPr id="44" name="Straight Arrow Connector 43">
            <a:extLst>
              <a:ext uri="{FF2B5EF4-FFF2-40B4-BE49-F238E27FC236}">
                <a16:creationId xmlns:a16="http://schemas.microsoft.com/office/drawing/2014/main" id="{5514E10E-C857-4D96-A5C5-DEDD08906484}"/>
              </a:ext>
            </a:extLst>
          </p:cNvPr>
          <p:cNvCxnSpPr>
            <a:cxnSpLocks/>
          </p:cNvCxnSpPr>
          <p:nvPr/>
        </p:nvCxnSpPr>
        <p:spPr>
          <a:xfrm>
            <a:off x="3734037" y="1702276"/>
            <a:ext cx="0" cy="298264"/>
          </a:xfrm>
          <a:prstGeom prst="straightConnector1">
            <a:avLst/>
          </a:prstGeom>
          <a:ln>
            <a:solidFill>
              <a:schemeClr val="tx2">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מלבן 9">
            <a:extLst>
              <a:ext uri="{FF2B5EF4-FFF2-40B4-BE49-F238E27FC236}">
                <a16:creationId xmlns:a16="http://schemas.microsoft.com/office/drawing/2014/main" id="{780C569C-3E43-426D-AE94-B6C523428503}"/>
              </a:ext>
            </a:extLst>
          </p:cNvPr>
          <p:cNvSpPr/>
          <p:nvPr/>
        </p:nvSpPr>
        <p:spPr>
          <a:xfrm>
            <a:off x="301293" y="7689819"/>
            <a:ext cx="883575" cy="215444"/>
          </a:xfrm>
          <a:prstGeom prst="rect">
            <a:avLst/>
          </a:prstGeom>
        </p:spPr>
        <p:txBody>
          <a:bodyPr wrap="none">
            <a:spAutoFit/>
          </a:bodyPr>
          <a:lstStyle/>
          <a:p>
            <a:pPr algn="l" rtl="0"/>
            <a:r>
              <a:rPr lang="en-US" sz="800" dirty="0">
                <a:latin typeface="+mj-lt"/>
              </a:rPr>
              <a:t>B) Bulk reactions</a:t>
            </a:r>
            <a:endParaRPr lang="he-IL" sz="800" dirty="0">
              <a:latin typeface="+mj-lt"/>
            </a:endParaRPr>
          </a:p>
        </p:txBody>
      </p:sp>
      <p:graphicFrame>
        <p:nvGraphicFramePr>
          <p:cNvPr id="13" name="טבלה 10">
            <a:extLst>
              <a:ext uri="{FF2B5EF4-FFF2-40B4-BE49-F238E27FC236}">
                <a16:creationId xmlns:a16="http://schemas.microsoft.com/office/drawing/2014/main" id="{CBE18B4D-1F44-44EA-A5A5-09E8F4945707}"/>
              </a:ext>
            </a:extLst>
          </p:cNvPr>
          <p:cNvGraphicFramePr>
            <a:graphicFrameLocks noGrp="1"/>
          </p:cNvGraphicFramePr>
          <p:nvPr>
            <p:extLst>
              <p:ext uri="{D42A27DB-BD31-4B8C-83A1-F6EECF244321}">
                <p14:modId xmlns:p14="http://schemas.microsoft.com/office/powerpoint/2010/main" val="2030737621"/>
              </p:ext>
            </p:extLst>
          </p:nvPr>
        </p:nvGraphicFramePr>
        <p:xfrm>
          <a:off x="335089" y="7881920"/>
          <a:ext cx="3118008" cy="765798"/>
        </p:xfrm>
        <a:graphic>
          <a:graphicData uri="http://schemas.openxmlformats.org/drawingml/2006/table">
            <a:tbl>
              <a:tblPr firstRow="1" bandRow="1">
                <a:tableStyleId>{5C22544A-7EE6-4342-B048-85BDC9FD1C3A}</a:tableStyleId>
              </a:tblPr>
              <a:tblGrid>
                <a:gridCol w="258560">
                  <a:extLst>
                    <a:ext uri="{9D8B030D-6E8A-4147-A177-3AD203B41FA5}">
                      <a16:colId xmlns:a16="http://schemas.microsoft.com/office/drawing/2014/main" val="2492582176"/>
                    </a:ext>
                  </a:extLst>
                </a:gridCol>
                <a:gridCol w="822651">
                  <a:extLst>
                    <a:ext uri="{9D8B030D-6E8A-4147-A177-3AD203B41FA5}">
                      <a16:colId xmlns:a16="http://schemas.microsoft.com/office/drawing/2014/main" val="2907121327"/>
                    </a:ext>
                  </a:extLst>
                </a:gridCol>
                <a:gridCol w="560273">
                  <a:extLst>
                    <a:ext uri="{9D8B030D-6E8A-4147-A177-3AD203B41FA5}">
                      <a16:colId xmlns:a16="http://schemas.microsoft.com/office/drawing/2014/main" val="4234815955"/>
                    </a:ext>
                  </a:extLst>
                </a:gridCol>
                <a:gridCol w="1476524">
                  <a:extLst>
                    <a:ext uri="{9D8B030D-6E8A-4147-A177-3AD203B41FA5}">
                      <a16:colId xmlns:a16="http://schemas.microsoft.com/office/drawing/2014/main" val="1444033259"/>
                    </a:ext>
                  </a:extLst>
                </a:gridCol>
              </a:tblGrid>
              <a:tr h="217158">
                <a:tc>
                  <a:txBody>
                    <a:bodyPr/>
                    <a:lstStyle/>
                    <a:p>
                      <a:pPr algn="just" rtl="0"/>
                      <a:r>
                        <a:rPr lang="en-US" sz="600" dirty="0">
                          <a:solidFill>
                            <a:schemeClr val="tx1"/>
                          </a:solidFill>
                        </a:rPr>
                        <a:t>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Formula</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type</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Forward rate constant (</a:t>
                      </a:r>
                      <a:r>
                        <a:rPr lang="en-US" sz="600" dirty="0" err="1">
                          <a:solidFill>
                            <a:schemeClr val="tx1"/>
                          </a:solidFill>
                        </a:rPr>
                        <a:t>K</a:t>
                      </a:r>
                      <a:r>
                        <a:rPr lang="en-US" sz="600" baseline="30000" dirty="0" err="1">
                          <a:solidFill>
                            <a:schemeClr val="tx1"/>
                          </a:solidFill>
                        </a:rPr>
                        <a:t>f</a:t>
                      </a:r>
                      <a:r>
                        <a:rPr lang="en-US" sz="600" dirty="0">
                          <a:solidFill>
                            <a:schemeClr val="tx1"/>
                          </a:solidFill>
                        </a:rPr>
                        <a:t>)</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0205313"/>
                  </a:ext>
                </a:extLst>
              </a:tr>
              <a:tr h="172796">
                <a:tc>
                  <a:txBody>
                    <a:bodyPr/>
                    <a:lstStyle/>
                    <a:p>
                      <a:pPr algn="just" rtl="0"/>
                      <a:r>
                        <a:rPr lang="en-US" sz="600" dirty="0">
                          <a:solidFill>
                            <a:schemeClr val="tx1"/>
                          </a:solidFill>
                        </a:rPr>
                        <a:t>6</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Ar</a:t>
                      </a:r>
                      <a:r>
                        <a:rPr lang="en-US" sz="600" dirty="0">
                          <a:solidFill>
                            <a:schemeClr val="tx1"/>
                          </a:solidFill>
                        </a:rPr>
                        <a:t>*+</a:t>
                      </a:r>
                      <a:r>
                        <a:rPr lang="en-US" sz="600" dirty="0" err="1">
                          <a:solidFill>
                            <a:schemeClr val="tx1"/>
                          </a:solidFill>
                        </a:rPr>
                        <a:t>Ar</a:t>
                      </a:r>
                      <a:r>
                        <a:rPr lang="en-US" sz="600" dirty="0">
                          <a:solidFill>
                            <a:schemeClr val="tx1"/>
                          </a:solidFill>
                        </a:rPr>
                        <a:t>*=&gt;</a:t>
                      </a:r>
                      <a:r>
                        <a:rPr lang="en-US" sz="600" dirty="0" err="1">
                          <a:solidFill>
                            <a:schemeClr val="tx1"/>
                          </a:solidFill>
                        </a:rPr>
                        <a:t>e+Ar+Ar</a:t>
                      </a:r>
                      <a:r>
                        <a:rPr lang="en-US" sz="600" baseline="30000" dirty="0">
                          <a:solidFill>
                            <a:schemeClr val="tx1"/>
                          </a:solidFill>
                        </a:rPr>
                        <a:t>+</a:t>
                      </a:r>
                      <a:endParaRPr lang="he-IL" sz="600" baseline="30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irreversible</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2.3E7  (m</a:t>
                      </a:r>
                      <a:r>
                        <a:rPr lang="en-US" sz="600" baseline="30000" dirty="0">
                          <a:solidFill>
                            <a:schemeClr val="tx1"/>
                          </a:solidFill>
                        </a:rPr>
                        <a:t>3</a:t>
                      </a:r>
                      <a:r>
                        <a:rPr lang="en-US" sz="600" dirty="0">
                          <a:solidFill>
                            <a:schemeClr val="tx1"/>
                          </a:solidFill>
                        </a:rPr>
                        <a:t>/mol*sec)</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88761064"/>
                  </a:ext>
                </a:extLst>
              </a:tr>
              <a:tr h="172796">
                <a:tc>
                  <a:txBody>
                    <a:bodyPr/>
                    <a:lstStyle/>
                    <a:p>
                      <a:pPr algn="just" rtl="0"/>
                      <a:r>
                        <a:rPr lang="en-US" sz="600" dirty="0">
                          <a:solidFill>
                            <a:schemeClr val="tx1"/>
                          </a:solidFill>
                        </a:rPr>
                        <a:t>7</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Ar</a:t>
                      </a:r>
                      <a:r>
                        <a:rPr lang="en-US" sz="600" dirty="0">
                          <a:solidFill>
                            <a:schemeClr val="tx1"/>
                          </a:solidFill>
                        </a:rPr>
                        <a:t>*+</a:t>
                      </a:r>
                      <a:r>
                        <a:rPr lang="en-US" sz="600" dirty="0" err="1">
                          <a:solidFill>
                            <a:schemeClr val="tx1"/>
                          </a:solidFill>
                        </a:rPr>
                        <a:t>Ar</a:t>
                      </a:r>
                      <a:r>
                        <a:rPr lang="en-US" sz="600" dirty="0">
                          <a:solidFill>
                            <a:schemeClr val="tx1"/>
                          </a:solidFill>
                        </a:rPr>
                        <a:t>=&gt;</a:t>
                      </a:r>
                      <a:r>
                        <a:rPr lang="en-US" sz="600" dirty="0" err="1">
                          <a:solidFill>
                            <a:schemeClr val="tx1"/>
                          </a:solidFill>
                        </a:rPr>
                        <a:t>Ar+Ar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irreversible</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1807  (m</a:t>
                      </a:r>
                      <a:r>
                        <a:rPr lang="en-US" sz="600" baseline="30000" dirty="0">
                          <a:solidFill>
                            <a:schemeClr val="tx1"/>
                          </a:solidFill>
                        </a:rPr>
                        <a:t>3</a:t>
                      </a:r>
                      <a:r>
                        <a:rPr lang="en-US" sz="600" dirty="0">
                          <a:solidFill>
                            <a:schemeClr val="tx1"/>
                          </a:solidFill>
                        </a:rPr>
                        <a:t>/mol*sec)</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93330110"/>
                  </a:ext>
                </a:extLst>
              </a:tr>
              <a:tr h="172796">
                <a:tc>
                  <a:txBody>
                    <a:bodyPr/>
                    <a:lstStyle/>
                    <a:p>
                      <a:pPr algn="just" rtl="0"/>
                      <a:r>
                        <a:rPr lang="en-US" sz="600" dirty="0">
                          <a:solidFill>
                            <a:schemeClr val="tx1"/>
                          </a:solidFill>
                        </a:rPr>
                        <a:t>8</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Ar</a:t>
                      </a:r>
                      <a:r>
                        <a:rPr lang="en-US" sz="600" dirty="0">
                          <a:solidFill>
                            <a:schemeClr val="tx1"/>
                          </a:solidFill>
                        </a:rPr>
                        <a:t>*=&gt;</a:t>
                      </a:r>
                      <a:r>
                        <a:rPr lang="en-US" sz="600" dirty="0" err="1">
                          <a:solidFill>
                            <a:schemeClr val="tx1"/>
                          </a:solidFill>
                        </a:rPr>
                        <a:t>Ar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irreversible</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5E5 (1/sec)</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9895231"/>
                  </a:ext>
                </a:extLst>
              </a:tr>
            </a:tbl>
          </a:graphicData>
        </a:graphic>
      </p:graphicFrame>
      <p:sp>
        <p:nvSpPr>
          <p:cNvPr id="14" name="מלבן 11">
            <a:extLst>
              <a:ext uri="{FF2B5EF4-FFF2-40B4-BE49-F238E27FC236}">
                <a16:creationId xmlns:a16="http://schemas.microsoft.com/office/drawing/2014/main" id="{25DFED81-95B4-4A89-AB10-D194AB3ACEB6}"/>
              </a:ext>
            </a:extLst>
          </p:cNvPr>
          <p:cNvSpPr/>
          <p:nvPr/>
        </p:nvSpPr>
        <p:spPr>
          <a:xfrm>
            <a:off x="260357" y="8648019"/>
            <a:ext cx="1335314" cy="215444"/>
          </a:xfrm>
          <a:prstGeom prst="rect">
            <a:avLst/>
          </a:prstGeom>
        </p:spPr>
        <p:txBody>
          <a:bodyPr wrap="square">
            <a:spAutoFit/>
          </a:bodyPr>
          <a:lstStyle/>
          <a:p>
            <a:pPr algn="l" rtl="0"/>
            <a:r>
              <a:rPr lang="en-US" sz="800" dirty="0">
                <a:latin typeface="+mj-lt"/>
              </a:rPr>
              <a:t>C) Surface reactions</a:t>
            </a:r>
            <a:endParaRPr lang="he-IL" sz="800" dirty="0">
              <a:latin typeface="+mj-lt"/>
            </a:endParaRPr>
          </a:p>
        </p:txBody>
      </p:sp>
      <p:graphicFrame>
        <p:nvGraphicFramePr>
          <p:cNvPr id="15" name="טבלה 12">
            <a:extLst>
              <a:ext uri="{FF2B5EF4-FFF2-40B4-BE49-F238E27FC236}">
                <a16:creationId xmlns:a16="http://schemas.microsoft.com/office/drawing/2014/main" id="{08E890E1-6EAD-45BD-BEE1-346DA710B0FF}"/>
              </a:ext>
            </a:extLst>
          </p:cNvPr>
          <p:cNvGraphicFramePr>
            <a:graphicFrameLocks noGrp="1"/>
          </p:cNvGraphicFramePr>
          <p:nvPr>
            <p:extLst>
              <p:ext uri="{D42A27DB-BD31-4B8C-83A1-F6EECF244321}">
                <p14:modId xmlns:p14="http://schemas.microsoft.com/office/powerpoint/2010/main" val="3464135635"/>
              </p:ext>
            </p:extLst>
          </p:nvPr>
        </p:nvGraphicFramePr>
        <p:xfrm>
          <a:off x="324686" y="8827079"/>
          <a:ext cx="3142841" cy="766078"/>
        </p:xfrm>
        <a:graphic>
          <a:graphicData uri="http://schemas.openxmlformats.org/drawingml/2006/table">
            <a:tbl>
              <a:tblPr firstRow="1" bandRow="1">
                <a:tableStyleId>{5C22544A-7EE6-4342-B048-85BDC9FD1C3A}</a:tableStyleId>
              </a:tblPr>
              <a:tblGrid>
                <a:gridCol w="276302">
                  <a:extLst>
                    <a:ext uri="{9D8B030D-6E8A-4147-A177-3AD203B41FA5}">
                      <a16:colId xmlns:a16="http://schemas.microsoft.com/office/drawing/2014/main" val="2492582176"/>
                    </a:ext>
                  </a:extLst>
                </a:gridCol>
                <a:gridCol w="467043">
                  <a:extLst>
                    <a:ext uri="{9D8B030D-6E8A-4147-A177-3AD203B41FA5}">
                      <a16:colId xmlns:a16="http://schemas.microsoft.com/office/drawing/2014/main" val="2907121327"/>
                    </a:ext>
                  </a:extLst>
                </a:gridCol>
                <a:gridCol w="561743">
                  <a:extLst>
                    <a:ext uri="{9D8B030D-6E8A-4147-A177-3AD203B41FA5}">
                      <a16:colId xmlns:a16="http://schemas.microsoft.com/office/drawing/2014/main" val="4234815955"/>
                    </a:ext>
                  </a:extLst>
                </a:gridCol>
                <a:gridCol w="821077">
                  <a:extLst>
                    <a:ext uri="{9D8B030D-6E8A-4147-A177-3AD203B41FA5}">
                      <a16:colId xmlns:a16="http://schemas.microsoft.com/office/drawing/2014/main" val="1444033259"/>
                    </a:ext>
                  </a:extLst>
                </a:gridCol>
                <a:gridCol w="1016676">
                  <a:extLst>
                    <a:ext uri="{9D8B030D-6E8A-4147-A177-3AD203B41FA5}">
                      <a16:colId xmlns:a16="http://schemas.microsoft.com/office/drawing/2014/main" val="1396494231"/>
                    </a:ext>
                  </a:extLst>
                </a:gridCol>
              </a:tblGrid>
              <a:tr h="0">
                <a:tc>
                  <a:txBody>
                    <a:bodyPr/>
                    <a:lstStyle/>
                    <a:p>
                      <a:pPr algn="just" rtl="0"/>
                      <a:r>
                        <a:rPr lang="en-US" sz="600" dirty="0">
                          <a:solidFill>
                            <a:schemeClr val="tx1"/>
                          </a:solidFill>
                        </a:rPr>
                        <a:t>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Formula</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Sticking Coefficient</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Secondary emission</a:t>
                      </a:r>
                      <a:r>
                        <a:rPr lang="en-US" sz="600" baseline="0" dirty="0">
                          <a:solidFill>
                            <a:schemeClr val="tx1"/>
                          </a:solidFill>
                        </a:rPr>
                        <a:t> coefficient</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Mean energy of secondary electrons (V)</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0205313"/>
                  </a:ext>
                </a:extLst>
              </a:tr>
              <a:tr h="245879">
                <a:tc>
                  <a:txBody>
                    <a:bodyPr/>
                    <a:lstStyle/>
                    <a:p>
                      <a:pPr algn="just" rtl="0"/>
                      <a:r>
                        <a:rPr lang="en-US" sz="600" dirty="0">
                          <a:solidFill>
                            <a:schemeClr val="tx1"/>
                          </a:solidFill>
                        </a:rPr>
                        <a:t>9</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Ar</a:t>
                      </a:r>
                      <a:r>
                        <a:rPr lang="en-US" sz="600" dirty="0">
                          <a:solidFill>
                            <a:schemeClr val="tx1"/>
                          </a:solidFill>
                        </a:rPr>
                        <a:t>*=&gt;</a:t>
                      </a:r>
                      <a:r>
                        <a:rPr lang="en-US" sz="600" dirty="0" err="1">
                          <a:solidFill>
                            <a:schemeClr val="tx1"/>
                          </a:solidFill>
                        </a:rPr>
                        <a:t>Ar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rPr>
                        <a:t>1</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rPr>
                        <a:t>0.07</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rPr>
                        <a:t>5.8</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88761064"/>
                  </a:ext>
                </a:extLst>
              </a:tr>
              <a:tr h="245879">
                <a:tc>
                  <a:txBody>
                    <a:bodyPr/>
                    <a:lstStyle/>
                    <a:p>
                      <a:pPr algn="just" rtl="0"/>
                      <a:r>
                        <a:rPr lang="en-US" sz="600" dirty="0">
                          <a:solidFill>
                            <a:schemeClr val="tx1"/>
                          </a:solidFill>
                        </a:rPr>
                        <a:t>10</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Ar</a:t>
                      </a:r>
                      <a:r>
                        <a:rPr lang="en-US" sz="600" baseline="30000" dirty="0">
                          <a:solidFill>
                            <a:schemeClr val="tx1"/>
                          </a:solidFill>
                        </a:rPr>
                        <a:t>+</a:t>
                      </a:r>
                      <a:r>
                        <a:rPr lang="en-US" sz="600" dirty="0">
                          <a:solidFill>
                            <a:schemeClr val="tx1"/>
                          </a:solidFill>
                        </a:rPr>
                        <a:t>=&gt;</a:t>
                      </a:r>
                      <a:r>
                        <a:rPr lang="en-US" sz="600" dirty="0" err="1">
                          <a:solidFill>
                            <a:schemeClr val="tx1"/>
                          </a:solidFill>
                        </a:rPr>
                        <a:t>Ar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rPr>
                        <a:t>1</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rPr>
                        <a:t>0.07</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rPr>
                        <a:t>5.8</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93330110"/>
                  </a:ext>
                </a:extLst>
              </a:tr>
            </a:tbl>
          </a:graphicData>
        </a:graphic>
      </p:graphicFrame>
      <p:graphicFrame>
        <p:nvGraphicFramePr>
          <p:cNvPr id="16" name="Table 15">
            <a:extLst>
              <a:ext uri="{FF2B5EF4-FFF2-40B4-BE49-F238E27FC236}">
                <a16:creationId xmlns:a16="http://schemas.microsoft.com/office/drawing/2014/main" id="{E1CB984F-B9F8-4735-9CE8-B5C4AA854D1D}"/>
              </a:ext>
            </a:extLst>
          </p:cNvPr>
          <p:cNvGraphicFramePr>
            <a:graphicFrameLocks noGrp="1"/>
          </p:cNvGraphicFramePr>
          <p:nvPr>
            <p:extLst>
              <p:ext uri="{D42A27DB-BD31-4B8C-83A1-F6EECF244321}">
                <p14:modId xmlns:p14="http://schemas.microsoft.com/office/powerpoint/2010/main" val="299951895"/>
              </p:ext>
            </p:extLst>
          </p:nvPr>
        </p:nvGraphicFramePr>
        <p:xfrm>
          <a:off x="3611249" y="2849009"/>
          <a:ext cx="2701290" cy="990600"/>
        </p:xfrm>
        <a:graphic>
          <a:graphicData uri="http://schemas.openxmlformats.org/drawingml/2006/table">
            <a:tbl>
              <a:tblPr/>
              <a:tblGrid>
                <a:gridCol w="595630">
                  <a:extLst>
                    <a:ext uri="{9D8B030D-6E8A-4147-A177-3AD203B41FA5}">
                      <a16:colId xmlns:a16="http://schemas.microsoft.com/office/drawing/2014/main" val="20000"/>
                    </a:ext>
                  </a:extLst>
                </a:gridCol>
                <a:gridCol w="1250346">
                  <a:extLst>
                    <a:ext uri="{9D8B030D-6E8A-4147-A177-3AD203B41FA5}">
                      <a16:colId xmlns:a16="http://schemas.microsoft.com/office/drawing/2014/main" val="20001"/>
                    </a:ext>
                  </a:extLst>
                </a:gridCol>
                <a:gridCol w="855314">
                  <a:extLst>
                    <a:ext uri="{9D8B030D-6E8A-4147-A177-3AD203B41FA5}">
                      <a16:colId xmlns:a16="http://schemas.microsoft.com/office/drawing/2014/main" val="20002"/>
                    </a:ext>
                  </a:extLst>
                </a:gridCol>
              </a:tblGrid>
              <a:tr h="0">
                <a:tc>
                  <a:txBody>
                    <a:bodyPr/>
                    <a:lstStyle/>
                    <a:p>
                      <a:pPr algn="ctr"/>
                      <a:r>
                        <a:rPr lang="en-GB" sz="700" b="1" dirty="0"/>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700" b="1" dirty="0"/>
                        <a:t>Value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700" b="1" dirty="0"/>
                        <a:t>Notes</a:t>
                      </a:r>
                      <a:endParaRPr lang="he-IL" sz="7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5572048"/>
                  </a:ext>
                </a:extLst>
              </a:tr>
              <a:tr h="0">
                <a:tc>
                  <a:txBody>
                    <a:bodyPr/>
                    <a:lstStyle/>
                    <a:p>
                      <a:pPr algn="ctr"/>
                      <a:r>
                        <a:rPr lang="en-GB" sz="700" dirty="0" err="1"/>
                        <a:t>Prf</a:t>
                      </a:r>
                      <a:endParaRPr lang="en-GB" sz="7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700" dirty="0"/>
                        <a:t>1-350 [W]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700" baseline="0" dirty="0"/>
                        <a:t>Auxiliary  sweep</a:t>
                      </a:r>
                      <a:endParaRPr lang="en-GB" sz="7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a:r>
                        <a:rPr lang="en-GB" sz="700" dirty="0" err="1"/>
                        <a:t>p0</a:t>
                      </a:r>
                      <a:endParaRPr lang="en-GB" sz="7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700" dirty="0"/>
                        <a:t>0.138, 0.222, 0.370 [</a:t>
                      </a:r>
                      <a:r>
                        <a:rPr lang="en-GB" sz="700" dirty="0" err="1"/>
                        <a:t>Torr</a:t>
                      </a:r>
                      <a:r>
                        <a:rPr lang="en-GB" sz="7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700" dirty="0"/>
                        <a:t>Parametric</a:t>
                      </a:r>
                      <a:r>
                        <a:rPr lang="en-US" sz="700" baseline="0" dirty="0"/>
                        <a:t> sweep</a:t>
                      </a:r>
                      <a:endParaRPr lang="en-GB" sz="7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a:r>
                        <a:rPr lang="en-GB" sz="700"/>
                        <a:t>f0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700" dirty="0"/>
                        <a:t>13.56 [MHz]</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700" dirty="0"/>
                        <a:t>Freq.</a:t>
                      </a:r>
                      <a:endParaRPr lang="he-IL" sz="7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a:r>
                        <a:rPr lang="en-GB" sz="700" dirty="0"/>
                        <a:t>Across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700" dirty="0"/>
                        <a:t>0.053093 [m</a:t>
                      </a:r>
                      <a:r>
                        <a:rPr lang="en-GB" sz="700" baseline="30000" dirty="0"/>
                        <a:t>2</a:t>
                      </a:r>
                      <a:r>
                        <a:rPr lang="en-GB" sz="7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700" dirty="0"/>
                        <a:t>Cross section area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45103921"/>
                  </a:ext>
                </a:extLst>
              </a:tr>
            </a:tbl>
          </a:graphicData>
        </a:graphic>
      </p:graphicFrame>
      <p:graphicFrame>
        <p:nvGraphicFramePr>
          <p:cNvPr id="17" name="טבלה 5">
            <a:extLst>
              <a:ext uri="{FF2B5EF4-FFF2-40B4-BE49-F238E27FC236}">
                <a16:creationId xmlns:a16="http://schemas.microsoft.com/office/drawing/2014/main" id="{A8E9422F-F334-440D-BDBF-1B00DBFD5A7B}"/>
              </a:ext>
            </a:extLst>
          </p:cNvPr>
          <p:cNvGraphicFramePr>
            <a:graphicFrameLocks noGrp="1"/>
          </p:cNvGraphicFramePr>
          <p:nvPr>
            <p:extLst>
              <p:ext uri="{D42A27DB-BD31-4B8C-83A1-F6EECF244321}">
                <p14:modId xmlns:p14="http://schemas.microsoft.com/office/powerpoint/2010/main" val="4182770978"/>
              </p:ext>
            </p:extLst>
          </p:nvPr>
        </p:nvGraphicFramePr>
        <p:xfrm>
          <a:off x="335090" y="6485206"/>
          <a:ext cx="3093910" cy="1188720"/>
        </p:xfrm>
        <a:graphic>
          <a:graphicData uri="http://schemas.openxmlformats.org/drawingml/2006/table">
            <a:tbl>
              <a:tblPr firstRow="1" bandRow="1">
                <a:tableStyleId>{5C22544A-7EE6-4342-B048-85BDC9FD1C3A}</a:tableStyleId>
              </a:tblPr>
              <a:tblGrid>
                <a:gridCol w="273174">
                  <a:extLst>
                    <a:ext uri="{9D8B030D-6E8A-4147-A177-3AD203B41FA5}">
                      <a16:colId xmlns:a16="http://schemas.microsoft.com/office/drawing/2014/main" val="2492582176"/>
                    </a:ext>
                  </a:extLst>
                </a:gridCol>
                <a:gridCol w="697063">
                  <a:extLst>
                    <a:ext uri="{9D8B030D-6E8A-4147-A177-3AD203B41FA5}">
                      <a16:colId xmlns:a16="http://schemas.microsoft.com/office/drawing/2014/main" val="2907121327"/>
                    </a:ext>
                  </a:extLst>
                </a:gridCol>
                <a:gridCol w="536278">
                  <a:extLst>
                    <a:ext uri="{9D8B030D-6E8A-4147-A177-3AD203B41FA5}">
                      <a16:colId xmlns:a16="http://schemas.microsoft.com/office/drawing/2014/main" val="4234815955"/>
                    </a:ext>
                  </a:extLst>
                </a:gridCol>
                <a:gridCol w="620731">
                  <a:extLst>
                    <a:ext uri="{9D8B030D-6E8A-4147-A177-3AD203B41FA5}">
                      <a16:colId xmlns:a16="http://schemas.microsoft.com/office/drawing/2014/main" val="1444033259"/>
                    </a:ext>
                  </a:extLst>
                </a:gridCol>
                <a:gridCol w="966664">
                  <a:extLst>
                    <a:ext uri="{9D8B030D-6E8A-4147-A177-3AD203B41FA5}">
                      <a16:colId xmlns:a16="http://schemas.microsoft.com/office/drawing/2014/main" val="3319200116"/>
                    </a:ext>
                  </a:extLst>
                </a:gridCol>
              </a:tblGrid>
              <a:tr h="191493">
                <a:tc>
                  <a:txBody>
                    <a:bodyPr/>
                    <a:lstStyle/>
                    <a:p>
                      <a:pPr algn="just" rtl="0"/>
                      <a:r>
                        <a:rPr lang="en-US" sz="600" dirty="0">
                          <a:solidFill>
                            <a:schemeClr val="tx1"/>
                          </a:solidFill>
                        </a:rPr>
                        <a:t>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Formula</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type</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l-GR" sz="600" dirty="0">
                          <a:solidFill>
                            <a:schemeClr val="tx1"/>
                          </a:solidFill>
                        </a:rPr>
                        <a:t>Δε</a:t>
                      </a:r>
                      <a:r>
                        <a:rPr lang="en-US" sz="600" dirty="0">
                          <a:solidFill>
                            <a:schemeClr val="tx1"/>
                          </a:solidFill>
                        </a:rPr>
                        <a:t>(eV)</a:t>
                      </a:r>
                    </a:p>
                    <a:p>
                      <a:pPr algn="just" rtl="0"/>
                      <a:r>
                        <a:rPr lang="en-US" sz="600" dirty="0">
                          <a:solidFill>
                            <a:schemeClr val="tx1"/>
                          </a:solidFill>
                        </a:rPr>
                        <a:t>(energy loss)</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Notes/other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0205313"/>
                  </a:ext>
                </a:extLst>
              </a:tr>
              <a:tr h="127662">
                <a:tc>
                  <a:txBody>
                    <a:bodyPr/>
                    <a:lstStyle/>
                    <a:p>
                      <a:pPr algn="just" rtl="0"/>
                      <a:r>
                        <a:rPr lang="en-US" sz="600" dirty="0">
                          <a:solidFill>
                            <a:schemeClr val="tx1"/>
                          </a:solidFill>
                        </a:rPr>
                        <a:t>1</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e+Ar</a:t>
                      </a:r>
                      <a:r>
                        <a:rPr lang="en-US" sz="600" dirty="0">
                          <a:solidFill>
                            <a:schemeClr val="tx1"/>
                          </a:solidFill>
                        </a:rPr>
                        <a:t>=&gt;</a:t>
                      </a:r>
                      <a:r>
                        <a:rPr lang="en-US" sz="600" dirty="0" err="1">
                          <a:solidFill>
                            <a:schemeClr val="tx1"/>
                          </a:solidFill>
                        </a:rPr>
                        <a:t>e+Ar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Elastic</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rPr>
                        <a:t>0</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e. mass ratio:</a:t>
                      </a:r>
                      <a:r>
                        <a:rPr lang="en-US" sz="600" baseline="0" dirty="0">
                          <a:solidFill>
                            <a:schemeClr val="tx1"/>
                          </a:solidFill>
                        </a:rPr>
                        <a:t> </a:t>
                      </a:r>
                      <a:r>
                        <a:rPr lang="en-US" sz="600" dirty="0" err="1">
                          <a:solidFill>
                            <a:schemeClr val="tx1"/>
                          </a:solidFill>
                        </a:rPr>
                        <a:t>0.136E</a:t>
                      </a:r>
                      <a:r>
                        <a:rPr lang="en-US" sz="600" dirty="0">
                          <a:solidFill>
                            <a:schemeClr val="tx1"/>
                          </a:solidFill>
                        </a:rPr>
                        <a:t>-04</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88761064"/>
                  </a:ext>
                </a:extLst>
              </a:tr>
              <a:tr h="127662">
                <a:tc>
                  <a:txBody>
                    <a:bodyPr/>
                    <a:lstStyle/>
                    <a:p>
                      <a:pPr algn="just" rtl="0"/>
                      <a:r>
                        <a:rPr lang="en-US" sz="600" dirty="0">
                          <a:solidFill>
                            <a:schemeClr val="tx1"/>
                          </a:solidFill>
                        </a:rPr>
                        <a:t>2</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e+Ar</a:t>
                      </a:r>
                      <a:r>
                        <a:rPr lang="en-US" sz="600" dirty="0">
                          <a:solidFill>
                            <a:schemeClr val="tx1"/>
                          </a:solidFill>
                        </a:rPr>
                        <a:t>=&gt;</a:t>
                      </a:r>
                      <a:r>
                        <a:rPr lang="en-US" sz="600" dirty="0" err="1">
                          <a:solidFill>
                            <a:schemeClr val="tx1"/>
                          </a:solidFill>
                        </a:rPr>
                        <a:t>e+Ar</a:t>
                      </a:r>
                      <a:r>
                        <a:rPr lang="en-US" sz="600" dirty="0">
                          <a:solidFill>
                            <a:schemeClr val="tx1"/>
                          </a:solidFill>
                        </a:rPr>
                        <a:t>*</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Excitation </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rPr>
                        <a:t>11.50</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93330110"/>
                  </a:ext>
                </a:extLst>
              </a:tr>
              <a:tr h="127662">
                <a:tc>
                  <a:txBody>
                    <a:bodyPr/>
                    <a:lstStyle/>
                    <a:p>
                      <a:pPr algn="just" rtl="0"/>
                      <a:r>
                        <a:rPr lang="en-US" sz="600" dirty="0">
                          <a:solidFill>
                            <a:schemeClr val="tx1"/>
                          </a:solidFill>
                        </a:rPr>
                        <a:t>3</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e+Ar</a:t>
                      </a:r>
                      <a:r>
                        <a:rPr lang="en-US" sz="600" dirty="0">
                          <a:solidFill>
                            <a:schemeClr val="tx1"/>
                          </a:solidFill>
                        </a:rPr>
                        <a:t>*=&gt;</a:t>
                      </a:r>
                      <a:r>
                        <a:rPr lang="en-US" sz="600" dirty="0" err="1">
                          <a:solidFill>
                            <a:schemeClr val="tx1"/>
                          </a:solidFill>
                        </a:rPr>
                        <a:t>e+Ar</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Excitation </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kern="1200" dirty="0">
                          <a:solidFill>
                            <a:schemeClr val="tx1"/>
                          </a:solidFill>
                          <a:latin typeface="+mj-lt"/>
                          <a:ea typeface="+mn-ea"/>
                          <a:cs typeface="+mn-cs"/>
                        </a:rPr>
                        <a:t>-11.50</a:t>
                      </a:r>
                      <a:endParaRPr lang="he-IL" sz="600" kern="1200" dirty="0">
                        <a:solidFill>
                          <a:schemeClr val="tx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99895231"/>
                  </a:ext>
                </a:extLst>
              </a:tr>
              <a:tr h="127662">
                <a:tc>
                  <a:txBody>
                    <a:bodyPr/>
                    <a:lstStyle/>
                    <a:p>
                      <a:pPr algn="just" rtl="0"/>
                      <a:r>
                        <a:rPr lang="en-US" sz="600" dirty="0">
                          <a:solidFill>
                            <a:schemeClr val="tx1"/>
                          </a:solidFill>
                        </a:rPr>
                        <a:t>4</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e+Ar</a:t>
                      </a:r>
                      <a:r>
                        <a:rPr lang="en-US" sz="600" dirty="0">
                          <a:solidFill>
                            <a:schemeClr val="tx1"/>
                          </a:solidFill>
                        </a:rPr>
                        <a:t>=&gt;</a:t>
                      </a:r>
                      <a:r>
                        <a:rPr lang="en-US" sz="600" dirty="0" err="1">
                          <a:solidFill>
                            <a:schemeClr val="tx1"/>
                          </a:solidFill>
                        </a:rPr>
                        <a:t>2e+Ar</a:t>
                      </a:r>
                      <a:r>
                        <a:rPr lang="en-US" sz="600" baseline="30000" dirty="0">
                          <a:solidFill>
                            <a:schemeClr val="tx1"/>
                          </a:solidFill>
                        </a:rPr>
                        <a:t>+</a:t>
                      </a:r>
                      <a:endParaRPr lang="he-IL" sz="600" baseline="30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Ionization</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latin typeface="+mj-lt"/>
                        </a:rPr>
                        <a:t>15.8</a:t>
                      </a:r>
                      <a:endParaRPr lang="he-IL" sz="6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35769703"/>
                  </a:ext>
                </a:extLst>
              </a:tr>
              <a:tr h="127662">
                <a:tc>
                  <a:txBody>
                    <a:bodyPr/>
                    <a:lstStyle/>
                    <a:p>
                      <a:pPr algn="just" rtl="0"/>
                      <a:r>
                        <a:rPr lang="en-US" sz="600" dirty="0">
                          <a:solidFill>
                            <a:schemeClr val="tx1"/>
                          </a:solidFill>
                        </a:rPr>
                        <a:t>5</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err="1">
                          <a:solidFill>
                            <a:schemeClr val="tx1"/>
                          </a:solidFill>
                        </a:rPr>
                        <a:t>e+Ar</a:t>
                      </a:r>
                      <a:r>
                        <a:rPr lang="en-US" sz="600" dirty="0">
                          <a:solidFill>
                            <a:schemeClr val="tx1"/>
                          </a:solidFill>
                        </a:rPr>
                        <a:t>*=&gt;2e+Ar</a:t>
                      </a:r>
                      <a:r>
                        <a:rPr lang="en-US" sz="600" baseline="30000" dirty="0">
                          <a:solidFill>
                            <a:schemeClr val="tx1"/>
                          </a:solidFill>
                        </a:rPr>
                        <a:t>+</a:t>
                      </a:r>
                      <a:endParaRPr lang="he-IL" sz="600" baseline="30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r>
                        <a:rPr lang="en-US" sz="600" dirty="0">
                          <a:solidFill>
                            <a:schemeClr val="tx1"/>
                          </a:solidFill>
                        </a:rPr>
                        <a:t>Ionization</a:t>
                      </a:r>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a:r>
                        <a:rPr lang="en-US" sz="600" dirty="0">
                          <a:solidFill>
                            <a:schemeClr val="tx1"/>
                          </a:solidFill>
                          <a:latin typeface="+mj-lt"/>
                        </a:rPr>
                        <a:t>4.427</a:t>
                      </a:r>
                      <a:endParaRPr lang="he-IL" sz="6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rtl="0"/>
                      <a:endParaRPr lang="he-IL" sz="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91691147"/>
                  </a:ext>
                </a:extLst>
              </a:tr>
            </a:tbl>
          </a:graphicData>
        </a:graphic>
      </p:graphicFrame>
      <p:sp>
        <p:nvSpPr>
          <p:cNvPr id="18" name="מלבן 8">
            <a:extLst>
              <a:ext uri="{FF2B5EF4-FFF2-40B4-BE49-F238E27FC236}">
                <a16:creationId xmlns:a16="http://schemas.microsoft.com/office/drawing/2014/main" id="{C13291F8-77B8-4E80-8D50-15FC366FCD1E}"/>
              </a:ext>
            </a:extLst>
          </p:cNvPr>
          <p:cNvSpPr/>
          <p:nvPr/>
        </p:nvSpPr>
        <p:spPr>
          <a:xfrm>
            <a:off x="271189" y="6300540"/>
            <a:ext cx="2787943" cy="215444"/>
          </a:xfrm>
          <a:prstGeom prst="rect">
            <a:avLst/>
          </a:prstGeom>
        </p:spPr>
        <p:txBody>
          <a:bodyPr wrap="none">
            <a:spAutoFit/>
          </a:bodyPr>
          <a:lstStyle/>
          <a:p>
            <a:pPr algn="l" rtl="0"/>
            <a:r>
              <a:rPr lang="en-US" sz="800" dirty="0">
                <a:latin typeface="+mj-lt"/>
              </a:rPr>
              <a:t>A) From cross-section data (collisions with electrons reactions)</a:t>
            </a:r>
            <a:endParaRPr lang="he-IL" sz="800" dirty="0">
              <a:latin typeface="+mj-lt"/>
            </a:endParaRPr>
          </a:p>
        </p:txBody>
      </p:sp>
      <p:pic>
        <p:nvPicPr>
          <p:cNvPr id="70" name="תמונה 2">
            <a:extLst>
              <a:ext uri="{FF2B5EF4-FFF2-40B4-BE49-F238E27FC236}">
                <a16:creationId xmlns:a16="http://schemas.microsoft.com/office/drawing/2014/main" id="{B94F333A-394F-4C80-B5FC-03EA8A6CE8C8}"/>
              </a:ext>
            </a:extLst>
          </p:cNvPr>
          <p:cNvPicPr>
            <a:picLocks noChangeAspect="1"/>
          </p:cNvPicPr>
          <p:nvPr/>
        </p:nvPicPr>
        <p:blipFill>
          <a:blip r:embed="rId11"/>
          <a:stretch>
            <a:fillRect/>
          </a:stretch>
        </p:blipFill>
        <p:spPr>
          <a:xfrm>
            <a:off x="3582559" y="5334809"/>
            <a:ext cx="1440000" cy="891927"/>
          </a:xfrm>
          <a:prstGeom prst="rect">
            <a:avLst/>
          </a:prstGeom>
        </p:spPr>
      </p:pic>
      <p:cxnSp>
        <p:nvCxnSpPr>
          <p:cNvPr id="73" name="מחבר חץ ישר 23">
            <a:extLst>
              <a:ext uri="{FF2B5EF4-FFF2-40B4-BE49-F238E27FC236}">
                <a16:creationId xmlns:a16="http://schemas.microsoft.com/office/drawing/2014/main" id="{07A370EE-5212-475F-A414-5542B896EB83}"/>
              </a:ext>
            </a:extLst>
          </p:cNvPr>
          <p:cNvCxnSpPr>
            <a:cxnSpLocks/>
          </p:cNvCxnSpPr>
          <p:nvPr/>
        </p:nvCxnSpPr>
        <p:spPr>
          <a:xfrm flipV="1">
            <a:off x="4543743" y="5511547"/>
            <a:ext cx="226400" cy="6068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308FC274-A707-4ED8-A881-1C34D14199B7}"/>
              </a:ext>
            </a:extLst>
          </p:cNvPr>
          <p:cNvSpPr txBox="1"/>
          <p:nvPr/>
        </p:nvSpPr>
        <p:spPr>
          <a:xfrm>
            <a:off x="4576592" y="5376425"/>
            <a:ext cx="584981" cy="200055"/>
          </a:xfrm>
          <a:prstGeom prst="rect">
            <a:avLst/>
          </a:prstGeom>
          <a:noFill/>
        </p:spPr>
        <p:txBody>
          <a:bodyPr wrap="square" rtlCol="1">
            <a:spAutoFit/>
          </a:bodyPr>
          <a:lstStyle/>
          <a:p>
            <a:pPr algn="l" rtl="0"/>
            <a:r>
              <a:rPr lang="en-US" sz="700" b="1" dirty="0" err="1">
                <a:latin typeface="+mj-lt"/>
              </a:rPr>
              <a:t>Prf</a:t>
            </a:r>
            <a:r>
              <a:rPr lang="en-US" sz="700" b="1" dirty="0">
                <a:latin typeface="+mj-lt"/>
              </a:rPr>
              <a:t> (W)</a:t>
            </a:r>
            <a:endParaRPr lang="he-IL" sz="700" b="1" dirty="0">
              <a:latin typeface="+mj-lt"/>
            </a:endParaRPr>
          </a:p>
        </p:txBody>
      </p:sp>
      <p:pic>
        <p:nvPicPr>
          <p:cNvPr id="19" name="תמונה 27">
            <a:extLst>
              <a:ext uri="{FF2B5EF4-FFF2-40B4-BE49-F238E27FC236}">
                <a16:creationId xmlns:a16="http://schemas.microsoft.com/office/drawing/2014/main" id="{F40FAE02-8D12-4DD3-B5CA-A3691816B207}"/>
              </a:ext>
            </a:extLst>
          </p:cNvPr>
          <p:cNvPicPr>
            <a:picLocks noChangeAspect="1"/>
          </p:cNvPicPr>
          <p:nvPr/>
        </p:nvPicPr>
        <p:blipFill>
          <a:blip r:embed="rId12"/>
          <a:stretch>
            <a:fillRect/>
          </a:stretch>
        </p:blipFill>
        <p:spPr>
          <a:xfrm>
            <a:off x="5147665" y="5334808"/>
            <a:ext cx="1440000" cy="891927"/>
          </a:xfrm>
          <a:prstGeom prst="rect">
            <a:avLst/>
          </a:prstGeom>
        </p:spPr>
      </p:pic>
      <p:sp>
        <p:nvSpPr>
          <p:cNvPr id="20" name="TextBox 19">
            <a:extLst>
              <a:ext uri="{FF2B5EF4-FFF2-40B4-BE49-F238E27FC236}">
                <a16:creationId xmlns:a16="http://schemas.microsoft.com/office/drawing/2014/main" id="{B2A6D786-159B-4595-8DEC-5E04A7E17EFD}"/>
              </a:ext>
            </a:extLst>
          </p:cNvPr>
          <p:cNvSpPr txBox="1"/>
          <p:nvPr/>
        </p:nvSpPr>
        <p:spPr>
          <a:xfrm>
            <a:off x="5617008" y="5918357"/>
            <a:ext cx="642870" cy="215444"/>
          </a:xfrm>
          <a:prstGeom prst="rect">
            <a:avLst/>
          </a:prstGeom>
          <a:noFill/>
        </p:spPr>
        <p:txBody>
          <a:bodyPr wrap="square" rtlCol="1">
            <a:spAutoFit/>
          </a:bodyPr>
          <a:lstStyle/>
          <a:p>
            <a:pPr algn="l" rtl="0"/>
            <a:r>
              <a:rPr lang="en-US" sz="800" dirty="0" err="1">
                <a:latin typeface="+mj-lt"/>
              </a:rPr>
              <a:t>Prf</a:t>
            </a:r>
            <a:r>
              <a:rPr lang="en-US" sz="800" dirty="0">
                <a:latin typeface="+mj-lt"/>
              </a:rPr>
              <a:t>= 100 W</a:t>
            </a:r>
            <a:endParaRPr lang="he-IL" sz="800" dirty="0">
              <a:latin typeface="+mj-lt"/>
            </a:endParaRPr>
          </a:p>
        </p:txBody>
      </p:sp>
      <p:sp>
        <p:nvSpPr>
          <p:cNvPr id="21" name="מלבן 29">
            <a:extLst>
              <a:ext uri="{FF2B5EF4-FFF2-40B4-BE49-F238E27FC236}">
                <a16:creationId xmlns:a16="http://schemas.microsoft.com/office/drawing/2014/main" id="{658920F9-26EE-4618-8CF1-CD506FA60CF9}"/>
              </a:ext>
            </a:extLst>
          </p:cNvPr>
          <p:cNvSpPr/>
          <p:nvPr/>
        </p:nvSpPr>
        <p:spPr>
          <a:xfrm>
            <a:off x="5721651" y="5678145"/>
            <a:ext cx="447558" cy="169277"/>
          </a:xfrm>
          <a:prstGeom prst="rect">
            <a:avLst/>
          </a:prstGeom>
        </p:spPr>
        <p:txBody>
          <a:bodyPr wrap="none">
            <a:spAutoFit/>
          </a:bodyPr>
          <a:lstStyle/>
          <a:p>
            <a:r>
              <a:rPr lang="en-US" sz="500" b="1" dirty="0">
                <a:latin typeface="+mj-lt"/>
              </a:rPr>
              <a:t>0.138 </a:t>
            </a:r>
            <a:r>
              <a:rPr lang="en-US" sz="500" b="1" dirty="0" err="1">
                <a:latin typeface="+mj-lt"/>
              </a:rPr>
              <a:t>torr</a:t>
            </a:r>
            <a:endParaRPr lang="he-IL" sz="500" b="1" dirty="0">
              <a:latin typeface="+mj-lt"/>
            </a:endParaRPr>
          </a:p>
        </p:txBody>
      </p:sp>
      <p:sp>
        <p:nvSpPr>
          <p:cNvPr id="23" name="מלבן 30">
            <a:extLst>
              <a:ext uri="{FF2B5EF4-FFF2-40B4-BE49-F238E27FC236}">
                <a16:creationId xmlns:a16="http://schemas.microsoft.com/office/drawing/2014/main" id="{B6E7AC0F-9114-4641-85E5-E33589B5FE20}"/>
              </a:ext>
            </a:extLst>
          </p:cNvPr>
          <p:cNvSpPr/>
          <p:nvPr/>
        </p:nvSpPr>
        <p:spPr>
          <a:xfrm>
            <a:off x="5728119" y="5540028"/>
            <a:ext cx="447558" cy="169277"/>
          </a:xfrm>
          <a:prstGeom prst="rect">
            <a:avLst/>
          </a:prstGeom>
        </p:spPr>
        <p:txBody>
          <a:bodyPr wrap="none">
            <a:spAutoFit/>
          </a:bodyPr>
          <a:lstStyle/>
          <a:p>
            <a:r>
              <a:rPr lang="en-US" sz="500" b="1" dirty="0">
                <a:latin typeface="+mj-lt"/>
              </a:rPr>
              <a:t>0.222 </a:t>
            </a:r>
            <a:r>
              <a:rPr lang="en-US" sz="500" b="1" dirty="0" err="1">
                <a:latin typeface="+mj-lt"/>
              </a:rPr>
              <a:t>torr</a:t>
            </a:r>
            <a:endParaRPr lang="he-IL" sz="500" b="1" dirty="0">
              <a:latin typeface="+mj-lt"/>
            </a:endParaRPr>
          </a:p>
        </p:txBody>
      </p:sp>
      <p:sp>
        <p:nvSpPr>
          <p:cNvPr id="27" name="מלבן 31">
            <a:extLst>
              <a:ext uri="{FF2B5EF4-FFF2-40B4-BE49-F238E27FC236}">
                <a16:creationId xmlns:a16="http://schemas.microsoft.com/office/drawing/2014/main" id="{7A6315CB-5F8C-406C-92F7-DB3E942809FA}"/>
              </a:ext>
            </a:extLst>
          </p:cNvPr>
          <p:cNvSpPr/>
          <p:nvPr/>
        </p:nvSpPr>
        <p:spPr>
          <a:xfrm>
            <a:off x="5734587" y="5388762"/>
            <a:ext cx="447558" cy="169277"/>
          </a:xfrm>
          <a:prstGeom prst="rect">
            <a:avLst/>
          </a:prstGeom>
        </p:spPr>
        <p:txBody>
          <a:bodyPr wrap="none">
            <a:spAutoFit/>
          </a:bodyPr>
          <a:lstStyle/>
          <a:p>
            <a:r>
              <a:rPr lang="en-US" sz="500" b="1" dirty="0">
                <a:latin typeface="+mj-lt"/>
              </a:rPr>
              <a:t>0.370 </a:t>
            </a:r>
            <a:r>
              <a:rPr lang="en-US" sz="500" b="1" dirty="0" err="1">
                <a:latin typeface="+mj-lt"/>
              </a:rPr>
              <a:t>torr</a:t>
            </a:r>
            <a:endParaRPr lang="he-IL" sz="500" b="1" dirty="0">
              <a:latin typeface="+mj-lt"/>
            </a:endParaRPr>
          </a:p>
        </p:txBody>
      </p:sp>
      <p:sp>
        <p:nvSpPr>
          <p:cNvPr id="67" name="מלבן 7">
            <a:extLst>
              <a:ext uri="{FF2B5EF4-FFF2-40B4-BE49-F238E27FC236}">
                <a16:creationId xmlns:a16="http://schemas.microsoft.com/office/drawing/2014/main" id="{E99014C2-8BD9-4C18-93FE-29BEC35CEC2E}"/>
              </a:ext>
            </a:extLst>
          </p:cNvPr>
          <p:cNvSpPr/>
          <p:nvPr/>
        </p:nvSpPr>
        <p:spPr>
          <a:xfrm>
            <a:off x="3689095" y="5388229"/>
            <a:ext cx="500458" cy="184666"/>
          </a:xfrm>
          <a:prstGeom prst="rect">
            <a:avLst/>
          </a:prstGeom>
        </p:spPr>
        <p:txBody>
          <a:bodyPr wrap="none">
            <a:spAutoFit/>
          </a:bodyPr>
          <a:lstStyle/>
          <a:p>
            <a:r>
              <a:rPr lang="en-US" sz="600" b="1" dirty="0">
                <a:latin typeface="+mj-lt"/>
              </a:rPr>
              <a:t>0.138 </a:t>
            </a:r>
            <a:r>
              <a:rPr lang="en-US" sz="600" b="1" dirty="0" err="1">
                <a:latin typeface="+mj-lt"/>
              </a:rPr>
              <a:t>torr</a:t>
            </a:r>
            <a:endParaRPr lang="he-IL" sz="600" b="1" dirty="0">
              <a:latin typeface="+mj-lt"/>
            </a:endParaRPr>
          </a:p>
        </p:txBody>
      </p:sp>
      <p:sp>
        <p:nvSpPr>
          <p:cNvPr id="40" name="TextBox 26">
            <a:extLst>
              <a:ext uri="{FF2B5EF4-FFF2-40B4-BE49-F238E27FC236}">
                <a16:creationId xmlns:a16="http://schemas.microsoft.com/office/drawing/2014/main" id="{E1FA1C13-F4C6-4B11-8EBB-FD91AB7960A2}"/>
              </a:ext>
            </a:extLst>
          </p:cNvPr>
          <p:cNvSpPr txBox="1">
            <a:spLocks noChangeArrowheads="1"/>
          </p:cNvSpPr>
          <p:nvPr/>
        </p:nvSpPr>
        <p:spPr bwMode="auto">
          <a:xfrm>
            <a:off x="3662356" y="6258534"/>
            <a:ext cx="2924455" cy="480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en-US" sz="750" b="1" dirty="0">
                <a:latin typeface="+mj-lt"/>
                <a:cs typeface="Arial" panose="020B0604020202020204" pitchFamily="34" charset="0"/>
              </a:rPr>
              <a:t>Figure 4</a:t>
            </a:r>
            <a:r>
              <a:rPr lang="en-US" altLang="en-US" sz="750" dirty="0">
                <a:latin typeface="+mj-lt"/>
                <a:cs typeface="Arial" panose="020B0604020202020204" pitchFamily="34" charset="0"/>
              </a:rPr>
              <a:t>.</a:t>
            </a:r>
            <a:r>
              <a:rPr lang="en-US" sz="750" spc="10" dirty="0">
                <a:solidFill>
                  <a:srgbClr val="333333"/>
                </a:solidFill>
                <a:effectLst/>
                <a:latin typeface="+mj-lt"/>
                <a:ea typeface="Times New Roman" panose="02020603050405020304" pitchFamily="18" charset="0"/>
                <a:cs typeface="Arial" panose="020B0604020202020204" pitchFamily="34" charset="0"/>
              </a:rPr>
              <a:t> Modeling results showing electron density number (1/m</a:t>
            </a:r>
            <a:r>
              <a:rPr lang="en-US" sz="750" spc="10" baseline="30000" dirty="0">
                <a:solidFill>
                  <a:srgbClr val="333333"/>
                </a:solidFill>
                <a:effectLst/>
                <a:latin typeface="+mj-lt"/>
                <a:ea typeface="Times New Roman" panose="02020603050405020304" pitchFamily="18" charset="0"/>
                <a:cs typeface="Arial" panose="020B0604020202020204" pitchFamily="34" charset="0"/>
              </a:rPr>
              <a:t>3</a:t>
            </a:r>
            <a:r>
              <a:rPr lang="en-US" sz="750" spc="10" dirty="0">
                <a:solidFill>
                  <a:srgbClr val="333333"/>
                </a:solidFill>
                <a:effectLst/>
                <a:latin typeface="+mj-lt"/>
                <a:ea typeface="Times New Roman" panose="02020603050405020304" pitchFamily="18" charset="0"/>
                <a:cs typeface="Arial" panose="020B0604020202020204" pitchFamily="34" charset="0"/>
              </a:rPr>
              <a:t>) as a function of Power (1-350 W) and as a function of plasma chamber pressure for Argon gas. </a:t>
            </a:r>
            <a:endParaRPr lang="en-IL" sz="750" dirty="0">
              <a:effectLst/>
              <a:latin typeface="+mj-lt"/>
              <a:ea typeface="Calibri" panose="020F0502020204030204" pitchFamily="34" charset="0"/>
              <a:cs typeface="Arial" panose="020B0604020202020204" pitchFamily="34" charset="0"/>
            </a:endParaRPr>
          </a:p>
          <a:p>
            <a:pPr algn="just" eaLnBrk="1" hangingPunct="1">
              <a:spcBef>
                <a:spcPct val="0"/>
              </a:spcBef>
              <a:buFontTx/>
              <a:buNone/>
            </a:pPr>
            <a:endParaRPr lang="en-US" altLang="en-US" sz="750" dirty="0">
              <a:latin typeface="+mj-lt"/>
              <a:cs typeface="Arial" panose="020B0604020202020204" pitchFamily="34" charset="0"/>
            </a:endParaRPr>
          </a:p>
        </p:txBody>
      </p:sp>
      <p:sp>
        <p:nvSpPr>
          <p:cNvPr id="93" name="TextBox 92">
            <a:extLst>
              <a:ext uri="{FF2B5EF4-FFF2-40B4-BE49-F238E27FC236}">
                <a16:creationId xmlns:a16="http://schemas.microsoft.com/office/drawing/2014/main" id="{06483B18-B27C-4652-BB12-54800E33B069}"/>
              </a:ext>
            </a:extLst>
          </p:cNvPr>
          <p:cNvSpPr txBox="1"/>
          <p:nvPr/>
        </p:nvSpPr>
        <p:spPr>
          <a:xfrm>
            <a:off x="223329" y="6180568"/>
            <a:ext cx="3429000" cy="215444"/>
          </a:xfrm>
          <a:prstGeom prst="rect">
            <a:avLst/>
          </a:prstGeom>
          <a:noFill/>
        </p:spPr>
        <p:txBody>
          <a:bodyPr wrap="square">
            <a:spAutoFit/>
          </a:bodyPr>
          <a:lstStyle/>
          <a:p>
            <a:pPr algn="ctr" rtl="0"/>
            <a:r>
              <a:rPr lang="en-US" sz="800" b="1" dirty="0">
                <a:latin typeface="+mj-lt"/>
              </a:rPr>
              <a:t>Plasma chemistry of argon in this model</a:t>
            </a:r>
            <a:endParaRPr lang="he-IL" sz="800" b="1" dirty="0">
              <a:latin typeface="+mj-lt"/>
            </a:endParaRPr>
          </a:p>
        </p:txBody>
      </p:sp>
      <p:pic>
        <p:nvPicPr>
          <p:cNvPr id="7" name="Picture 6">
            <a:extLst>
              <a:ext uri="{FF2B5EF4-FFF2-40B4-BE49-F238E27FC236}">
                <a16:creationId xmlns:a16="http://schemas.microsoft.com/office/drawing/2014/main" id="{5AA7E0C4-EBDF-43F1-AB45-A36C9AEC5E1F}"/>
              </a:ext>
            </a:extLst>
          </p:cNvPr>
          <p:cNvPicPr>
            <a:picLocks/>
          </p:cNvPicPr>
          <p:nvPr/>
        </p:nvPicPr>
        <p:blipFill>
          <a:blip r:embed="rId13"/>
          <a:stretch>
            <a:fillRect/>
          </a:stretch>
        </p:blipFill>
        <p:spPr>
          <a:xfrm>
            <a:off x="5056829" y="4149409"/>
            <a:ext cx="1440000" cy="802800"/>
          </a:xfrm>
          <a:prstGeom prst="rect">
            <a:avLst/>
          </a:prstGeom>
        </p:spPr>
      </p:pic>
      <p:cxnSp>
        <p:nvCxnSpPr>
          <p:cNvPr id="52" name="Straight Arrow Connector 51">
            <a:extLst>
              <a:ext uri="{FF2B5EF4-FFF2-40B4-BE49-F238E27FC236}">
                <a16:creationId xmlns:a16="http://schemas.microsoft.com/office/drawing/2014/main" id="{DCCD4A11-99B1-45D7-AC26-BACD84600F1B}"/>
              </a:ext>
            </a:extLst>
          </p:cNvPr>
          <p:cNvCxnSpPr>
            <a:cxnSpLocks/>
          </p:cNvCxnSpPr>
          <p:nvPr/>
        </p:nvCxnSpPr>
        <p:spPr>
          <a:xfrm>
            <a:off x="5054837" y="1708336"/>
            <a:ext cx="0" cy="298264"/>
          </a:xfrm>
          <a:prstGeom prst="straightConnector1">
            <a:avLst/>
          </a:prstGeom>
          <a:ln>
            <a:solidFill>
              <a:schemeClr val="tx2">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863</Words>
  <Application>Microsoft Office PowerPoint</Application>
  <PresentationFormat>A4 Paper (210x297 mm)</PresentationFormat>
  <Paragraphs>109</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2020-09-15T19:00:46Z</dcterms:modified>
</cp:coreProperties>
</file>