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8"/>
  </p:notesMasterIdLst>
  <p:sldIdLst>
    <p:sldId id="256" r:id="rId6"/>
    <p:sldId id="480" r:id="rId7"/>
    <p:sldId id="269" r:id="rId8"/>
    <p:sldId id="259" r:id="rId9"/>
    <p:sldId id="479" r:id="rId10"/>
    <p:sldId id="260" r:id="rId11"/>
    <p:sldId id="261" r:id="rId12"/>
    <p:sldId id="262" r:id="rId13"/>
    <p:sldId id="481" r:id="rId14"/>
    <p:sldId id="263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pos="7300" userDrawn="1">
          <p15:clr>
            <a:srgbClr val="A4A3A4"/>
          </p15:clr>
        </p15:guide>
        <p15:guide id="5" pos="387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gali STURMA" initials="MS" lastIdx="12" clrIdx="0">
    <p:extLst>
      <p:ext uri="{19B8F6BF-5375-455C-9EA6-DF929625EA0E}">
        <p15:presenceInfo xmlns:p15="http://schemas.microsoft.com/office/powerpoint/2012/main" userId="S-1-5-21-1840781496-1316034093-1539857752-112984" providerId="AD"/>
      </p:ext>
    </p:extLst>
  </p:cmAuthor>
  <p:cmAuthor id="2" name="Magali STURMA" initials="MS [2]" lastIdx="1" clrIdx="1">
    <p:extLst>
      <p:ext uri="{19B8F6BF-5375-455C-9EA6-DF929625EA0E}">
        <p15:presenceInfo xmlns:p15="http://schemas.microsoft.com/office/powerpoint/2012/main" userId="Magali STURM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007E39"/>
    <a:srgbClr val="7F7FA9"/>
    <a:srgbClr val="6C207E"/>
    <a:srgbClr val="570F7F"/>
    <a:srgbClr val="D4CC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94" autoAdjust="0"/>
    <p:restoredTop sz="96357" autoAdjust="0"/>
  </p:normalViewPr>
  <p:slideViewPr>
    <p:cSldViewPr snapToGrid="0">
      <p:cViewPr varScale="1">
        <p:scale>
          <a:sx n="108" d="100"/>
          <a:sy n="108" d="100"/>
        </p:scale>
        <p:origin x="102" y="-66"/>
      </p:cViewPr>
      <p:guideLst>
        <p:guide orient="horz" pos="1008"/>
        <p:guide orient="horz" pos="3888"/>
        <p:guide orient="horz" pos="2160"/>
        <p:guide pos="7300"/>
        <p:guide pos="38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FB6C9-0104-4854-BE65-0B46A797F70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0A73D-B8C6-400E-9372-1200B6A75F1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419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CA73D6-87A3-4439-9D51-7AC4EBD717FE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4864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7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jpeg"/><Relationship Id="rId5" Type="http://schemas.openxmlformats.org/officeDocument/2006/relationships/image" Target="../media/image27.emf"/><Relationship Id="rId4" Type="http://schemas.microsoft.com/office/2007/relationships/hdphoto" Target="../media/hdphoto1.wdp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9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0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2" y="1181100"/>
            <a:ext cx="12204192" cy="4608576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0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ales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0" y="1181191"/>
            <a:ext cx="12200356" cy="4608390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06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&amp;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" y="1181193"/>
            <a:ext cx="12200353" cy="4608389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610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verage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0" y="1181191"/>
            <a:ext cx="12200356" cy="4608390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24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arma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" y="1181193"/>
            <a:ext cx="12200353" cy="4608389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611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fec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" y="1181192"/>
            <a:ext cx="12200353" cy="4608389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254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ze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3" y="1181192"/>
            <a:ext cx="12200351" cy="4608388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16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o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3" y="1181191"/>
            <a:ext cx="12200351" cy="4608388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13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iry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4" y="1181193"/>
            <a:ext cx="12200348" cy="4608387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66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xtrus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4" y="1181192"/>
            <a:ext cx="12200348" cy="4608387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650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240" y="274638"/>
            <a:ext cx="10972800" cy="1143000"/>
          </a:xfrm>
        </p:spPr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27240" y="1752600"/>
            <a:ext cx="10464800" cy="3810000"/>
          </a:xfrm>
        </p:spPr>
        <p:txBody>
          <a:bodyPr/>
          <a:lstStyle>
            <a:lvl1pPr marL="457200" indent="-457200">
              <a:buSzPct val="85000"/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892800" y="6412345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8202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19"/>
          <a:stretch/>
        </p:blipFill>
        <p:spPr>
          <a:xfrm>
            <a:off x="16931" y="1181100"/>
            <a:ext cx="12200363" cy="4971851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4818" y="431308"/>
            <a:ext cx="3092450" cy="3156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1561551" cy="94488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" y="6502259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5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5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184776" y="-837342"/>
            <a:ext cx="1771651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595209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>
          <a:xfrm>
            <a:off x="2743200" y="3505201"/>
            <a:ext cx="9245600" cy="381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Add text here</a:t>
            </a:r>
          </a:p>
        </p:txBody>
      </p:sp>
      <p:grpSp>
        <p:nvGrpSpPr>
          <p:cNvPr id="36" name="Group 35"/>
          <p:cNvGrpSpPr/>
          <p:nvPr userDrawn="1"/>
        </p:nvGrpSpPr>
        <p:grpSpPr>
          <a:xfrm>
            <a:off x="5643" y="3977820"/>
            <a:ext cx="12175068" cy="276750"/>
            <a:chOff x="12699" y="-12700"/>
            <a:chExt cx="9131301" cy="276750"/>
          </a:xfrm>
        </p:grpSpPr>
        <p:pic>
          <p:nvPicPr>
            <p:cNvPr id="37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duotone>
                <a:prstClr val="black"/>
                <a:srgbClr val="6C207E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2" cstate="email">
              <a:duotone>
                <a:prstClr val="black"/>
                <a:srgbClr val="6C207E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38"/>
          <p:cNvGrpSpPr/>
          <p:nvPr userDrawn="1"/>
        </p:nvGrpSpPr>
        <p:grpSpPr>
          <a:xfrm>
            <a:off x="-22577" y="3048000"/>
            <a:ext cx="12214577" cy="967826"/>
            <a:chOff x="0" y="2994574"/>
            <a:chExt cx="9160933" cy="967826"/>
          </a:xfrm>
        </p:grpSpPr>
        <p:sp>
          <p:nvSpPr>
            <p:cNvPr id="40" name="Rectangle 39"/>
            <p:cNvSpPr/>
            <p:nvPr userDrawn="1"/>
          </p:nvSpPr>
          <p:spPr>
            <a:xfrm>
              <a:off x="914400" y="3416300"/>
              <a:ext cx="8246533" cy="542543"/>
            </a:xfrm>
            <a:prstGeom prst="rect">
              <a:avLst/>
            </a:prstGeom>
            <a:solidFill>
              <a:srgbClr val="6C207E">
                <a:alpha val="83000"/>
              </a:srgbClr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41" name="Picture 40" descr="Markem_Imaje_Logo_V_CMYK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994574"/>
              <a:ext cx="1117600" cy="967826"/>
            </a:xfrm>
            <a:prstGeom prst="rect">
              <a:avLst/>
            </a:prstGeom>
          </p:spPr>
        </p:pic>
      </p:grpSp>
      <p:sp>
        <p:nvSpPr>
          <p:cNvPr id="43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7" y="3539793"/>
            <a:ext cx="8456084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5040" y="6335136"/>
            <a:ext cx="467360" cy="3505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406926"/>
            <a:ext cx="2626035" cy="2069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4258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and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  <a:lvl2pPr>
              <a:buClr>
                <a:srgbClr val="6C207E"/>
              </a:buClr>
              <a:defRPr/>
            </a:lvl2pPr>
            <a:lvl3pPr>
              <a:buClr>
                <a:srgbClr val="6C207E"/>
              </a:buClr>
              <a:defRPr/>
            </a:lvl3pPr>
            <a:lvl4pPr>
              <a:buClr>
                <a:srgbClr val="6C207E"/>
              </a:buClr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673109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Content and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ct val="80000"/>
              </a:lnSpc>
              <a:defRPr baseline="0"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b="0" dirty="0"/>
              <a:t>Subhead Goes Here, No Bold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  <a:lvl2pPr>
              <a:buClr>
                <a:srgbClr val="6C207E"/>
              </a:buClr>
              <a:defRPr/>
            </a:lvl2pPr>
            <a:lvl3pPr>
              <a:buClr>
                <a:srgbClr val="6C207E"/>
              </a:buClr>
              <a:defRPr/>
            </a:lvl3pPr>
            <a:lvl4pPr>
              <a:buClr>
                <a:srgbClr val="6C207E"/>
              </a:buClr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0215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613029" y="2005188"/>
            <a:ext cx="3343275" cy="1002982"/>
            <a:chOff x="2571" y="969"/>
            <a:chExt cx="2507456" cy="1002982"/>
          </a:xfrm>
          <a:solidFill>
            <a:srgbClr val="6C207E"/>
          </a:solidFill>
        </p:grpSpPr>
        <p:sp>
          <p:nvSpPr>
            <p:cNvPr id="49" name="Rectangle 48"/>
            <p:cNvSpPr/>
            <p:nvPr userDrawn="1"/>
          </p:nvSpPr>
          <p:spPr>
            <a:xfrm>
              <a:off x="2571" y="969"/>
              <a:ext cx="2507456" cy="1002982"/>
            </a:xfrm>
            <a:prstGeom prst="rect">
              <a:avLst/>
            </a:prstGeom>
            <a:grpFill/>
            <a:ln w="25400" cap="flat" cmpd="sng" algn="ctr">
              <a:solidFill>
                <a:srgbClr val="6C207E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sp>
        <p:sp>
          <p:nvSpPr>
            <p:cNvPr id="50" name="Rectangle 49"/>
            <p:cNvSpPr/>
            <p:nvPr userDrawn="1"/>
          </p:nvSpPr>
          <p:spPr>
            <a:xfrm>
              <a:off x="2571" y="969"/>
              <a:ext cx="2507456" cy="1002982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marR="0" lvl="0" indent="0" algn="ctr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TOPIC 1</a:t>
              </a: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613029" y="3008171"/>
            <a:ext cx="3343275" cy="1844640"/>
            <a:chOff x="2571" y="1003952"/>
            <a:chExt cx="2507456" cy="1844640"/>
          </a:xfrm>
        </p:grpSpPr>
        <p:sp>
          <p:nvSpPr>
            <p:cNvPr id="47" name="Rectangle 46"/>
            <p:cNvSpPr/>
            <p:nvPr userDrawn="1"/>
          </p:nvSpPr>
          <p:spPr>
            <a:xfrm>
              <a:off x="2571" y="1003952"/>
              <a:ext cx="2507456" cy="1844640"/>
            </a:xfrm>
            <a:prstGeom prst="rect">
              <a:avLst/>
            </a:prstGeom>
            <a:solidFill>
              <a:srgbClr val="6C207E">
                <a:alpha val="90000"/>
                <a:tint val="40000"/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6C207E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48" name="Rectangle 47"/>
            <p:cNvSpPr/>
            <p:nvPr userDrawn="1"/>
          </p:nvSpPr>
          <p:spPr>
            <a:xfrm>
              <a:off x="2571" y="1003952"/>
              <a:ext cx="2507456" cy="18446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marR="0" lvl="1" indent="-22860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Point 1</a:t>
              </a:r>
            </a:p>
            <a:p>
              <a:pPr marL="228600" marR="0" lvl="1" indent="-22860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Point 2</a:t>
              </a:r>
            </a:p>
            <a:p>
              <a:pPr marL="228600" marR="0" lvl="1" indent="-22860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Point 3</a:t>
              </a: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4424363" y="2005188"/>
            <a:ext cx="3343275" cy="1002982"/>
            <a:chOff x="2861071" y="969"/>
            <a:chExt cx="2507456" cy="1002982"/>
          </a:xfrm>
        </p:grpSpPr>
        <p:sp>
          <p:nvSpPr>
            <p:cNvPr id="45" name="Rectangle 44"/>
            <p:cNvSpPr/>
            <p:nvPr userDrawn="1"/>
          </p:nvSpPr>
          <p:spPr>
            <a:xfrm>
              <a:off x="2861071" y="969"/>
              <a:ext cx="2507456" cy="1002982"/>
            </a:xfrm>
            <a:prstGeom prst="rect">
              <a:avLst/>
            </a:prstGeom>
            <a:solidFill>
              <a:srgbClr val="6C207E">
                <a:alpha val="67059"/>
              </a:srgbClr>
            </a:solidFill>
            <a:ln w="25400" cap="flat" cmpd="sng" algn="ctr">
              <a:solidFill>
                <a:srgbClr val="6C207E">
                  <a:alpha val="67059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sp>
        <p:sp>
          <p:nvSpPr>
            <p:cNvPr id="46" name="Rectangle 45"/>
            <p:cNvSpPr/>
            <p:nvPr userDrawn="1"/>
          </p:nvSpPr>
          <p:spPr>
            <a:xfrm>
              <a:off x="2861071" y="969"/>
              <a:ext cx="2507456" cy="100298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marR="0" lvl="0" indent="0" algn="ctr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TOPIC 2</a:t>
              </a: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>
            <a:off x="4424363" y="3008171"/>
            <a:ext cx="3343275" cy="1844640"/>
            <a:chOff x="2861071" y="1003952"/>
            <a:chExt cx="2507456" cy="1844640"/>
          </a:xfrm>
        </p:grpSpPr>
        <p:sp>
          <p:nvSpPr>
            <p:cNvPr id="43" name="Rectangle 42"/>
            <p:cNvSpPr/>
            <p:nvPr userDrawn="1"/>
          </p:nvSpPr>
          <p:spPr>
            <a:xfrm>
              <a:off x="2861071" y="1003952"/>
              <a:ext cx="2507456" cy="1844640"/>
            </a:xfrm>
            <a:prstGeom prst="rect">
              <a:avLst/>
            </a:prstGeom>
            <a:solidFill>
              <a:srgbClr val="6C207E">
                <a:alpha val="90000"/>
                <a:tint val="40000"/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6C207E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44" name="Rectangle 43"/>
            <p:cNvSpPr/>
            <p:nvPr userDrawn="1"/>
          </p:nvSpPr>
          <p:spPr>
            <a:xfrm>
              <a:off x="2861071" y="1003952"/>
              <a:ext cx="2507456" cy="18446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marR="0" lvl="1" indent="-22860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Point 1</a:t>
              </a:r>
            </a:p>
            <a:p>
              <a:pPr marL="228600" marR="0" lvl="1" indent="-22860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Point 2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228600" marR="0" lvl="1" indent="-22860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Point 3</a:t>
              </a: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8215376" y="2005188"/>
            <a:ext cx="3343275" cy="1002982"/>
            <a:chOff x="5719571" y="969"/>
            <a:chExt cx="2507456" cy="1002982"/>
          </a:xfrm>
          <a:solidFill>
            <a:srgbClr val="6C207E">
              <a:alpha val="22745"/>
            </a:srgbClr>
          </a:solidFill>
        </p:grpSpPr>
        <p:sp>
          <p:nvSpPr>
            <p:cNvPr id="41" name="Rectangle 40"/>
            <p:cNvSpPr/>
            <p:nvPr userDrawn="1"/>
          </p:nvSpPr>
          <p:spPr>
            <a:xfrm>
              <a:off x="5719571" y="969"/>
              <a:ext cx="2507456" cy="1002982"/>
            </a:xfrm>
            <a:prstGeom prst="rect">
              <a:avLst/>
            </a:prstGeom>
            <a:grpFill/>
            <a:ln w="25400" cap="flat" cmpd="sng" algn="ctr">
              <a:solidFill>
                <a:srgbClr val="6C207E">
                  <a:alpha val="22745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sp>
        <p:sp>
          <p:nvSpPr>
            <p:cNvPr id="42" name="Rectangle 41"/>
            <p:cNvSpPr/>
            <p:nvPr userDrawn="1"/>
          </p:nvSpPr>
          <p:spPr>
            <a:xfrm>
              <a:off x="5719571" y="969"/>
              <a:ext cx="2507456" cy="1002982"/>
            </a:xfrm>
            <a:prstGeom prst="rect">
              <a:avLst/>
            </a:prstGeom>
            <a:grpFill/>
            <a:ln>
              <a:solidFill>
                <a:srgbClr val="6C207E">
                  <a:alpha val="23137"/>
                </a:srgbClr>
              </a:solidFill>
            </a:ln>
            <a:effectLst/>
          </p:spPr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marR="0" lvl="0" indent="0" algn="ctr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TOPIC 3</a:t>
              </a: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8215376" y="3008171"/>
            <a:ext cx="3343275" cy="1844640"/>
            <a:chOff x="5719571" y="1003952"/>
            <a:chExt cx="2507456" cy="1844640"/>
          </a:xfrm>
        </p:grpSpPr>
        <p:sp>
          <p:nvSpPr>
            <p:cNvPr id="39" name="Rectangle 38"/>
            <p:cNvSpPr/>
            <p:nvPr userDrawn="1"/>
          </p:nvSpPr>
          <p:spPr>
            <a:xfrm>
              <a:off x="5719571" y="1003952"/>
              <a:ext cx="2507456" cy="1844640"/>
            </a:xfrm>
            <a:prstGeom prst="rect">
              <a:avLst/>
            </a:prstGeom>
            <a:solidFill>
              <a:srgbClr val="6C207E">
                <a:alpha val="90000"/>
                <a:tint val="40000"/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6C207E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40" name="Rectangle 39"/>
            <p:cNvSpPr/>
            <p:nvPr userDrawn="1"/>
          </p:nvSpPr>
          <p:spPr>
            <a:xfrm>
              <a:off x="5719571" y="1003952"/>
              <a:ext cx="2507456" cy="18446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marR="0" lvl="1" indent="-22860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Point 1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228600" marR="0" lvl="1" indent="-22860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Point 2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228600" marR="0" lvl="1" indent="-22860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Point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27854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  <p:graphicFrame>
        <p:nvGraphicFramePr>
          <p:cNvPr id="23" name="Group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935917208"/>
              </p:ext>
            </p:extLst>
          </p:nvPr>
        </p:nvGraphicFramePr>
        <p:xfrm>
          <a:off x="649467" y="1981200"/>
          <a:ext cx="10871200" cy="2797176"/>
        </p:xfrm>
        <a:graphic>
          <a:graphicData uri="http://schemas.openxmlformats.org/drawingml/2006/table">
            <a:tbl>
              <a:tblPr firstRow="1" bandRow="1"/>
              <a:tblGrid>
                <a:gridCol w="2174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4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25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46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46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03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Column 1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Column 2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Column 3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Column 4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Column 5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Row 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3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Row 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Row 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Row 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lvl="0" indent="-173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123967" marR="123967" anchor="ctr" horzOverflow="overflow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207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36056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56841" y="4433888"/>
            <a:ext cx="10401300" cy="1700212"/>
          </a:xfrm>
          <a:ln>
            <a:noFill/>
          </a:ln>
        </p:spPr>
        <p:txBody>
          <a:bodyPr>
            <a:noAutofit/>
          </a:bodyPr>
          <a:lstStyle>
            <a:lvl1pPr marL="231775" indent="-231775">
              <a:buClr>
                <a:srgbClr val="6C207E"/>
              </a:buClr>
              <a:buFont typeface="Arial" panose="020B0604020202020204" pitchFamily="34" charset="0"/>
              <a:buChar char="•"/>
              <a:defRPr sz="1800" baseline="0">
                <a:solidFill>
                  <a:srgbClr val="6C207E"/>
                </a:solidFill>
              </a:defRPr>
            </a:lvl1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(Main Summary as First-Level Bullet in Concise Sentence) Point 1</a:t>
            </a:r>
          </a:p>
          <a:p>
            <a:pPr lvl="0"/>
            <a:r>
              <a:rPr lang="en-US" dirty="0"/>
              <a:t>Point 2</a:t>
            </a:r>
          </a:p>
          <a:p>
            <a:pPr lvl="0"/>
            <a:r>
              <a:rPr lang="en-US" dirty="0"/>
              <a:t>Point 3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695905757"/>
              </p:ext>
            </p:extLst>
          </p:nvPr>
        </p:nvGraphicFramePr>
        <p:xfrm>
          <a:off x="956841" y="1530595"/>
          <a:ext cx="10000527" cy="264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Worksheet" r:id="rId3" imgW="6499831" imgH="2285928" progId="Excel.Sheet.8">
                  <p:embed/>
                </p:oleObj>
              </mc:Choice>
              <mc:Fallback>
                <p:oleObj name="Worksheet" r:id="rId3" imgW="6499831" imgH="228592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6841" y="1530595"/>
                        <a:ext cx="10000527" cy="264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79788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179554326"/>
              </p:ext>
            </p:extLst>
          </p:nvPr>
        </p:nvGraphicFramePr>
        <p:xfrm>
          <a:off x="2626784" y="1600200"/>
          <a:ext cx="6942667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Worksheet" r:id="rId3" imgW="4221421" imgH="2285928" progId="Excel.Sheet.8">
                  <p:embed/>
                </p:oleObj>
              </mc:Choice>
              <mc:Fallback>
                <p:oleObj name="Worksheet" r:id="rId3" imgW="4221421" imgH="2285928" progId="Excel.Shee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6784" y="1600200"/>
                        <a:ext cx="6942667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56841" y="4433888"/>
            <a:ext cx="10401300" cy="1700212"/>
          </a:xfrm>
          <a:ln>
            <a:noFill/>
          </a:ln>
        </p:spPr>
        <p:txBody>
          <a:bodyPr>
            <a:noAutofit/>
          </a:bodyPr>
          <a:lstStyle>
            <a:lvl1pPr marL="231775" indent="-231775">
              <a:buClr>
                <a:srgbClr val="6C207E"/>
              </a:buClr>
              <a:buFont typeface="Arial" panose="020B0604020202020204" pitchFamily="34" charset="0"/>
              <a:buChar char="•"/>
              <a:defRPr sz="1800" baseline="0">
                <a:solidFill>
                  <a:srgbClr val="6C207E"/>
                </a:solidFill>
              </a:defRPr>
            </a:lvl1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(Main Summary as First-Level Bullet in Concise Sentence) Point 1</a:t>
            </a:r>
          </a:p>
          <a:p>
            <a:pPr lvl="0"/>
            <a:r>
              <a:rPr lang="en-US" dirty="0"/>
              <a:t>Point 2</a:t>
            </a:r>
          </a:p>
          <a:p>
            <a:pPr lvl="0"/>
            <a:r>
              <a:rPr lang="en-US" dirty="0"/>
              <a:t>Point 3</a:t>
            </a:r>
          </a:p>
        </p:txBody>
      </p:sp>
    </p:spTree>
    <p:extLst>
      <p:ext uri="{BB962C8B-B14F-4D97-AF65-F5344CB8AC3E}">
        <p14:creationId xmlns:p14="http://schemas.microsoft.com/office/powerpoint/2010/main" val="21272056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buClr>
                <a:srgbClr val="6C207E"/>
              </a:buClr>
              <a:defRPr sz="2800">
                <a:solidFill>
                  <a:srgbClr val="6C207E"/>
                </a:solidFill>
              </a:defRPr>
            </a:lvl1pPr>
            <a:lvl2pPr>
              <a:buClr>
                <a:srgbClr val="6C207E"/>
              </a:buClr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buClr>
                <a:srgbClr val="6C207E"/>
              </a:buCl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buClr>
                <a:srgbClr val="6C207E"/>
              </a:buCl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buClr>
                <a:srgbClr val="6C207E"/>
              </a:buClr>
              <a:defRPr sz="2800">
                <a:solidFill>
                  <a:srgbClr val="6C207E"/>
                </a:solidFill>
              </a:defRPr>
            </a:lvl1pPr>
            <a:lvl2pPr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140728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026400" y="1767840"/>
            <a:ext cx="3657600" cy="2590800"/>
          </a:xfrm>
        </p:spPr>
        <p:txBody>
          <a:bodyPr/>
          <a:lstStyle>
            <a:lvl1pPr>
              <a:buClr>
                <a:srgbClr val="6C207E"/>
              </a:buClr>
              <a:defRPr>
                <a:solidFill>
                  <a:srgbClr val="6C207E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9600" y="1752600"/>
            <a:ext cx="7112000" cy="4267200"/>
          </a:xfrm>
        </p:spPr>
        <p:txBody>
          <a:bodyPr/>
          <a:lstStyle>
            <a:lvl1pPr>
              <a:buClr>
                <a:srgbClr val="6C207E"/>
              </a:buClr>
              <a:defRPr>
                <a:solidFill>
                  <a:srgbClr val="6C207E"/>
                </a:solidFill>
              </a:defRPr>
            </a:lvl1pPr>
            <a:lvl2pPr>
              <a:buClr>
                <a:srgbClr val="6C207E"/>
              </a:buClr>
              <a:defRPr/>
            </a:lvl2pPr>
            <a:lvl3pPr>
              <a:buClr>
                <a:srgbClr val="6C207E"/>
              </a:buClr>
              <a:defRPr/>
            </a:lvl3pPr>
            <a:lvl4pPr>
              <a:buClr>
                <a:srgbClr val="6C207E"/>
              </a:buClr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10765519"/>
      </p:ext>
    </p:extLst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636693" y="1828800"/>
            <a:ext cx="10972800" cy="4038600"/>
          </a:xfrm>
        </p:spPr>
        <p:txBody>
          <a:bodyPr/>
          <a:lstStyle>
            <a:lvl1pPr>
              <a:buClr>
                <a:srgbClr val="6C207E"/>
              </a:buClr>
              <a:defRPr>
                <a:solidFill>
                  <a:srgbClr val="6C207E"/>
                </a:solidFill>
              </a:defRPr>
            </a:lvl1pPr>
            <a:lvl2pPr marL="457200" indent="0">
              <a:buNone/>
              <a:defRPr/>
            </a:lvl2pPr>
          </a:lstStyle>
          <a:p>
            <a:r>
              <a:rPr lang="fr-FR"/>
              <a:t>Cliquez sur l'icône pour ajouter un graphique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2758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nce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8" y="1181192"/>
            <a:ext cx="12200361" cy="4608392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0623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147" y="274638"/>
            <a:ext cx="10972800" cy="1143000"/>
          </a:xfrm>
        </p:spPr>
        <p:txBody>
          <a:bodyPr/>
          <a:lstStyle>
            <a:lvl1pPr>
              <a:defRPr baseline="0"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623147" y="1828800"/>
            <a:ext cx="10972800" cy="4343400"/>
          </a:xfrm>
        </p:spPr>
        <p:txBody>
          <a:bodyPr/>
          <a:lstStyle>
            <a:lvl1pPr>
              <a:buClr>
                <a:srgbClr val="6C207E"/>
              </a:buClr>
              <a:defRPr>
                <a:solidFill>
                  <a:srgbClr val="6C207E"/>
                </a:solidFill>
              </a:defRPr>
            </a:lvl1pPr>
          </a:lstStyle>
          <a:p>
            <a:r>
              <a:rPr lang="fr-FR"/>
              <a:t>Cliquez sur l'icône pour ajouter un tableau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9322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1535113"/>
            <a:ext cx="5386917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6C2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buClr>
                <a:srgbClr val="6C207E"/>
              </a:buClr>
              <a:defRPr sz="2400">
                <a:solidFill>
                  <a:srgbClr val="6C207E"/>
                </a:solidFill>
              </a:defRPr>
            </a:lvl1pPr>
            <a:lvl2pPr>
              <a:buClr>
                <a:srgbClr val="6C207E"/>
              </a:buClr>
              <a:defRPr sz="2000"/>
            </a:lvl2pPr>
            <a:lvl3pPr>
              <a:buClr>
                <a:srgbClr val="6C207E"/>
              </a:buClr>
              <a:defRPr sz="1800"/>
            </a:lvl3pPr>
            <a:lvl4pPr>
              <a:buClr>
                <a:srgbClr val="6C207E"/>
              </a:buCl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535113"/>
            <a:ext cx="5389033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6C2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buClr>
                <a:srgbClr val="6C207E"/>
              </a:buClr>
              <a:defRPr sz="2400">
                <a:solidFill>
                  <a:srgbClr val="6C207E"/>
                </a:solidFill>
              </a:defRPr>
            </a:lvl1pPr>
            <a:lvl2pPr>
              <a:buClr>
                <a:srgbClr val="6C207E"/>
              </a:buClr>
              <a:defRPr sz="2000"/>
            </a:lvl2pPr>
            <a:lvl3pPr>
              <a:buClr>
                <a:srgbClr val="6C207E"/>
              </a:buClr>
              <a:defRPr sz="1800"/>
            </a:lvl3pPr>
            <a:lvl4pPr>
              <a:buClr>
                <a:srgbClr val="6C207E"/>
              </a:buCl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389255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280903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04800"/>
            <a:ext cx="10972800" cy="1130300"/>
          </a:xfrm>
        </p:spPr>
        <p:txBody>
          <a:bodyPr anchor="ctr"/>
          <a:lstStyle>
            <a:lvl1pPr algn="l">
              <a:defRPr sz="3200" b="1">
                <a:solidFill>
                  <a:srgbClr val="6C20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66733" y="1447800"/>
            <a:ext cx="6815667" cy="4678363"/>
          </a:xfrm>
        </p:spPr>
        <p:txBody>
          <a:bodyPr/>
          <a:lstStyle>
            <a:lvl1pPr>
              <a:buClr>
                <a:srgbClr val="6C207E"/>
              </a:buClr>
              <a:defRPr sz="3200">
                <a:solidFill>
                  <a:srgbClr val="6C207E"/>
                </a:solidFill>
              </a:defRPr>
            </a:lvl1pPr>
            <a:lvl2pPr>
              <a:buClr>
                <a:srgbClr val="6C207E"/>
              </a:buClr>
              <a:defRPr sz="2800"/>
            </a:lvl2pPr>
            <a:lvl3pPr>
              <a:buClr>
                <a:srgbClr val="6C207E"/>
              </a:buClr>
              <a:defRPr sz="2400"/>
            </a:lvl3pPr>
            <a:lvl4pPr>
              <a:buClr>
                <a:srgbClr val="6C207E"/>
              </a:buCl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6C207E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776432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&amp;A Slide-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2" y="1181100"/>
            <a:ext cx="12204192" cy="4610100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pic>
        <p:nvPicPr>
          <p:cNvPr id="10" name="Picture 9" descr="Markem_Imaje_Logo_V_CMYK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805" y="114300"/>
            <a:ext cx="2018913" cy="944882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8839201" y="1524001"/>
            <a:ext cx="1970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6C207E"/>
                </a:solidFill>
              </a:rPr>
              <a:t>Q&amp;A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308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8976" y="1853184"/>
            <a:ext cx="6734048" cy="315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7289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endParaRPr lang="fr-FR" sz="105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1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1AE115F-79BB-4771-A658-78901D457140}" type="slidenum">
              <a:rPr lang="fr-FR" sz="1500" b="0" strike="noStrike" spc="-1" smtClean="0">
                <a:solidFill>
                  <a:srgbClr val="00C6B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‹N°›</a:t>
            </a:fld>
            <a:endParaRPr lang="fr-FR" sz="105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643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rvice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8" y="1181191"/>
            <a:ext cx="12200361" cy="4608392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290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lobalCo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9" y="1181193"/>
            <a:ext cx="12200359" cy="4608391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05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uman Resources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8" y="1181191"/>
            <a:ext cx="12200361" cy="4608392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421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pply Chai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9" y="1181193"/>
            <a:ext cx="12200359" cy="4608391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89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rketing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9" y="1181192"/>
            <a:ext cx="12200359" cy="4608391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55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0" y="1181192"/>
            <a:ext cx="12200356" cy="4608390"/>
          </a:xfrm>
          <a:prstGeom prst="rect">
            <a:avLst/>
          </a:prstGeom>
          <a:ln>
            <a:solidFill>
              <a:srgbClr val="6C207E"/>
            </a:solidFill>
          </a:ln>
          <a:effectLst/>
        </p:spPr>
      </p:pic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1" y="1181100"/>
            <a:ext cx="2614084" cy="3048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Day Month Year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01" y="6172200"/>
            <a:ext cx="4409299" cy="347472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6933" y="5486400"/>
            <a:ext cx="12175068" cy="276750"/>
            <a:chOff x="12699" y="-12700"/>
            <a:chExt cx="9131301" cy="276750"/>
          </a:xfrm>
        </p:grpSpPr>
        <p:pic>
          <p:nvPicPr>
            <p:cNvPr id="12" name="Picture 2" descr="C:\Users\Kevin Lerner\Google Drive\Presentation Team\Clients and Prospects\! Current Projects\Markem-Imaje - Michele Spinale\Separate Elements of Markem Imaje Logo\square-patterns-grey.emf"/>
            <p:cNvPicPr>
              <a:picLocks noChangeAspect="1"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462"/>
            <a:stretch/>
          </p:blipFill>
          <p:spPr bwMode="auto">
            <a:xfrm>
              <a:off x="12699" y="-12700"/>
              <a:ext cx="5078912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Kevin Lerner\Google Drive\Presentation Team\Clients and Prospects\! Current Projects\Markem-Imaje - Michele Spinale\Separate Elements of Markem Imaje Logo\square-patterns-grey.emf"/>
            <p:cNvPicPr>
              <a:picLocks noChangeArrowheads="1"/>
            </p:cNvPicPr>
            <p:nvPr userDrawn="1"/>
          </p:nvPicPr>
          <p:blipFill rotWithShape="1">
            <a:blip r:embed="rId4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5" t="30462" r="19358"/>
            <a:stretch/>
          </p:blipFill>
          <p:spPr bwMode="auto">
            <a:xfrm>
              <a:off x="5105400" y="-10270"/>
              <a:ext cx="40386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 rot="16200000">
            <a:off x="5614809" y="-812801"/>
            <a:ext cx="990600" cy="12208935"/>
          </a:xfrm>
          <a:prstGeom prst="rect">
            <a:avLst/>
          </a:prstGeom>
          <a:solidFill>
            <a:srgbClr val="6C207E">
              <a:alpha val="5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2218268" y="5334000"/>
            <a:ext cx="9539817" cy="342900"/>
          </a:xfrm>
          <a:prstGeom prst="rect">
            <a:avLst/>
          </a:prstGeom>
          <a:extLst/>
        </p:spPr>
        <p:txBody>
          <a:bodyPr anchor="ctr"/>
          <a:lstStyle>
            <a:lvl1pPr algn="r">
              <a:defRPr sz="1600" cap="none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en-US" altLang="en-US" noProof="0" dirty="0"/>
              <a:t>Click To Edit Master Subtitle Style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132668" y="4959456"/>
            <a:ext cx="8625417" cy="40382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99" y="114300"/>
            <a:ext cx="2013724" cy="94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45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1" y="0"/>
            <a:ext cx="12174739" cy="48154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7240" y="274638"/>
            <a:ext cx="10972800" cy="11430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7240" y="1600201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63" y="6421246"/>
            <a:ext cx="2480362" cy="264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9377" y="6210299"/>
            <a:ext cx="467360" cy="475356"/>
          </a:xfrm>
          <a:prstGeom prst="rect">
            <a:avLst/>
          </a:prstGeom>
        </p:spPr>
      </p:pic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892800" y="6400800"/>
            <a:ext cx="6096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1034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72" r:id="rId3"/>
    <p:sldLayoutId id="2147483683" r:id="rId4"/>
    <p:sldLayoutId id="2147483684" r:id="rId5"/>
    <p:sldLayoutId id="2147483673" r:id="rId6"/>
    <p:sldLayoutId id="2147483674" r:id="rId7"/>
    <p:sldLayoutId id="2147483675" r:id="rId8"/>
    <p:sldLayoutId id="2147483676" r:id="rId9"/>
    <p:sldLayoutId id="2147483685" r:id="rId10"/>
    <p:sldLayoutId id="214748368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7" r:id="rId18"/>
    <p:sldLayoutId id="2147483665" r:id="rId19"/>
    <p:sldLayoutId id="2147483658" r:id="rId20"/>
    <p:sldLayoutId id="2147483650" r:id="rId21"/>
    <p:sldLayoutId id="2147483671" r:id="rId22"/>
    <p:sldLayoutId id="2147483667" r:id="rId23"/>
    <p:sldLayoutId id="2147483668" r:id="rId24"/>
    <p:sldLayoutId id="2147483669" r:id="rId25"/>
    <p:sldLayoutId id="2147483670" r:id="rId26"/>
    <p:sldLayoutId id="2147483652" r:id="rId27"/>
    <p:sldLayoutId id="2147483659" r:id="rId28"/>
    <p:sldLayoutId id="2147483660" r:id="rId29"/>
    <p:sldLayoutId id="2147483661" r:id="rId30"/>
    <p:sldLayoutId id="2147483653" r:id="rId31"/>
    <p:sldLayoutId id="2147483656" r:id="rId32"/>
    <p:sldLayoutId id="2147483663" r:id="rId33"/>
    <p:sldLayoutId id="2147483664" r:id="rId34"/>
    <p:sldLayoutId id="2147483688" r:id="rId35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b="1" kern="1200">
          <a:solidFill>
            <a:srgbClr val="570F7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570F7F"/>
        </a:buClr>
        <a:buSzPct val="100000"/>
        <a:buFont typeface="Arial" panose="020B0604020202020204" pitchFamily="34" charset="0"/>
        <a:buChar char="•"/>
        <a:defRPr sz="2800" kern="1200">
          <a:solidFill>
            <a:srgbClr val="570F7F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570F7F"/>
        </a:buClr>
        <a:buFont typeface="Calibri" panose="020F0502020204030204" pitchFamily="34" charset="0"/>
        <a:buChar char="›"/>
        <a:defRPr sz="2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570F7F"/>
        </a:buClr>
        <a:buFont typeface="Calibri" panose="020F0502020204030204" pitchFamily="34" charset="0"/>
        <a:buChar char="»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570F7F"/>
        </a:buClr>
        <a:buFont typeface="Calibri" panose="020F0502020204030204" pitchFamily="34" charset="0"/>
        <a:buChar char="»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74.png"/><Relationship Id="rId5" Type="http://schemas.openxmlformats.org/officeDocument/2006/relationships/image" Target="../media/image73.gif"/><Relationship Id="rId4" Type="http://schemas.openxmlformats.org/officeDocument/2006/relationships/image" Target="../media/image7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g"/><Relationship Id="rId7" Type="http://schemas.openxmlformats.org/officeDocument/2006/relationships/image" Target="../media/image38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7.png"/><Relationship Id="rId11" Type="http://schemas.openxmlformats.org/officeDocument/2006/relationships/image" Target="../media/image42.jpeg"/><Relationship Id="rId5" Type="http://schemas.openxmlformats.org/officeDocument/2006/relationships/image" Target="../media/image36.pn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9.xml"/><Relationship Id="rId6" Type="http://schemas.microsoft.com/office/2007/relationships/hdphoto" Target="../media/hdphoto2.wdp"/><Relationship Id="rId11" Type="http://schemas.openxmlformats.org/officeDocument/2006/relationships/image" Target="../media/image50.svg"/><Relationship Id="rId5" Type="http://schemas.openxmlformats.org/officeDocument/2006/relationships/image" Target="../media/image45.png"/><Relationship Id="rId10" Type="http://schemas.openxmlformats.org/officeDocument/2006/relationships/image" Target="../media/image49.png"/><Relationship Id="rId4" Type="http://schemas.openxmlformats.org/officeDocument/2006/relationships/image" Target="../media/image77.png"/><Relationship Id="rId9" Type="http://schemas.openxmlformats.org/officeDocument/2006/relationships/image" Target="../media/image4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6.png"/><Relationship Id="rId5" Type="http://schemas.openxmlformats.org/officeDocument/2006/relationships/image" Target="../media/image57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0.gif"/><Relationship Id="rId7" Type="http://schemas.microsoft.com/office/2007/relationships/hdphoto" Target="../media/hdphoto5.wd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62.png"/><Relationship Id="rId11" Type="http://schemas.openxmlformats.org/officeDocument/2006/relationships/image" Target="../media/image64.png"/><Relationship Id="rId5" Type="http://schemas.microsoft.com/office/2007/relationships/hdphoto" Target="../media/hdphoto4.wdp"/><Relationship Id="rId10" Type="http://schemas.openxmlformats.org/officeDocument/2006/relationships/image" Target="../media/image98.png"/><Relationship Id="rId4" Type="http://schemas.openxmlformats.org/officeDocument/2006/relationships/image" Target="../media/image61.png"/><Relationship Id="rId9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3.png"/><Relationship Id="rId5" Type="http://schemas.openxmlformats.org/officeDocument/2006/relationships/image" Target="../media/image55.png"/><Relationship Id="rId4" Type="http://schemas.openxmlformats.org/officeDocument/2006/relationships/image" Target="../media/image10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gi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89DB529-FEC7-459C-9480-ADD7717746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14</a:t>
            </a:r>
            <a:r>
              <a:rPr lang="fr-FR" baseline="30000" dirty="0"/>
              <a:t>th</a:t>
            </a:r>
            <a:r>
              <a:rPr lang="fr-FR" dirty="0"/>
              <a:t> </a:t>
            </a:r>
            <a:r>
              <a:rPr lang="fr-FR" dirty="0" err="1"/>
              <a:t>October</a:t>
            </a:r>
            <a:r>
              <a:rPr lang="fr-FR" dirty="0"/>
              <a:t> 2020</a:t>
            </a: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294E0DB8-1547-4DCA-8A5F-34221FE36B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456208"/>
            <a:ext cx="12125325" cy="797782"/>
          </a:xfrm>
        </p:spPr>
        <p:txBody>
          <a:bodyPr/>
          <a:lstStyle/>
          <a:p>
            <a:r>
              <a:rPr lang="en-US" dirty="0"/>
              <a:t>Modeling of charged droplet dynamics in an Electric Field using COMSOL Multiphysics®</a:t>
            </a:r>
            <a:endParaRPr lang="fr-FR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55A1A03-A763-499E-9033-C2A5379725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0462" y="5400576"/>
            <a:ext cx="7154863" cy="342900"/>
          </a:xfrm>
        </p:spPr>
        <p:txBody>
          <a:bodyPr/>
          <a:lstStyle/>
          <a:p>
            <a:r>
              <a:rPr lang="en-US" b="1" dirty="0"/>
              <a:t>M. STURMA</a:t>
            </a:r>
            <a:r>
              <a:rPr lang="en-US" b="1" baseline="30000" dirty="0"/>
              <a:t>1</a:t>
            </a:r>
            <a:r>
              <a:rPr lang="en-US" b="1" dirty="0"/>
              <a:t>, P.NAMY</a:t>
            </a:r>
            <a:r>
              <a:rPr lang="en-US" b="1" baseline="30000" dirty="0"/>
              <a:t>2</a:t>
            </a:r>
            <a:r>
              <a:rPr lang="en-US" b="1" dirty="0"/>
              <a:t>, V. BRUYERE</a:t>
            </a:r>
            <a:r>
              <a:rPr lang="en-US" b="1" baseline="30000" dirty="0"/>
              <a:t>2</a:t>
            </a:r>
            <a:r>
              <a:rPr lang="en-US" b="1" dirty="0"/>
              <a:t>, and B. BARBET</a:t>
            </a:r>
            <a:r>
              <a:rPr lang="en-US" b="1" baseline="30000" dirty="0"/>
              <a:t>1</a:t>
            </a:r>
            <a:endParaRPr lang="fr-FR" b="1" dirty="0"/>
          </a:p>
          <a:p>
            <a:endParaRPr lang="en-US" dirty="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C2C7AB93-D16C-42E4-85B5-20A296790A9B}"/>
              </a:ext>
            </a:extLst>
          </p:cNvPr>
          <p:cNvSpPr txBox="1">
            <a:spLocks/>
          </p:cNvSpPr>
          <p:nvPr/>
        </p:nvSpPr>
        <p:spPr>
          <a:xfrm>
            <a:off x="1246822" y="5676900"/>
            <a:ext cx="10840403" cy="299184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rtlCol="0" anchor="ctr">
            <a:sp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b="0" dirty="0"/>
              <a:t>1. MARKEM-IMAJE  Industries BP110 26501 Bourg-Lès-Valence France</a:t>
            </a:r>
            <a:br>
              <a:rPr lang="fr-FR" sz="1200" b="0" dirty="0"/>
            </a:br>
            <a:r>
              <a:rPr lang="fr-FR" sz="1200" b="0" dirty="0"/>
              <a:t>2. SIMTEC, 5 rue Felix </a:t>
            </a:r>
            <a:r>
              <a:rPr lang="fr-FR" sz="1200" b="0" dirty="0" err="1"/>
              <a:t>Poulat</a:t>
            </a:r>
            <a:r>
              <a:rPr lang="fr-FR" sz="1200" b="0" dirty="0"/>
              <a:t> 38000 Grenoble France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E61067-EBFF-4CAD-9814-DA6685FBC0C8}"/>
              </a:ext>
            </a:extLst>
          </p:cNvPr>
          <p:cNvSpPr/>
          <p:nvPr/>
        </p:nvSpPr>
        <p:spPr>
          <a:xfrm>
            <a:off x="7018220" y="1242804"/>
            <a:ext cx="4474346" cy="4873911"/>
          </a:xfrm>
          <a:prstGeom prst="rect">
            <a:avLst/>
          </a:prstGeom>
          <a:solidFill>
            <a:srgbClr val="007E39"/>
          </a:solidFill>
          <a:ln>
            <a:solidFill>
              <a:srgbClr val="007E39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93376"/>
            <a:ext cx="10972800" cy="1143000"/>
          </a:xfrm>
        </p:spPr>
        <p:txBody>
          <a:bodyPr/>
          <a:lstStyle/>
          <a:p>
            <a:r>
              <a:rPr lang="en-US" dirty="0"/>
              <a:t>Conclusion &amp; perspectives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DEA17-12AE-4AF3-A4AA-CACDED361614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37842C-9265-4D4C-8891-742864427E1C}"/>
              </a:ext>
            </a:extLst>
          </p:cNvPr>
          <p:cNvSpPr/>
          <p:nvPr/>
        </p:nvSpPr>
        <p:spPr>
          <a:xfrm>
            <a:off x="293035" y="1242804"/>
            <a:ext cx="5986696" cy="24769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308F833-EFDE-4028-A6C2-5209DCC5F707}"/>
              </a:ext>
            </a:extLst>
          </p:cNvPr>
          <p:cNvSpPr txBox="1"/>
          <p:nvPr/>
        </p:nvSpPr>
        <p:spPr>
          <a:xfrm>
            <a:off x="240351" y="1366952"/>
            <a:ext cx="587639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dirty="0">
                <a:sym typeface="Wingdings" panose="05000000000000000000" pitchFamily="2" charset="2"/>
              </a:rPr>
              <a:t>2D model </a:t>
            </a:r>
            <a:r>
              <a:rPr lang="fr-FR" sz="1400" b="1" dirty="0" err="1">
                <a:sym typeface="Wingdings" panose="05000000000000000000" pitchFamily="2" charset="2"/>
              </a:rPr>
              <a:t>coupling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dirty="0">
                <a:sym typeface="Wingdings" panose="05000000000000000000" pitchFamily="2" charset="2"/>
              </a:rPr>
              <a:t>an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b="1" dirty="0" err="1">
                <a:sym typeface="Wingdings" panose="05000000000000000000" pitchFamily="2" charset="2"/>
              </a:rPr>
              <a:t>electrostatic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dirty="0" err="1">
                <a:sym typeface="Wingdings" panose="05000000000000000000" pitchFamily="2" charset="2"/>
              </a:rPr>
              <a:t>study</a:t>
            </a:r>
            <a:r>
              <a:rPr lang="fr-FR" sz="1400" dirty="0">
                <a:sym typeface="Wingdings" panose="05000000000000000000" pitchFamily="2" charset="2"/>
              </a:rPr>
              <a:t> and a </a:t>
            </a:r>
            <a:r>
              <a:rPr lang="fr-FR" sz="1400" b="1" dirty="0" err="1">
                <a:sym typeface="Wingdings" panose="05000000000000000000" pitchFamily="2" charset="2"/>
              </a:rPr>
              <a:t>charged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b="1" dirty="0" err="1">
                <a:sym typeface="Wingdings" panose="05000000000000000000" pitchFamily="2" charset="2"/>
              </a:rPr>
              <a:t>particles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dirty="0">
                <a:sym typeface="Wingdings" panose="05000000000000000000" pitchFamily="2" charset="2"/>
              </a:rPr>
              <a:t>tracing </a:t>
            </a:r>
            <a:r>
              <a:rPr lang="fr-FR" sz="1400" dirty="0" err="1">
                <a:sym typeface="Wingdings" panose="05000000000000000000" pitchFamily="2" charset="2"/>
              </a:rPr>
              <a:t>study</a:t>
            </a:r>
            <a:r>
              <a:rPr lang="fr-FR" sz="1400" dirty="0">
                <a:sym typeface="Wingdings" panose="05000000000000000000" pitchFamily="2" charset="2"/>
              </a:rPr>
              <a:t> (</a:t>
            </a:r>
            <a:r>
              <a:rPr lang="fr-FR" sz="1400" dirty="0" err="1">
                <a:sym typeface="Wingdings" panose="05000000000000000000" pitchFamily="2" charset="2"/>
              </a:rPr>
              <a:t>weak</a:t>
            </a:r>
            <a:r>
              <a:rPr lang="fr-FR" sz="1400" dirty="0">
                <a:sym typeface="Wingdings" panose="05000000000000000000" pitchFamily="2" charset="2"/>
              </a:rPr>
              <a:t> </a:t>
            </a:r>
            <a:r>
              <a:rPr lang="fr-FR" sz="1400" dirty="0" err="1">
                <a:sym typeface="Wingdings" panose="05000000000000000000" pitchFamily="2" charset="2"/>
              </a:rPr>
              <a:t>coupling</a:t>
            </a:r>
            <a:r>
              <a:rPr lang="fr-FR" sz="1400" dirty="0">
                <a:sym typeface="Wingdings" panose="05000000000000000000" pitchFamily="2" charset="2"/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r-FR" sz="1400" b="1" dirty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dirty="0"/>
              <a:t>Simulation of the </a:t>
            </a:r>
            <a:r>
              <a:rPr lang="fr-FR" sz="1400" b="1" dirty="0" err="1"/>
              <a:t>trajectory</a:t>
            </a:r>
            <a:r>
              <a:rPr lang="fr-FR" sz="1400" b="1" dirty="0"/>
              <a:t> of </a:t>
            </a:r>
            <a:r>
              <a:rPr lang="fr-FR" sz="1400" b="1" dirty="0" err="1"/>
              <a:t>charged</a:t>
            </a:r>
            <a:r>
              <a:rPr lang="fr-FR" sz="1400" b="1" dirty="0"/>
              <a:t> droplets </a:t>
            </a:r>
            <a:r>
              <a:rPr lang="fr-FR" sz="1400" dirty="0"/>
              <a:t>rasters </a:t>
            </a:r>
            <a:r>
              <a:rPr lang="fr-FR" sz="1400" dirty="0" err="1"/>
              <a:t>into</a:t>
            </a:r>
            <a:r>
              <a:rPr lang="fr-FR" sz="1400" dirty="0"/>
              <a:t> </a:t>
            </a:r>
            <a:r>
              <a:rPr lang="fr-FR" sz="1400" dirty="0" err="1"/>
              <a:t>our</a:t>
            </a:r>
            <a:r>
              <a:rPr lang="fr-FR" sz="1400" dirty="0"/>
              <a:t> </a:t>
            </a:r>
            <a:r>
              <a:rPr lang="fr-FR" sz="1400" b="1" dirty="0" err="1"/>
              <a:t>print</a:t>
            </a:r>
            <a:r>
              <a:rPr lang="fr-FR" sz="1400" b="1" dirty="0"/>
              <a:t> </a:t>
            </a:r>
            <a:r>
              <a:rPr lang="fr-FR" sz="1400" b="1" dirty="0" err="1"/>
              <a:t>head</a:t>
            </a:r>
            <a:endParaRPr lang="fr-FR" sz="1400" b="1" dirty="0"/>
          </a:p>
          <a:p>
            <a:pPr algn="just"/>
            <a:endParaRPr lang="fr-FR" sz="1400" b="1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dirty="0"/>
              <a:t>the</a:t>
            </a:r>
            <a:r>
              <a:rPr lang="fr-FR" sz="1400" b="1" dirty="0"/>
              <a:t> </a:t>
            </a:r>
            <a:r>
              <a:rPr lang="fr-FR" sz="1400" b="1" dirty="0" err="1"/>
              <a:t>repulsion</a:t>
            </a:r>
            <a:r>
              <a:rPr lang="fr-FR" sz="1400" b="1" dirty="0"/>
              <a:t> </a:t>
            </a:r>
            <a:r>
              <a:rPr lang="fr-FR" sz="1400" dirty="0" err="1"/>
              <a:t>between</a:t>
            </a:r>
            <a:r>
              <a:rPr lang="fr-FR" sz="1400" dirty="0"/>
              <a:t> </a:t>
            </a:r>
            <a:r>
              <a:rPr lang="fr-FR" sz="1400" dirty="0" err="1"/>
              <a:t>charged</a:t>
            </a:r>
            <a:r>
              <a:rPr lang="fr-FR" sz="1400" dirty="0"/>
              <a:t> droplets </a:t>
            </a:r>
            <a:r>
              <a:rPr lang="fr-FR" sz="1400" dirty="0" err="1"/>
              <a:t>is</a:t>
            </a:r>
            <a:r>
              <a:rPr lang="fr-FR" sz="1400" dirty="0"/>
              <a:t> </a:t>
            </a:r>
            <a:r>
              <a:rPr lang="fr-FR" sz="1400" b="1" dirty="0" err="1"/>
              <a:t>taken</a:t>
            </a:r>
            <a:r>
              <a:rPr lang="fr-FR" sz="1400" b="1" dirty="0"/>
              <a:t> </a:t>
            </a:r>
            <a:r>
              <a:rPr lang="fr-FR" sz="1400" b="1" dirty="0" err="1"/>
              <a:t>into</a:t>
            </a:r>
            <a:r>
              <a:rPr lang="fr-FR" sz="1400" b="1" dirty="0"/>
              <a:t> </a:t>
            </a:r>
            <a:r>
              <a:rPr lang="fr-FR" sz="1400" b="1" dirty="0" err="1"/>
              <a:t>account</a:t>
            </a:r>
            <a:endParaRPr lang="fr-FR" sz="1400" b="1" dirty="0"/>
          </a:p>
          <a:p>
            <a:pPr algn="just"/>
            <a:endParaRPr lang="fr-FR" sz="1400" b="1" dirty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b="1" dirty="0">
                <a:sym typeface="Wingdings" panose="05000000000000000000" pitchFamily="2" charset="2"/>
              </a:rPr>
              <a:t>High </a:t>
            </a:r>
            <a:r>
              <a:rPr lang="fr-FR" sz="1400" b="1" dirty="0" err="1">
                <a:sym typeface="Wingdings" panose="05000000000000000000" pitchFamily="2" charset="2"/>
              </a:rPr>
              <a:t>level</a:t>
            </a:r>
            <a:r>
              <a:rPr lang="fr-FR" sz="1400" b="1" dirty="0">
                <a:sym typeface="Wingdings" panose="05000000000000000000" pitchFamily="2" charset="2"/>
              </a:rPr>
              <a:t> of confident </a:t>
            </a:r>
            <a:r>
              <a:rPr lang="fr-FR" sz="1400" dirty="0" err="1">
                <a:sym typeface="Wingdings" panose="05000000000000000000" pitchFamily="2" charset="2"/>
              </a:rPr>
              <a:t>thanks</a:t>
            </a:r>
            <a:r>
              <a:rPr lang="fr-FR" sz="1400" dirty="0">
                <a:sym typeface="Wingdings" panose="05000000000000000000" pitchFamily="2" charset="2"/>
              </a:rPr>
              <a:t> do the comparaison </a:t>
            </a:r>
            <a:r>
              <a:rPr lang="fr-FR" sz="1400" dirty="0" err="1">
                <a:sym typeface="Wingdings" panose="05000000000000000000" pitchFamily="2" charset="2"/>
              </a:rPr>
              <a:t>with</a:t>
            </a:r>
            <a:r>
              <a:rPr lang="fr-FR" sz="1400" dirty="0">
                <a:sym typeface="Wingdings" panose="05000000000000000000" pitchFamily="2" charset="2"/>
              </a:rPr>
              <a:t> </a:t>
            </a:r>
            <a:r>
              <a:rPr lang="fr-FR" sz="1400" b="1" dirty="0" err="1">
                <a:sym typeface="Wingdings" panose="05000000000000000000" pitchFamily="2" charset="2"/>
              </a:rPr>
              <a:t>analytical</a:t>
            </a:r>
            <a:r>
              <a:rPr lang="fr-FR" sz="1400" b="1" dirty="0">
                <a:sym typeface="Wingdings" panose="05000000000000000000" pitchFamily="2" charset="2"/>
              </a:rPr>
              <a:t> model </a:t>
            </a:r>
            <a:r>
              <a:rPr lang="fr-FR" sz="1400" dirty="0">
                <a:sym typeface="Wingdings" panose="05000000000000000000" pitchFamily="2" charset="2"/>
              </a:rPr>
              <a:t>and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b="1" dirty="0" err="1">
                <a:sym typeface="Wingdings" panose="05000000000000000000" pitchFamily="2" charset="2"/>
              </a:rPr>
              <a:t>experimental</a:t>
            </a:r>
            <a:r>
              <a:rPr lang="fr-FR" sz="1400" b="1" dirty="0">
                <a:sym typeface="Wingdings" panose="05000000000000000000" pitchFamily="2" charset="2"/>
              </a:rPr>
              <a:t> data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r-FR" sz="1400" b="1" dirty="0">
              <a:sym typeface="Wingdings" panose="05000000000000000000" pitchFamily="2" charset="2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F5F4133-08E4-44C0-BE55-EF8A4DD9E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66" y="3981251"/>
            <a:ext cx="3755505" cy="2816629"/>
          </a:xfrm>
          <a:prstGeom prst="rect">
            <a:avLst/>
          </a:prstGeom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C1EE3C73-3541-424A-97EF-70BBE8A617D9}"/>
              </a:ext>
            </a:extLst>
          </p:cNvPr>
          <p:cNvGrpSpPr/>
          <p:nvPr/>
        </p:nvGrpSpPr>
        <p:grpSpPr>
          <a:xfrm>
            <a:off x="7366051" y="2481273"/>
            <a:ext cx="2694328" cy="3302806"/>
            <a:chOff x="8327495" y="4048126"/>
            <a:chExt cx="1953619" cy="2751097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43E6F47F-AE47-4079-A5E3-489B3E8419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9521" t="34353" r="46410" b="6461"/>
            <a:stretch/>
          </p:blipFill>
          <p:spPr>
            <a:xfrm>
              <a:off x="8327495" y="4048126"/>
              <a:ext cx="871910" cy="2751097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5FCC9D35-01B5-4794-B2FA-89B29C231F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0128" t="32618" r="46470" b="4556"/>
            <a:stretch/>
          </p:blipFill>
          <p:spPr>
            <a:xfrm>
              <a:off x="9499137" y="4048126"/>
              <a:ext cx="781977" cy="2749617"/>
            </a:xfrm>
            <a:prstGeom prst="rect">
              <a:avLst/>
            </a:prstGeom>
          </p:spPr>
        </p:pic>
      </p:grpSp>
      <p:pic>
        <p:nvPicPr>
          <p:cNvPr id="4098" name="Picture 2" descr="Loading Progress Bar GIF - Loading ProgressBar Charging GIFs">
            <a:extLst>
              <a:ext uri="{FF2B5EF4-FFF2-40B4-BE49-F238E27FC236}">
                <a16:creationId xmlns:a16="http://schemas.microsoft.com/office/drawing/2014/main" id="{AD839A4D-CAB3-42E5-8889-6C5E7301EB8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994" y="381029"/>
            <a:ext cx="1723549" cy="172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78C394B-1575-4F44-B831-BC90455BFE49}"/>
              </a:ext>
            </a:extLst>
          </p:cNvPr>
          <p:cNvSpPr txBox="1"/>
          <p:nvPr/>
        </p:nvSpPr>
        <p:spPr>
          <a:xfrm>
            <a:off x="7060507" y="631292"/>
            <a:ext cx="4605285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endParaRPr lang="en-US" sz="1600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chemeClr val="bg1"/>
                </a:solidFill>
                <a:sym typeface="Wingdings" panose="05000000000000000000" pitchFamily="2" charset="2"/>
              </a:rPr>
              <a:t>Adding wake effect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en-US" sz="1400" b="1" dirty="0">
                <a:solidFill>
                  <a:schemeClr val="bg1"/>
                </a:solidFill>
                <a:sym typeface="Wingdings" panose="05000000000000000000" pitchFamily="2" charset="2"/>
              </a:rPr>
              <a:t>by strongly coupling this model to a NS calculation to get the air velocity distribution around each droplet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95CC1A1-5DEC-45BC-A027-F46DB4481BD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306" t="5588" r="4533" b="3617"/>
          <a:stretch/>
        </p:blipFill>
        <p:spPr>
          <a:xfrm>
            <a:off x="10557924" y="2385804"/>
            <a:ext cx="481888" cy="337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493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3384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8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0DB00AA-9A25-4EBA-80B7-92FD00A5B2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DEA17-12AE-4AF3-A4AA-CACDED361614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CF7116FE-9D13-45BE-82C1-C40F69EE71C6}"/>
              </a:ext>
            </a:extLst>
          </p:cNvPr>
          <p:cNvSpPr txBox="1">
            <a:spLocks/>
          </p:cNvSpPr>
          <p:nvPr/>
        </p:nvSpPr>
        <p:spPr>
          <a:xfrm>
            <a:off x="141849" y="153942"/>
            <a:ext cx="8229600" cy="114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b="1" kern="1200" baseline="0">
                <a:solidFill>
                  <a:srgbClr val="6C207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Markem-Imaje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FC7435E0-422F-4AF9-8CB6-9D14BF357F17}"/>
              </a:ext>
            </a:extLst>
          </p:cNvPr>
          <p:cNvGrpSpPr/>
          <p:nvPr/>
        </p:nvGrpSpPr>
        <p:grpSpPr>
          <a:xfrm>
            <a:off x="3868688" y="1061307"/>
            <a:ext cx="8842580" cy="5090943"/>
            <a:chOff x="200025" y="1212138"/>
            <a:chExt cx="9144000" cy="5188662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69E38D5E-05ED-48ED-B588-B8C27D646B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826" b="9935"/>
            <a:stretch/>
          </p:blipFill>
          <p:spPr>
            <a:xfrm>
              <a:off x="200025" y="1212138"/>
              <a:ext cx="9144000" cy="5188662"/>
            </a:xfrm>
            <a:prstGeom prst="rect">
              <a:avLst/>
            </a:prstGeom>
          </p:spPr>
        </p:pic>
        <p:sp>
          <p:nvSpPr>
            <p:cNvPr id="8" name="AutoShape 531">
              <a:extLst>
                <a:ext uri="{FF2B5EF4-FFF2-40B4-BE49-F238E27FC236}">
                  <a16:creationId xmlns:a16="http://schemas.microsoft.com/office/drawing/2014/main" id="{70D6EB7C-9D54-496C-A1A4-4B5ADCD5D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918" y="2436050"/>
              <a:ext cx="3600000" cy="344488"/>
            </a:xfrm>
            <a:prstGeom prst="roundRect">
              <a:avLst>
                <a:gd name="adj" fmla="val 50000"/>
              </a:avLst>
            </a:prstGeom>
            <a:solidFill>
              <a:srgbClr val="7F7F7F">
                <a:alpha val="66667"/>
              </a:srgbClr>
            </a:solidFill>
            <a:ln w="9525">
              <a:noFill/>
              <a:round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wrap="none" tIns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itchFamily="34" charset="0"/>
                </a:rPr>
                <a:t>30</a:t>
              </a:r>
              <a:r>
                <a:rPr lang="en-US" b="1" dirty="0">
                  <a:solidFill>
                    <a:schemeClr val="bg1"/>
                  </a:solidFill>
                  <a:latin typeface="Calibri" pitchFamily="34" charset="0"/>
                </a:rPr>
                <a:t> </a:t>
              </a:r>
              <a:r>
                <a:rPr lang="en-US" dirty="0">
                  <a:solidFill>
                    <a:schemeClr val="bg1"/>
                  </a:solidFill>
                  <a:latin typeface="Calibri" pitchFamily="34" charset="0"/>
                </a:rPr>
                <a:t>subsidiaries</a:t>
              </a:r>
              <a:r>
                <a:rPr lang="en-US" b="1" dirty="0">
                  <a:solidFill>
                    <a:schemeClr val="bg1"/>
                  </a:solidFill>
                  <a:latin typeface="Calibri" pitchFamily="34" charset="0"/>
                </a:rPr>
                <a:t> </a:t>
              </a:r>
              <a:r>
                <a:rPr lang="en-US" dirty="0">
                  <a:solidFill>
                    <a:schemeClr val="bg1"/>
                  </a:solidFill>
                  <a:latin typeface="Calibri" pitchFamily="34" charset="0"/>
                </a:rPr>
                <a:t>and </a:t>
              </a:r>
              <a:r>
                <a:rPr lang="en-US" sz="2000" b="1" dirty="0">
                  <a:solidFill>
                    <a:schemeClr val="bg1"/>
                  </a:solidFill>
                  <a:latin typeface="Calibri" pitchFamily="34" charset="0"/>
                </a:rPr>
                <a:t>180+ </a:t>
              </a:r>
              <a:r>
                <a:rPr lang="en-US" dirty="0">
                  <a:solidFill>
                    <a:schemeClr val="bg1"/>
                  </a:solidFill>
                  <a:latin typeface="Calibri" pitchFamily="34" charset="0"/>
                </a:rPr>
                <a:t>partners</a:t>
              </a:r>
            </a:p>
          </p:txBody>
        </p:sp>
        <p:sp>
          <p:nvSpPr>
            <p:cNvPr id="9" name="AutoShape 532">
              <a:extLst>
                <a:ext uri="{FF2B5EF4-FFF2-40B4-BE49-F238E27FC236}">
                  <a16:creationId xmlns:a16="http://schemas.microsoft.com/office/drawing/2014/main" id="{B8073509-2671-44F5-91AF-D3187271E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3370" y="5025838"/>
              <a:ext cx="2616200" cy="331788"/>
            </a:xfrm>
            <a:prstGeom prst="roundRect">
              <a:avLst>
                <a:gd name="adj" fmla="val 50000"/>
              </a:avLst>
            </a:prstGeom>
            <a:solidFill>
              <a:srgbClr val="7F7F7F">
                <a:alpha val="66667"/>
              </a:srgbClr>
            </a:solidFill>
            <a:ln w="9525">
              <a:noFill/>
              <a:round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wrap="none" tIns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Calibri" pitchFamily="34" charset="0"/>
                </a:rPr>
                <a:t>6 </a:t>
              </a:r>
              <a:r>
                <a:rPr lang="en-US">
                  <a:solidFill>
                    <a:schemeClr val="bg1"/>
                  </a:solidFill>
                  <a:latin typeface="Calibri" pitchFamily="34" charset="0"/>
                </a:rPr>
                <a:t>industrial platforms</a:t>
              </a:r>
            </a:p>
          </p:txBody>
        </p:sp>
        <p:sp>
          <p:nvSpPr>
            <p:cNvPr id="10" name="AutoShape 533">
              <a:extLst>
                <a:ext uri="{FF2B5EF4-FFF2-40B4-BE49-F238E27FC236}">
                  <a16:creationId xmlns:a16="http://schemas.microsoft.com/office/drawing/2014/main" id="{94592205-D6E8-436B-AACE-8EFBF0A70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6902" y="2932930"/>
              <a:ext cx="2432050" cy="331787"/>
            </a:xfrm>
            <a:prstGeom prst="roundRect">
              <a:avLst>
                <a:gd name="adj" fmla="val 50000"/>
              </a:avLst>
            </a:prstGeom>
            <a:solidFill>
              <a:srgbClr val="7F7F7F">
                <a:alpha val="66667"/>
              </a:srgbClr>
            </a:solidFill>
            <a:ln w="9525">
              <a:noFill/>
              <a:round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wrap="none" tIns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Calibri" pitchFamily="34" charset="0"/>
                </a:rPr>
                <a:t>250 </a:t>
              </a:r>
              <a:r>
                <a:rPr lang="en-US">
                  <a:solidFill>
                    <a:schemeClr val="bg1"/>
                  </a:solidFill>
                  <a:latin typeface="Calibri" pitchFamily="34" charset="0"/>
                </a:rPr>
                <a:t>R&amp;D employees</a:t>
              </a:r>
            </a:p>
          </p:txBody>
        </p:sp>
        <p:sp>
          <p:nvSpPr>
            <p:cNvPr id="11" name="AutoShape 534">
              <a:extLst>
                <a:ext uri="{FF2B5EF4-FFF2-40B4-BE49-F238E27FC236}">
                  <a16:creationId xmlns:a16="http://schemas.microsoft.com/office/drawing/2014/main" id="{481B4645-F20B-451A-898D-9803D6F7B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827" y="3444111"/>
              <a:ext cx="2193925" cy="331787"/>
            </a:xfrm>
            <a:prstGeom prst="roundRect">
              <a:avLst>
                <a:gd name="adj" fmla="val 50000"/>
              </a:avLst>
            </a:prstGeom>
            <a:solidFill>
              <a:srgbClr val="7F7F7F">
                <a:alpha val="66667"/>
              </a:srgbClr>
            </a:solidFill>
            <a:ln w="9525">
              <a:noFill/>
              <a:round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wrap="none" tIns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Calibri" pitchFamily="34" charset="0"/>
                </a:rPr>
                <a:t>3,000 </a:t>
              </a:r>
              <a:r>
                <a:rPr lang="en-US">
                  <a:solidFill>
                    <a:schemeClr val="bg1"/>
                  </a:solidFill>
                  <a:latin typeface="Calibri" pitchFamily="34" charset="0"/>
                </a:rPr>
                <a:t>employees</a:t>
              </a:r>
            </a:p>
          </p:txBody>
        </p:sp>
        <p:sp>
          <p:nvSpPr>
            <p:cNvPr id="12" name="AutoShape 535">
              <a:extLst>
                <a:ext uri="{FF2B5EF4-FFF2-40B4-BE49-F238E27FC236}">
                  <a16:creationId xmlns:a16="http://schemas.microsoft.com/office/drawing/2014/main" id="{CC769C9C-1F14-4740-9D6A-F836F31FC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4989" y="4570585"/>
              <a:ext cx="2590800" cy="331788"/>
            </a:xfrm>
            <a:prstGeom prst="roundRect">
              <a:avLst>
                <a:gd name="adj" fmla="val 50000"/>
              </a:avLst>
            </a:prstGeom>
            <a:solidFill>
              <a:srgbClr val="7F7F7F">
                <a:alpha val="66667"/>
              </a:srgbClr>
            </a:solidFill>
            <a:ln w="9525">
              <a:noFill/>
              <a:round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wrap="none" tIns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Calibri" pitchFamily="34" charset="0"/>
                </a:rPr>
                <a:t>5</a:t>
              </a:r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 </a:t>
              </a:r>
              <a:r>
                <a:rPr lang="en-US">
                  <a:solidFill>
                    <a:schemeClr val="bg1"/>
                  </a:solidFill>
                  <a:latin typeface="Calibri" pitchFamily="34" charset="0"/>
                </a:rPr>
                <a:t>centers of excellence</a:t>
              </a:r>
            </a:p>
          </p:txBody>
        </p:sp>
        <p:sp>
          <p:nvSpPr>
            <p:cNvPr id="13" name="AutoShape 536">
              <a:extLst>
                <a:ext uri="{FF2B5EF4-FFF2-40B4-BE49-F238E27FC236}">
                  <a16:creationId xmlns:a16="http://schemas.microsoft.com/office/drawing/2014/main" id="{F9B66484-0732-4F96-A203-A859D81B1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9065" y="4072904"/>
              <a:ext cx="2909887" cy="331787"/>
            </a:xfrm>
            <a:prstGeom prst="roundRect">
              <a:avLst>
                <a:gd name="adj" fmla="val 50000"/>
              </a:avLst>
            </a:prstGeom>
            <a:solidFill>
              <a:srgbClr val="7F7F7F">
                <a:alpha val="66667"/>
              </a:srgbClr>
            </a:solidFill>
            <a:ln w="9525">
              <a:noFill/>
              <a:round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wrap="none" tIns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Calibri" pitchFamily="34" charset="0"/>
                </a:rPr>
                <a:t>7</a:t>
              </a:r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 </a:t>
              </a:r>
              <a:r>
                <a:rPr lang="en-US">
                  <a:solidFill>
                    <a:schemeClr val="bg1"/>
                  </a:solidFill>
                  <a:latin typeface="Calibri" pitchFamily="34" charset="0"/>
                </a:rPr>
                <a:t>coding technologies</a:t>
              </a:r>
            </a:p>
          </p:txBody>
        </p:sp>
        <p:sp>
          <p:nvSpPr>
            <p:cNvPr id="14" name="AutoShape 536">
              <a:extLst>
                <a:ext uri="{FF2B5EF4-FFF2-40B4-BE49-F238E27FC236}">
                  <a16:creationId xmlns:a16="http://schemas.microsoft.com/office/drawing/2014/main" id="{52A3E344-916C-45D8-ABDB-3EF1971DD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1795417"/>
              <a:ext cx="3429000" cy="331787"/>
            </a:xfrm>
            <a:prstGeom prst="roundRect">
              <a:avLst>
                <a:gd name="adj" fmla="val 50000"/>
              </a:avLst>
            </a:prstGeom>
            <a:solidFill>
              <a:srgbClr val="7F7F7F">
                <a:alpha val="66667"/>
              </a:srgbClr>
            </a:solidFill>
            <a:ln w="9525">
              <a:noFill/>
              <a:round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wrap="none" tIns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Calibri" pitchFamily="34" charset="0"/>
                </a:rPr>
                <a:t>50,000 </a:t>
              </a:r>
              <a:r>
                <a:rPr lang="en-US">
                  <a:solidFill>
                    <a:schemeClr val="bg1"/>
                  </a:solidFill>
                  <a:latin typeface="Calibri" pitchFamily="34" charset="0"/>
                </a:rPr>
                <a:t>customers worldwide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47E74BE1-66BC-4BA0-A858-CA40EABC3064}"/>
              </a:ext>
            </a:extLst>
          </p:cNvPr>
          <p:cNvGrpSpPr/>
          <p:nvPr/>
        </p:nvGrpSpPr>
        <p:grpSpPr>
          <a:xfrm>
            <a:off x="5839690" y="7112345"/>
            <a:ext cx="4098167" cy="1527886"/>
            <a:chOff x="4710826" y="1611019"/>
            <a:chExt cx="3953479" cy="1376716"/>
          </a:xfrm>
        </p:grpSpPr>
        <p:sp>
          <p:nvSpPr>
            <p:cNvPr id="16" name="TextBox 31">
              <a:extLst>
                <a:ext uri="{FF2B5EF4-FFF2-40B4-BE49-F238E27FC236}">
                  <a16:creationId xmlns:a16="http://schemas.microsoft.com/office/drawing/2014/main" id="{4E3D43A5-E3C5-4772-AD39-1FAB5476770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5720845" y="1849547"/>
              <a:ext cx="698500" cy="2082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defRPr/>
              </a:pPr>
              <a:r>
                <a:rPr lang="en-US" sz="1100" b="1" dirty="0">
                  <a:solidFill>
                    <a:srgbClr val="570F7F"/>
                  </a:solidFill>
                  <a:ea typeface="ＭＳ Ｐゴシック" charset="0"/>
                  <a:cs typeface="ＭＳ Ｐゴシック" charset="0"/>
                </a:rPr>
                <a:t>Laser</a:t>
              </a:r>
              <a:endParaRPr lang="en-US" sz="1400" b="1" dirty="0">
                <a:solidFill>
                  <a:srgbClr val="570F7F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" name="TextBox 32">
              <a:extLst>
                <a:ext uri="{FF2B5EF4-FFF2-40B4-BE49-F238E27FC236}">
                  <a16:creationId xmlns:a16="http://schemas.microsoft.com/office/drawing/2014/main" id="{4F9CCA8A-A1F1-454D-A620-4E3C950105F8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138919" y="1611019"/>
              <a:ext cx="1041400" cy="452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100" b="1" dirty="0">
                  <a:solidFill>
                    <a:srgbClr val="570F7F"/>
                  </a:solidFill>
                  <a:ea typeface="ＭＳ Ｐゴシック" charset="0"/>
                  <a:cs typeface="ＭＳ Ｐゴシック" charset="0"/>
                </a:rPr>
                <a:t>Impression pose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en-US" sz="1100" b="1" dirty="0" err="1">
                  <a:solidFill>
                    <a:srgbClr val="570F7F"/>
                  </a:solidFill>
                  <a:ea typeface="ＭＳ Ｐゴシック" charset="0"/>
                  <a:cs typeface="ＭＳ Ｐゴシック" charset="0"/>
                </a:rPr>
                <a:t>étiquettes</a:t>
              </a:r>
              <a:endParaRPr lang="en-US" sz="1100" b="1" dirty="0">
                <a:solidFill>
                  <a:srgbClr val="570F7F"/>
                </a:solidFill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8" name="Picture 5" descr="9450_ppt.jpg">
              <a:extLst>
                <a:ext uri="{FF2B5EF4-FFF2-40B4-BE49-F238E27FC236}">
                  <a16:creationId xmlns:a16="http://schemas.microsoft.com/office/drawing/2014/main" id="{30E75A9D-8D6C-4E19-B97E-136A09678B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659"/>
            <a:stretch/>
          </p:blipFill>
          <p:spPr>
            <a:xfrm>
              <a:off x="4999789" y="2083870"/>
              <a:ext cx="541389" cy="856458"/>
            </a:xfrm>
            <a:prstGeom prst="rect">
              <a:avLst/>
            </a:prstGeom>
          </p:spPr>
        </p:pic>
        <p:sp>
          <p:nvSpPr>
            <p:cNvPr id="19" name="TextBox 42">
              <a:extLst>
                <a:ext uri="{FF2B5EF4-FFF2-40B4-BE49-F238E27FC236}">
                  <a16:creationId xmlns:a16="http://schemas.microsoft.com/office/drawing/2014/main" id="{297AC0EF-0AC4-4DD4-A412-75201A2FBA5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977352" y="1814367"/>
              <a:ext cx="689871" cy="2082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defRPr/>
              </a:pPr>
              <a:r>
                <a:rPr lang="en-US" sz="1100" b="1" dirty="0" err="1">
                  <a:solidFill>
                    <a:srgbClr val="570F7F"/>
                  </a:solidFill>
                  <a:ea typeface="ＭＳ Ｐゴシック" charset="0"/>
                  <a:cs typeface="ＭＳ Ｐゴシック" charset="0"/>
                </a:rPr>
                <a:t>Logiciels</a:t>
              </a:r>
              <a:endParaRPr lang="en-US" sz="1100" b="1" dirty="0">
                <a:solidFill>
                  <a:srgbClr val="570F7F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" name="TextBox 78">
              <a:extLst>
                <a:ext uri="{FF2B5EF4-FFF2-40B4-BE49-F238E27FC236}">
                  <a16:creationId xmlns:a16="http://schemas.microsoft.com/office/drawing/2014/main" id="{DC1D4D15-D4B4-4A99-9C83-50934BC8432C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7557107" y="1828231"/>
              <a:ext cx="1107198" cy="2082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defRPr/>
              </a:pPr>
              <a:r>
                <a:rPr lang="en-US" sz="1100" b="1" dirty="0" err="1">
                  <a:solidFill>
                    <a:srgbClr val="570F7F"/>
                  </a:solidFill>
                  <a:ea typeface="ＭＳ Ｐゴシック" charset="0"/>
                  <a:cs typeface="ＭＳ Ｐゴシック" charset="0"/>
                </a:rPr>
                <a:t>Consommables</a:t>
              </a:r>
              <a:endParaRPr lang="en-US" sz="1100" b="1" dirty="0">
                <a:solidFill>
                  <a:srgbClr val="570F7F"/>
                </a:solidFill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09EAA62B-9500-4F61-AC1E-365DA06219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699309" y="2058935"/>
              <a:ext cx="547782" cy="9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5">
              <a:extLst>
                <a:ext uri="{FF2B5EF4-FFF2-40B4-BE49-F238E27FC236}">
                  <a16:creationId xmlns:a16="http://schemas.microsoft.com/office/drawing/2014/main" id="{1723AF97-0B54-4F53-B336-DBE802257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388980" y="2058935"/>
              <a:ext cx="536738" cy="9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9">
              <a:extLst>
                <a:ext uri="{FF2B5EF4-FFF2-40B4-BE49-F238E27FC236}">
                  <a16:creationId xmlns:a16="http://schemas.microsoft.com/office/drawing/2014/main" id="{6014D3AE-804D-4A87-B591-A3FD68BDA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74605" y="2052659"/>
              <a:ext cx="541156" cy="9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9" descr="Screen Shot 2014-02-03 at 5.18.03 PM.png">
              <a:extLst>
                <a:ext uri="{FF2B5EF4-FFF2-40B4-BE49-F238E27FC236}">
                  <a16:creationId xmlns:a16="http://schemas.microsoft.com/office/drawing/2014/main" id="{756ED62B-A382-4518-AB49-F434686899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6760"/>
            <a:stretch/>
          </p:blipFill>
          <p:spPr bwMode="auto">
            <a:xfrm>
              <a:off x="7763200" y="2053610"/>
              <a:ext cx="585600" cy="875678"/>
            </a:xfrm>
            <a:prstGeom prst="rect">
              <a:avLst/>
            </a:prstGeom>
            <a:noFill/>
            <a:ln w="9525">
              <a:solidFill>
                <a:srgbClr val="D9D9D9"/>
              </a:solidFill>
              <a:miter lim="800000"/>
              <a:headEnd/>
              <a:tailEnd/>
            </a:ln>
          </p:spPr>
        </p:pic>
        <p:sp>
          <p:nvSpPr>
            <p:cNvPr id="25" name="TextBox 28">
              <a:extLst>
                <a:ext uri="{FF2B5EF4-FFF2-40B4-BE49-F238E27FC236}">
                  <a16:creationId xmlns:a16="http://schemas.microsoft.com/office/drawing/2014/main" id="{F9FBE1A8-78CC-483B-8E28-5FE27E3012F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4710826" y="1838664"/>
              <a:ext cx="1143000" cy="2082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1100" b="1" dirty="0">
                  <a:solidFill>
                    <a:srgbClr val="6C207E"/>
                  </a:solidFill>
                  <a:ea typeface="ＭＳ Ｐゴシック" charset="0"/>
                  <a:cs typeface="ＭＳ Ｐゴシック" charset="0"/>
                </a:rPr>
                <a:t>Jet </a:t>
              </a:r>
              <a:r>
                <a:rPr lang="en-US" sz="1100" b="1" dirty="0" err="1">
                  <a:solidFill>
                    <a:srgbClr val="6C207E"/>
                  </a:solidFill>
                  <a:ea typeface="ＭＳ Ｐゴシック" charset="0"/>
                  <a:cs typeface="ＭＳ Ｐゴシック" charset="0"/>
                </a:rPr>
                <a:t>d’encre</a:t>
              </a:r>
              <a:endParaRPr lang="en-US" sz="1100" b="1" dirty="0">
                <a:solidFill>
                  <a:srgbClr val="6C207E"/>
                </a:solidFill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A30D9B89-99BB-43CF-ACA7-C09D8A2637AF}"/>
              </a:ext>
            </a:extLst>
          </p:cNvPr>
          <p:cNvSpPr txBox="1"/>
          <p:nvPr/>
        </p:nvSpPr>
        <p:spPr>
          <a:xfrm>
            <a:off x="83831" y="1268537"/>
            <a:ext cx="39010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/>
              <a:t>Global manufacturer and distributor of specialized traceability and product identification equipment, for customers in the packaging industry.</a:t>
            </a:r>
            <a:endParaRPr lang="fr-FR" sz="1600" b="1" dirty="0"/>
          </a:p>
        </p:txBody>
      </p:sp>
      <p:pic>
        <p:nvPicPr>
          <p:cNvPr id="28" name="Picture 34" descr="G2011-1019_office.jpg">
            <a:extLst>
              <a:ext uri="{FF2B5EF4-FFF2-40B4-BE49-F238E27FC236}">
                <a16:creationId xmlns:a16="http://schemas.microsoft.com/office/drawing/2014/main" id="{C5B06A5E-8AA7-4E62-B3D6-40DFAFA2C3F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0699" y="4222683"/>
            <a:ext cx="1992253" cy="1589563"/>
          </a:xfrm>
          <a:prstGeom prst="rect">
            <a:avLst/>
          </a:prstGeom>
        </p:spPr>
      </p:pic>
      <p:pic>
        <p:nvPicPr>
          <p:cNvPr id="30" name="Picture 30" descr="Beverage.jpg">
            <a:extLst>
              <a:ext uri="{FF2B5EF4-FFF2-40B4-BE49-F238E27FC236}">
                <a16:creationId xmlns:a16="http://schemas.microsoft.com/office/drawing/2014/main" id="{29659568-7C36-48AB-987B-2C239884B00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30" r="28875"/>
          <a:stretch/>
        </p:blipFill>
        <p:spPr>
          <a:xfrm>
            <a:off x="235019" y="4229111"/>
            <a:ext cx="1131762" cy="1569336"/>
          </a:xfrm>
          <a:prstGeom prst="rect">
            <a:avLst/>
          </a:prstGeom>
        </p:spPr>
      </p:pic>
      <p:sp>
        <p:nvSpPr>
          <p:cNvPr id="31" name="AutoShape 10" descr="Cosmetics-100%">
            <a:extLst>
              <a:ext uri="{FF2B5EF4-FFF2-40B4-BE49-F238E27FC236}">
                <a16:creationId xmlns:a16="http://schemas.microsoft.com/office/drawing/2014/main" id="{4B786342-D4E6-4E20-96C0-B2FD17FBEC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96572" y="2594305"/>
            <a:ext cx="926380" cy="1436942"/>
          </a:xfrm>
          <a:prstGeom prst="roundRect">
            <a:avLst>
              <a:gd name="adj" fmla="val 0"/>
            </a:avLst>
          </a:pr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 b="1">
              <a:ea typeface="ＭＳ Ｐゴシック" charset="0"/>
            </a:endParaRPr>
          </a:p>
        </p:txBody>
      </p:sp>
      <p:pic>
        <p:nvPicPr>
          <p:cNvPr id="32" name="Picture 6" descr="Screen Shot 2015-04-03 at 11.01.13 AM.png">
            <a:extLst>
              <a:ext uri="{FF2B5EF4-FFF2-40B4-BE49-F238E27FC236}">
                <a16:creationId xmlns:a16="http://schemas.microsoft.com/office/drawing/2014/main" id="{E6266E7B-B19C-4B60-9320-CAAABD18B88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435" y="2599943"/>
            <a:ext cx="2108756" cy="142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515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1F5CEBF3-6431-4641-81FC-A3D622954DFB}"/>
              </a:ext>
            </a:extLst>
          </p:cNvPr>
          <p:cNvSpPr/>
          <p:nvPr/>
        </p:nvSpPr>
        <p:spPr>
          <a:xfrm>
            <a:off x="7130210" y="967482"/>
            <a:ext cx="4887027" cy="37364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0D2ADB5-91E5-4AEC-A304-63FE9146E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763" y="218143"/>
            <a:ext cx="10972800" cy="1143000"/>
          </a:xfrm>
        </p:spPr>
        <p:txBody>
          <a:bodyPr/>
          <a:lstStyle/>
          <a:p>
            <a:r>
              <a:rPr lang="fr-FR" dirty="0"/>
              <a:t>Continious Inkjet (CIJ) </a:t>
            </a:r>
            <a:r>
              <a:rPr lang="fr-FR" dirty="0" err="1"/>
              <a:t>technology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42BD358-4D44-4091-BFD7-0E4A91C00A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11DEA17-12AE-4AF3-A4AA-CACDED361614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6DF8141-A78A-4998-8F25-4B85442845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42" b="14110"/>
          <a:stretch/>
        </p:blipFill>
        <p:spPr>
          <a:xfrm>
            <a:off x="183822" y="1516741"/>
            <a:ext cx="3482923" cy="28036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pSp>
        <p:nvGrpSpPr>
          <p:cNvPr id="33" name="Groupe 32">
            <a:extLst>
              <a:ext uri="{FF2B5EF4-FFF2-40B4-BE49-F238E27FC236}">
                <a16:creationId xmlns:a16="http://schemas.microsoft.com/office/drawing/2014/main" id="{DD08D83B-00ED-4710-87AE-509737519122}"/>
              </a:ext>
            </a:extLst>
          </p:cNvPr>
          <p:cNvGrpSpPr/>
          <p:nvPr/>
        </p:nvGrpSpPr>
        <p:grpSpPr>
          <a:xfrm>
            <a:off x="3557080" y="1331617"/>
            <a:ext cx="3303794" cy="4761783"/>
            <a:chOff x="4543857" y="1455003"/>
            <a:chExt cx="3303794" cy="4761783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7011FEEB-4A03-4E4C-A1A8-31D6100BBC68}"/>
                </a:ext>
              </a:extLst>
            </p:cNvPr>
            <p:cNvGrpSpPr/>
            <p:nvPr/>
          </p:nvGrpSpPr>
          <p:grpSpPr>
            <a:xfrm>
              <a:off x="4801283" y="1455003"/>
              <a:ext cx="3046368" cy="4392611"/>
              <a:chOff x="7655859" y="1537078"/>
              <a:chExt cx="2435134" cy="3783842"/>
            </a:xfrm>
          </p:grpSpPr>
          <p:pic>
            <p:nvPicPr>
              <p:cNvPr id="7" name="Image 6" descr="C:\Users\agagnieu\Pictures\CIJ.png">
                <a:extLst>
                  <a:ext uri="{FF2B5EF4-FFF2-40B4-BE49-F238E27FC236}">
                    <a16:creationId xmlns:a16="http://schemas.microsoft.com/office/drawing/2014/main" id="{D7494CD5-62C7-4441-886A-DAFB1C3BB6DE}"/>
                  </a:ext>
                </a:extLst>
              </p:cNvPr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000"/>
              <a:stretch/>
            </p:blipFill>
            <p:spPr bwMode="auto">
              <a:xfrm>
                <a:off x="7655859" y="1537078"/>
                <a:ext cx="2435134" cy="37838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31D3F90-543C-4AA2-91FE-FC3289A86CD5}"/>
                  </a:ext>
                </a:extLst>
              </p:cNvPr>
              <p:cNvSpPr/>
              <p:nvPr/>
            </p:nvSpPr>
            <p:spPr>
              <a:xfrm>
                <a:off x="9378595" y="4967591"/>
                <a:ext cx="550116" cy="3533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5CC95C8-FA3A-431F-9A72-2A70E36981C9}"/>
                </a:ext>
              </a:extLst>
            </p:cNvPr>
            <p:cNvSpPr/>
            <p:nvPr/>
          </p:nvSpPr>
          <p:spPr>
            <a:xfrm>
              <a:off x="6901874" y="1914524"/>
              <a:ext cx="891212" cy="2857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9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Droplet </a:t>
              </a:r>
              <a:r>
                <a:rPr lang="fr-FR" sz="90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generator</a:t>
              </a:r>
              <a:endParaRPr lang="fr-FR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580D079-1E55-4955-B442-E54E174B1B15}"/>
                </a:ext>
              </a:extLst>
            </p:cNvPr>
            <p:cNvSpPr/>
            <p:nvPr/>
          </p:nvSpPr>
          <p:spPr>
            <a:xfrm>
              <a:off x="6931634" y="2612696"/>
              <a:ext cx="891212" cy="2857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9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Charge </a:t>
              </a:r>
              <a:r>
                <a:rPr lang="fr-FR" sz="900" b="1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electrode</a:t>
              </a:r>
              <a:endParaRPr lang="fr-FR" sz="9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AA6CC40-ED0D-4128-8D12-16FC9EDCE7AB}"/>
                </a:ext>
              </a:extLst>
            </p:cNvPr>
            <p:cNvSpPr/>
            <p:nvPr/>
          </p:nvSpPr>
          <p:spPr>
            <a:xfrm>
              <a:off x="6948034" y="3393910"/>
              <a:ext cx="891212" cy="2857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9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Deflexion</a:t>
              </a:r>
              <a:r>
                <a:rPr lang="fr-FR" sz="9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9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electrode</a:t>
              </a:r>
              <a:endParaRPr lang="fr-FR" sz="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E7A2EA3-356C-416F-8553-2F314646E062}"/>
                </a:ext>
              </a:extLst>
            </p:cNvPr>
            <p:cNvSpPr/>
            <p:nvPr/>
          </p:nvSpPr>
          <p:spPr>
            <a:xfrm>
              <a:off x="4848225" y="4393481"/>
              <a:ext cx="891212" cy="3785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9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Ink </a:t>
              </a:r>
              <a:r>
                <a:rPr lang="fr-FR" sz="90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recycling</a:t>
              </a:r>
              <a:endParaRPr lang="fr-FR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486F081-BA05-404A-B573-09816F41FB63}"/>
                </a:ext>
              </a:extLst>
            </p:cNvPr>
            <p:cNvSpPr/>
            <p:nvPr/>
          </p:nvSpPr>
          <p:spPr>
            <a:xfrm>
              <a:off x="5611188" y="4737498"/>
              <a:ext cx="891212" cy="3785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fr-FR" sz="90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Gutter</a:t>
              </a:r>
              <a:endParaRPr lang="fr-FR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BCC025F-1DDD-436A-91D6-06069BD31E93}"/>
                </a:ext>
              </a:extLst>
            </p:cNvPr>
            <p:cNvSpPr/>
            <p:nvPr/>
          </p:nvSpPr>
          <p:spPr>
            <a:xfrm>
              <a:off x="5658130" y="4741806"/>
              <a:ext cx="891212" cy="3785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fr-FR" sz="90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Gutter</a:t>
              </a:r>
              <a:endParaRPr lang="fr-FR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6895E6B-42DB-4151-A4D7-84AF728A4E88}"/>
                </a:ext>
              </a:extLst>
            </p:cNvPr>
            <p:cNvSpPr/>
            <p:nvPr/>
          </p:nvSpPr>
          <p:spPr>
            <a:xfrm>
              <a:off x="4543857" y="5468540"/>
              <a:ext cx="2289221" cy="5025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fr-FR" sz="9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direction of </a:t>
              </a:r>
              <a:r>
                <a:rPr lang="fr-FR" sz="90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displacement</a:t>
              </a:r>
              <a:r>
                <a:rPr lang="fr-FR" sz="9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the printing media (</a:t>
              </a:r>
              <a:r>
                <a:rPr lang="fr-FR" sz="90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bottle</a:t>
              </a:r>
              <a:r>
                <a:rPr lang="fr-FR" sz="9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FR" sz="90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paper</a:t>
              </a:r>
              <a:r>
                <a:rPr lang="fr-FR" sz="9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FR" sz="90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wire</a:t>
              </a:r>
              <a:r>
                <a:rPr lang="fr-FR" sz="9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…)</a:t>
              </a:r>
            </a:p>
          </p:txBody>
        </p:sp>
        <p:sp>
          <p:nvSpPr>
            <p:cNvPr id="26" name="Flèche : droite 25">
              <a:extLst>
                <a:ext uri="{FF2B5EF4-FFF2-40B4-BE49-F238E27FC236}">
                  <a16:creationId xmlns:a16="http://schemas.microsoft.com/office/drawing/2014/main" id="{D3F68B80-B84A-4AB6-A955-1BB08123CB43}"/>
                </a:ext>
              </a:extLst>
            </p:cNvPr>
            <p:cNvSpPr/>
            <p:nvPr/>
          </p:nvSpPr>
          <p:spPr>
            <a:xfrm rot="6010655">
              <a:off x="6539065" y="5625555"/>
              <a:ext cx="842787" cy="339676"/>
            </a:xfrm>
            <a:prstGeom prst="rightArrow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scene3d>
              <a:camera prst="isometricOffAxis2Lef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DE2BCE0-AAD1-40A2-A1E6-88ABFAA0F28E}"/>
                </a:ext>
              </a:extLst>
            </p:cNvPr>
            <p:cNvSpPr/>
            <p:nvPr/>
          </p:nvSpPr>
          <p:spPr>
            <a:xfrm>
              <a:off x="4965147" y="2356697"/>
              <a:ext cx="1148493" cy="12056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9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A3411B9-4D32-4E4C-8786-A01C522D0ABA}"/>
                </a:ext>
              </a:extLst>
            </p:cNvPr>
            <p:cNvSpPr/>
            <p:nvPr/>
          </p:nvSpPr>
          <p:spPr>
            <a:xfrm>
              <a:off x="4965147" y="1520234"/>
              <a:ext cx="891212" cy="2857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>
                  <a:solidFill>
                    <a:schemeClr val="accent3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Perturbation signal</a:t>
              </a: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6C6446B8-6A15-42EF-86D3-CDAE26C32EC1}"/>
              </a:ext>
            </a:extLst>
          </p:cNvPr>
          <p:cNvSpPr/>
          <p:nvPr/>
        </p:nvSpPr>
        <p:spPr>
          <a:xfrm>
            <a:off x="7217704" y="2888070"/>
            <a:ext cx="4779456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The</a:t>
            </a:r>
            <a:r>
              <a:rPr lang="en-US" sz="14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printing quality </a:t>
            </a:r>
            <a:r>
              <a:rPr lang="en-US" sz="1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depends on drop position determined by:</a:t>
            </a:r>
          </a:p>
          <a:p>
            <a:endParaRPr lang="en-US" sz="1400" dirty="0">
              <a:solidFill>
                <a:srgbClr val="000000"/>
              </a:solidFill>
              <a:latin typeface="+mj-lt"/>
              <a:ea typeface="Times New Roman" panose="02020603050405020304" pitchFamily="18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++   the </a:t>
            </a:r>
            <a:r>
              <a:rPr lang="en-US" sz="14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drop charge</a:t>
            </a:r>
          </a:p>
          <a:p>
            <a:r>
              <a:rPr lang="en-US" sz="1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++   the </a:t>
            </a:r>
            <a:r>
              <a:rPr lang="en-US" sz="14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electrostatic field</a:t>
            </a:r>
          </a:p>
          <a:p>
            <a:r>
              <a:rPr lang="en-US" sz="1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+     unwanted </a:t>
            </a:r>
            <a:r>
              <a:rPr lang="en-US" sz="14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drops interaction </a:t>
            </a:r>
            <a:r>
              <a:rPr lang="en-US" sz="1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in flight</a:t>
            </a:r>
          </a:p>
          <a:p>
            <a:r>
              <a:rPr lang="en-US" sz="1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       (electrostatic </a:t>
            </a:r>
            <a:r>
              <a:rPr lang="en-US" sz="14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repulsion</a:t>
            </a:r>
            <a:r>
              <a:rPr lang="en-US" sz="1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and </a:t>
            </a:r>
            <a:r>
              <a:rPr lang="en-US" sz="14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aerodynamic effects</a:t>
            </a:r>
            <a:r>
              <a:rPr lang="en-US" sz="14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). </a:t>
            </a:r>
            <a:endParaRPr lang="fr-FR" sz="1400" dirty="0">
              <a:solidFill>
                <a:srgbClr val="000000"/>
              </a:solidFill>
              <a:latin typeface="+mj-lt"/>
            </a:endParaRP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B26A0D91-8BEA-49B5-8890-CC6F645C00A7}"/>
              </a:ext>
            </a:extLst>
          </p:cNvPr>
          <p:cNvGrpSpPr/>
          <p:nvPr/>
        </p:nvGrpSpPr>
        <p:grpSpPr>
          <a:xfrm>
            <a:off x="7444339" y="5296911"/>
            <a:ext cx="4387355" cy="1419689"/>
            <a:chOff x="7433172" y="4992656"/>
            <a:chExt cx="4387355" cy="141968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0856760-B8E7-4E8D-8125-2CCF06681CE0}"/>
                </a:ext>
              </a:extLst>
            </p:cNvPr>
            <p:cNvSpPr/>
            <p:nvPr/>
          </p:nvSpPr>
          <p:spPr>
            <a:xfrm>
              <a:off x="7433172" y="4992656"/>
              <a:ext cx="4387354" cy="1419689"/>
            </a:xfrm>
            <a:prstGeom prst="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EFAA680-A9E2-432E-884F-49598D60F284}"/>
                </a:ext>
              </a:extLst>
            </p:cNvPr>
            <p:cNvSpPr/>
            <p:nvPr/>
          </p:nvSpPr>
          <p:spPr>
            <a:xfrm>
              <a:off x="7444339" y="5220277"/>
              <a:ext cx="4376188" cy="10772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fr-FR" sz="1600" b="1" dirty="0">
                  <a:solidFill>
                    <a:schemeClr val="bg1"/>
                  </a:solidFill>
                  <a:latin typeface="+mj-lt"/>
                </a:rPr>
                <a:t>Goal of the </a:t>
              </a:r>
              <a:r>
                <a:rPr lang="fr-FR" sz="1600" b="1" dirty="0" err="1">
                  <a:solidFill>
                    <a:schemeClr val="bg1"/>
                  </a:solidFill>
                  <a:latin typeface="+mj-lt"/>
                </a:rPr>
                <a:t>numerical</a:t>
              </a:r>
              <a:r>
                <a:rPr lang="fr-FR" sz="1600" b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fr-FR" sz="1600" b="1" dirty="0" err="1">
                  <a:solidFill>
                    <a:schemeClr val="bg1"/>
                  </a:solidFill>
                  <a:latin typeface="+mj-lt"/>
                </a:rPr>
                <a:t>study</a:t>
              </a:r>
              <a:r>
                <a:rPr lang="fr-FR" sz="1600" b="1" dirty="0">
                  <a:solidFill>
                    <a:schemeClr val="bg1"/>
                  </a:solidFill>
                  <a:latin typeface="+mj-lt"/>
                </a:rPr>
                <a:t> :</a:t>
              </a:r>
            </a:p>
            <a:p>
              <a:pPr algn="ctr"/>
              <a:endParaRPr lang="fr-FR" sz="1600" b="1" dirty="0">
                <a:solidFill>
                  <a:schemeClr val="bg1"/>
                </a:solidFill>
                <a:latin typeface="+mj-lt"/>
              </a:endParaRPr>
            </a:p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j-lt"/>
                </a:rPr>
                <a:t>compute droplets trajectory to predict  droplet positions on the media</a:t>
              </a:r>
            </a:p>
          </p:txBody>
        </p:sp>
      </p:grpSp>
      <p:sp>
        <p:nvSpPr>
          <p:cNvPr id="38" name="Flèche : bas 37">
            <a:extLst>
              <a:ext uri="{FF2B5EF4-FFF2-40B4-BE49-F238E27FC236}">
                <a16:creationId xmlns:a16="http://schemas.microsoft.com/office/drawing/2014/main" id="{4A285D6A-8FA3-460F-A357-69E5B01A3345}"/>
              </a:ext>
            </a:extLst>
          </p:cNvPr>
          <p:cNvSpPr/>
          <p:nvPr/>
        </p:nvSpPr>
        <p:spPr>
          <a:xfrm>
            <a:off x="9321682" y="4534389"/>
            <a:ext cx="571500" cy="692844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80BB5F8F-7629-4A5B-9A22-B1640F84A265}"/>
                  </a:ext>
                </a:extLst>
              </p:cNvPr>
              <p:cNvSpPr txBox="1"/>
              <p:nvPr/>
            </p:nvSpPr>
            <p:spPr>
              <a:xfrm>
                <a:off x="3840650" y="6167804"/>
                <a:ext cx="1760418" cy="600164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fr-FR" sz="1100" b="1" dirty="0">
                    <a:solidFill>
                      <a:schemeClr val="bg1"/>
                    </a:solidFill>
                    <a:latin typeface="+mj-lt"/>
                  </a:rPr>
                  <a:t>Droplet </a:t>
                </a:r>
                <a:r>
                  <a:rPr lang="fr-FR" sz="1100" b="1" dirty="0" err="1">
                    <a:solidFill>
                      <a:schemeClr val="bg1"/>
                    </a:solidFill>
                    <a:latin typeface="+mj-lt"/>
                  </a:rPr>
                  <a:t>diameter</a:t>
                </a:r>
                <a:r>
                  <a:rPr lang="fr-FR" sz="1100" b="1" dirty="0">
                    <a:solidFill>
                      <a:schemeClr val="bg1"/>
                    </a:solidFill>
                    <a:latin typeface="+mj-lt"/>
                  </a:rPr>
                  <a:t>: </a:t>
                </a:r>
                <a14:m>
                  <m:oMath xmlns:m="http://schemas.openxmlformats.org/officeDocument/2006/math">
                    <m:r>
                      <a:rPr lang="fr-FR" sz="11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fr-FR" sz="11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𝟎𝟎</m:t>
                    </m:r>
                    <m:r>
                      <a:rPr lang="fr-FR" sz="11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µ</m:t>
                    </m:r>
                    <m:r>
                      <a:rPr lang="fr-FR" sz="11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endParaRPr lang="fr-FR" sz="1100" b="1" dirty="0">
                  <a:solidFill>
                    <a:schemeClr val="bg1"/>
                  </a:solidFill>
                  <a:latin typeface="+mj-lt"/>
                </a:endParaRPr>
              </a:p>
              <a:p>
                <a:r>
                  <a:rPr lang="fr-FR" sz="1100" b="1" dirty="0">
                    <a:solidFill>
                      <a:schemeClr val="bg1"/>
                    </a:solidFill>
                    <a:latin typeface="+mj-lt"/>
                  </a:rPr>
                  <a:t>Jet </a:t>
                </a:r>
                <a:r>
                  <a:rPr lang="fr-FR" sz="1100" b="1" dirty="0" err="1">
                    <a:solidFill>
                      <a:schemeClr val="bg1"/>
                    </a:solidFill>
                    <a:latin typeface="+mj-lt"/>
                  </a:rPr>
                  <a:t>velocity</a:t>
                </a:r>
                <a:r>
                  <a:rPr lang="fr-FR" sz="1100" b="1" dirty="0">
                    <a:solidFill>
                      <a:schemeClr val="bg1"/>
                    </a:solidFill>
                    <a:latin typeface="+mj-lt"/>
                  </a:rPr>
                  <a:t>:            20m/s</a:t>
                </a:r>
              </a:p>
              <a:p>
                <a:r>
                  <a:rPr lang="fr-FR" sz="1100" b="1" dirty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lang="fr-FR" sz="1100" b="1" dirty="0">
                    <a:solidFill>
                      <a:schemeClr val="bg1"/>
                    </a:solidFill>
                    <a:latin typeface="+mj-lt"/>
                    <a:sym typeface="Wingdings" panose="05000000000000000000" pitchFamily="2" charset="2"/>
                  </a:rPr>
                  <a:t> </a:t>
                </a:r>
                <a:r>
                  <a:rPr lang="fr-FR" sz="1100" b="1" dirty="0">
                    <a:solidFill>
                      <a:schemeClr val="bg1"/>
                    </a:solidFill>
                    <a:latin typeface="+mj-lt"/>
                  </a:rPr>
                  <a:t>100 000 drops/s</a:t>
                </a:r>
              </a:p>
            </p:txBody>
          </p:sp>
        </mc:Choice>
        <mc:Fallback xmlns="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80BB5F8F-7629-4A5B-9A22-B1640F84A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0650" y="6167804"/>
                <a:ext cx="1760418" cy="600164"/>
              </a:xfrm>
              <a:prstGeom prst="rect">
                <a:avLst/>
              </a:prstGeom>
              <a:blipFill>
                <a:blip r:embed="rId4"/>
                <a:stretch>
                  <a:fillRect b="-1852"/>
                </a:stretch>
              </a:blipFill>
              <a:ln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Image 27">
            <a:extLst>
              <a:ext uri="{FF2B5EF4-FFF2-40B4-BE49-F238E27FC236}">
                <a16:creationId xmlns:a16="http://schemas.microsoft.com/office/drawing/2014/main" id="{AFCB9F5A-BD11-4E3F-A7C6-FCBAD0819A9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512" t="14438" r="45840" b="69354"/>
          <a:stretch/>
        </p:blipFill>
        <p:spPr>
          <a:xfrm>
            <a:off x="8615891" y="1163069"/>
            <a:ext cx="2195038" cy="58857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82BEE23A-0F30-4A4C-9937-C4306CCB74B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1" t="23873" r="83404" b="63314"/>
          <a:stretch/>
        </p:blipFill>
        <p:spPr>
          <a:xfrm>
            <a:off x="8615891" y="2108892"/>
            <a:ext cx="2388141" cy="454931"/>
          </a:xfrm>
          <a:prstGeom prst="rect">
            <a:avLst/>
          </a:prstGeom>
        </p:spPr>
      </p:pic>
      <p:pic>
        <p:nvPicPr>
          <p:cNvPr id="5" name="Graphique 4" descr="Visage souriant à remplissage uni">
            <a:extLst>
              <a:ext uri="{FF2B5EF4-FFF2-40B4-BE49-F238E27FC236}">
                <a16:creationId xmlns:a16="http://schemas.microsoft.com/office/drawing/2014/main" id="{43FE1E46-6C6F-42D2-B369-A212E4CB10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78868" y="2032644"/>
            <a:ext cx="579298" cy="579298"/>
          </a:xfrm>
          <a:prstGeom prst="rect">
            <a:avLst/>
          </a:prstGeom>
        </p:spPr>
      </p:pic>
      <p:pic>
        <p:nvPicPr>
          <p:cNvPr id="8" name="Graphique 7" descr="Visage triste à remplissage uni">
            <a:extLst>
              <a:ext uri="{FF2B5EF4-FFF2-40B4-BE49-F238E27FC236}">
                <a16:creationId xmlns:a16="http://schemas.microsoft.com/office/drawing/2014/main" id="{C06A0E2E-B379-4985-9F85-3E1FCA043DC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678868" y="1177782"/>
            <a:ext cx="588570" cy="588570"/>
          </a:xfrm>
          <a:prstGeom prst="rect">
            <a:avLst/>
          </a:prstGeom>
        </p:spPr>
      </p:pic>
      <p:sp>
        <p:nvSpPr>
          <p:cNvPr id="30" name="Ellipse 29">
            <a:extLst>
              <a:ext uri="{FF2B5EF4-FFF2-40B4-BE49-F238E27FC236}">
                <a16:creationId xmlns:a16="http://schemas.microsoft.com/office/drawing/2014/main" id="{83906086-3BCA-4EE9-9693-9B18B8A951D2}"/>
              </a:ext>
            </a:extLst>
          </p:cNvPr>
          <p:cNvSpPr/>
          <p:nvPr/>
        </p:nvSpPr>
        <p:spPr>
          <a:xfrm>
            <a:off x="2739232" y="1851381"/>
            <a:ext cx="1001393" cy="9642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Flèche : courbe vers le haut 30">
            <a:extLst>
              <a:ext uri="{FF2B5EF4-FFF2-40B4-BE49-F238E27FC236}">
                <a16:creationId xmlns:a16="http://schemas.microsoft.com/office/drawing/2014/main" id="{C455315B-C91A-4074-823D-25D334FCB345}"/>
              </a:ext>
            </a:extLst>
          </p:cNvPr>
          <p:cNvSpPr/>
          <p:nvPr/>
        </p:nvSpPr>
        <p:spPr>
          <a:xfrm rot="10091070" flipH="1">
            <a:off x="3260642" y="1147748"/>
            <a:ext cx="2002037" cy="496287"/>
          </a:xfrm>
          <a:prstGeom prst="curvedUpArrow">
            <a:avLst>
              <a:gd name="adj1" fmla="val 14983"/>
              <a:gd name="adj2" fmla="val 44461"/>
              <a:gd name="adj3" fmla="val 3589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974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8" grpId="0" animBg="1"/>
      <p:bldP spid="40" grpId="0" animBg="1"/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2050" y="5365026"/>
            <a:ext cx="609600" cy="342900"/>
          </a:xfrm>
        </p:spPr>
        <p:txBody>
          <a:bodyPr/>
          <a:lstStyle/>
          <a:p>
            <a:fld id="{211DEA17-12AE-4AF3-A4AA-CACDED361614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pic>
        <p:nvPicPr>
          <p:cNvPr id="8" name="0e202226-85d3-4060-b512-08bb538b7634" descr="Image">
            <a:extLst>
              <a:ext uri="{FF2B5EF4-FFF2-40B4-BE49-F238E27FC236}">
                <a16:creationId xmlns:a16="http://schemas.microsoft.com/office/drawing/2014/main" id="{AE3EAE9A-2A26-436E-93F5-A766282BBEBB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6" t="25250" r="14613" b="14496"/>
          <a:stretch/>
        </p:blipFill>
        <p:spPr bwMode="auto">
          <a:xfrm>
            <a:off x="3435637" y="961532"/>
            <a:ext cx="2723839" cy="47703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8855CFFC-3F8C-4CB4-85AE-FC018A8F8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0" y="9217"/>
            <a:ext cx="8229600" cy="1143000"/>
          </a:xfrm>
        </p:spPr>
        <p:txBody>
          <a:bodyPr/>
          <a:lstStyle/>
          <a:p>
            <a:r>
              <a:rPr lang="fr-FR" dirty="0"/>
              <a:t>2D COMSOL model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40AB4EB-5007-497E-BA4C-63957346E5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42" b="14110"/>
          <a:stretch/>
        </p:blipFill>
        <p:spPr>
          <a:xfrm>
            <a:off x="275216" y="339990"/>
            <a:ext cx="2792742" cy="23300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72F79A0-B756-4B06-ABC9-FDFF97A3D887}"/>
              </a:ext>
            </a:extLst>
          </p:cNvPr>
          <p:cNvSpPr txBox="1"/>
          <p:nvPr/>
        </p:nvSpPr>
        <p:spPr>
          <a:xfrm>
            <a:off x="6296025" y="2332098"/>
            <a:ext cx="113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Charge </a:t>
            </a:r>
            <a:r>
              <a:rPr lang="fr-FR" sz="1200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electrode</a:t>
            </a:r>
            <a:endParaRPr lang="fr-FR" sz="12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66A166F-76B0-4271-8CB2-1DA1C636DF1E}"/>
              </a:ext>
            </a:extLst>
          </p:cNvPr>
          <p:cNvSpPr txBox="1"/>
          <p:nvPr/>
        </p:nvSpPr>
        <p:spPr>
          <a:xfrm>
            <a:off x="6323201" y="3237827"/>
            <a:ext cx="1422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>
                <a:solidFill>
                  <a:srgbClr val="FF0000"/>
                </a:solidFill>
              </a:rPr>
              <a:t>Deflection</a:t>
            </a:r>
            <a:r>
              <a:rPr lang="fr-FR" sz="1200" b="1" dirty="0">
                <a:solidFill>
                  <a:srgbClr val="FF0000"/>
                </a:solidFill>
              </a:rPr>
              <a:t> </a:t>
            </a:r>
            <a:r>
              <a:rPr lang="fr-FR" sz="1200" b="1" dirty="0" err="1">
                <a:solidFill>
                  <a:srgbClr val="FF0000"/>
                </a:solidFill>
              </a:rPr>
              <a:t>electrodes</a:t>
            </a:r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E380292-98AC-4E4D-9F94-B7039FDF612C}"/>
              </a:ext>
            </a:extLst>
          </p:cNvPr>
          <p:cNvSpPr txBox="1"/>
          <p:nvPr/>
        </p:nvSpPr>
        <p:spPr>
          <a:xfrm>
            <a:off x="6441806" y="6290570"/>
            <a:ext cx="1137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0000"/>
                </a:solidFill>
              </a:rPr>
              <a:t>Media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BE959B7-3832-4A7A-8B95-D1FF1B2E9B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6948" y="1283597"/>
            <a:ext cx="2460257" cy="5574403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374AF22-CFDC-44E8-A77B-FBC46D0BB1A5}"/>
              </a:ext>
            </a:extLst>
          </p:cNvPr>
          <p:cNvCxnSpPr>
            <a:cxnSpLocks/>
          </p:cNvCxnSpPr>
          <p:nvPr/>
        </p:nvCxnSpPr>
        <p:spPr>
          <a:xfrm>
            <a:off x="4811697" y="2836742"/>
            <a:ext cx="3715379" cy="0"/>
          </a:xfrm>
          <a:prstGeom prst="straightConnector1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361B33B5-1002-4115-B8F5-3699AE571765}"/>
              </a:ext>
            </a:extLst>
          </p:cNvPr>
          <p:cNvCxnSpPr>
            <a:cxnSpLocks/>
          </p:cNvCxnSpPr>
          <p:nvPr/>
        </p:nvCxnSpPr>
        <p:spPr>
          <a:xfrm flipV="1">
            <a:off x="4994223" y="3677400"/>
            <a:ext cx="3315276" cy="29737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A2EB21E7-CC7A-43F6-8669-3D15BA810736}"/>
              </a:ext>
            </a:extLst>
          </p:cNvPr>
          <p:cNvCxnSpPr>
            <a:cxnSpLocks/>
          </p:cNvCxnSpPr>
          <p:nvPr/>
        </p:nvCxnSpPr>
        <p:spPr>
          <a:xfrm>
            <a:off x="6441806" y="6616338"/>
            <a:ext cx="1461729" cy="0"/>
          </a:xfrm>
          <a:prstGeom prst="straightConnector1">
            <a:avLst/>
          </a:prstGeom>
          <a:ln w="19050"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 25">
            <a:extLst>
              <a:ext uri="{FF2B5EF4-FFF2-40B4-BE49-F238E27FC236}">
                <a16:creationId xmlns:a16="http://schemas.microsoft.com/office/drawing/2014/main" id="{EA281E0D-2226-4A0E-9DDB-E53A8BB2AB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7136" y="1271180"/>
            <a:ext cx="2294864" cy="5574403"/>
          </a:xfrm>
          <a:prstGeom prst="rect">
            <a:avLst/>
          </a:prstGeom>
        </p:spPr>
      </p:pic>
      <p:sp>
        <p:nvSpPr>
          <p:cNvPr id="27" name="Ellipse 26">
            <a:extLst>
              <a:ext uri="{FF2B5EF4-FFF2-40B4-BE49-F238E27FC236}">
                <a16:creationId xmlns:a16="http://schemas.microsoft.com/office/drawing/2014/main" id="{C934FBEB-9BCB-41EF-A5CB-B0C192A73487}"/>
              </a:ext>
            </a:extLst>
          </p:cNvPr>
          <p:cNvSpPr/>
          <p:nvPr/>
        </p:nvSpPr>
        <p:spPr>
          <a:xfrm>
            <a:off x="2066565" y="569288"/>
            <a:ext cx="1001393" cy="9642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Flèche : courbe vers le haut 27">
            <a:extLst>
              <a:ext uri="{FF2B5EF4-FFF2-40B4-BE49-F238E27FC236}">
                <a16:creationId xmlns:a16="http://schemas.microsoft.com/office/drawing/2014/main" id="{92BC3D0F-DEFE-4006-85EF-E124A16FB98A}"/>
              </a:ext>
            </a:extLst>
          </p:cNvPr>
          <p:cNvSpPr/>
          <p:nvPr/>
        </p:nvSpPr>
        <p:spPr>
          <a:xfrm rot="3441056">
            <a:off x="1752528" y="2162999"/>
            <a:ext cx="1844557" cy="777673"/>
          </a:xfrm>
          <a:prstGeom prst="curvedUpArrow">
            <a:avLst>
              <a:gd name="adj1" fmla="val 14983"/>
              <a:gd name="adj2" fmla="val 44461"/>
              <a:gd name="adj3" fmla="val 3589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8C7EC37-6D0F-4120-BFAA-8A22F98C3E0F}"/>
              </a:ext>
            </a:extLst>
          </p:cNvPr>
          <p:cNvSpPr txBox="1"/>
          <p:nvPr/>
        </p:nvSpPr>
        <p:spPr>
          <a:xfrm>
            <a:off x="10501697" y="750033"/>
            <a:ext cx="1243461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b="1" dirty="0" err="1">
                <a:solidFill>
                  <a:schemeClr val="bg1"/>
                </a:solidFill>
              </a:rPr>
              <a:t>Meshing</a:t>
            </a:r>
            <a:r>
              <a:rPr lang="fr-FR" sz="1200" b="1" dirty="0">
                <a:solidFill>
                  <a:schemeClr val="bg1"/>
                </a:solidFill>
              </a:rPr>
              <a:t> :</a:t>
            </a:r>
          </a:p>
          <a:p>
            <a:r>
              <a:rPr lang="fr-FR" sz="1200" b="1" dirty="0">
                <a:solidFill>
                  <a:schemeClr val="bg1"/>
                </a:solidFill>
              </a:rPr>
              <a:t>184,399 </a:t>
            </a:r>
            <a:r>
              <a:rPr lang="fr-FR" sz="1200" b="1" dirty="0" err="1">
                <a:solidFill>
                  <a:schemeClr val="bg1"/>
                </a:solidFill>
              </a:rPr>
              <a:t>nodes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A1C66E88-062B-4656-92B7-8DDAA542E296}"/>
              </a:ext>
            </a:extLst>
          </p:cNvPr>
          <p:cNvSpPr/>
          <p:nvPr/>
        </p:nvSpPr>
        <p:spPr>
          <a:xfrm>
            <a:off x="8618983" y="2825723"/>
            <a:ext cx="126805" cy="13034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0790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555 L -0.00052 0.00555 C -0.00091 0.03241 -0.00091 0.05949 -0.00143 0.08634 C -0.00156 0.08866 -0.00221 0.09051 -0.00234 0.09282 C -0.00273 0.09791 -0.00404 0.12384 -0.00417 0.12754 C -0.00456 0.13819 -0.00456 0.14884 -0.00508 0.15949 C -0.00534 0.16504 -0.00612 0.16991 -0.00677 0.17523 C -0.00872 0.20602 -0.00729 0.19444 -0.00951 0.21018 C -0.00977 0.21504 -0.01003 0.21967 -0.01042 0.22453 C -0.01055 0.22616 -0.0112 0.22754 -0.01133 0.22916 C -0.01172 0.23403 -0.01185 0.23866 -0.01224 0.24352 C -0.0125 0.24768 -0.01263 0.25208 -0.01302 0.25625 C -0.01328 0.25833 -0.0138 0.26041 -0.01393 0.2625 C -0.01432 0.26666 -0.01445 0.27106 -0.01484 0.27523 C -0.0151 0.27801 -0.0155 0.28055 -0.01576 0.2831 C -0.01641 0.29166 -0.01693 0.3 -0.01758 0.30856 C -0.01862 0.32291 -0.01771 0.31713 -0.01927 0.32592 C -0.01966 0.32916 -0.01992 0.33241 -0.02018 0.33565 C -0.02057 0.33981 -0.0207 0.34398 -0.02109 0.34815 C -0.02135 0.35046 -0.02175 0.35254 -0.02201 0.35463 C -0.0224 0.35787 -0.02253 0.36088 -0.02292 0.36412 C -0.02344 0.36828 -0.02422 0.37245 -0.02474 0.37685 C -0.025 0.3794 -0.02513 0.38217 -0.02552 0.38472 C -0.02604 0.38796 -0.02695 0.39097 -0.02734 0.39421 C -0.028 0.39977 -0.02826 0.40324 -0.02917 0.40856 C -0.02943 0.41018 -0.02982 0.4118 -0.03008 0.41342 C -0.03034 0.41551 -0.0306 0.41759 -0.03099 0.41967 C -0.03151 0.42291 -0.03216 0.42592 -0.03268 0.42916 L -0.03542 0.44352 L -0.03633 0.44815 C -0.03659 0.44977 -0.03698 0.45139 -0.03724 0.45301 C -0.0375 0.45509 -0.03776 0.45717 -0.03802 0.45926 C -0.03867 0.4625 -0.03945 0.46574 -0.03984 0.46898 C -0.04271 0.48866 -0.03906 0.46412 -0.04167 0.48009 C -0.04206 0.48217 -0.04219 0.48426 -0.04258 0.48634 C -0.0431 0.48958 -0.04375 0.49259 -0.04427 0.49583 L -0.04609 0.50532 L -0.04701 0.51018 C -0.04727 0.5118 -0.0474 0.51342 -0.04792 0.51481 C -0.04844 0.51643 -0.04922 0.51805 -0.04974 0.51967 C -0.05013 0.52106 -0.05052 0.5243 -0.05052 0.5243 " pathEditMode="relative" ptsTypes="AAAAAAAAAAAAAAAAAAAAAAAAAAAAAAAAAAAAAAAAA"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5" grpId="0"/>
      <p:bldP spid="31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DEA17-12AE-4AF3-A4AA-CACDED361614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8855CFFC-3F8C-4CB4-85AE-FC018A8F8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008" y="1506"/>
            <a:ext cx="8229600" cy="1143000"/>
          </a:xfrm>
        </p:spPr>
        <p:txBody>
          <a:bodyPr/>
          <a:lstStyle/>
          <a:p>
            <a:r>
              <a:rPr lang="fr-FR" dirty="0" err="1"/>
              <a:t>Step</a:t>
            </a:r>
            <a:r>
              <a:rPr lang="fr-FR" dirty="0"/>
              <a:t> 1: </a:t>
            </a:r>
            <a:r>
              <a:rPr lang="fr-FR" dirty="0" err="1"/>
              <a:t>Electrostatic</a:t>
            </a:r>
            <a:r>
              <a:rPr lang="fr-FR" dirty="0"/>
              <a:t> </a:t>
            </a:r>
            <a:r>
              <a:rPr lang="fr-FR" dirty="0" err="1"/>
              <a:t>study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8D8D38C-4A59-49E4-A979-992BE7998171}"/>
              </a:ext>
            </a:extLst>
          </p:cNvPr>
          <p:cNvPicPr/>
          <p:nvPr/>
        </p:nvPicPr>
        <p:blipFill rotWithShape="1">
          <a:blip r:embed="rId2"/>
          <a:srcRect t="-1362" r="53869" b="1362"/>
          <a:stretch/>
        </p:blipFill>
        <p:spPr>
          <a:xfrm>
            <a:off x="6034830" y="1024010"/>
            <a:ext cx="6002162" cy="4843390"/>
          </a:xfrm>
          <a:prstGeom prst="rect">
            <a:avLst/>
          </a:prstGeom>
        </p:spPr>
      </p:pic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D565780D-8E6A-4663-BFA3-2EE0A420993D}"/>
              </a:ext>
            </a:extLst>
          </p:cNvPr>
          <p:cNvSpPr/>
          <p:nvPr/>
        </p:nvSpPr>
        <p:spPr>
          <a:xfrm>
            <a:off x="3895893" y="2908580"/>
            <a:ext cx="1952379" cy="669643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133C3E9-3595-4438-94E8-0469EF084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79503" y="2258180"/>
            <a:ext cx="1547951" cy="6504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BC94DBA-00CB-4F80-BA28-0244BD8CBC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743" t="2111" r="36773" b="12858"/>
          <a:stretch/>
        </p:blipFill>
        <p:spPr>
          <a:xfrm>
            <a:off x="706761" y="1520437"/>
            <a:ext cx="1244548" cy="3529961"/>
          </a:xfrm>
          <a:prstGeom prst="rect">
            <a:avLst/>
          </a:prstGeom>
        </p:spPr>
      </p:pic>
      <p:grpSp>
        <p:nvGrpSpPr>
          <p:cNvPr id="15" name="Groupe 14">
            <a:extLst>
              <a:ext uri="{FF2B5EF4-FFF2-40B4-BE49-F238E27FC236}">
                <a16:creationId xmlns:a16="http://schemas.microsoft.com/office/drawing/2014/main" id="{36E1B72A-3070-43A9-A4AD-3593C9FD7AE1}"/>
              </a:ext>
            </a:extLst>
          </p:cNvPr>
          <p:cNvGrpSpPr/>
          <p:nvPr/>
        </p:nvGrpSpPr>
        <p:grpSpPr>
          <a:xfrm>
            <a:off x="884713" y="1534101"/>
            <a:ext cx="2394777" cy="3789797"/>
            <a:chOff x="3278597" y="1428749"/>
            <a:chExt cx="2394777" cy="3789797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0C25A8F3-8457-45C8-9551-2477EF0E59D3}"/>
                </a:ext>
              </a:extLst>
            </p:cNvPr>
            <p:cNvGrpSpPr/>
            <p:nvPr/>
          </p:nvGrpSpPr>
          <p:grpSpPr>
            <a:xfrm>
              <a:off x="3278597" y="1644192"/>
              <a:ext cx="2065565" cy="3574354"/>
              <a:chOff x="3761522" y="1758492"/>
              <a:chExt cx="2065565" cy="357435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57829AE8-E3E9-453F-AFD3-443E4A7C9888}"/>
                      </a:ext>
                    </a:extLst>
                  </p:cNvPr>
                  <p:cNvSpPr/>
                  <p:nvPr/>
                </p:nvSpPr>
                <p:spPr>
                  <a:xfrm>
                    <a:off x="3761522" y="5055847"/>
                    <a:ext cx="2065565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FR" sz="1200" b="1" dirty="0">
                        <a:solidFill>
                          <a:srgbClr val="0000FF"/>
                        </a:solidFill>
                      </a:rPr>
                      <a:t>On </a:t>
                    </a:r>
                    <a:r>
                      <a:rPr lang="fr-FR" sz="1200" b="1" dirty="0" err="1">
                        <a:solidFill>
                          <a:srgbClr val="0000FF"/>
                        </a:solidFill>
                      </a:rPr>
                      <a:t>other</a:t>
                    </a:r>
                    <a:r>
                      <a:rPr lang="fr-FR" sz="1200" b="1" dirty="0">
                        <a:solidFill>
                          <a:srgbClr val="0000FF"/>
                        </a:solidFill>
                      </a:rPr>
                      <a:t> </a:t>
                    </a:r>
                    <a:r>
                      <a:rPr lang="fr-FR" sz="1200" b="1" dirty="0" err="1">
                        <a:solidFill>
                          <a:srgbClr val="0000FF"/>
                        </a:solidFill>
                      </a:rPr>
                      <a:t>boundaries</a:t>
                    </a:r>
                    <a:r>
                      <a:rPr lang="fr-FR" sz="1200" b="1" dirty="0">
                        <a:solidFill>
                          <a:srgbClr val="0000FF"/>
                        </a:solidFill>
                      </a:rPr>
                      <a:t> E</a:t>
                    </a:r>
                    <a14:m>
                      <m:oMath xmlns:m="http://schemas.openxmlformats.org/officeDocument/2006/math">
                        <m:r>
                          <a:rPr lang="fr-FR" sz="12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12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fr-FR" sz="12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a14:m>
                    <a:endParaRPr lang="fr-FR" sz="1200" b="1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57829AE8-E3E9-453F-AFD3-443E4A7C9888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61522" y="5055847"/>
                    <a:ext cx="2065565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296" b="-1521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24ECB56-B5E2-4882-BC4F-3D8ACB513929}"/>
                  </a:ext>
                </a:extLst>
              </p:cNvPr>
              <p:cNvSpPr/>
              <p:nvPr/>
            </p:nvSpPr>
            <p:spPr>
              <a:xfrm>
                <a:off x="3873324" y="1758492"/>
                <a:ext cx="75854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200" b="1" dirty="0">
                    <a:solidFill>
                      <a:srgbClr val="0000FF"/>
                    </a:solidFill>
                  </a:rPr>
                  <a:t>V=4300V</a:t>
                </a:r>
                <a:endParaRPr lang="fr-FR" sz="1600" b="1" dirty="0">
                  <a:solidFill>
                    <a:srgbClr val="0000FF"/>
                  </a:solidFill>
                </a:endParaRPr>
              </a:p>
            </p:txBody>
          </p:sp>
        </p:grpSp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A3179E21-F09A-4F8C-B864-D1AF42C267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0368" t="1406" r="36944" b="12695"/>
            <a:stretch/>
          </p:blipFill>
          <p:spPr>
            <a:xfrm>
              <a:off x="4428826" y="1428749"/>
              <a:ext cx="1244548" cy="3534036"/>
            </a:xfrm>
            <a:prstGeom prst="rect">
              <a:avLst/>
            </a:prstGeom>
          </p:spPr>
        </p:pic>
      </p:grp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F94BBEDE-7296-40E0-9152-96D828372CB2}"/>
              </a:ext>
            </a:extLst>
          </p:cNvPr>
          <p:cNvCxnSpPr/>
          <p:nvPr/>
        </p:nvCxnSpPr>
        <p:spPr>
          <a:xfrm>
            <a:off x="672947" y="4674875"/>
            <a:ext cx="124454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6D8184E-4369-4D9D-B316-B1184CDA44DC}"/>
              </a:ext>
            </a:extLst>
          </p:cNvPr>
          <p:cNvCxnSpPr/>
          <p:nvPr/>
        </p:nvCxnSpPr>
        <p:spPr>
          <a:xfrm>
            <a:off x="2034941" y="4674875"/>
            <a:ext cx="124454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3254BB81-4E8E-4C2C-A2D3-BB60907DC0C8}"/>
              </a:ext>
            </a:extLst>
          </p:cNvPr>
          <p:cNvSpPr/>
          <p:nvPr/>
        </p:nvSpPr>
        <p:spPr>
          <a:xfrm>
            <a:off x="2241063" y="1610929"/>
            <a:ext cx="9664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FF"/>
                </a:solidFill>
              </a:rPr>
              <a:t>Ground</a:t>
            </a:r>
          </a:p>
          <a:p>
            <a:r>
              <a:rPr lang="fr-FR" sz="1200" b="1" dirty="0">
                <a:solidFill>
                  <a:srgbClr val="0000FF"/>
                </a:solidFill>
              </a:rPr>
              <a:t> V= 0 V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90B6D05-BE41-493D-A561-2AB3F1510FE8}"/>
              </a:ext>
            </a:extLst>
          </p:cNvPr>
          <p:cNvSpPr txBox="1"/>
          <p:nvPr/>
        </p:nvSpPr>
        <p:spPr>
          <a:xfrm>
            <a:off x="3809915" y="1841877"/>
            <a:ext cx="17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000000"/>
                </a:solidFill>
              </a:rPr>
              <a:t>Stationary</a:t>
            </a:r>
            <a:r>
              <a:rPr lang="fr-FR" b="1" dirty="0">
                <a:solidFill>
                  <a:srgbClr val="000000"/>
                </a:solidFill>
              </a:rPr>
              <a:t> </a:t>
            </a:r>
            <a:r>
              <a:rPr lang="fr-FR" b="1" dirty="0" err="1">
                <a:solidFill>
                  <a:srgbClr val="000000"/>
                </a:solidFill>
              </a:rPr>
              <a:t>study</a:t>
            </a:r>
            <a:endParaRPr lang="fr-FR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48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CEBFE566-1052-46ED-B37E-FE317423CB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448" y="1280619"/>
            <a:ext cx="2212327" cy="4785361"/>
          </a:xfrm>
          <a:prstGeom prst="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5466608A-2299-4841-81DA-7D0C07BC394A}"/>
              </a:ext>
            </a:extLst>
          </p:cNvPr>
          <p:cNvGrpSpPr/>
          <p:nvPr/>
        </p:nvGrpSpPr>
        <p:grpSpPr>
          <a:xfrm>
            <a:off x="2693122" y="1949675"/>
            <a:ext cx="126806" cy="441576"/>
            <a:chOff x="1260831" y="2157265"/>
            <a:chExt cx="126806" cy="441576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588EACDC-A08F-40DA-B983-300363ECD5B9}"/>
                </a:ext>
              </a:extLst>
            </p:cNvPr>
            <p:cNvSpPr/>
            <p:nvPr/>
          </p:nvSpPr>
          <p:spPr>
            <a:xfrm>
              <a:off x="1260832" y="2468499"/>
              <a:ext cx="126805" cy="1303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80A51F0F-C3CC-4879-8D89-2C3C149716BB}"/>
                </a:ext>
              </a:extLst>
            </p:cNvPr>
            <p:cNvSpPr/>
            <p:nvPr/>
          </p:nvSpPr>
          <p:spPr>
            <a:xfrm>
              <a:off x="1260831" y="2157265"/>
              <a:ext cx="126805" cy="1303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F513778D-5BF2-4D40-9DF4-22F052C62ECE}"/>
                </a:ext>
              </a:extLst>
            </p:cNvPr>
            <p:cNvSpPr/>
            <p:nvPr/>
          </p:nvSpPr>
          <p:spPr>
            <a:xfrm>
              <a:off x="1260831" y="2312924"/>
              <a:ext cx="126805" cy="1303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</p:grp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626634" y="6452239"/>
            <a:ext cx="4572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2A79EB12-845E-498B-B16F-83AE56B60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463" y="-4756"/>
            <a:ext cx="8229600" cy="1143000"/>
          </a:xfrm>
        </p:spPr>
        <p:txBody>
          <a:bodyPr/>
          <a:lstStyle/>
          <a:p>
            <a:r>
              <a:rPr lang="fr-FR" dirty="0" err="1"/>
              <a:t>Step</a:t>
            </a:r>
            <a:r>
              <a:rPr lang="fr-FR" dirty="0"/>
              <a:t> 2: </a:t>
            </a:r>
            <a:r>
              <a:rPr lang="fr-FR" dirty="0" err="1"/>
              <a:t>Charged</a:t>
            </a:r>
            <a:r>
              <a:rPr lang="fr-FR" dirty="0"/>
              <a:t> particule tracing </a:t>
            </a:r>
            <a:r>
              <a:rPr lang="fr-FR" dirty="0" err="1"/>
              <a:t>study</a:t>
            </a:r>
            <a:endParaRPr lang="fr-FR" dirty="0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962BD718-1BDF-4AD8-835C-70353F4C20FA}"/>
              </a:ext>
            </a:extLst>
          </p:cNvPr>
          <p:cNvGrpSpPr/>
          <p:nvPr/>
        </p:nvGrpSpPr>
        <p:grpSpPr>
          <a:xfrm>
            <a:off x="8319435" y="1142257"/>
            <a:ext cx="4942620" cy="2714717"/>
            <a:chOff x="8510496" y="1127053"/>
            <a:chExt cx="4942620" cy="2714717"/>
          </a:xfrm>
        </p:grpSpPr>
        <p:pic>
          <p:nvPicPr>
            <p:cNvPr id="3074" name="Picture 2" descr="Condensateurs - Champ électrostatique">
              <a:extLst>
                <a:ext uri="{FF2B5EF4-FFF2-40B4-BE49-F238E27FC236}">
                  <a16:creationId xmlns:a16="http://schemas.microsoft.com/office/drawing/2014/main" id="{8AC8272B-A1F6-4918-B0BD-7C589AEC302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10" b="10652"/>
            <a:stretch/>
          </p:blipFill>
          <p:spPr bwMode="auto">
            <a:xfrm>
              <a:off x="9370194" y="1474977"/>
              <a:ext cx="1706163" cy="23667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AutoShape 4" descr="Could the electric field due to two identical negative charges ...">
              <a:extLst>
                <a:ext uri="{FF2B5EF4-FFF2-40B4-BE49-F238E27FC236}">
                  <a16:creationId xmlns:a16="http://schemas.microsoft.com/office/drawing/2014/main" id="{5080FA24-4A0B-42BC-9BDD-CBD4E7E03D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070875" y="3374409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F79F6E13-65D9-4DC7-8CCB-36855B8FDF31}"/>
                </a:ext>
              </a:extLst>
            </p:cNvPr>
            <p:cNvSpPr txBox="1"/>
            <p:nvPr/>
          </p:nvSpPr>
          <p:spPr>
            <a:xfrm>
              <a:off x="8510496" y="1127053"/>
              <a:ext cx="49426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err="1"/>
                <a:t>Charged</a:t>
              </a:r>
              <a:r>
                <a:rPr lang="fr-FR" sz="1400" b="1" dirty="0"/>
                <a:t> particule/</a:t>
              </a:r>
              <a:r>
                <a:rPr lang="fr-FR" sz="1400" b="1" dirty="0" err="1"/>
                <a:t>electrostastic</a:t>
              </a:r>
              <a:r>
                <a:rPr lang="fr-FR" sz="1400" b="1" dirty="0"/>
                <a:t> </a:t>
              </a:r>
              <a:r>
                <a:rPr lang="fr-FR" sz="1400" b="1" dirty="0" err="1"/>
                <a:t>field</a:t>
              </a:r>
              <a:r>
                <a:rPr lang="fr-FR" sz="1400" b="1" dirty="0"/>
                <a:t> interaction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E019A4D-E726-4C02-A5E6-2A4F7D79BC32}"/>
                </a:ext>
              </a:extLst>
            </p:cNvPr>
            <p:cNvSpPr/>
            <p:nvPr/>
          </p:nvSpPr>
          <p:spPr>
            <a:xfrm>
              <a:off x="9912871" y="2260826"/>
              <a:ext cx="798153" cy="196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10FBCFA9-6FD8-468F-B07D-4A8D519F6CA3}"/>
                </a:ext>
              </a:extLst>
            </p:cNvPr>
            <p:cNvSpPr/>
            <p:nvPr/>
          </p:nvSpPr>
          <p:spPr>
            <a:xfrm>
              <a:off x="10299476" y="2871990"/>
              <a:ext cx="267051" cy="2816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b="1" dirty="0"/>
                <a:t>-</a:t>
              </a:r>
            </a:p>
          </p:txBody>
        </p:sp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F598FF3F-2FD7-4B04-835F-174538EDA7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912870" y="2999001"/>
              <a:ext cx="381462" cy="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9A9568C1-8A49-418F-A0AC-7D447B7B3308}"/>
              </a:ext>
            </a:extLst>
          </p:cNvPr>
          <p:cNvGrpSpPr/>
          <p:nvPr/>
        </p:nvGrpSpPr>
        <p:grpSpPr>
          <a:xfrm>
            <a:off x="8672842" y="4398614"/>
            <a:ext cx="3823108" cy="2299768"/>
            <a:chOff x="6069367" y="4450105"/>
            <a:chExt cx="3823108" cy="2299768"/>
          </a:xfrm>
        </p:grpSpPr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886E2687-8B6A-4BA0-9B84-711C8347CA37}"/>
                </a:ext>
              </a:extLst>
            </p:cNvPr>
            <p:cNvGrpSpPr/>
            <p:nvPr/>
          </p:nvGrpSpPr>
          <p:grpSpPr>
            <a:xfrm>
              <a:off x="6203012" y="4820925"/>
              <a:ext cx="2971569" cy="1928948"/>
              <a:chOff x="2835219" y="4111809"/>
              <a:chExt cx="2971569" cy="1928948"/>
            </a:xfrm>
          </p:grpSpPr>
          <p:pic>
            <p:nvPicPr>
              <p:cNvPr id="24" name="Image 23">
                <a:extLst>
                  <a:ext uri="{FF2B5EF4-FFF2-40B4-BE49-F238E27FC236}">
                    <a16:creationId xmlns:a16="http://schemas.microsoft.com/office/drawing/2014/main" id="{F5A9B01E-87D7-4199-AFB8-25EFFE0D24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biLevel thresh="75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 t="2741"/>
              <a:stretch/>
            </p:blipFill>
            <p:spPr>
              <a:xfrm>
                <a:off x="2835219" y="4111809"/>
                <a:ext cx="2971569" cy="1928948"/>
              </a:xfrm>
              <a:prstGeom prst="rect">
                <a:avLst/>
              </a:prstGeom>
            </p:spPr>
          </p:pic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69C45CC6-C94D-4F07-AFD8-CC4759A83895}"/>
                  </a:ext>
                </a:extLst>
              </p:cNvPr>
              <p:cNvSpPr/>
              <p:nvPr/>
            </p:nvSpPr>
            <p:spPr>
              <a:xfrm>
                <a:off x="3560297" y="4891196"/>
                <a:ext cx="267051" cy="28160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fr-FR" b="1" dirty="0"/>
                  <a:t>-</a:t>
                </a:r>
              </a:p>
            </p:txBody>
          </p:sp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56633D97-F5B8-49D5-AEA8-C6A5DF7C1797}"/>
                  </a:ext>
                </a:extLst>
              </p:cNvPr>
              <p:cNvSpPr/>
              <p:nvPr/>
            </p:nvSpPr>
            <p:spPr>
              <a:xfrm>
                <a:off x="4819477" y="4908294"/>
                <a:ext cx="267051" cy="28160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fr-FR" b="1" dirty="0"/>
                  <a:t>-</a:t>
                </a:r>
              </a:p>
            </p:txBody>
          </p: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C9493C7D-48A0-4978-AFE1-D4C5F38CEBB1}"/>
                </a:ext>
              </a:extLst>
            </p:cNvPr>
            <p:cNvSpPr txBox="1"/>
            <p:nvPr/>
          </p:nvSpPr>
          <p:spPr>
            <a:xfrm>
              <a:off x="6069367" y="4450105"/>
              <a:ext cx="38231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err="1"/>
                <a:t>Charged</a:t>
              </a:r>
              <a:r>
                <a:rPr lang="fr-FR" sz="1400" b="1" dirty="0"/>
                <a:t> particule/particule interaction</a:t>
              </a:r>
            </a:p>
          </p:txBody>
        </p: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8CC44C9B-02F1-48FD-AB10-88BAB2A391E9}"/>
                </a:ext>
              </a:extLst>
            </p:cNvPr>
            <p:cNvCxnSpPr>
              <a:cxnSpLocks/>
              <a:endCxn id="24" idx="1"/>
            </p:cNvCxnSpPr>
            <p:nvPr/>
          </p:nvCxnSpPr>
          <p:spPr>
            <a:xfrm flipH="1">
              <a:off x="6203012" y="5758216"/>
              <a:ext cx="725077" cy="2718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>
              <a:extLst>
                <a:ext uri="{FF2B5EF4-FFF2-40B4-BE49-F238E27FC236}">
                  <a16:creationId xmlns:a16="http://schemas.microsoft.com/office/drawing/2014/main" id="{13495CE1-815D-42B5-8A09-141278D33F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54321" y="5758214"/>
              <a:ext cx="790016" cy="550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54BF03C8-8D55-4AC0-B028-023F6925404F}"/>
              </a:ext>
            </a:extLst>
          </p:cNvPr>
          <p:cNvGrpSpPr/>
          <p:nvPr/>
        </p:nvGrpSpPr>
        <p:grpSpPr>
          <a:xfrm>
            <a:off x="6389486" y="4163826"/>
            <a:ext cx="2753968" cy="1384995"/>
            <a:chOff x="9576296" y="4403736"/>
            <a:chExt cx="2753968" cy="1384995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A69A6778-2589-4A53-9356-CDE9A29C47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AFBFE"/>
                </a:clrFrom>
                <a:clrTo>
                  <a:srgbClr val="FAFBFE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t="35398" b="40201"/>
            <a:stretch/>
          </p:blipFill>
          <p:spPr>
            <a:xfrm>
              <a:off x="9647503" y="4685880"/>
              <a:ext cx="2682761" cy="687528"/>
            </a:xfrm>
            <a:prstGeom prst="rect">
              <a:avLst/>
            </a:prstGeom>
          </p:spPr>
        </p:pic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A679C894-020B-4134-9EDE-49F9221A04C0}"/>
                </a:ext>
              </a:extLst>
            </p:cNvPr>
            <p:cNvSpPr txBox="1"/>
            <p:nvPr/>
          </p:nvSpPr>
          <p:spPr>
            <a:xfrm>
              <a:off x="9576296" y="4403736"/>
              <a:ext cx="198350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/>
                <a:t>Coulomb force</a:t>
              </a:r>
            </a:p>
            <a:p>
              <a:endParaRPr lang="fr-FR" sz="1400" b="1" dirty="0"/>
            </a:p>
            <a:p>
              <a:endParaRPr lang="fr-FR" sz="1400" b="1" dirty="0"/>
            </a:p>
            <a:p>
              <a:endParaRPr lang="fr-FR" sz="1400" b="1" dirty="0"/>
            </a:p>
            <a:p>
              <a:endParaRPr lang="fr-FR" sz="1400" b="1" dirty="0"/>
            </a:p>
            <a:p>
              <a:r>
                <a:rPr lang="fr-FR" sz="1400" dirty="0">
                  <a:solidFill>
                    <a:srgbClr val="000000"/>
                  </a:solidFill>
                </a:rPr>
                <a:t>(N-1)² interaction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00F8ECC1-00A6-4BB4-ABF1-82A1D16C3E1C}"/>
              </a:ext>
            </a:extLst>
          </p:cNvPr>
          <p:cNvGrpSpPr/>
          <p:nvPr/>
        </p:nvGrpSpPr>
        <p:grpSpPr>
          <a:xfrm>
            <a:off x="6469539" y="2131823"/>
            <a:ext cx="1983501" cy="738664"/>
            <a:chOff x="6689341" y="2263323"/>
            <a:chExt cx="1983501" cy="738664"/>
          </a:xfrm>
        </p:grpSpPr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1EBDB5E3-871D-4DD8-8AEB-D9931EB19B22}"/>
                </a:ext>
              </a:extLst>
            </p:cNvPr>
            <p:cNvSpPr txBox="1"/>
            <p:nvPr/>
          </p:nvSpPr>
          <p:spPr>
            <a:xfrm>
              <a:off x="6689341" y="2263323"/>
              <a:ext cx="198350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/>
                <a:t>Lorentz force</a:t>
              </a:r>
            </a:p>
            <a:p>
              <a:endParaRPr lang="fr-FR" sz="1400" b="1" dirty="0"/>
            </a:p>
            <a:p>
              <a:endParaRPr lang="fr-FR" sz="1400" b="1" dirty="0"/>
            </a:p>
          </p:txBody>
        </p:sp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673241B8-8CB4-4FF6-BB3A-3B22F633A19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AFBFE"/>
                </a:clrFrom>
                <a:clrTo>
                  <a:srgbClr val="FAFBFE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52265" y="2547155"/>
              <a:ext cx="774102" cy="24190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Ellipse 45">
                <a:extLst>
                  <a:ext uri="{FF2B5EF4-FFF2-40B4-BE49-F238E27FC236}">
                    <a16:creationId xmlns:a16="http://schemas.microsoft.com/office/drawing/2014/main" id="{00E56142-34A8-4984-9DAA-FE3B3D16182C}"/>
                  </a:ext>
                </a:extLst>
              </p:cNvPr>
              <p:cNvSpPr/>
              <p:nvPr/>
            </p:nvSpPr>
            <p:spPr>
              <a:xfrm>
                <a:off x="-27599" y="792020"/>
                <a:ext cx="2084444" cy="1693751"/>
              </a:xfrm>
              <a:prstGeom prst="ellipse">
                <a:avLst/>
              </a:prstGeom>
              <a:solidFill>
                <a:srgbClr val="FF0000"/>
              </a:solidFill>
            </p:spPr>
            <p:txBody>
              <a:bodyPr wrap="square">
                <a:spAutoFit/>
              </a:bodyPr>
              <a:lstStyle/>
              <a:p>
                <a:r>
                  <a:rPr lang="fr-FR" sz="1200" b="1" dirty="0">
                    <a:solidFill>
                      <a:schemeClr val="bg1"/>
                    </a:solidFill>
                  </a:rPr>
                  <a:t>Droplet </a:t>
                </a:r>
                <a:r>
                  <a:rPr lang="fr-FR" sz="1200" b="1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Solid </a:t>
                </a:r>
                <a:r>
                  <a:rPr lang="en-US" sz="1200" b="1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p</a:t>
                </a:r>
                <a:r>
                  <a:rPr lang="en-US" sz="1200" b="1" dirty="0">
                    <a:solidFill>
                      <a:schemeClr val="bg1"/>
                    </a:solidFill>
                  </a:rPr>
                  <a:t>articles</a:t>
                </a:r>
                <a:r>
                  <a:rPr lang="fr-FR" sz="1200" b="1" dirty="0">
                    <a:solidFill>
                      <a:schemeClr val="bg1"/>
                    </a:solidFill>
                  </a:rPr>
                  <a:t> of </a:t>
                </a:r>
                <a:r>
                  <a:rPr lang="fr-FR" sz="1200" b="1" dirty="0" err="1">
                    <a:solidFill>
                      <a:schemeClr val="bg1"/>
                    </a:solidFill>
                  </a:rPr>
                  <a:t>ink</a:t>
                </a:r>
                <a:endParaRPr lang="fr-FR" sz="1200" b="1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𝝆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𝟖𝟔𝟓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𝒌𝒈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fr-FR" sz="1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fr-FR" sz="1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fr-FR" sz="1200" b="1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𝑫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𝟏𝟐𝟔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µ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fr-FR" sz="1200" b="1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𝒑𝑪</m:t>
                      </m:r>
                    </m:oMath>
                  </m:oMathPara>
                </a14:m>
                <a:endParaRPr lang="fr-FR" sz="1200" b="1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𝒗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fr-FR" sz="1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fr-FR" sz="1200" b="1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6" name="Ellipse 45">
                <a:extLst>
                  <a:ext uri="{FF2B5EF4-FFF2-40B4-BE49-F238E27FC236}">
                    <a16:creationId xmlns:a16="http://schemas.microsoft.com/office/drawing/2014/main" id="{00E56142-34A8-4984-9DAA-FE3B3D1618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599" y="792020"/>
                <a:ext cx="2084444" cy="1693751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>
            <a:extLst>
              <a:ext uri="{FF2B5EF4-FFF2-40B4-BE49-F238E27FC236}">
                <a16:creationId xmlns:a16="http://schemas.microsoft.com/office/drawing/2014/main" id="{423F05E1-A8EA-46EA-9E83-E86096B3B0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53859" y="3021649"/>
            <a:ext cx="1346903" cy="577244"/>
          </a:xfrm>
          <a:prstGeom prst="rect">
            <a:avLst/>
          </a:prstGeom>
        </p:spPr>
      </p:pic>
      <p:sp>
        <p:nvSpPr>
          <p:cNvPr id="25" name="Flèche : droite 24">
            <a:extLst>
              <a:ext uri="{FF2B5EF4-FFF2-40B4-BE49-F238E27FC236}">
                <a16:creationId xmlns:a16="http://schemas.microsoft.com/office/drawing/2014/main" id="{9096F13D-AB4D-4653-A2EE-D45D3336383F}"/>
              </a:ext>
            </a:extLst>
          </p:cNvPr>
          <p:cNvSpPr/>
          <p:nvPr/>
        </p:nvSpPr>
        <p:spPr>
          <a:xfrm rot="20103918">
            <a:off x="5160035" y="2805840"/>
            <a:ext cx="1337543" cy="162708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/>
          </a:p>
        </p:txBody>
      </p:sp>
      <p:sp>
        <p:nvSpPr>
          <p:cNvPr id="35" name="Flèche : droite 34">
            <a:extLst>
              <a:ext uri="{FF2B5EF4-FFF2-40B4-BE49-F238E27FC236}">
                <a16:creationId xmlns:a16="http://schemas.microsoft.com/office/drawing/2014/main" id="{B14FF30E-FB26-4D65-A3A4-FA0BB7F5D90F}"/>
              </a:ext>
            </a:extLst>
          </p:cNvPr>
          <p:cNvSpPr/>
          <p:nvPr/>
        </p:nvSpPr>
        <p:spPr>
          <a:xfrm rot="2390677">
            <a:off x="5119438" y="3814361"/>
            <a:ext cx="1337543" cy="162708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2116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943600" y="6400800"/>
            <a:ext cx="457200" cy="342900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rgbClr val="A6A6A6"/>
                </a:solidFill>
                <a:latin typeface="Calibri"/>
                <a:cs typeface="Calibri"/>
              </a:defRPr>
            </a:lvl1pPr>
          </a:lstStyle>
          <a:p>
            <a:fld id="{211DEA17-12AE-4AF3-A4AA-CACDED361614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3171668-01D7-4C5F-92C6-9F791329BCCF}"/>
              </a:ext>
            </a:extLst>
          </p:cNvPr>
          <p:cNvPicPr/>
          <p:nvPr/>
        </p:nvPicPr>
        <p:blipFill rotWithShape="1">
          <a:blip r:embed="rId2"/>
          <a:srcRect l="10348" t="12097"/>
          <a:stretch/>
        </p:blipFill>
        <p:spPr>
          <a:xfrm>
            <a:off x="4496340" y="1714897"/>
            <a:ext cx="4929334" cy="370826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35D426F-522C-44BF-8D0E-BEF2268AD1EE}"/>
              </a:ext>
            </a:extLst>
          </p:cNvPr>
          <p:cNvPicPr/>
          <p:nvPr/>
        </p:nvPicPr>
        <p:blipFill rotWithShape="1">
          <a:blip r:embed="rId3"/>
          <a:srcRect l="46815" r="10156"/>
          <a:stretch/>
        </p:blipFill>
        <p:spPr>
          <a:xfrm>
            <a:off x="10079153" y="3487235"/>
            <a:ext cx="1956325" cy="3233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27AAAE2-2F1D-499D-8DF2-820135022119}"/>
                  </a:ext>
                </a:extLst>
              </p:cNvPr>
              <p:cNvSpPr/>
              <p:nvPr/>
            </p:nvSpPr>
            <p:spPr>
              <a:xfrm>
                <a:off x="6634150" y="4334306"/>
                <a:ext cx="2700183" cy="535403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fr-FR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𝒎𝒆𝒅𝒊𝒂</m:t>
                          </m:r>
                        </m:sub>
                      </m:sSub>
                      <m:r>
                        <a:rPr lang="fr-FR" sz="1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𝒒𝑬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𝒆𝒍𝒆𝒄𝒕</m:t>
                              </m:r>
                            </m:sub>
                          </m:sSub>
                        </m:num>
                        <m:den>
                          <m:r>
                            <a:rPr lang="fr-FR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𝒋𝒆𝒕</m:t>
                              </m:r>
                            </m:sub>
                            <m:sup>
                              <m: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den>
                      </m:f>
                      <m:d>
                        <m:dPr>
                          <m:ctrlPr>
                            <a:rPr lang="fr-FR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fr-FR" sz="1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𝒆𝒍𝒆𝒄𝒕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  <m:r>
                            <a:rPr lang="fr-FR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lang="fr-FR" sz="12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27AAAE2-2F1D-499D-8DF2-8201350221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4150" y="4334306"/>
                <a:ext cx="2700183" cy="5354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5BE4C382-BA73-4D64-A11F-F65DB4713A6E}"/>
              </a:ext>
            </a:extLst>
          </p:cNvPr>
          <p:cNvSpPr/>
          <p:nvPr/>
        </p:nvSpPr>
        <p:spPr>
          <a:xfrm>
            <a:off x="9793409" y="3547653"/>
            <a:ext cx="961807" cy="307777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Z=1.93pC</a:t>
            </a:r>
            <a:endParaRPr lang="fr-FR" sz="1400" i="1" dirty="0">
              <a:solidFill>
                <a:schemeClr val="bg1"/>
              </a:solidFill>
              <a:latin typeface="Cambria Math" panose="02040503050406030204" pitchFamily="18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0F186D59-501F-465A-87A4-35AD75C9E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317" y="70975"/>
            <a:ext cx="8229600" cy="1143000"/>
          </a:xfrm>
        </p:spPr>
        <p:txBody>
          <a:bodyPr/>
          <a:lstStyle/>
          <a:p>
            <a:r>
              <a:rPr lang="fr-FR" dirty="0"/>
              <a:t>Particule x-axis position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4657EF-94A8-444E-A7C0-C5C04DCB56B9}"/>
              </a:ext>
            </a:extLst>
          </p:cNvPr>
          <p:cNvSpPr/>
          <p:nvPr/>
        </p:nvSpPr>
        <p:spPr>
          <a:xfrm>
            <a:off x="9998521" y="4224767"/>
            <a:ext cx="470950" cy="219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45CE5BB-6D5C-4350-827B-2632C25D0666}"/>
              </a:ext>
            </a:extLst>
          </p:cNvPr>
          <p:cNvSpPr/>
          <p:nvPr/>
        </p:nvSpPr>
        <p:spPr>
          <a:xfrm>
            <a:off x="11709417" y="6537614"/>
            <a:ext cx="326060" cy="1833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E5B34878-7B68-474D-8AB3-09299BE6CE9E}"/>
              </a:ext>
            </a:extLst>
          </p:cNvPr>
          <p:cNvCxnSpPr/>
          <p:nvPr/>
        </p:nvCxnSpPr>
        <p:spPr>
          <a:xfrm flipH="1">
            <a:off x="9755394" y="4209344"/>
            <a:ext cx="1030068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35EB36B0-0651-45D2-BDB8-C49911669E4F}"/>
              </a:ext>
            </a:extLst>
          </p:cNvPr>
          <p:cNvGrpSpPr/>
          <p:nvPr/>
        </p:nvGrpSpPr>
        <p:grpSpPr>
          <a:xfrm>
            <a:off x="9593329" y="120659"/>
            <a:ext cx="3260427" cy="3233737"/>
            <a:chOff x="6566044" y="3351169"/>
            <a:chExt cx="3260427" cy="3233737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B313F853-B369-44D9-9835-9D73503E4825}"/>
                </a:ext>
              </a:extLst>
            </p:cNvPr>
            <p:cNvPicPr/>
            <p:nvPr/>
          </p:nvPicPr>
          <p:blipFill rotWithShape="1">
            <a:blip r:embed="rId3"/>
            <a:srcRect r="59508"/>
            <a:stretch/>
          </p:blipFill>
          <p:spPr>
            <a:xfrm>
              <a:off x="7135841" y="3351169"/>
              <a:ext cx="1956325" cy="3233737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6C44473-7E44-4162-9BAC-F81FB2C5CFCE}"/>
                </a:ext>
              </a:extLst>
            </p:cNvPr>
            <p:cNvSpPr/>
            <p:nvPr/>
          </p:nvSpPr>
          <p:spPr>
            <a:xfrm>
              <a:off x="6751681" y="3472366"/>
              <a:ext cx="961807" cy="30777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r>
                <a:rPr lang="fr-FR" sz="1400" b="1" dirty="0">
                  <a:solidFill>
                    <a:schemeClr val="bg1"/>
                  </a:solidFill>
                </a:rPr>
                <a:t>Z=0.48pC</a:t>
              </a:r>
              <a:endParaRPr lang="fr-FR" sz="1400" i="1" dirty="0">
                <a:solidFill>
                  <a:schemeClr val="bg1"/>
                </a:solidFill>
                <a:latin typeface="Cambria Math" panose="02040503050406030204" pitchFamily="18" charset="0"/>
              </a:endParaRPr>
            </a:p>
          </p:txBody>
        </p: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17558163-9EAF-49A9-B67D-9A1B5AD64E92}"/>
                </a:ext>
              </a:extLst>
            </p:cNvPr>
            <p:cNvCxnSpPr/>
            <p:nvPr/>
          </p:nvCxnSpPr>
          <p:spPr>
            <a:xfrm flipH="1">
              <a:off x="6683419" y="4125442"/>
              <a:ext cx="103006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4075F78-4982-417E-8D7A-089EC5B59EC3}"/>
                </a:ext>
              </a:extLst>
            </p:cNvPr>
            <p:cNvSpPr txBox="1"/>
            <p:nvPr/>
          </p:nvSpPr>
          <p:spPr>
            <a:xfrm>
              <a:off x="6566044" y="3765870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rgbClr val="000000"/>
                  </a:solidFill>
                </a:rPr>
                <a:t>x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15FB4875-B69C-4A91-A741-BFF0DD6C17E7}"/>
                </a:ext>
              </a:extLst>
            </p:cNvPr>
            <p:cNvSpPr txBox="1"/>
            <p:nvPr/>
          </p:nvSpPr>
          <p:spPr>
            <a:xfrm>
              <a:off x="9542419" y="3834903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pic>
        <p:nvPicPr>
          <p:cNvPr id="21" name="Image 20">
            <a:extLst>
              <a:ext uri="{FF2B5EF4-FFF2-40B4-BE49-F238E27FC236}">
                <a16:creationId xmlns:a16="http://schemas.microsoft.com/office/drawing/2014/main" id="{BFBCB778-56C5-45B5-B78E-0F9D93830EE6}"/>
              </a:ext>
            </a:extLst>
          </p:cNvPr>
          <p:cNvPicPr/>
          <p:nvPr/>
        </p:nvPicPr>
        <p:blipFill rotWithShape="1">
          <a:blip r:embed="rId5"/>
          <a:srcRect l="6526" t="2922" r="70494" b="1709"/>
          <a:stretch/>
        </p:blipFill>
        <p:spPr>
          <a:xfrm>
            <a:off x="388199" y="1271362"/>
            <a:ext cx="2788223" cy="4068396"/>
          </a:xfrm>
          <a:prstGeom prst="rect">
            <a:avLst/>
          </a:prstGeom>
        </p:spPr>
      </p:pic>
      <p:sp>
        <p:nvSpPr>
          <p:cNvPr id="2" name="Accolade ouvrante 1">
            <a:extLst>
              <a:ext uri="{FF2B5EF4-FFF2-40B4-BE49-F238E27FC236}">
                <a16:creationId xmlns:a16="http://schemas.microsoft.com/office/drawing/2014/main" id="{28C28C09-79E2-4FA3-8403-922BE247EC75}"/>
              </a:ext>
            </a:extLst>
          </p:cNvPr>
          <p:cNvSpPr/>
          <p:nvPr/>
        </p:nvSpPr>
        <p:spPr>
          <a:xfrm rot="10800000">
            <a:off x="2643249" y="3214850"/>
            <a:ext cx="305087" cy="1677107"/>
          </a:xfrm>
          <a:prstGeom prst="leftBrace">
            <a:avLst/>
          </a:prstGeom>
          <a:solidFill>
            <a:schemeClr val="bg1"/>
          </a:solidFill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Accolade ouvrante 21">
            <a:extLst>
              <a:ext uri="{FF2B5EF4-FFF2-40B4-BE49-F238E27FC236}">
                <a16:creationId xmlns:a16="http://schemas.microsoft.com/office/drawing/2014/main" id="{66B80C1F-9754-4B10-9B73-FE20E5E97EAF}"/>
              </a:ext>
            </a:extLst>
          </p:cNvPr>
          <p:cNvSpPr/>
          <p:nvPr/>
        </p:nvSpPr>
        <p:spPr>
          <a:xfrm rot="10800000">
            <a:off x="2643531" y="1812956"/>
            <a:ext cx="305087" cy="1391820"/>
          </a:xfrm>
          <a:prstGeom prst="leftBrace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B172A49-6AA3-4DA1-BE76-642C9771826E}"/>
              </a:ext>
            </a:extLst>
          </p:cNvPr>
          <p:cNvSpPr txBox="1"/>
          <p:nvPr/>
        </p:nvSpPr>
        <p:spPr>
          <a:xfrm>
            <a:off x="2984239" y="2262862"/>
            <a:ext cx="1688733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err="1">
                <a:solidFill>
                  <a:srgbClr val="0000FF"/>
                </a:solidFill>
              </a:rPr>
              <a:t>Electrostatic</a:t>
            </a:r>
            <a:r>
              <a:rPr lang="fr-FR" sz="1200" b="1" dirty="0">
                <a:solidFill>
                  <a:srgbClr val="0000FF"/>
                </a:solidFill>
              </a:rPr>
              <a:t> interaction</a:t>
            </a:r>
          </a:p>
          <a:p>
            <a:r>
              <a:rPr lang="fr-FR" sz="1200" b="1" dirty="0">
                <a:solidFill>
                  <a:srgbClr val="0000FF"/>
                </a:solidFill>
                <a:sym typeface="Wingdings" panose="05000000000000000000" pitchFamily="2" charset="2"/>
              </a:rPr>
              <a:t> x-</a:t>
            </a:r>
            <a:r>
              <a:rPr lang="fr-FR" sz="1200" b="1" dirty="0" err="1">
                <a:solidFill>
                  <a:srgbClr val="0000FF"/>
                </a:solidFill>
                <a:sym typeface="Wingdings" panose="05000000000000000000" pitchFamily="2" charset="2"/>
              </a:rPr>
              <a:t>deviation</a:t>
            </a:r>
            <a:r>
              <a:rPr lang="fr-FR" sz="1200" b="1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55F602E-5822-4070-9A49-B8408AE7F282}"/>
              </a:ext>
            </a:extLst>
          </p:cNvPr>
          <p:cNvSpPr txBox="1"/>
          <p:nvPr/>
        </p:nvSpPr>
        <p:spPr>
          <a:xfrm>
            <a:off x="3013221" y="3801310"/>
            <a:ext cx="1277801" cy="461665"/>
          </a:xfrm>
          <a:prstGeom prst="rect">
            <a:avLst/>
          </a:prstGeom>
          <a:ln w="31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No interaction</a:t>
            </a:r>
          </a:p>
          <a:p>
            <a:r>
              <a:rPr lang="en-US" sz="1200" b="1" dirty="0">
                <a:solidFill>
                  <a:schemeClr val="accent3"/>
                </a:solidFill>
                <a:sym typeface="Wingdings" panose="05000000000000000000" pitchFamily="2" charset="2"/>
              </a:rPr>
              <a:t> Ballistic flight</a:t>
            </a:r>
            <a:endParaRPr lang="en-US" sz="1200" b="1" dirty="0">
              <a:solidFill>
                <a:schemeClr val="accent3"/>
              </a:solidFill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F44E7FBB-BD4F-44B0-AC72-BCEE35223B45}"/>
              </a:ext>
            </a:extLst>
          </p:cNvPr>
          <p:cNvPicPr/>
          <p:nvPr/>
        </p:nvPicPr>
        <p:blipFill rotWithShape="1">
          <a:blip r:embed="rId5"/>
          <a:srcRect l="37116" t="-1362" r="53869" b="1362"/>
          <a:stretch/>
        </p:blipFill>
        <p:spPr>
          <a:xfrm>
            <a:off x="72549" y="1507149"/>
            <a:ext cx="725122" cy="2936697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16DA578-45AE-44DF-8B81-CD2CE342F9D0}"/>
              </a:ext>
            </a:extLst>
          </p:cNvPr>
          <p:cNvSpPr/>
          <p:nvPr/>
        </p:nvSpPr>
        <p:spPr>
          <a:xfrm>
            <a:off x="388199" y="1213975"/>
            <a:ext cx="455180" cy="135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FA94428-81DC-47C4-BEC8-F64A39B86DE7}"/>
              </a:ext>
            </a:extLst>
          </p:cNvPr>
          <p:cNvSpPr/>
          <p:nvPr/>
        </p:nvSpPr>
        <p:spPr>
          <a:xfrm>
            <a:off x="2618587" y="1261289"/>
            <a:ext cx="683905" cy="135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BFBF440-A345-4845-92B7-FF849893E4EA}"/>
                  </a:ext>
                </a:extLst>
              </p:cNvPr>
              <p:cNvSpPr/>
              <p:nvPr/>
            </p:nvSpPr>
            <p:spPr>
              <a:xfrm>
                <a:off x="5139646" y="2278034"/>
                <a:ext cx="1297927" cy="514243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2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fr-FR" sz="12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12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fr-FR" sz="12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fr-FR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𝒒𝑬</m:t>
                          </m:r>
                          <m:sSub>
                            <m:sSubPr>
                              <m:ctrlP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𝒆𝒍𝒆𝒄𝒕</m:t>
                              </m:r>
                            </m:sub>
                          </m:sSub>
                        </m:num>
                        <m:den>
                          <m:r>
                            <a:rPr lang="fr-FR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  <m:sSubSup>
                            <m:sSubSupPr>
                              <m:ctrlP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𝒋𝒆𝒕</m:t>
                              </m:r>
                            </m:sub>
                            <m:sup>
                              <m:r>
                                <a:rPr lang="fr-FR" sz="1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den>
                      </m:f>
                      <m:r>
                        <a:rPr lang="fr-FR" sz="12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fr-FR" sz="12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BFBF440-A345-4845-92B7-FF849893E4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9646" y="2278034"/>
                <a:ext cx="1297927" cy="5142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DA119E5A-0298-45C4-BBD5-FA0C4DB30170}"/>
              </a:ext>
            </a:extLst>
          </p:cNvPr>
          <p:cNvCxnSpPr/>
          <p:nvPr/>
        </p:nvCxnSpPr>
        <p:spPr>
          <a:xfrm flipH="1">
            <a:off x="130181" y="5066708"/>
            <a:ext cx="1030068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2493A870-2911-4C73-8ADB-1BD50874F677}"/>
              </a:ext>
            </a:extLst>
          </p:cNvPr>
          <p:cNvSpPr txBox="1"/>
          <p:nvPr/>
        </p:nvSpPr>
        <p:spPr>
          <a:xfrm>
            <a:off x="12806" y="470713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63D6060C-F66E-4CC1-B0E7-39A0979BF2A7}"/>
              </a:ext>
            </a:extLst>
          </p:cNvPr>
          <p:cNvSpPr txBox="1"/>
          <p:nvPr/>
        </p:nvSpPr>
        <p:spPr>
          <a:xfrm>
            <a:off x="292608" y="5097191"/>
            <a:ext cx="18473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40E6D27-F59F-4138-8241-66C89E183132}"/>
              </a:ext>
            </a:extLst>
          </p:cNvPr>
          <p:cNvSpPr txBox="1"/>
          <p:nvPr/>
        </p:nvSpPr>
        <p:spPr>
          <a:xfrm>
            <a:off x="2540594" y="5022031"/>
            <a:ext cx="2551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85871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5" grpId="0" animBg="1"/>
      <p:bldP spid="16" grpId="0" animBg="1"/>
      <p:bldP spid="2" grpId="0" animBg="1"/>
      <p:bldP spid="22" grpId="0" animBg="1"/>
      <p:bldP spid="3" grpId="0" animBg="1"/>
      <p:bldP spid="23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DEA17-12AE-4AF3-A4AA-CACDED361614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0B0AD4F-2465-4CA9-9CBF-5822A01B958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662221" y="1396181"/>
            <a:ext cx="5807176" cy="4247534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F1C8D1EE-62B7-4E5C-AF3E-FED821EF4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415" y="-40459"/>
            <a:ext cx="8229600" cy="1143000"/>
          </a:xfrm>
        </p:spPr>
        <p:txBody>
          <a:bodyPr/>
          <a:lstStyle/>
          <a:p>
            <a:r>
              <a:rPr lang="fr-FR" dirty="0"/>
              <a:t>Raster (48 droplets) </a:t>
            </a:r>
            <a:r>
              <a:rPr lang="fr-FR" dirty="0" err="1"/>
              <a:t>deviation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F890797-7BD6-4E73-B8E2-8356519E5E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9" y="814972"/>
            <a:ext cx="7904970" cy="592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676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F6710EB-EC8B-40CF-B5AF-56D6C7119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endParaRPr lang="fr-FR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2AF1453-FD99-47C5-971A-653E2D07E417}"/>
              </a:ext>
            </a:extLst>
          </p:cNvPr>
          <p:cNvSpPr/>
          <p:nvPr/>
        </p:nvSpPr>
        <p:spPr>
          <a:xfrm>
            <a:off x="1599677" y="2956148"/>
            <a:ext cx="1510366" cy="338554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fr-FR" sz="1600" b="1" dirty="0" err="1">
                <a:solidFill>
                  <a:srgbClr val="000000"/>
                </a:solidFill>
              </a:rPr>
              <a:t>Experimental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44225BE-3065-48EE-B222-B5A7C562D4CC}"/>
              </a:ext>
            </a:extLst>
          </p:cNvPr>
          <p:cNvSpPr/>
          <p:nvPr/>
        </p:nvSpPr>
        <p:spPr>
          <a:xfrm>
            <a:off x="5538794" y="3073327"/>
            <a:ext cx="11144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fr-FR" sz="2000" b="1" dirty="0">
                <a:solidFill>
                  <a:srgbClr val="000000"/>
                </a:solidFill>
              </a:rPr>
              <a:t>8,46 mm</a:t>
            </a:r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B8145AEA-FF7F-42E9-AE0F-6560370AA2A2}"/>
              </a:ext>
            </a:extLst>
          </p:cNvPr>
          <p:cNvGrpSpPr/>
          <p:nvPr/>
        </p:nvGrpSpPr>
        <p:grpSpPr>
          <a:xfrm>
            <a:off x="1583037" y="1552705"/>
            <a:ext cx="8741560" cy="1345506"/>
            <a:chOff x="831213" y="3314527"/>
            <a:chExt cx="8913214" cy="1214248"/>
          </a:xfrm>
        </p:grpSpPr>
        <p:grpSp>
          <p:nvGrpSpPr>
            <p:cNvPr id="45" name="Groupe 44">
              <a:extLst>
                <a:ext uri="{FF2B5EF4-FFF2-40B4-BE49-F238E27FC236}">
                  <a16:creationId xmlns:a16="http://schemas.microsoft.com/office/drawing/2014/main" id="{ADF96224-5072-4EA8-A795-AB48204DB160}"/>
                </a:ext>
              </a:extLst>
            </p:cNvPr>
            <p:cNvGrpSpPr/>
            <p:nvPr/>
          </p:nvGrpSpPr>
          <p:grpSpPr>
            <a:xfrm>
              <a:off x="831213" y="3314527"/>
              <a:ext cx="8802036" cy="585095"/>
              <a:chOff x="1092470" y="3271639"/>
              <a:chExt cx="8802036" cy="585095"/>
            </a:xfrm>
          </p:grpSpPr>
          <p:grpSp>
            <p:nvGrpSpPr>
              <p:cNvPr id="40" name="Groupe 39">
                <a:extLst>
                  <a:ext uri="{FF2B5EF4-FFF2-40B4-BE49-F238E27FC236}">
                    <a16:creationId xmlns:a16="http://schemas.microsoft.com/office/drawing/2014/main" id="{A610CECB-9DD3-4F60-B9A3-2904E6146EB0}"/>
                  </a:ext>
                </a:extLst>
              </p:cNvPr>
              <p:cNvGrpSpPr/>
              <p:nvPr/>
            </p:nvGrpSpPr>
            <p:grpSpPr>
              <a:xfrm>
                <a:off x="1493593" y="3495655"/>
                <a:ext cx="8400913" cy="361079"/>
                <a:chOff x="305806" y="3986415"/>
                <a:chExt cx="8400913" cy="361079"/>
              </a:xfrm>
            </p:grpSpPr>
            <p:cxnSp>
              <p:nvCxnSpPr>
                <p:cNvPr id="13" name="Connecteur droit avec flèche 12">
                  <a:extLst>
                    <a:ext uri="{FF2B5EF4-FFF2-40B4-BE49-F238E27FC236}">
                      <a16:creationId xmlns:a16="http://schemas.microsoft.com/office/drawing/2014/main" id="{71CD592D-CE37-4EED-8E7F-610F2E3852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5806" y="4325511"/>
                  <a:ext cx="8400913" cy="0"/>
                </a:xfrm>
                <a:prstGeom prst="straightConnector1">
                  <a:avLst/>
                </a:prstGeom>
                <a:ln w="19050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DD0B742F-CD07-4F91-AAB7-E5E5A2C3E4E6}"/>
                    </a:ext>
                  </a:extLst>
                </p:cNvPr>
                <p:cNvSpPr txBox="1"/>
                <p:nvPr/>
              </p:nvSpPr>
              <p:spPr>
                <a:xfrm>
                  <a:off x="3847542" y="3986415"/>
                  <a:ext cx="1317439" cy="3610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FR" sz="2000" b="1" dirty="0">
                      <a:latin typeface="Calibri"/>
                    </a:rPr>
                    <a:t>8,4 mm</a:t>
                  </a:r>
                </a:p>
              </p:txBody>
            </p:sp>
          </p:grpSp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8F9F5AEE-3D87-4880-ADC6-7F457F5576BC}"/>
                  </a:ext>
                </a:extLst>
              </p:cNvPr>
              <p:cNvSpPr txBox="1"/>
              <p:nvPr/>
            </p:nvSpPr>
            <p:spPr>
              <a:xfrm>
                <a:off x="1092470" y="3271639"/>
                <a:ext cx="1630902" cy="305527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fr-FR" sz="1600" b="1" dirty="0" err="1">
                    <a:solidFill>
                      <a:srgbClr val="000000"/>
                    </a:solidFill>
                    <a:latin typeface="Calibri"/>
                  </a:rPr>
                  <a:t>Numerical</a:t>
                </a:r>
                <a:endParaRPr lang="fr-FR" sz="1600" b="1" dirty="0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FCD088CC-AA5F-4516-8061-853739BA05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87" t="22760" r="-217" b="40660"/>
            <a:stretch/>
          </p:blipFill>
          <p:spPr>
            <a:xfrm>
              <a:off x="1057711" y="4121485"/>
              <a:ext cx="8686716" cy="407290"/>
            </a:xfrm>
            <a:prstGeom prst="rect">
              <a:avLst/>
            </a:prstGeom>
          </p:spPr>
        </p:pic>
      </p:grpSp>
      <p:pic>
        <p:nvPicPr>
          <p:cNvPr id="53" name="Image 52">
            <a:extLst>
              <a:ext uri="{FF2B5EF4-FFF2-40B4-BE49-F238E27FC236}">
                <a16:creationId xmlns:a16="http://schemas.microsoft.com/office/drawing/2014/main" id="{0CE79AC3-2022-481E-91E5-B312E0038F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5" t="46925" r="5227" b="10386"/>
          <a:stretch/>
        </p:blipFill>
        <p:spPr bwMode="auto">
          <a:xfrm>
            <a:off x="1867402" y="3682226"/>
            <a:ext cx="8519425" cy="4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41ED1D6D-D997-46D0-ACC6-2C9AB22945BD}"/>
              </a:ext>
            </a:extLst>
          </p:cNvPr>
          <p:cNvCxnSpPr>
            <a:cxnSpLocks/>
          </p:cNvCxnSpPr>
          <p:nvPr/>
        </p:nvCxnSpPr>
        <p:spPr>
          <a:xfrm>
            <a:off x="1976437" y="3498296"/>
            <a:ext cx="8239125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ACD7DF15-F888-4E44-A963-93AEEE99DCD6}"/>
              </a:ext>
            </a:extLst>
          </p:cNvPr>
          <p:cNvSpPr/>
          <p:nvPr/>
        </p:nvSpPr>
        <p:spPr>
          <a:xfrm>
            <a:off x="3805599" y="4937933"/>
            <a:ext cx="4796862" cy="116787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b="1" dirty="0">
                <a:sym typeface="Wingdings" panose="05000000000000000000" pitchFamily="2" charset="2"/>
              </a:rPr>
              <a:t>Deflection amplitude: correct order of magnitude</a:t>
            </a:r>
          </a:p>
          <a:p>
            <a:endParaRPr lang="en-US" sz="1400" b="1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b="1" dirty="0">
                <a:sym typeface="Wingdings" panose="05000000000000000000" pitchFamily="2" charset="2"/>
              </a:rPr>
              <a:t>Same trend for the local gap between droplet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400" b="1" dirty="0">
              <a:sym typeface="Wingdings" panose="05000000000000000000" pitchFamily="2" charset="2"/>
            </a:endParaRPr>
          </a:p>
          <a:p>
            <a:pPr marL="285750" indent="-285750">
              <a:buFont typeface="Calibri" panose="020F0502020204030204" pitchFamily="34" charset="0"/>
              <a:buChar char="x"/>
            </a:pPr>
            <a:r>
              <a:rPr lang="en-US" sz="1400" b="1" dirty="0">
                <a:sym typeface="Wingdings" panose="05000000000000000000" pitchFamily="2" charset="2"/>
              </a:rPr>
              <a:t>Droplet positions are not exactly identical wake effect</a:t>
            </a: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95D002F6-6AE3-43D6-BC57-F3BCFE850A30}"/>
              </a:ext>
            </a:extLst>
          </p:cNvPr>
          <p:cNvSpPr txBox="1">
            <a:spLocks/>
          </p:cNvSpPr>
          <p:nvPr/>
        </p:nvSpPr>
        <p:spPr>
          <a:xfrm>
            <a:off x="203462" y="463503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b="1" kern="1200">
                <a:solidFill>
                  <a:srgbClr val="570F7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Comparaison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experimental</a:t>
            </a:r>
            <a:r>
              <a:rPr lang="fr-FR" dirty="0"/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411998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</p:bldLst>
  </p:timing>
</p:sld>
</file>

<file path=ppt/theme/theme1.xml><?xml version="1.0" encoding="utf-8"?>
<a:theme xmlns:a="http://schemas.openxmlformats.org/drawingml/2006/main" name="MI PPT Template">
  <a:themeElements>
    <a:clrScheme name="MARKEM-IMAJE THEME COLORS">
      <a:dk1>
        <a:srgbClr val="6C207E"/>
      </a:dk1>
      <a:lt1>
        <a:srgbClr val="FFFFFF"/>
      </a:lt1>
      <a:dk2>
        <a:srgbClr val="7F7F7F"/>
      </a:dk2>
      <a:lt2>
        <a:srgbClr val="FFFFFF"/>
      </a:lt2>
      <a:accent1>
        <a:srgbClr val="6C207E"/>
      </a:accent1>
      <a:accent2>
        <a:srgbClr val="F38F1D"/>
      </a:accent2>
      <a:accent3>
        <a:srgbClr val="78A21E"/>
      </a:accent3>
      <a:accent4>
        <a:srgbClr val="0070B2"/>
      </a:accent4>
      <a:accent5>
        <a:srgbClr val="4BACC6"/>
      </a:accent5>
      <a:accent6>
        <a:srgbClr val="D8005B"/>
      </a:accent6>
      <a:hlink>
        <a:srgbClr val="0000FF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410B8D7B265B4080DEF8EE7D204E32" ma:contentTypeVersion="2" ma:contentTypeDescription="Create a new document." ma:contentTypeScope="" ma:versionID="09befb85947bc6f5c8cc02cba34d3514">
  <xsd:schema xmlns:xsd="http://www.w3.org/2001/XMLSchema" xmlns:xs="http://www.w3.org/2001/XMLSchema" xmlns:p="http://schemas.microsoft.com/office/2006/metadata/properties" xmlns:ns2="a76c9a85-3154-4117-8a0c-fa45d2eec41a" xmlns:ns3="2d942e64-63e7-4ec9-a534-3ffdbe42f3f7" targetNamespace="http://schemas.microsoft.com/office/2006/metadata/properties" ma:root="true" ma:fieldsID="11390ac6703963e4cab3bd0a2112327b" ns2:_="" ns3:_="">
    <xsd:import namespace="a76c9a85-3154-4117-8a0c-fa45d2eec41a"/>
    <xsd:import namespace="2d942e64-63e7-4ec9-a534-3ffdbe42f3f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6c9a85-3154-4117-8a0c-fa45d2eec41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942e64-63e7-4ec9-a534-3ffdbe42f3f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76c9a85-3154-4117-8a0c-fa45d2eec41a">MIDOC-1769423059-538</_dlc_DocId>
    <_dlc_DocIdUrl xmlns="a76c9a85-3154-4117-8a0c-fa45d2eec41a">
      <Url>https://dover.sharepoint.com/sites/MI/GlobalIntranet/Marketing/GlobalCom/_layouts/15/DocIdRedir.aspx?ID=MIDOC-1769423059-538</Url>
      <Description>MIDOC-1769423059-538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D66F17-C382-440A-BBC5-76BD44A83A20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BD2EBDD1-85EE-4810-B3A7-F40AC126FF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6c9a85-3154-4117-8a0c-fa45d2eec41a"/>
    <ds:schemaRef ds:uri="2d942e64-63e7-4ec9-a534-3ffdbe42f3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134564-2307-4E6A-AEE9-D12FD79CC879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d942e64-63e7-4ec9-a534-3ffdbe42f3f7"/>
    <ds:schemaRef ds:uri="a76c9a85-3154-4117-8a0c-fa45d2eec41a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1E361CA1-5921-469D-9848-C079F1FE1A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1087</TotalTime>
  <Words>439</Words>
  <Application>Microsoft Office PowerPoint</Application>
  <PresentationFormat>Grand écran</PresentationFormat>
  <Paragraphs>117</Paragraphs>
  <Slides>12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 Math</vt:lpstr>
      <vt:lpstr>Century Gothic</vt:lpstr>
      <vt:lpstr>Times New Roman</vt:lpstr>
      <vt:lpstr>Wingdings</vt:lpstr>
      <vt:lpstr>MI PPT Template</vt:lpstr>
      <vt:lpstr>Worksheet</vt:lpstr>
      <vt:lpstr>Modeling of charged droplet dynamics in an Electric Field using COMSOL Multiphysics®</vt:lpstr>
      <vt:lpstr>Présentation PowerPoint</vt:lpstr>
      <vt:lpstr>Continious Inkjet (CIJ) technology</vt:lpstr>
      <vt:lpstr>2D COMSOL model</vt:lpstr>
      <vt:lpstr>Step 1: Electrostatic study</vt:lpstr>
      <vt:lpstr>Step 2: Charged particule tracing study</vt:lpstr>
      <vt:lpstr>Particule x-axis position </vt:lpstr>
      <vt:lpstr>Raster (48 droplets) deviation</vt:lpstr>
      <vt:lpstr>Présentation PowerPoint</vt:lpstr>
      <vt:lpstr>Conclusion &amp; perspectives</vt:lpstr>
      <vt:lpstr>Présentation PowerPoint</vt:lpstr>
      <vt:lpstr>Présentation PowerPoint</vt:lpstr>
    </vt:vector>
  </TitlesOfParts>
  <Company>Markem-Imaje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of charged droplet dynamics in an Electric Field using COMSOL Multiphysics®</dc:title>
  <dc:creator>Magali STURMA</dc:creator>
  <cp:lastModifiedBy>Magali STURMA</cp:lastModifiedBy>
  <cp:revision>59</cp:revision>
  <dcterms:created xsi:type="dcterms:W3CDTF">2020-08-17T07:14:07Z</dcterms:created>
  <dcterms:modified xsi:type="dcterms:W3CDTF">2020-09-03T10:05:13Z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0x01010086410B8D7B265B4080DEF8EE7D204E32</vt:lpwstr>
  </property>
  <property fmtid="{D5CDD505-2E9C-101B-9397-08002B2CF9AE}" pid="3" name="_dlc_DocIdItemGuid">
    <vt:lpwstr>bd179464-0703-4637-8998-00dfc8c0ea43</vt:lpwstr>
  </property>
</Properties>
</file>