
<file path=[Content_Types].xml><?xml version="1.0" encoding="utf-8"?>
<Types xmlns="http://schemas.openxmlformats.org/package/2006/content-types">
  <Default Extension="bin" ContentType="image/x-emf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8"/>
  </p:sldMasterIdLst>
  <p:notesMasterIdLst>
    <p:notesMasterId r:id="rId18"/>
  </p:notesMasterIdLst>
  <p:sldIdLst>
    <p:sldId id="257" r:id="rId9"/>
    <p:sldId id="262" r:id="rId10"/>
    <p:sldId id="270" r:id="rId11"/>
    <p:sldId id="263" r:id="rId12"/>
    <p:sldId id="277" r:id="rId13"/>
    <p:sldId id="278" r:id="rId14"/>
    <p:sldId id="279" r:id="rId15"/>
    <p:sldId id="280" r:id="rId16"/>
    <p:sldId id="28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4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0000"/>
    <a:srgbClr val="88FF77"/>
    <a:srgbClr val="0000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2C95C6-2D19-46D1-B63A-AE8F450FF530}" v="2323" dt="2020-09-25T07:06:32.8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6" autoAdjust="0"/>
    <p:restoredTop sz="94662" autoAdjust="0"/>
  </p:normalViewPr>
  <p:slideViewPr>
    <p:cSldViewPr snapToGrid="0" showGuides="1">
      <p:cViewPr varScale="1">
        <p:scale>
          <a:sx n="70" d="100"/>
          <a:sy n="70" d="100"/>
        </p:scale>
        <p:origin x="343" y="41"/>
      </p:cViewPr>
      <p:guideLst>
        <p:guide orient="horz" pos="64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customXml" Target="../customXml/item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3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D72A38B-F9FA-4036-A084-652409E98F08}" type="datetimeFigureOut">
              <a:rPr lang="en-GB"/>
              <a:pPr/>
              <a:t>25/09/2020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9436F85-577F-4A92-A47F-D540A2BCC82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091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bin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bin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bin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bin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bin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rt 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ckground">
            <a:extLst>
              <a:ext uri="{FF2B5EF4-FFF2-40B4-BE49-F238E27FC236}">
                <a16:creationId xmlns:a16="http://schemas.microsoft.com/office/drawing/2014/main" id="{BBCAF46D-9983-4AEE-9B8A-24654CDEDDB0}"/>
              </a:ext>
            </a:extLst>
          </p:cNvPr>
          <p:cNvSpPr/>
          <p:nvPr userDrawn="1"/>
        </p:nvSpPr>
        <p:spPr>
          <a:xfrm>
            <a:off x="0" y="0"/>
            <a:ext cx="121896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60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9384" y="1760373"/>
            <a:ext cx="10069011" cy="4070408"/>
          </a:xfrm>
        </p:spPr>
        <p:txBody>
          <a:bodyPr anchor="t" anchorCtr="0"/>
          <a:lstStyle>
            <a:lvl1pPr algn="l">
              <a:lnSpc>
                <a:spcPct val="90000"/>
              </a:lnSpc>
              <a:defRPr sz="9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Klik for at tilføje overskrift</a:t>
            </a:r>
            <a:endParaRPr lang="en-GB"/>
          </a:p>
        </p:txBody>
      </p:sp>
      <p:sp>
        <p:nvSpPr>
          <p:cNvPr id="19" name="text" descr="{&quot;templafy&quot;:{&quot;id&quot;:&quot;8a7db710-35e1-49d9-98b6-9f027ad80be0&quot;}}" title="UserProfile.Institut.InstituteDCU_{{DocumentLanguage}}">
            <a:extLst>
              <a:ext uri="{FF2B5EF4-FFF2-40B4-BE49-F238E27FC236}">
                <a16:creationId xmlns:a16="http://schemas.microsoft.com/office/drawing/2014/main" id="{610DD8E7-635C-4517-8E21-65C3CB025FFE}"/>
              </a:ext>
            </a:extLst>
          </p:cNvPr>
          <p:cNvSpPr txBox="1">
            <a:spLocks/>
          </p:cNvSpPr>
          <p:nvPr userDrawn="1"/>
        </p:nvSpPr>
        <p:spPr>
          <a:xfrm>
            <a:off x="411163" y="450893"/>
            <a:ext cx="5684837" cy="284778"/>
          </a:xfrm>
          <a:prstGeom prst="rect">
            <a:avLst/>
          </a:prstGeom>
          <a:noFill/>
        </p:spPr>
        <p:txBody>
          <a:bodyPr wrap="square" lIns="10800" tIns="0" rIns="0" bIns="90000" anchor="b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Department for Mechanical and Electrical Engineering</a:t>
            </a:r>
          </a:p>
        </p:txBody>
      </p:sp>
      <p:pic>
        <p:nvPicPr>
          <p:cNvPr id="7" name="Logo black">
            <a:extLst>
              <a:ext uri="{FF2B5EF4-FFF2-40B4-BE49-F238E27FC236}">
                <a16:creationId xmlns:a16="http://schemas.microsoft.com/office/drawing/2014/main" id="{E6E48129-FB3C-4F39-A5A1-63313B41D3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" y="6296400"/>
            <a:ext cx="786874" cy="212400"/>
          </a:xfrm>
          <a:prstGeom prst="rect">
            <a:avLst/>
          </a:prstGeom>
        </p:spPr>
      </p:pic>
      <p:sp>
        <p:nvSpPr>
          <p:cNvPr id="20" name="sdu.dk">
            <a:extLst>
              <a:ext uri="{FF2B5EF4-FFF2-40B4-BE49-F238E27FC236}">
                <a16:creationId xmlns:a16="http://schemas.microsoft.com/office/drawing/2014/main" id="{4B84D86E-3D20-4505-8DAD-8EB1F3E63B0A}"/>
              </a:ext>
            </a:extLst>
          </p:cNvPr>
          <p:cNvSpPr/>
          <p:nvPr userDrawn="1"/>
        </p:nvSpPr>
        <p:spPr>
          <a:xfrm rot="5400000">
            <a:off x="11480800" y="721379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bg1"/>
                </a:solidFill>
              </a:rPr>
              <a:t>sdu.dk</a:t>
            </a:r>
            <a:endParaRPr lang="en-GB"/>
          </a:p>
        </p:txBody>
      </p:sp>
      <p:sp>
        <p:nvSpPr>
          <p:cNvPr id="21" name="#sdudk">
            <a:extLst>
              <a:ext uri="{FF2B5EF4-FFF2-40B4-BE49-F238E27FC236}">
                <a16:creationId xmlns:a16="http://schemas.microsoft.com/office/drawing/2014/main" id="{B58A6A9A-5E98-43AC-8CA5-F6C4B0573364}"/>
              </a:ext>
            </a:extLst>
          </p:cNvPr>
          <p:cNvSpPr/>
          <p:nvPr userDrawn="1"/>
        </p:nvSpPr>
        <p:spPr>
          <a:xfrm rot="5400000">
            <a:off x="11482792" y="2027544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bg1"/>
                </a:solidFill>
              </a:rPr>
              <a:t>#sdudk</a:t>
            </a:r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739632-1CD3-47C1-98D9-4B1B2253C7C9}"/>
              </a:ext>
            </a:extLst>
          </p:cNvPr>
          <p:cNvCxnSpPr>
            <a:cxnSpLocks/>
          </p:cNvCxnSpPr>
          <p:nvPr userDrawn="1"/>
        </p:nvCxnSpPr>
        <p:spPr>
          <a:xfrm>
            <a:off x="410400" y="715665"/>
            <a:ext cx="69921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" descr="{&quot;templafy&quot;:{&quot;id&quot;:&quot;9afdea30-189b-4d29-970b-73b2f945e23e&quot;}}" title="Form.Date">
            <a:extLst>
              <a:ext uri="{FF2B5EF4-FFF2-40B4-BE49-F238E27FC236}">
                <a16:creationId xmlns:a16="http://schemas.microsoft.com/office/drawing/2014/main" id="{10301B40-E355-4D99-B296-A15FB5BC3A4C}"/>
              </a:ext>
            </a:extLst>
          </p:cNvPr>
          <p:cNvSpPr/>
          <p:nvPr userDrawn="1"/>
        </p:nvSpPr>
        <p:spPr>
          <a:xfrm>
            <a:off x="9156032" y="6349384"/>
            <a:ext cx="2624806" cy="180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r"/>
            <a:r>
              <a:rPr lang="en-GB" sz="1200" b="0" dirty="0">
                <a:solidFill>
                  <a:schemeClr val="bg1"/>
                </a:solidFill>
              </a:rPr>
              <a:t>September 2020</a:t>
            </a:r>
          </a:p>
        </p:txBody>
      </p:sp>
      <p:sp>
        <p:nvSpPr>
          <p:cNvPr id="11" name="Date Placeholder 14">
            <a:extLst>
              <a:ext uri="{FF2B5EF4-FFF2-40B4-BE49-F238E27FC236}">
                <a16:creationId xmlns:a16="http://schemas.microsoft.com/office/drawing/2014/main" id="{D4E1389B-CA3B-4709-956D-F396D960B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">
                <a:noFill/>
              </a:defRPr>
            </a:lvl1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8A94F1C1-AE36-4BBA-B958-8FC614A9472A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7525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lede og 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dsholder til billede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9300" cy="6858000"/>
          </a:xfrm>
          <a:solidFill>
            <a:schemeClr val="bg1"/>
          </a:solidFill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Vælg pladsholderen og indsæt billede via Templafy/Skyfish eller ikon eller logo via Templafy/Billeder</a:t>
            </a:r>
            <a:endParaRPr lang="en-GB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6692401" y="1076109"/>
            <a:ext cx="4680000" cy="182273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Klik for at tilføje overskrift, maksimalt 3 linjer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256969-981A-4869-9324-B595DF89D12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692400" y="3387600"/>
            <a:ext cx="4680000" cy="24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Klik for at tilføje tekst</a:t>
            </a:r>
            <a:endParaRPr lang="en-GB"/>
          </a:p>
          <a:p>
            <a:pPr lvl="1"/>
            <a:r>
              <a:rPr lang="en-GB" dirty="0"/>
              <a:t>Second </a:t>
            </a:r>
            <a:r>
              <a:rPr lang="en-GB" dirty="0" err="1"/>
              <a:t>level</a:t>
            </a:r>
            <a:endParaRPr lang="en-GB" dirty="0"/>
          </a:p>
          <a:p>
            <a:pPr lvl="2"/>
            <a:r>
              <a:rPr lang="en-GB" dirty="0"/>
              <a:t>Third </a:t>
            </a:r>
            <a:r>
              <a:rPr lang="en-GB" dirty="0" err="1"/>
              <a:t>level</a:t>
            </a:r>
            <a:endParaRPr lang="en-GB" dirty="0"/>
          </a:p>
          <a:p>
            <a:pPr lvl="3"/>
            <a:r>
              <a:rPr lang="en-GB" dirty="0" err="1"/>
              <a:t>Fourth</a:t>
            </a:r>
            <a:r>
              <a:rPr lang="en-GB" dirty="0"/>
              <a:t> </a:t>
            </a:r>
            <a:r>
              <a:rPr lang="en-GB" dirty="0" err="1"/>
              <a:t>level</a:t>
            </a:r>
            <a:endParaRPr lang="en-GB" dirty="0"/>
          </a:p>
          <a:p>
            <a:pPr lvl="4"/>
            <a:r>
              <a:rPr lang="en-GB" dirty="0"/>
              <a:t>Fifth </a:t>
            </a:r>
            <a:r>
              <a:rPr lang="en-GB" dirty="0" err="1"/>
              <a:t>level</a:t>
            </a:r>
            <a:endParaRPr lang="en-GB" dirty="0"/>
          </a:p>
        </p:txBody>
      </p:sp>
      <p:sp>
        <p:nvSpPr>
          <p:cNvPr id="14" name="text" descr="{&quot;templafy&quot;:{&quot;id&quot;:&quot;02ab2dbf-e196-4449-925a-9640ffa8a152&quot;}}" title="UserProfile.Institut.InstituteDCU_{{DocumentLanguage}}">
            <a:extLst>
              <a:ext uri="{FF2B5EF4-FFF2-40B4-BE49-F238E27FC236}">
                <a16:creationId xmlns:a16="http://schemas.microsoft.com/office/drawing/2014/main" id="{060969B2-E177-4704-95D4-119A98BB90C5}"/>
              </a:ext>
            </a:extLst>
          </p:cNvPr>
          <p:cNvSpPr txBox="1">
            <a:spLocks/>
          </p:cNvSpPr>
          <p:nvPr userDrawn="1"/>
        </p:nvSpPr>
        <p:spPr>
          <a:xfrm>
            <a:off x="6692400" y="249585"/>
            <a:ext cx="4680000" cy="478677"/>
          </a:xfrm>
          <a:prstGeom prst="rect">
            <a:avLst/>
          </a:prstGeom>
          <a:noFill/>
        </p:spPr>
        <p:txBody>
          <a:bodyPr wrap="square" lIns="10800" tIns="0" rIns="0" bIns="90000" anchor="b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Department for Mechanical and Electrical Engineering</a:t>
            </a:r>
          </a:p>
        </p:txBody>
      </p:sp>
      <p:sp>
        <p:nvSpPr>
          <p:cNvPr id="16" name="sdu.dk">
            <a:extLst>
              <a:ext uri="{FF2B5EF4-FFF2-40B4-BE49-F238E27FC236}">
                <a16:creationId xmlns:a16="http://schemas.microsoft.com/office/drawing/2014/main" id="{406E07B7-D9E4-488D-BA7B-56AC0D1DDD05}"/>
              </a:ext>
            </a:extLst>
          </p:cNvPr>
          <p:cNvSpPr/>
          <p:nvPr userDrawn="1"/>
        </p:nvSpPr>
        <p:spPr>
          <a:xfrm rot="5400000">
            <a:off x="11480800" y="721379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tx1"/>
                </a:solidFill>
              </a:rPr>
              <a:t>sdu.dk</a:t>
            </a:r>
            <a:endParaRPr lang="en-GB"/>
          </a:p>
        </p:txBody>
      </p:sp>
      <p:sp>
        <p:nvSpPr>
          <p:cNvPr id="17" name="#sdudk">
            <a:extLst>
              <a:ext uri="{FF2B5EF4-FFF2-40B4-BE49-F238E27FC236}">
                <a16:creationId xmlns:a16="http://schemas.microsoft.com/office/drawing/2014/main" id="{CD1A1828-0ED2-4AFE-8C5E-683996CBAF9D}"/>
              </a:ext>
            </a:extLst>
          </p:cNvPr>
          <p:cNvSpPr/>
          <p:nvPr userDrawn="1"/>
        </p:nvSpPr>
        <p:spPr>
          <a:xfrm rot="5400000">
            <a:off x="11482792" y="2027544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tx1"/>
                </a:solidFill>
              </a:rPr>
              <a:t>#sdudk</a:t>
            </a:r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68D6574-D545-4AC1-804C-76EBF3BEC544}"/>
              </a:ext>
            </a:extLst>
          </p:cNvPr>
          <p:cNvCxnSpPr>
            <a:cxnSpLocks/>
          </p:cNvCxnSpPr>
          <p:nvPr userDrawn="1"/>
        </p:nvCxnSpPr>
        <p:spPr>
          <a:xfrm>
            <a:off x="6691637" y="715665"/>
            <a:ext cx="6992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ate" descr="{&quot;templafy&quot;:{&quot;id&quot;:&quot;fe051368-de38-484d-b033-3f017f1f7b4f&quot;}}" title="Form.Date">
            <a:extLst>
              <a:ext uri="{FF2B5EF4-FFF2-40B4-BE49-F238E27FC236}">
                <a16:creationId xmlns:a16="http://schemas.microsoft.com/office/drawing/2014/main" id="{38150A77-BE4E-404D-B314-A1C41C791C1B}"/>
              </a:ext>
            </a:extLst>
          </p:cNvPr>
          <p:cNvSpPr/>
          <p:nvPr userDrawn="1"/>
        </p:nvSpPr>
        <p:spPr>
          <a:xfrm>
            <a:off x="9156032" y="6349384"/>
            <a:ext cx="2624806" cy="180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r"/>
            <a:r>
              <a:rPr lang="en-GB" sz="1200" b="0" dirty="0">
                <a:solidFill>
                  <a:schemeClr val="tx1"/>
                </a:solidFill>
              </a:rPr>
              <a:t>September 2020</a:t>
            </a:r>
          </a:p>
        </p:txBody>
      </p:sp>
      <p:pic>
        <p:nvPicPr>
          <p:cNvPr id="20" name="Logo black">
            <a:extLst>
              <a:ext uri="{FF2B5EF4-FFF2-40B4-BE49-F238E27FC236}">
                <a16:creationId xmlns:a16="http://schemas.microsoft.com/office/drawing/2014/main" id="{1421C492-A651-4EE4-BB8B-C6886E7B5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400" y="6294893"/>
            <a:ext cx="784800" cy="211840"/>
          </a:xfrm>
          <a:prstGeom prst="rect">
            <a:avLst/>
          </a:prstGeom>
        </p:spPr>
      </p:pic>
      <p:sp>
        <p:nvSpPr>
          <p:cNvPr id="30" name="Date Placeholder 14">
            <a:extLst>
              <a:ext uri="{FF2B5EF4-FFF2-40B4-BE49-F238E27FC236}">
                <a16:creationId xmlns:a16="http://schemas.microsoft.com/office/drawing/2014/main" id="{2C4B35A0-F8F7-420F-9E06-CC0AAAA0B84F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94981C-CC58-4018-9B19-5053EFA6B6A9}"/>
              </a:ext>
            </a:extLst>
          </p:cNvPr>
          <p:cNvSpPr txBox="1"/>
          <p:nvPr userDrawn="1"/>
        </p:nvSpPr>
        <p:spPr>
          <a:xfrm>
            <a:off x="0" y="-349741"/>
            <a:ext cx="11457183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50" b="1" noProof="1"/>
              <a:t>Skift baggrundsfarve. </a:t>
            </a:r>
            <a:r>
              <a:rPr lang="en-GB" sz="1050" noProof="1"/>
              <a:t>Højreklik på slidet og vælg </a:t>
            </a:r>
            <a:r>
              <a:rPr lang="en-GB" sz="1050" b="1" noProof="1"/>
              <a:t>Formatér baggrund</a:t>
            </a:r>
            <a:r>
              <a:rPr lang="en-GB" sz="1050" noProof="1"/>
              <a:t>. Klik på </a:t>
            </a:r>
            <a:r>
              <a:rPr lang="en-GB" sz="1050" b="1" noProof="1"/>
              <a:t>Fyld farve </a:t>
            </a:r>
            <a:r>
              <a:rPr lang="en-GB" sz="1050" noProof="1"/>
              <a:t>i Formater baggrund vinduet og vælg farve fra øverste række i SDU’s farve palette eller fra den brugerdefinerede farvepalette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2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lede og tekst (CV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6710399" y="1700213"/>
            <a:ext cx="4677070" cy="1436392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 dirty="0"/>
              <a:t>Overskrift i </a:t>
            </a:r>
            <a:r>
              <a:rPr lang="en-GB" dirty="0" err="1"/>
              <a:t>maks</a:t>
            </a:r>
            <a:r>
              <a:rPr lang="en-GB" dirty="0"/>
              <a:t> 2 linjer</a:t>
            </a:r>
            <a:endParaRPr lang="en-GB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6FAAEFF0-FCE4-48D6-A0D1-A458F3CD3EB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92202" y="3387600"/>
            <a:ext cx="4680000" cy="24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Klik for at tilføje tekst</a:t>
            </a:r>
            <a:endParaRPr lang="en-GB"/>
          </a:p>
          <a:p>
            <a:pPr lvl="1"/>
            <a:r>
              <a:rPr lang="en-GB" dirty="0"/>
              <a:t>Second </a:t>
            </a:r>
            <a:r>
              <a:rPr lang="en-GB" dirty="0" err="1"/>
              <a:t>level</a:t>
            </a:r>
            <a:endParaRPr lang="en-GB" dirty="0"/>
          </a:p>
          <a:p>
            <a:pPr lvl="2"/>
            <a:r>
              <a:rPr lang="en-GB" dirty="0"/>
              <a:t>Third </a:t>
            </a:r>
            <a:r>
              <a:rPr lang="en-GB" dirty="0" err="1"/>
              <a:t>level</a:t>
            </a:r>
            <a:endParaRPr lang="en-GB" dirty="0"/>
          </a:p>
          <a:p>
            <a:pPr lvl="3"/>
            <a:r>
              <a:rPr lang="en-GB" dirty="0" err="1"/>
              <a:t>Fourth</a:t>
            </a:r>
            <a:r>
              <a:rPr lang="en-GB" dirty="0"/>
              <a:t> </a:t>
            </a:r>
            <a:r>
              <a:rPr lang="en-GB" dirty="0" err="1"/>
              <a:t>level</a:t>
            </a:r>
            <a:endParaRPr lang="en-GB" dirty="0"/>
          </a:p>
          <a:p>
            <a:pPr lvl="4"/>
            <a:r>
              <a:rPr lang="en-GB" dirty="0"/>
              <a:t>Fifth </a:t>
            </a:r>
            <a:r>
              <a:rPr lang="en-GB" dirty="0" err="1"/>
              <a:t>level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F21E6D3-406B-4DA0-9B5A-6A2F208BAF7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10399" y="452437"/>
            <a:ext cx="4659277" cy="790493"/>
          </a:xfr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GB" dirty="0"/>
              <a:t>Klik for at indsætte tekst (f.eks. job titel)</a:t>
            </a:r>
            <a:endParaRPr lang="en-GB"/>
          </a:p>
        </p:txBody>
      </p:sp>
      <p:sp>
        <p:nvSpPr>
          <p:cNvPr id="10" name="Pladsholder til billede 3"/>
          <p:cNvSpPr>
            <a:spLocks noGrp="1"/>
          </p:cNvSpPr>
          <p:nvPr>
            <p:ph type="pic" sz="quarter" idx="13" hasCustomPrompt="1"/>
          </p:nvPr>
        </p:nvSpPr>
        <p:spPr>
          <a:xfrm>
            <a:off x="411163" y="1016000"/>
            <a:ext cx="4043879" cy="4804038"/>
          </a:xfrm>
          <a:noFill/>
        </p:spPr>
        <p:txBody>
          <a:bodyPr/>
          <a:lstStyle>
            <a:lvl1pPr marL="0" indent="0" algn="ctr">
              <a:buNone/>
              <a:defRPr sz="1100"/>
            </a:lvl1pPr>
          </a:lstStyle>
          <a:p>
            <a:r>
              <a:rPr lang="en-GB" dirty="0"/>
              <a:t>Vælg pladsholderen og indsæt billede via Templafy/Skyfish eller ikon eller logo via Templafy/Billeder</a:t>
            </a:r>
            <a:endParaRPr lang="en-GB"/>
          </a:p>
        </p:txBody>
      </p:sp>
      <p:sp>
        <p:nvSpPr>
          <p:cNvPr id="18" name="Date Placeholder 14">
            <a:extLst>
              <a:ext uri="{FF2B5EF4-FFF2-40B4-BE49-F238E27FC236}">
                <a16:creationId xmlns:a16="http://schemas.microsoft.com/office/drawing/2014/main" id="{4AC2696B-BD55-4932-A36E-BCC4318F22B0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91D0A-163E-46D9-B4AE-DA279145732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1645F-3EEE-4ACC-9DE8-38B996FFAD1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A9685AE-678B-466E-B97B-590BC795CFD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45D37B1E-C366-494F-A587-962AD9AABC8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308762-F27B-4C02-A3F6-050482784129}"/>
              </a:ext>
            </a:extLst>
          </p:cNvPr>
          <p:cNvSpPr txBox="1"/>
          <p:nvPr userDrawn="1"/>
        </p:nvSpPr>
        <p:spPr>
          <a:xfrm>
            <a:off x="0" y="-349741"/>
            <a:ext cx="11457183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50" b="1" noProof="1"/>
              <a:t>Skift baggrundsfarve. </a:t>
            </a:r>
            <a:r>
              <a:rPr lang="en-GB" sz="1050" noProof="1"/>
              <a:t>Højreklik på slidet og vælg </a:t>
            </a:r>
            <a:r>
              <a:rPr lang="en-GB" sz="1050" b="1" noProof="1"/>
              <a:t>Formatér baggrund</a:t>
            </a:r>
            <a:r>
              <a:rPr lang="en-GB" sz="1050" noProof="1"/>
              <a:t>. Klik på </a:t>
            </a:r>
            <a:r>
              <a:rPr lang="en-GB" sz="1050" b="1" noProof="1"/>
              <a:t>Fyld farve </a:t>
            </a:r>
            <a:r>
              <a:rPr lang="en-GB" sz="1050" noProof="1"/>
              <a:t>i Formater baggrund vinduet og vælg farve fra øverste række i SDU’s farve palette eller fra den brugerdefinerede farvepalette</a:t>
            </a:r>
            <a:endParaRPr lang="en-GB"/>
          </a:p>
        </p:txBody>
      </p:sp>
      <p:pic>
        <p:nvPicPr>
          <p:cNvPr id="13" name="Logo black">
            <a:extLst>
              <a:ext uri="{FF2B5EF4-FFF2-40B4-BE49-F238E27FC236}">
                <a16:creationId xmlns:a16="http://schemas.microsoft.com/office/drawing/2014/main" id="{16CDF92D-C78F-4CBE-853B-4E3CD39D2A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46" y="6294893"/>
            <a:ext cx="784800" cy="211840"/>
          </a:xfrm>
          <a:prstGeom prst="rect">
            <a:avLst/>
          </a:prstGeom>
        </p:spPr>
      </p:pic>
      <p:sp>
        <p:nvSpPr>
          <p:cNvPr id="14" name="text" descr="{&quot;templafy&quot;:{&quot;id&quot;:&quot;59a8ccd9-ed54-485b-b020-5f86d5fa02f9&quot;}}" title="UserProfile.Institut.InstituteDCU_{{DocumentLanguage}}">
            <a:extLst>
              <a:ext uri="{FF2B5EF4-FFF2-40B4-BE49-F238E27FC236}">
                <a16:creationId xmlns:a16="http://schemas.microsoft.com/office/drawing/2014/main" id="{DF6D8BC8-E65A-425F-8A88-41B507F8A632}"/>
              </a:ext>
            </a:extLst>
          </p:cNvPr>
          <p:cNvSpPr txBox="1">
            <a:spLocks/>
          </p:cNvSpPr>
          <p:nvPr userDrawn="1"/>
        </p:nvSpPr>
        <p:spPr>
          <a:xfrm>
            <a:off x="411160" y="442422"/>
            <a:ext cx="6027347" cy="284778"/>
          </a:xfrm>
          <a:prstGeom prst="rect">
            <a:avLst/>
          </a:prstGeom>
          <a:noFill/>
        </p:spPr>
        <p:txBody>
          <a:bodyPr wrap="square" lIns="10800" tIns="0" rIns="0" bIns="90000" anchor="b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Department for Mechanical and Electrical Engineering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7D7BB8A-9FF7-4F5F-964E-11BE0AD89A9E}"/>
              </a:ext>
            </a:extLst>
          </p:cNvPr>
          <p:cNvCxnSpPr>
            <a:cxnSpLocks/>
          </p:cNvCxnSpPr>
          <p:nvPr userDrawn="1"/>
        </p:nvCxnSpPr>
        <p:spPr>
          <a:xfrm>
            <a:off x="410400" y="715665"/>
            <a:ext cx="6992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EA0D29C7-1B08-47AE-80F0-21F12DFA77CE}"/>
              </a:ext>
            </a:extLst>
          </p:cNvPr>
          <p:cNvSpPr/>
          <p:nvPr userDrawn="1"/>
        </p:nvSpPr>
        <p:spPr>
          <a:xfrm rot="5400000">
            <a:off x="11480800" y="721379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tx1"/>
                </a:solidFill>
              </a:rPr>
              <a:t>sdu.dk</a:t>
            </a:r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BE87218-65BF-484A-9BC3-CFE3F6FD4ECC}"/>
              </a:ext>
            </a:extLst>
          </p:cNvPr>
          <p:cNvSpPr/>
          <p:nvPr userDrawn="1"/>
        </p:nvSpPr>
        <p:spPr>
          <a:xfrm rot="5400000">
            <a:off x="11482792" y="2027544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tx1"/>
                </a:solidFill>
              </a:rPr>
              <a:t>#sdudk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234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4697" y="1700212"/>
            <a:ext cx="5367600" cy="4141787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Klik for at tilføje overskrift</a:t>
            </a:r>
            <a:endParaRPr lang="en-GB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BAC5FF5C-5A1F-4EF8-85A8-E1370E4FA7C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15848" y="1000443"/>
            <a:ext cx="4951428" cy="4841557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Vælg pladsholderen og indsæt billede via Templafy/Skyfish eller ikon eller logo via Templafy/Billeder</a:t>
            </a:r>
            <a:endParaRPr lang="en-GB"/>
          </a:p>
        </p:txBody>
      </p:sp>
      <p:sp>
        <p:nvSpPr>
          <p:cNvPr id="17" name="Date Placeholder 14">
            <a:extLst>
              <a:ext uri="{FF2B5EF4-FFF2-40B4-BE49-F238E27FC236}">
                <a16:creationId xmlns:a16="http://schemas.microsoft.com/office/drawing/2014/main" id="{360EC57D-D72D-43A3-90BC-3ACC9F8BC9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">
                <a:noFill/>
              </a:defRPr>
            </a:lvl1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18" name="Date Placeholder 14">
            <a:extLst>
              <a:ext uri="{FF2B5EF4-FFF2-40B4-BE49-F238E27FC236}">
                <a16:creationId xmlns:a16="http://schemas.microsoft.com/office/drawing/2014/main" id="{36B2A848-B2AD-472A-AC10-0002D162D52D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20C039-324F-433E-90A2-B9FAD2872E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7D6F82-73FC-4F13-BFEC-9200E77E152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5D37B1E-C366-494F-A587-962AD9AABC8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304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iko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FA71C01-3350-42F9-9392-0F3379095A9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2932902" y="1700213"/>
            <a:ext cx="936000" cy="936000"/>
          </a:xfrm>
        </p:spPr>
        <p:txBody>
          <a:bodyPr wrap="none"/>
          <a:lstStyle>
            <a:lvl1pPr marL="0" indent="0">
              <a:buNone/>
              <a:defRPr sz="1000"/>
            </a:lvl1pPr>
          </a:lstStyle>
          <a:p>
            <a:pPr lvl="0"/>
            <a:r>
              <a:rPr lang="en-GB" dirty="0"/>
              <a:t>Indsæt logo: Vælg pladsholderen, indsæt logo via Templafy/Billeder</a:t>
            </a:r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0A09C85-3CCC-44AB-A808-AA96845B128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32902" y="2733129"/>
            <a:ext cx="3564000" cy="756000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​"/>
              <a:defRPr sz="2100" b="1"/>
            </a:lvl1pPr>
            <a:lvl2pPr marL="252000">
              <a:defRPr/>
            </a:lvl2pPr>
            <a:lvl3pPr marL="504000">
              <a:defRPr/>
            </a:lvl3pPr>
          </a:lstStyle>
          <a:p>
            <a:pPr lvl="0"/>
            <a:r>
              <a:rPr lang="en-GB"/>
              <a:t>Klik for at tilføje overskrift</a:t>
            </a:r>
          </a:p>
          <a:p>
            <a:pPr lvl="1"/>
            <a:r>
              <a:rPr lang="en-GB"/>
              <a:t>Second level</a:t>
            </a:r>
          </a:p>
          <a:p>
            <a:pPr lvl="2"/>
            <a:endParaRPr lang="en-GB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F35B7FD-E0E2-4581-BAC7-8858E530AF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2934000" y="4012975"/>
            <a:ext cx="936000" cy="936000"/>
          </a:xfrm>
        </p:spPr>
        <p:txBody>
          <a:bodyPr wrap="none"/>
          <a:lstStyle>
            <a:lvl1pPr marL="0" indent="0">
              <a:buNone/>
              <a:defRPr sz="1000"/>
            </a:lvl1pPr>
          </a:lstStyle>
          <a:p>
            <a:pPr lvl="0"/>
            <a:r>
              <a:rPr lang="en-GB" dirty="0"/>
              <a:t>Indsæt logo: Vælg pladsholderen, indsæt logo via Templafy/Billeder</a:t>
            </a:r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2C92166-E723-47D5-9A87-3354EB28C4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32112" y="5093240"/>
            <a:ext cx="3564000" cy="756000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​"/>
              <a:defRPr sz="2000" b="1"/>
            </a:lvl1pPr>
            <a:lvl2pPr marL="252000">
              <a:defRPr/>
            </a:lvl2pPr>
            <a:lvl3pPr marL="252000" indent="0">
              <a:buNone/>
              <a:defRPr/>
            </a:lvl3pPr>
          </a:lstStyle>
          <a:p>
            <a:pPr lvl="0"/>
            <a:r>
              <a:rPr lang="en-GB" dirty="0"/>
              <a:t>Klik for at </a:t>
            </a:r>
            <a:r>
              <a:rPr lang="en-GB"/>
              <a:t>tilføje overskrift</a:t>
            </a:r>
          </a:p>
          <a:p>
            <a:pPr lvl="1"/>
            <a:r>
              <a:rPr lang="en-GB"/>
              <a:t>Second level</a:t>
            </a:r>
            <a:endParaRPr lang="en-GB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E23DA26-37CC-4CA7-8253-FD9AB459D2E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474740" y="1700213"/>
            <a:ext cx="936000" cy="936000"/>
          </a:xfrm>
        </p:spPr>
        <p:txBody>
          <a:bodyPr wrap="none"/>
          <a:lstStyle>
            <a:lvl1pPr marL="0" indent="0">
              <a:buNone/>
              <a:defRPr sz="1000"/>
            </a:lvl1pPr>
            <a:lvl2pPr marL="252000" indent="0">
              <a:buNone/>
              <a:defRPr sz="1000"/>
            </a:lvl2pPr>
          </a:lstStyle>
          <a:p>
            <a:pPr lvl="0"/>
            <a:r>
              <a:rPr lang="en-GB" dirty="0"/>
              <a:t>Indsæt logo: Vælg pladsholderen, indsæt logo via Templafy/Billeder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2682726-03AB-4490-8664-993881FA0B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459663" y="2732400"/>
            <a:ext cx="3564000" cy="756000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​"/>
              <a:defRPr sz="2000" b="1"/>
            </a:lvl1pPr>
            <a:lvl2pPr marL="252000">
              <a:defRPr/>
            </a:lvl2pPr>
            <a:lvl3pPr marL="504000">
              <a:defRPr/>
            </a:lvl3pPr>
          </a:lstStyle>
          <a:p>
            <a:pPr lvl="0"/>
            <a:r>
              <a:rPr lang="en-GB" dirty="0"/>
              <a:t>Klik for at </a:t>
            </a:r>
            <a:r>
              <a:rPr lang="en-GB"/>
              <a:t>tilføje overskrift</a:t>
            </a:r>
          </a:p>
          <a:p>
            <a:pPr lvl="1"/>
            <a:r>
              <a:rPr lang="en-GB"/>
              <a:t>Second level</a:t>
            </a:r>
          </a:p>
          <a:p>
            <a:pPr lvl="2"/>
            <a:endParaRPr lang="en-GB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762625AB-198B-4F37-9382-C78FD9118D5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7459663" y="4012975"/>
            <a:ext cx="936000" cy="936000"/>
          </a:xfrm>
        </p:spPr>
        <p:txBody>
          <a:bodyPr wrap="none"/>
          <a:lstStyle>
            <a:lvl1pPr marL="0" indent="0">
              <a:buNone/>
              <a:defRPr sz="1000"/>
            </a:lvl1pPr>
          </a:lstStyle>
          <a:p>
            <a:pPr lvl="0"/>
            <a:r>
              <a:rPr lang="en-GB" dirty="0"/>
              <a:t>Indsæt logo: Vælg pladsholderen, indsæt logo via Templafy/Billeder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D8AE7F93-F2C6-4199-8D16-CFB4D977F63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73948" y="5093240"/>
            <a:ext cx="3564000" cy="756000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​"/>
              <a:defRPr sz="2000" b="1"/>
            </a:lvl1pPr>
            <a:lvl2pPr marL="252000">
              <a:defRPr/>
            </a:lvl2pPr>
            <a:lvl3pPr marL="504000">
              <a:defRPr/>
            </a:lvl3pPr>
          </a:lstStyle>
          <a:p>
            <a:pPr lvl="0"/>
            <a:r>
              <a:rPr lang="en-GB" dirty="0"/>
              <a:t>Klik for at </a:t>
            </a:r>
            <a:r>
              <a:rPr lang="en-GB"/>
              <a:t>tilføje overskrift</a:t>
            </a:r>
          </a:p>
          <a:p>
            <a:pPr lvl="1"/>
            <a:r>
              <a:rPr lang="en-GB"/>
              <a:t>Second level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4D261F-AFF9-422D-9FB3-5AE92F1950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133E6A-A4F4-491B-846E-1DACC83D9BB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38E8B2-EC82-4BE1-85C6-8F2725969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7B1E-C366-494F-A587-962AD9AABC8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2921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6F8A6A9-890A-4EA2-8FA4-EA834B1A12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4697" y="1700212"/>
            <a:ext cx="5367600" cy="4141787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Klik for at tilføje overskrift</a:t>
            </a:r>
            <a:endParaRPr lang="en-GB"/>
          </a:p>
        </p:txBody>
      </p:sp>
      <p:sp>
        <p:nvSpPr>
          <p:cNvPr id="11" name="Date Placeholder 14">
            <a:extLst>
              <a:ext uri="{FF2B5EF4-FFF2-40B4-BE49-F238E27FC236}">
                <a16:creationId xmlns:a16="http://schemas.microsoft.com/office/drawing/2014/main" id="{705F52FC-7E26-46C0-8E8B-4445D500B9C7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1B1D99-4B52-4731-AEC4-C722464A7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5FCEDFC-AE26-4F9F-9153-183719067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B452C39-88DE-4155-8ED8-643714B1A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7B1E-C366-494F-A587-962AD9AABC8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522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1129B5-4E8D-4C5C-8493-7F7A0B3FD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3F7C8E-AFFC-4176-8F61-46B24C49C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2EBD6B-48F6-458A-B02D-BB9E4372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925C-C310-4449-9A9B-77C46135A796}" type="datetimeFigureOut">
              <a:rPr lang="fr-FR" smtClean="0"/>
              <a:t>25/09/2020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09A0D-67E0-4679-B3BB-10312C9FE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94B3EA-5C52-46B3-8C8D-E5C561379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BD0DB-C402-4DE2-892D-F6A34CAE4C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422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vid 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9384" y="1760373"/>
            <a:ext cx="10069011" cy="4070408"/>
          </a:xfrm>
        </p:spPr>
        <p:txBody>
          <a:bodyPr anchor="t" anchorCtr="0"/>
          <a:lstStyle>
            <a:lvl1pPr algn="l">
              <a:lnSpc>
                <a:spcPct val="90000"/>
              </a:lnSpc>
              <a:defRPr sz="9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Klik for at tilføje overskrift</a:t>
            </a:r>
            <a:endParaRPr lang="en-GB"/>
          </a:p>
        </p:txBody>
      </p:sp>
      <p:sp>
        <p:nvSpPr>
          <p:cNvPr id="13" name="Date Placeholder 14">
            <a:extLst>
              <a:ext uri="{FF2B5EF4-FFF2-40B4-BE49-F238E27FC236}">
                <a16:creationId xmlns:a16="http://schemas.microsoft.com/office/drawing/2014/main" id="{5161ABAB-6DB4-433A-ACC8-A0EC0AACAD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">
                <a:noFill/>
              </a:defRPr>
            </a:lvl1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BC3A8B03-9EA5-416E-BD54-B87E6C4A6781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0335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BAC5FF5C-5A1F-4EF8-85A8-E1370E4FA7C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15848" y="1000443"/>
            <a:ext cx="4951428" cy="4841557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Vælg pladsholderen og indsæt billede via Templafy/Skyfish eller ikon eller logo via Templafy/Billeder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4697" y="1700212"/>
            <a:ext cx="5367600" cy="4141787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Klik for at tilføje overskrift</a:t>
            </a:r>
            <a:endParaRPr lang="en-GB"/>
          </a:p>
        </p:txBody>
      </p:sp>
      <p:sp>
        <p:nvSpPr>
          <p:cNvPr id="19" name="text" descr="{&quot;templafy&quot;:{&quot;id&quot;:&quot;299b9db5-4754-4eab-a9e4-9e4b533f5254&quot;}}" title="UserProfile.Institut.InstituteDCU_{{DocumentLanguage}}">
            <a:extLst>
              <a:ext uri="{FF2B5EF4-FFF2-40B4-BE49-F238E27FC236}">
                <a16:creationId xmlns:a16="http://schemas.microsoft.com/office/drawing/2014/main" id="{610DD8E7-635C-4517-8E21-65C3CB025FFE}"/>
              </a:ext>
            </a:extLst>
          </p:cNvPr>
          <p:cNvSpPr txBox="1">
            <a:spLocks/>
          </p:cNvSpPr>
          <p:nvPr userDrawn="1"/>
        </p:nvSpPr>
        <p:spPr>
          <a:xfrm>
            <a:off x="411163" y="450893"/>
            <a:ext cx="5684837" cy="284778"/>
          </a:xfrm>
          <a:prstGeom prst="rect">
            <a:avLst/>
          </a:prstGeom>
          <a:noFill/>
        </p:spPr>
        <p:txBody>
          <a:bodyPr wrap="square" lIns="10800" tIns="0" rIns="0" bIns="90000" anchor="b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Department for Mechanical and Electrical Engineering</a:t>
            </a:r>
          </a:p>
        </p:txBody>
      </p:sp>
      <p:sp>
        <p:nvSpPr>
          <p:cNvPr id="20" name="sdu.dk">
            <a:extLst>
              <a:ext uri="{FF2B5EF4-FFF2-40B4-BE49-F238E27FC236}">
                <a16:creationId xmlns:a16="http://schemas.microsoft.com/office/drawing/2014/main" id="{4B84D86E-3D20-4505-8DAD-8EB1F3E63B0A}"/>
              </a:ext>
            </a:extLst>
          </p:cNvPr>
          <p:cNvSpPr/>
          <p:nvPr userDrawn="1"/>
        </p:nvSpPr>
        <p:spPr>
          <a:xfrm rot="5400000">
            <a:off x="11480800" y="721379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tx1"/>
                </a:solidFill>
              </a:rPr>
              <a:t>sdu.dk</a:t>
            </a:r>
            <a:endParaRPr lang="en-GB"/>
          </a:p>
        </p:txBody>
      </p:sp>
      <p:sp>
        <p:nvSpPr>
          <p:cNvPr id="21" name="#sdudk">
            <a:extLst>
              <a:ext uri="{FF2B5EF4-FFF2-40B4-BE49-F238E27FC236}">
                <a16:creationId xmlns:a16="http://schemas.microsoft.com/office/drawing/2014/main" id="{B58A6A9A-5E98-43AC-8CA5-F6C4B0573364}"/>
              </a:ext>
            </a:extLst>
          </p:cNvPr>
          <p:cNvSpPr/>
          <p:nvPr userDrawn="1"/>
        </p:nvSpPr>
        <p:spPr>
          <a:xfrm rot="5400000">
            <a:off x="11482792" y="2027544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tx1"/>
                </a:solidFill>
              </a:rPr>
              <a:t>#sdudk</a:t>
            </a: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FBD90C-157B-45E5-8A90-9560C86CAB4C}"/>
              </a:ext>
            </a:extLst>
          </p:cNvPr>
          <p:cNvCxnSpPr>
            <a:cxnSpLocks/>
          </p:cNvCxnSpPr>
          <p:nvPr userDrawn="1"/>
        </p:nvCxnSpPr>
        <p:spPr>
          <a:xfrm>
            <a:off x="410400" y="715665"/>
            <a:ext cx="6992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" descr="{&quot;templafy&quot;:{&quot;id&quot;:&quot;46304330-2602-435e-b693-c1faae51481c&quot;}}" title="Form.Date">
            <a:extLst>
              <a:ext uri="{FF2B5EF4-FFF2-40B4-BE49-F238E27FC236}">
                <a16:creationId xmlns:a16="http://schemas.microsoft.com/office/drawing/2014/main" id="{508E925B-663E-4A1A-8916-BC4FCFEA746C}"/>
              </a:ext>
            </a:extLst>
          </p:cNvPr>
          <p:cNvSpPr/>
          <p:nvPr userDrawn="1"/>
        </p:nvSpPr>
        <p:spPr>
          <a:xfrm>
            <a:off x="9156032" y="6349384"/>
            <a:ext cx="2624806" cy="180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r"/>
            <a:r>
              <a:rPr lang="en-GB" sz="1200" b="0" dirty="0">
                <a:solidFill>
                  <a:schemeClr val="tx1"/>
                </a:solidFill>
              </a:rPr>
              <a:t>September 2020</a:t>
            </a:r>
          </a:p>
        </p:txBody>
      </p:sp>
      <p:pic>
        <p:nvPicPr>
          <p:cNvPr id="13" name="Logo black">
            <a:extLst>
              <a:ext uri="{FF2B5EF4-FFF2-40B4-BE49-F238E27FC236}">
                <a16:creationId xmlns:a16="http://schemas.microsoft.com/office/drawing/2014/main" id="{8790A71A-B09B-4B5F-9D31-846A17201C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46" y="6294893"/>
            <a:ext cx="784800" cy="211840"/>
          </a:xfrm>
          <a:prstGeom prst="rect">
            <a:avLst/>
          </a:prstGeom>
        </p:spPr>
      </p:pic>
      <p:sp>
        <p:nvSpPr>
          <p:cNvPr id="17" name="Date Placeholder 14">
            <a:extLst>
              <a:ext uri="{FF2B5EF4-FFF2-40B4-BE49-F238E27FC236}">
                <a16:creationId xmlns:a16="http://schemas.microsoft.com/office/drawing/2014/main" id="{D63CFED0-47FC-4852-81C1-6B705FD6417D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2565F4-7FB3-4F2B-AED8-4859D42935AE}"/>
              </a:ext>
            </a:extLst>
          </p:cNvPr>
          <p:cNvSpPr txBox="1"/>
          <p:nvPr userDrawn="1"/>
        </p:nvSpPr>
        <p:spPr>
          <a:xfrm>
            <a:off x="0" y="-349741"/>
            <a:ext cx="11457183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50" b="1" noProof="1"/>
              <a:t>Skift baggrundsfarve. </a:t>
            </a:r>
            <a:r>
              <a:rPr lang="en-GB" sz="1050" noProof="1"/>
              <a:t>Højreklik på slidet og vælg </a:t>
            </a:r>
            <a:r>
              <a:rPr lang="en-GB" sz="1050" b="1" noProof="1"/>
              <a:t>Formatér baggrund</a:t>
            </a:r>
            <a:r>
              <a:rPr lang="en-GB" sz="1050" noProof="1"/>
              <a:t>. Klik på </a:t>
            </a:r>
            <a:r>
              <a:rPr lang="en-GB" sz="1050" b="1" noProof="1"/>
              <a:t>Fyld farve </a:t>
            </a:r>
            <a:r>
              <a:rPr lang="en-GB" sz="1050" noProof="1"/>
              <a:t>i Formater baggrund vinduet og vælg farve fra øverste række i SDU’s farve palette eller fra den brugerdefinerede farvepalette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9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4697" y="1700212"/>
            <a:ext cx="5367600" cy="4141787"/>
          </a:xfrm>
        </p:spPr>
        <p:txBody>
          <a:bodyPr anchor="b" anchorCtr="0"/>
          <a:lstStyle>
            <a:lvl1pPr algn="l">
              <a:lnSpc>
                <a:spcPct val="100000"/>
              </a:lnSpc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Klik for at tilføje overskrift</a:t>
            </a:r>
            <a:endParaRPr lang="en-GB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915360E-F247-49FB-821B-5399F132647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15848" y="1000443"/>
            <a:ext cx="4951428" cy="4841557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Vælg pladsholderen og indsæt billede via Templafy/Skyfish eller ikon eller logo via Templafy/Billeder</a:t>
            </a:r>
            <a:endParaRPr lang="en-GB"/>
          </a:p>
        </p:txBody>
      </p:sp>
      <p:sp>
        <p:nvSpPr>
          <p:cNvPr id="7" name="Date Placeholder 14">
            <a:extLst>
              <a:ext uri="{FF2B5EF4-FFF2-40B4-BE49-F238E27FC236}">
                <a16:creationId xmlns:a16="http://schemas.microsoft.com/office/drawing/2014/main" id="{FB068F22-0263-44BB-8333-C5643293F3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">
                <a:noFill/>
              </a:defRPr>
            </a:lvl1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8" name="Date Placeholder 14">
            <a:extLst>
              <a:ext uri="{FF2B5EF4-FFF2-40B4-BE49-F238E27FC236}">
                <a16:creationId xmlns:a16="http://schemas.microsoft.com/office/drawing/2014/main" id="{2D08A2CA-4B19-4B39-B540-F97244C446A4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B9F81D-3EAD-42E8-88EC-432C25D7A8F9}"/>
              </a:ext>
            </a:extLst>
          </p:cNvPr>
          <p:cNvSpPr txBox="1"/>
          <p:nvPr userDrawn="1"/>
        </p:nvSpPr>
        <p:spPr>
          <a:xfrm>
            <a:off x="0" y="-349741"/>
            <a:ext cx="11457183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50" b="1" noProof="1"/>
              <a:t>Skift baggrundsfarve. </a:t>
            </a:r>
            <a:r>
              <a:rPr lang="en-GB" sz="1050" noProof="1"/>
              <a:t>Højreklik på slidet og vælg </a:t>
            </a:r>
            <a:r>
              <a:rPr lang="en-GB" sz="1050" b="1" noProof="1"/>
              <a:t>Formatér baggrund</a:t>
            </a:r>
            <a:r>
              <a:rPr lang="en-GB" sz="1050" noProof="1"/>
              <a:t>. Klik på </a:t>
            </a:r>
            <a:r>
              <a:rPr lang="en-GB" sz="1050" b="1" noProof="1"/>
              <a:t>Fyld farve </a:t>
            </a:r>
            <a:r>
              <a:rPr lang="en-GB" sz="1050" noProof="1"/>
              <a:t>i Formater baggrund vinduet og vælg farve fra øverste række i SDU’s farve palette eller fra den brugerdefinerede farvepalette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034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indhold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4697" y="1700212"/>
            <a:ext cx="5367600" cy="4141787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Klik for at tilføje overskrift</a:t>
            </a:r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9D41ADC-5992-4476-8E55-8A709AA1B4B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73356" y="1700212"/>
            <a:ext cx="4693920" cy="41417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Klik for at tilføje tekst, klik ikon for at tilføje graf/tabel</a:t>
            </a:r>
            <a:endParaRPr lang="en-GB"/>
          </a:p>
          <a:p>
            <a:pPr lvl="1"/>
            <a:r>
              <a:rPr lang="en-GB" dirty="0"/>
              <a:t>Second </a:t>
            </a:r>
            <a:r>
              <a:rPr lang="en-GB" dirty="0" err="1"/>
              <a:t>level</a:t>
            </a:r>
            <a:endParaRPr lang="en-GB" dirty="0"/>
          </a:p>
          <a:p>
            <a:pPr lvl="2"/>
            <a:r>
              <a:rPr lang="en-GB" dirty="0"/>
              <a:t>Third </a:t>
            </a:r>
            <a:r>
              <a:rPr lang="en-GB" dirty="0" err="1"/>
              <a:t>level</a:t>
            </a:r>
            <a:endParaRPr lang="en-GB" dirty="0"/>
          </a:p>
          <a:p>
            <a:pPr lvl="3"/>
            <a:r>
              <a:rPr lang="en-GB" dirty="0" err="1"/>
              <a:t>Fourth</a:t>
            </a:r>
            <a:r>
              <a:rPr lang="en-GB" dirty="0"/>
              <a:t> </a:t>
            </a:r>
            <a:r>
              <a:rPr lang="en-GB" dirty="0" err="1"/>
              <a:t>level</a:t>
            </a:r>
            <a:endParaRPr lang="en-GB" dirty="0"/>
          </a:p>
          <a:p>
            <a:pPr lvl="4"/>
            <a:r>
              <a:rPr lang="en-GB" dirty="0"/>
              <a:t>Fifth </a:t>
            </a:r>
            <a:r>
              <a:rPr lang="en-GB" dirty="0" err="1"/>
              <a:t>level</a:t>
            </a:r>
            <a:endParaRPr lang="en-GB" dirty="0"/>
          </a:p>
        </p:txBody>
      </p:sp>
      <p:sp>
        <p:nvSpPr>
          <p:cNvPr id="10" name="Date Placeholder 14">
            <a:extLst>
              <a:ext uri="{FF2B5EF4-FFF2-40B4-BE49-F238E27FC236}">
                <a16:creationId xmlns:a16="http://schemas.microsoft.com/office/drawing/2014/main" id="{BBCDE8CE-8147-4B12-B358-7B7ACA92FF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">
                <a:noFill/>
              </a:defRPr>
            </a:lvl1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11" name="Date Placeholder 14">
            <a:extLst>
              <a:ext uri="{FF2B5EF4-FFF2-40B4-BE49-F238E27FC236}">
                <a16:creationId xmlns:a16="http://schemas.microsoft.com/office/drawing/2014/main" id="{7ACE2053-07AA-42FA-A789-E1430CAF7988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D490B9-04D5-4C98-9BAE-36CAE61DE34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DCBB1C-1FE3-42F2-ACED-70B0664062B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D37B1E-C366-494F-A587-962AD9AABC8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968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indhold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C1A9A-6ADC-4F72-A312-ED1DBEF01B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400" y="1028246"/>
            <a:ext cx="5366267" cy="188428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Klik for at tilføje overskrift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256969-981A-4869-9324-B595DF89D12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56000" y="1028246"/>
            <a:ext cx="5216400" cy="48253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Klik for at tilføje tekst, klik ikon for at tilføje graf/tabel</a:t>
            </a:r>
            <a:endParaRPr lang="en-GB"/>
          </a:p>
          <a:p>
            <a:pPr lvl="1"/>
            <a:r>
              <a:rPr lang="en-GB" dirty="0"/>
              <a:t>Second </a:t>
            </a:r>
            <a:r>
              <a:rPr lang="en-GB" dirty="0" err="1"/>
              <a:t>level</a:t>
            </a:r>
            <a:endParaRPr lang="en-GB" dirty="0"/>
          </a:p>
          <a:p>
            <a:pPr lvl="2"/>
            <a:r>
              <a:rPr lang="en-GB" dirty="0"/>
              <a:t>Third </a:t>
            </a:r>
            <a:r>
              <a:rPr lang="en-GB" dirty="0" err="1"/>
              <a:t>level</a:t>
            </a:r>
            <a:endParaRPr lang="en-GB" dirty="0"/>
          </a:p>
          <a:p>
            <a:pPr lvl="3"/>
            <a:r>
              <a:rPr lang="en-GB" dirty="0" err="1"/>
              <a:t>Fourth</a:t>
            </a:r>
            <a:r>
              <a:rPr lang="en-GB" dirty="0"/>
              <a:t> </a:t>
            </a:r>
            <a:r>
              <a:rPr lang="en-GB" dirty="0" err="1"/>
              <a:t>level</a:t>
            </a:r>
            <a:endParaRPr lang="en-GB" dirty="0"/>
          </a:p>
          <a:p>
            <a:pPr lvl="4"/>
            <a:r>
              <a:rPr lang="en-GB" dirty="0"/>
              <a:t>Fifth </a:t>
            </a:r>
            <a:r>
              <a:rPr lang="en-GB" dirty="0" err="1"/>
              <a:t>level</a:t>
            </a:r>
            <a:endParaRPr lang="en-GB" dirty="0"/>
          </a:p>
        </p:txBody>
      </p:sp>
      <p:sp>
        <p:nvSpPr>
          <p:cNvPr id="16" name="sdu.dk">
            <a:extLst>
              <a:ext uri="{FF2B5EF4-FFF2-40B4-BE49-F238E27FC236}">
                <a16:creationId xmlns:a16="http://schemas.microsoft.com/office/drawing/2014/main" id="{406E07B7-D9E4-488D-BA7B-56AC0D1DDD05}"/>
              </a:ext>
            </a:extLst>
          </p:cNvPr>
          <p:cNvSpPr/>
          <p:nvPr userDrawn="1"/>
        </p:nvSpPr>
        <p:spPr>
          <a:xfrm rot="5400000">
            <a:off x="11480800" y="721379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tx1"/>
                </a:solidFill>
              </a:rPr>
              <a:t>sdu.dk</a:t>
            </a:r>
            <a:endParaRPr lang="en-GB"/>
          </a:p>
        </p:txBody>
      </p:sp>
      <p:sp>
        <p:nvSpPr>
          <p:cNvPr id="17" name="#sdudk">
            <a:extLst>
              <a:ext uri="{FF2B5EF4-FFF2-40B4-BE49-F238E27FC236}">
                <a16:creationId xmlns:a16="http://schemas.microsoft.com/office/drawing/2014/main" id="{CD1A1828-0ED2-4AFE-8C5E-683996CBAF9D}"/>
              </a:ext>
            </a:extLst>
          </p:cNvPr>
          <p:cNvSpPr/>
          <p:nvPr userDrawn="1"/>
        </p:nvSpPr>
        <p:spPr>
          <a:xfrm rot="5400000">
            <a:off x="11482792" y="2027544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tx1"/>
                </a:solidFill>
              </a:rPr>
              <a:t>#sdudk</a:t>
            </a:r>
            <a:endParaRPr lang="en-GB"/>
          </a:p>
        </p:txBody>
      </p:sp>
      <p:sp>
        <p:nvSpPr>
          <p:cNvPr id="19" name="date" descr="{&quot;templafy&quot;:{&quot;id&quot;:&quot;72046151-7602-4773-a9ac-78b2a9db764d&quot;}}" title="Form.Date">
            <a:extLst>
              <a:ext uri="{FF2B5EF4-FFF2-40B4-BE49-F238E27FC236}">
                <a16:creationId xmlns:a16="http://schemas.microsoft.com/office/drawing/2014/main" id="{38150A77-BE4E-404D-B314-A1C41C791C1B}"/>
              </a:ext>
            </a:extLst>
          </p:cNvPr>
          <p:cNvSpPr/>
          <p:nvPr userDrawn="1"/>
        </p:nvSpPr>
        <p:spPr>
          <a:xfrm>
            <a:off x="9156032" y="6349384"/>
            <a:ext cx="2624806" cy="180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r"/>
            <a:r>
              <a:rPr lang="en-GB" sz="1200" b="0" dirty="0">
                <a:solidFill>
                  <a:schemeClr val="tx1"/>
                </a:solidFill>
              </a:rPr>
              <a:t>September 2020</a:t>
            </a:r>
          </a:p>
        </p:txBody>
      </p:sp>
      <p:sp>
        <p:nvSpPr>
          <p:cNvPr id="15" name="text" descr="{&quot;templafy&quot;:{&quot;id&quot;:&quot;265750b9-e769-40dc-8ddf-ccd4adb2a984&quot;}}" title="UserProfile.Institut.InstituteDCU_{{DocumentLanguage}}">
            <a:extLst>
              <a:ext uri="{FF2B5EF4-FFF2-40B4-BE49-F238E27FC236}">
                <a16:creationId xmlns:a16="http://schemas.microsoft.com/office/drawing/2014/main" id="{964E632B-B9F2-4547-AC03-2C579124053E}"/>
              </a:ext>
            </a:extLst>
          </p:cNvPr>
          <p:cNvSpPr txBox="1">
            <a:spLocks/>
          </p:cNvSpPr>
          <p:nvPr userDrawn="1"/>
        </p:nvSpPr>
        <p:spPr>
          <a:xfrm>
            <a:off x="411163" y="450893"/>
            <a:ext cx="5684837" cy="284778"/>
          </a:xfrm>
          <a:prstGeom prst="rect">
            <a:avLst/>
          </a:prstGeom>
          <a:noFill/>
        </p:spPr>
        <p:txBody>
          <a:bodyPr wrap="square" lIns="10800" tIns="0" rIns="0" bIns="90000" anchor="b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Department for Mechanical and Electrical Engineering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D6B1FAA-D7ED-4C71-8DC4-E5439F01BCEB}"/>
              </a:ext>
            </a:extLst>
          </p:cNvPr>
          <p:cNvCxnSpPr>
            <a:cxnSpLocks/>
          </p:cNvCxnSpPr>
          <p:nvPr userDrawn="1"/>
        </p:nvCxnSpPr>
        <p:spPr>
          <a:xfrm>
            <a:off x="410400" y="715665"/>
            <a:ext cx="6992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Logo black">
            <a:extLst>
              <a:ext uri="{FF2B5EF4-FFF2-40B4-BE49-F238E27FC236}">
                <a16:creationId xmlns:a16="http://schemas.microsoft.com/office/drawing/2014/main" id="{CAAF367F-3818-457C-9EE1-320E9050A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46" y="6294893"/>
            <a:ext cx="784800" cy="21184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F779A9-E4FE-4412-9D9E-BF5BF84D02AB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6ECF2D-BB4C-4004-9F8E-08239A46461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5949DE-6D77-480D-A4A9-E2E53BE1CE8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45D37B1E-C366-494F-A587-962AD9AABC8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5150F5-CFA6-40F1-B2B7-79337C2232BB}"/>
              </a:ext>
            </a:extLst>
          </p:cNvPr>
          <p:cNvSpPr txBox="1"/>
          <p:nvPr userDrawn="1"/>
        </p:nvSpPr>
        <p:spPr>
          <a:xfrm>
            <a:off x="0" y="-349741"/>
            <a:ext cx="11457183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50" b="1" noProof="1"/>
              <a:t>Skift baggrundsfarve. </a:t>
            </a:r>
            <a:r>
              <a:rPr lang="en-GB" sz="1050" noProof="1"/>
              <a:t>Højreklik på slidet og vælg </a:t>
            </a:r>
            <a:r>
              <a:rPr lang="en-GB" sz="1050" b="1" noProof="1"/>
              <a:t>Formatér baggrund</a:t>
            </a:r>
            <a:r>
              <a:rPr lang="en-GB" sz="1050" noProof="1"/>
              <a:t>. Klik på </a:t>
            </a:r>
            <a:r>
              <a:rPr lang="en-GB" sz="1050" b="1" noProof="1"/>
              <a:t>Fyld farve </a:t>
            </a:r>
            <a:r>
              <a:rPr lang="en-GB" sz="1050" noProof="1"/>
              <a:t>i Formater baggrund vinduet og vælg farve fra øverste række i SDU’s farve palette eller fra den brugerdefinerede farvepalette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71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indhold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4696" y="999173"/>
            <a:ext cx="10952579" cy="70104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Klik for at tilføje overskrift</a:t>
            </a:r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9D41ADC-5992-4476-8E55-8A709AA1B4B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14696" y="1989138"/>
            <a:ext cx="10952580" cy="38528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Klik for at tilføje tekst, klik ikon for at tilføje graf/tabel</a:t>
            </a:r>
            <a:endParaRPr lang="en-GB"/>
          </a:p>
          <a:p>
            <a:pPr lvl="1"/>
            <a:r>
              <a:rPr lang="en-GB" dirty="0"/>
              <a:t>Second </a:t>
            </a:r>
            <a:r>
              <a:rPr lang="en-GB" dirty="0" err="1"/>
              <a:t>level</a:t>
            </a:r>
            <a:endParaRPr lang="en-GB" dirty="0"/>
          </a:p>
          <a:p>
            <a:pPr lvl="2"/>
            <a:r>
              <a:rPr lang="en-GB" dirty="0"/>
              <a:t>Third </a:t>
            </a:r>
            <a:r>
              <a:rPr lang="en-GB" dirty="0" err="1"/>
              <a:t>level</a:t>
            </a:r>
            <a:endParaRPr lang="en-GB" dirty="0"/>
          </a:p>
          <a:p>
            <a:pPr lvl="3"/>
            <a:r>
              <a:rPr lang="en-GB" dirty="0" err="1"/>
              <a:t>Fourth</a:t>
            </a:r>
            <a:r>
              <a:rPr lang="en-GB" dirty="0"/>
              <a:t> </a:t>
            </a:r>
            <a:r>
              <a:rPr lang="en-GB" dirty="0" err="1"/>
              <a:t>level</a:t>
            </a:r>
            <a:endParaRPr lang="en-GB" dirty="0"/>
          </a:p>
          <a:p>
            <a:pPr lvl="4"/>
            <a:r>
              <a:rPr lang="en-GB" dirty="0"/>
              <a:t>Fifth </a:t>
            </a:r>
            <a:r>
              <a:rPr lang="en-GB" dirty="0" err="1"/>
              <a:t>level</a:t>
            </a:r>
            <a:endParaRPr lang="en-GB" dirty="0"/>
          </a:p>
        </p:txBody>
      </p:sp>
      <p:sp>
        <p:nvSpPr>
          <p:cNvPr id="10" name="Date Placeholder 14">
            <a:extLst>
              <a:ext uri="{FF2B5EF4-FFF2-40B4-BE49-F238E27FC236}">
                <a16:creationId xmlns:a16="http://schemas.microsoft.com/office/drawing/2014/main" id="{BBCDE8CE-8147-4B12-B358-7B7ACA92FF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">
                <a:noFill/>
              </a:defRPr>
            </a:lvl1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11" name="Date Placeholder 14">
            <a:extLst>
              <a:ext uri="{FF2B5EF4-FFF2-40B4-BE49-F238E27FC236}">
                <a16:creationId xmlns:a16="http://schemas.microsoft.com/office/drawing/2014/main" id="{7ACE2053-07AA-42FA-A789-E1430CAF7988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D490B9-04D5-4C98-9BAE-36CAE61DE34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fld id="{FE801794-3FDB-461A-9E99-5FA47B2F2B3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DCBB1C-1FE3-42F2-ACED-70B0664062B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D37B1E-C366-494F-A587-962AD9AABC8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39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dhold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692202" y="1006605"/>
            <a:ext cx="4680000" cy="1938338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Klik for at tilføje overskrift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B99C08-64C3-4ADA-9CD2-FBE2ED855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92202" y="3387600"/>
            <a:ext cx="4680000" cy="24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Klik for at tilføje tekst</a:t>
            </a:r>
            <a:endParaRPr lang="en-GB"/>
          </a:p>
          <a:p>
            <a:pPr lvl="1"/>
            <a:r>
              <a:rPr lang="en-GB" dirty="0"/>
              <a:t>Second </a:t>
            </a:r>
            <a:r>
              <a:rPr lang="en-GB" dirty="0" err="1"/>
              <a:t>level</a:t>
            </a:r>
            <a:endParaRPr lang="en-GB" dirty="0"/>
          </a:p>
          <a:p>
            <a:pPr lvl="2"/>
            <a:r>
              <a:rPr lang="en-GB" dirty="0"/>
              <a:t>Third </a:t>
            </a:r>
            <a:r>
              <a:rPr lang="en-GB" dirty="0" err="1"/>
              <a:t>level</a:t>
            </a:r>
            <a:endParaRPr lang="en-GB" dirty="0"/>
          </a:p>
          <a:p>
            <a:pPr lvl="3"/>
            <a:r>
              <a:rPr lang="en-GB" dirty="0" err="1"/>
              <a:t>Fourth</a:t>
            </a:r>
            <a:r>
              <a:rPr lang="en-GB" dirty="0"/>
              <a:t> </a:t>
            </a:r>
            <a:r>
              <a:rPr lang="en-GB" dirty="0" err="1"/>
              <a:t>level</a:t>
            </a:r>
            <a:endParaRPr lang="en-GB" dirty="0"/>
          </a:p>
          <a:p>
            <a:pPr lvl="4"/>
            <a:r>
              <a:rPr lang="en-GB" dirty="0"/>
              <a:t>Fifth </a:t>
            </a:r>
            <a:r>
              <a:rPr lang="en-GB" dirty="0" err="1"/>
              <a:t>level</a:t>
            </a:r>
            <a:endParaRPr lang="en-GB" dirty="0"/>
          </a:p>
        </p:txBody>
      </p:sp>
      <p:sp>
        <p:nvSpPr>
          <p:cNvPr id="19" name="text" descr="{&quot;templafy&quot;:{&quot;id&quot;:&quot;11131a3d-1f8c-4b81-89f1-aa63e7c264c3&quot;}}" title="UserProfile.Institut.InstituteDCU_{{DocumentLanguage}}">
            <a:extLst>
              <a:ext uri="{FF2B5EF4-FFF2-40B4-BE49-F238E27FC236}">
                <a16:creationId xmlns:a16="http://schemas.microsoft.com/office/drawing/2014/main" id="{610DD8E7-635C-4517-8E21-65C3CB025FFE}"/>
              </a:ext>
            </a:extLst>
          </p:cNvPr>
          <p:cNvSpPr txBox="1">
            <a:spLocks/>
          </p:cNvSpPr>
          <p:nvPr userDrawn="1"/>
        </p:nvSpPr>
        <p:spPr>
          <a:xfrm>
            <a:off x="411163" y="450893"/>
            <a:ext cx="5684837" cy="284778"/>
          </a:xfrm>
          <a:prstGeom prst="rect">
            <a:avLst/>
          </a:prstGeom>
          <a:noFill/>
        </p:spPr>
        <p:txBody>
          <a:bodyPr wrap="square" lIns="10800" tIns="0" rIns="0" bIns="90000" anchor="b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Department for Mechanical and Electrical Engineering</a:t>
            </a:r>
          </a:p>
        </p:txBody>
      </p:sp>
      <p:sp>
        <p:nvSpPr>
          <p:cNvPr id="20" name="sdu.dk">
            <a:extLst>
              <a:ext uri="{FF2B5EF4-FFF2-40B4-BE49-F238E27FC236}">
                <a16:creationId xmlns:a16="http://schemas.microsoft.com/office/drawing/2014/main" id="{4B84D86E-3D20-4505-8DAD-8EB1F3E63B0A}"/>
              </a:ext>
            </a:extLst>
          </p:cNvPr>
          <p:cNvSpPr/>
          <p:nvPr userDrawn="1"/>
        </p:nvSpPr>
        <p:spPr>
          <a:xfrm rot="5400000">
            <a:off x="11480800" y="721379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tx1"/>
                </a:solidFill>
              </a:rPr>
              <a:t>sdu.dk</a:t>
            </a:r>
            <a:endParaRPr lang="en-GB"/>
          </a:p>
        </p:txBody>
      </p:sp>
      <p:sp>
        <p:nvSpPr>
          <p:cNvPr id="21" name="#sdudk">
            <a:extLst>
              <a:ext uri="{FF2B5EF4-FFF2-40B4-BE49-F238E27FC236}">
                <a16:creationId xmlns:a16="http://schemas.microsoft.com/office/drawing/2014/main" id="{B58A6A9A-5E98-43AC-8CA5-F6C4B0573364}"/>
              </a:ext>
            </a:extLst>
          </p:cNvPr>
          <p:cNvSpPr/>
          <p:nvPr userDrawn="1"/>
        </p:nvSpPr>
        <p:spPr>
          <a:xfrm rot="5400000">
            <a:off x="11482792" y="2027544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tx1"/>
                </a:solidFill>
              </a:rPr>
              <a:t>#sdudk</a:t>
            </a:r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EA2A3A-0B73-49AA-824B-85FAE9B16B10}"/>
              </a:ext>
            </a:extLst>
          </p:cNvPr>
          <p:cNvCxnSpPr>
            <a:cxnSpLocks/>
          </p:cNvCxnSpPr>
          <p:nvPr userDrawn="1"/>
        </p:nvCxnSpPr>
        <p:spPr>
          <a:xfrm>
            <a:off x="410400" y="715665"/>
            <a:ext cx="6992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" descr="{&quot;templafy&quot;:{&quot;id&quot;:&quot;708be675-4aac-4bac-bf1a-f28809a9a8e5&quot;}}" title="Form.Date">
            <a:extLst>
              <a:ext uri="{FF2B5EF4-FFF2-40B4-BE49-F238E27FC236}">
                <a16:creationId xmlns:a16="http://schemas.microsoft.com/office/drawing/2014/main" id="{6189AE65-D68D-4102-AA1D-2A3BCB6F21BF}"/>
              </a:ext>
            </a:extLst>
          </p:cNvPr>
          <p:cNvSpPr/>
          <p:nvPr userDrawn="1"/>
        </p:nvSpPr>
        <p:spPr>
          <a:xfrm>
            <a:off x="9156032" y="6349384"/>
            <a:ext cx="2624806" cy="180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r"/>
            <a:r>
              <a:rPr lang="en-GB" sz="1200" b="0" dirty="0">
                <a:solidFill>
                  <a:schemeClr val="tx1"/>
                </a:solidFill>
              </a:rPr>
              <a:t>September 2020</a:t>
            </a:r>
          </a:p>
        </p:txBody>
      </p:sp>
      <p:pic>
        <p:nvPicPr>
          <p:cNvPr id="16" name="Logo black">
            <a:extLst>
              <a:ext uri="{FF2B5EF4-FFF2-40B4-BE49-F238E27FC236}">
                <a16:creationId xmlns:a16="http://schemas.microsoft.com/office/drawing/2014/main" id="{B52757AD-346A-4AA0-A5D6-36F8B1FE48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46" y="6294893"/>
            <a:ext cx="784800" cy="211840"/>
          </a:xfrm>
          <a:prstGeom prst="rect">
            <a:avLst/>
          </a:prstGeom>
        </p:spPr>
      </p:pic>
      <p:sp>
        <p:nvSpPr>
          <p:cNvPr id="18" name="Date Placeholder 14">
            <a:extLst>
              <a:ext uri="{FF2B5EF4-FFF2-40B4-BE49-F238E27FC236}">
                <a16:creationId xmlns:a16="http://schemas.microsoft.com/office/drawing/2014/main" id="{A09FC7B4-885C-4F9D-BD71-AE2FBDB38698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8FEE58-0FE9-4218-904C-188D46CD214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22432" y="1000443"/>
            <a:ext cx="5077365" cy="48531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Klik for at tilføje tekst, klik ikon for at tilføje graf/tabel</a:t>
            </a:r>
            <a:endParaRPr lang="en-GB"/>
          </a:p>
          <a:p>
            <a:pPr lvl="1"/>
            <a:r>
              <a:rPr lang="en-GB" dirty="0"/>
              <a:t>Second </a:t>
            </a:r>
            <a:r>
              <a:rPr lang="en-GB" dirty="0" err="1"/>
              <a:t>level</a:t>
            </a:r>
            <a:endParaRPr lang="en-GB" dirty="0"/>
          </a:p>
          <a:p>
            <a:pPr lvl="2"/>
            <a:r>
              <a:rPr lang="en-GB" dirty="0"/>
              <a:t>Third </a:t>
            </a:r>
            <a:r>
              <a:rPr lang="en-GB" dirty="0" err="1"/>
              <a:t>level</a:t>
            </a:r>
            <a:endParaRPr lang="en-GB" dirty="0"/>
          </a:p>
          <a:p>
            <a:pPr lvl="3"/>
            <a:r>
              <a:rPr lang="en-GB" dirty="0" err="1"/>
              <a:t>Fourth</a:t>
            </a:r>
            <a:r>
              <a:rPr lang="en-GB" dirty="0"/>
              <a:t> </a:t>
            </a:r>
            <a:r>
              <a:rPr lang="en-GB" dirty="0" err="1"/>
              <a:t>level</a:t>
            </a:r>
            <a:endParaRPr lang="en-GB" dirty="0"/>
          </a:p>
          <a:p>
            <a:pPr lvl="4"/>
            <a:r>
              <a:rPr lang="en-GB" dirty="0"/>
              <a:t>Fifth </a:t>
            </a:r>
            <a:r>
              <a:rPr lang="en-GB" dirty="0" err="1"/>
              <a:t>level</a:t>
            </a:r>
            <a:endParaRPr lang="en-GB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3F302217-B569-449A-8422-B6650C9BB08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F36464C-AEF7-4BFD-9A97-813102BCA48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58D7263E-B2E5-4CB9-9AAF-C0006E4A040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5D37B1E-C366-494F-A587-962AD9AABC8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BAA208-28D6-470D-B539-73F9AC20E86C}"/>
              </a:ext>
            </a:extLst>
          </p:cNvPr>
          <p:cNvSpPr txBox="1"/>
          <p:nvPr userDrawn="1"/>
        </p:nvSpPr>
        <p:spPr>
          <a:xfrm>
            <a:off x="0" y="-349741"/>
            <a:ext cx="11457183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50" b="1" noProof="1"/>
              <a:t>Skift baggrundsfarve. </a:t>
            </a:r>
            <a:r>
              <a:rPr lang="en-GB" sz="1050" noProof="1"/>
              <a:t>Højreklik på slidet og vælg </a:t>
            </a:r>
            <a:r>
              <a:rPr lang="en-GB" sz="1050" b="1" noProof="1"/>
              <a:t>Formatér baggrund</a:t>
            </a:r>
            <a:r>
              <a:rPr lang="en-GB" sz="1050" noProof="1"/>
              <a:t>. Klik på </a:t>
            </a:r>
            <a:r>
              <a:rPr lang="en-GB" sz="1050" b="1" noProof="1"/>
              <a:t>Fyld farve </a:t>
            </a:r>
            <a:r>
              <a:rPr lang="en-GB" sz="1050" noProof="1"/>
              <a:t>i Formater baggrund vinduet og vælg farve fra øverste række i SDU’s farve palette eller fra den brugerdefinerede farvepalette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44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B9A67-E62D-400C-BC42-A3A96AAED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401" y="1028247"/>
            <a:ext cx="2502000" cy="432000"/>
          </a:xfrm>
        </p:spPr>
        <p:txBody>
          <a:bodyPr/>
          <a:lstStyle>
            <a:lvl1pPr>
              <a:lnSpc>
                <a:spcPct val="110000"/>
              </a:lnSpc>
              <a:defRPr sz="1200"/>
            </a:lvl1pPr>
          </a:lstStyle>
          <a:p>
            <a:r>
              <a:rPr lang="en-GB" noProof="0" dirty="0"/>
              <a:t>Klik for at tilføje underoverskrift</a:t>
            </a:r>
            <a:endParaRPr lang="en-GB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60E8CAC-51BD-4862-8B6E-BD3E315677C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11163" y="1475354"/>
            <a:ext cx="2502000" cy="4366646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Klik for at tilføje tekst</a:t>
            </a:r>
            <a:endParaRPr lang="en-GB"/>
          </a:p>
          <a:p>
            <a:pPr lvl="1"/>
            <a:r>
              <a:rPr lang="en-GB" noProof="0" dirty="0"/>
              <a:t>Second </a:t>
            </a:r>
            <a:r>
              <a:rPr lang="en-GB" noProof="0" dirty="0" err="1"/>
              <a:t>level</a:t>
            </a:r>
            <a:endParaRPr lang="en-GB" noProof="0" dirty="0"/>
          </a:p>
          <a:p>
            <a:pPr lvl="2"/>
            <a:r>
              <a:rPr lang="en-GB" noProof="0" dirty="0"/>
              <a:t>Third </a:t>
            </a:r>
            <a:r>
              <a:rPr lang="en-GB" noProof="0" dirty="0" err="1"/>
              <a:t>level</a:t>
            </a:r>
            <a:endParaRPr lang="en-GB" noProof="0" dirty="0"/>
          </a:p>
          <a:p>
            <a:pPr lvl="3"/>
            <a:r>
              <a:rPr lang="en-GB" noProof="0" dirty="0" err="1"/>
              <a:t>Fourth</a:t>
            </a:r>
            <a:r>
              <a:rPr lang="en-GB" noProof="0" dirty="0"/>
              <a:t> </a:t>
            </a:r>
            <a:r>
              <a:rPr lang="en-GB" noProof="0" dirty="0" err="1"/>
              <a:t>level</a:t>
            </a:r>
            <a:endParaRPr lang="en-GB" noProof="0" dirty="0"/>
          </a:p>
          <a:p>
            <a:pPr lvl="4"/>
            <a:r>
              <a:rPr lang="en-GB" noProof="0" dirty="0"/>
              <a:t>Fifth </a:t>
            </a:r>
            <a:r>
              <a:rPr lang="en-GB" noProof="0" dirty="0" err="1"/>
              <a:t>level</a:t>
            </a:r>
            <a:endParaRPr lang="en-GB" noProof="0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25135A09-8F8A-4D87-8C43-B3A0A80BE2F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73164" y="1028246"/>
            <a:ext cx="2502000" cy="432000"/>
          </a:xfrm>
        </p:spPr>
        <p:txBody>
          <a:bodyPr/>
          <a:lstStyle>
            <a:lvl1pPr marL="0" indent="0" algn="l">
              <a:buNone/>
              <a:defRPr sz="12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Klik for at tilføje underoverskrift</a:t>
            </a:r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62D92C6-668E-491E-B394-72897FAB308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273163" y="1475354"/>
            <a:ext cx="2502000" cy="4366646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Klik for at tilføje tekst</a:t>
            </a:r>
            <a:endParaRPr lang="en-GB"/>
          </a:p>
          <a:p>
            <a:pPr lvl="1"/>
            <a:r>
              <a:rPr lang="en-GB" noProof="0" dirty="0"/>
              <a:t>Second </a:t>
            </a:r>
            <a:r>
              <a:rPr lang="en-GB" noProof="0" dirty="0" err="1"/>
              <a:t>level</a:t>
            </a:r>
            <a:endParaRPr lang="en-GB" noProof="0" dirty="0"/>
          </a:p>
          <a:p>
            <a:pPr lvl="2"/>
            <a:r>
              <a:rPr lang="en-GB" noProof="0" dirty="0"/>
              <a:t>Third </a:t>
            </a:r>
            <a:r>
              <a:rPr lang="en-GB" noProof="0" dirty="0" err="1"/>
              <a:t>level</a:t>
            </a:r>
            <a:endParaRPr lang="en-GB" noProof="0" dirty="0"/>
          </a:p>
          <a:p>
            <a:pPr lvl="3"/>
            <a:r>
              <a:rPr lang="en-GB" noProof="0" dirty="0" err="1"/>
              <a:t>Fourth</a:t>
            </a:r>
            <a:r>
              <a:rPr lang="en-GB" noProof="0" dirty="0"/>
              <a:t> </a:t>
            </a:r>
            <a:r>
              <a:rPr lang="en-GB" noProof="0" dirty="0" err="1"/>
              <a:t>level</a:t>
            </a:r>
            <a:endParaRPr lang="en-GB" noProof="0" dirty="0"/>
          </a:p>
          <a:p>
            <a:pPr lvl="4"/>
            <a:r>
              <a:rPr lang="en-GB" noProof="0" dirty="0"/>
              <a:t>Fifth </a:t>
            </a:r>
            <a:r>
              <a:rPr lang="en-GB" noProof="0" dirty="0" err="1"/>
              <a:t>level</a:t>
            </a:r>
            <a:endParaRPr lang="en-GB" noProof="0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C0F1B1F1-CA40-4EA4-AB68-69DBBD61ED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35163" y="1028246"/>
            <a:ext cx="2502000" cy="432000"/>
          </a:xfrm>
        </p:spPr>
        <p:txBody>
          <a:bodyPr/>
          <a:lstStyle>
            <a:lvl1pPr marL="0" indent="0">
              <a:buNone/>
              <a:defRPr sz="1200" b="1"/>
            </a:lvl1pPr>
            <a:lvl2pPr marL="252000" indent="0">
              <a:buNone/>
              <a:defRPr/>
            </a:lvl2pPr>
          </a:lstStyle>
          <a:p>
            <a:pPr lvl="0"/>
            <a:r>
              <a:rPr lang="en-GB" noProof="0" dirty="0"/>
              <a:t>Klik for at tilføje underoverskrift</a:t>
            </a:r>
            <a:endParaRPr lang="en-GB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3DBEE0FF-2C0E-499E-ACAF-B6F421AF13D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135163" y="1475354"/>
            <a:ext cx="2502000" cy="4366646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Klik for at tilføje tekst</a:t>
            </a:r>
            <a:endParaRPr lang="en-GB"/>
          </a:p>
          <a:p>
            <a:pPr lvl="1"/>
            <a:r>
              <a:rPr lang="en-GB" noProof="0" dirty="0"/>
              <a:t>Second </a:t>
            </a:r>
            <a:r>
              <a:rPr lang="en-GB" noProof="0" dirty="0" err="1"/>
              <a:t>level</a:t>
            </a:r>
            <a:endParaRPr lang="en-GB" noProof="0" dirty="0"/>
          </a:p>
          <a:p>
            <a:pPr lvl="2"/>
            <a:r>
              <a:rPr lang="en-GB" noProof="0" dirty="0"/>
              <a:t>Third </a:t>
            </a:r>
            <a:r>
              <a:rPr lang="en-GB" noProof="0" dirty="0" err="1"/>
              <a:t>level</a:t>
            </a:r>
            <a:endParaRPr lang="en-GB" noProof="0" dirty="0"/>
          </a:p>
          <a:p>
            <a:pPr lvl="3"/>
            <a:r>
              <a:rPr lang="en-GB" noProof="0" dirty="0" err="1"/>
              <a:t>Fourth</a:t>
            </a:r>
            <a:r>
              <a:rPr lang="en-GB" noProof="0" dirty="0"/>
              <a:t> </a:t>
            </a:r>
            <a:r>
              <a:rPr lang="en-GB" noProof="0" dirty="0" err="1"/>
              <a:t>level</a:t>
            </a:r>
            <a:endParaRPr lang="en-GB" noProof="0" dirty="0"/>
          </a:p>
          <a:p>
            <a:pPr lvl="4"/>
            <a:r>
              <a:rPr lang="en-GB" noProof="0" dirty="0"/>
              <a:t>Fifth </a:t>
            </a:r>
            <a:r>
              <a:rPr lang="en-GB" noProof="0" dirty="0" err="1"/>
              <a:t>level</a:t>
            </a:r>
            <a:endParaRPr lang="en-GB" noProof="0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F091117C-5AED-4416-88BA-F1C88ACD7A2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997162" y="1028247"/>
            <a:ext cx="2502000" cy="432000"/>
          </a:xfrm>
        </p:spPr>
        <p:txBody>
          <a:bodyPr/>
          <a:lstStyle>
            <a:lvl1pPr marL="0" indent="0">
              <a:buNone/>
              <a:defRPr sz="1200" b="1"/>
            </a:lvl1pPr>
            <a:lvl2pPr marL="252000" indent="0">
              <a:buNone/>
              <a:defRPr/>
            </a:lvl2pPr>
          </a:lstStyle>
          <a:p>
            <a:pPr lvl="0"/>
            <a:r>
              <a:rPr lang="en-GB" noProof="0" dirty="0"/>
              <a:t>Klik for at tilføje underoverskrift</a:t>
            </a:r>
            <a:endParaRPr lang="en-GB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66F31E1-769E-4E9A-9DCC-2C64321A89C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997161" y="1475354"/>
            <a:ext cx="2501999" cy="4366646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Klik for at tilføje tekst</a:t>
            </a:r>
            <a:endParaRPr lang="en-GB"/>
          </a:p>
          <a:p>
            <a:pPr lvl="1"/>
            <a:r>
              <a:rPr lang="en-GB" noProof="0" dirty="0"/>
              <a:t>Second </a:t>
            </a:r>
            <a:r>
              <a:rPr lang="en-GB" noProof="0" dirty="0" err="1"/>
              <a:t>level</a:t>
            </a:r>
            <a:endParaRPr lang="en-GB" noProof="0" dirty="0"/>
          </a:p>
          <a:p>
            <a:pPr lvl="2"/>
            <a:r>
              <a:rPr lang="en-GB" noProof="0" dirty="0"/>
              <a:t>Third </a:t>
            </a:r>
            <a:r>
              <a:rPr lang="en-GB" noProof="0" dirty="0" err="1"/>
              <a:t>level</a:t>
            </a:r>
            <a:endParaRPr lang="en-GB" noProof="0" dirty="0"/>
          </a:p>
          <a:p>
            <a:pPr lvl="3"/>
            <a:r>
              <a:rPr lang="en-GB" noProof="0" dirty="0" err="1"/>
              <a:t>Fourth</a:t>
            </a:r>
            <a:r>
              <a:rPr lang="en-GB" noProof="0" dirty="0"/>
              <a:t> </a:t>
            </a:r>
            <a:r>
              <a:rPr lang="en-GB" noProof="0" dirty="0" err="1"/>
              <a:t>level</a:t>
            </a:r>
            <a:endParaRPr lang="en-GB" noProof="0" dirty="0"/>
          </a:p>
          <a:p>
            <a:pPr lvl="4"/>
            <a:r>
              <a:rPr lang="en-GB" noProof="0" dirty="0"/>
              <a:t>Fifth </a:t>
            </a:r>
            <a:r>
              <a:rPr lang="en-GB" noProof="0" dirty="0" err="1"/>
              <a:t>level</a:t>
            </a:r>
            <a:endParaRPr lang="en-GB" noProof="0" dirty="0"/>
          </a:p>
        </p:txBody>
      </p:sp>
      <p:sp>
        <p:nvSpPr>
          <p:cNvPr id="28" name="Date Placeholder 14">
            <a:extLst>
              <a:ext uri="{FF2B5EF4-FFF2-40B4-BE49-F238E27FC236}">
                <a16:creationId xmlns:a16="http://schemas.microsoft.com/office/drawing/2014/main" id="{1DCD95D8-07B6-42C0-8767-A640B7CA8534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588C40-671D-463C-8463-D77B96C28D8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46E2E0-2E23-491A-B165-353CDF3F79E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93800-6F51-413B-BA21-0A9967FF3386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5D37B1E-C366-494F-A587-962AD9AABC8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1953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bin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0400" y="1028247"/>
            <a:ext cx="11379347" cy="1602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Klik for at redigere i master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0400" y="3369040"/>
            <a:ext cx="11371905" cy="24729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Første niveau, bullet 16 </a:t>
            </a:r>
            <a:r>
              <a:rPr lang="en-GB" dirty="0" err="1"/>
              <a:t>pkt</a:t>
            </a:r>
            <a:endParaRPr lang="en-GB" dirty="0"/>
          </a:p>
          <a:p>
            <a:pPr lvl="1"/>
            <a:r>
              <a:rPr lang="en-GB" dirty="0"/>
              <a:t>Andet niveau, bullet 14 </a:t>
            </a:r>
            <a:r>
              <a:rPr lang="en-GB" dirty="0" err="1"/>
              <a:t>pkt</a:t>
            </a:r>
            <a:endParaRPr lang="en-GB" dirty="0"/>
          </a:p>
          <a:p>
            <a:pPr lvl="2"/>
            <a:r>
              <a:rPr lang="en-GB" dirty="0"/>
              <a:t>Tredje niveau, bullet 12 </a:t>
            </a:r>
            <a:r>
              <a:rPr lang="en-GB" dirty="0" err="1"/>
              <a:t>pkt</a:t>
            </a:r>
            <a:endParaRPr lang="en-GB" dirty="0"/>
          </a:p>
          <a:p>
            <a:pPr lvl="3"/>
            <a:r>
              <a:rPr lang="en-GB" dirty="0"/>
              <a:t>Fjerde niveau, Header bold 16 </a:t>
            </a:r>
            <a:r>
              <a:rPr lang="en-GB" dirty="0" err="1"/>
              <a:t>pkt</a:t>
            </a:r>
            <a:endParaRPr lang="en-GB" dirty="0"/>
          </a:p>
          <a:p>
            <a:pPr lvl="4"/>
            <a:r>
              <a:rPr lang="en-GB" dirty="0"/>
              <a:t>Femte niveau, Body </a:t>
            </a:r>
            <a:r>
              <a:rPr lang="en-GB" dirty="0" err="1"/>
              <a:t>regular</a:t>
            </a:r>
            <a:r>
              <a:rPr lang="en-GB" dirty="0"/>
              <a:t> 16 </a:t>
            </a:r>
            <a:r>
              <a:rPr lang="en-GB" dirty="0" err="1"/>
              <a:t>pkt</a:t>
            </a:r>
            <a:endParaRPr lang="en-GB" dirty="0"/>
          </a:p>
          <a:p>
            <a:pPr lvl="5"/>
            <a:r>
              <a:rPr lang="en-GB" dirty="0"/>
              <a:t>Sjette niveau, bullet 12 </a:t>
            </a:r>
            <a:r>
              <a:rPr lang="en-GB" dirty="0" err="1"/>
              <a:t>pkt</a:t>
            </a:r>
            <a:endParaRPr lang="en-GB" dirty="0"/>
          </a:p>
          <a:p>
            <a:pPr lvl="6"/>
            <a:r>
              <a:rPr lang="en-GB" dirty="0"/>
              <a:t>Syvende niveau, bullet 12 </a:t>
            </a:r>
            <a:r>
              <a:rPr lang="en-GB" dirty="0" err="1"/>
              <a:t>pkt</a:t>
            </a:r>
            <a:r>
              <a:rPr lang="en-GB" dirty="0"/>
              <a:t> (indryk 1 gang)</a:t>
            </a:r>
            <a:endParaRPr lang="en-GB"/>
          </a:p>
          <a:p>
            <a:pPr lvl="7"/>
            <a:r>
              <a:rPr lang="en-GB" dirty="0"/>
              <a:t>Ottende niveau, Header bold, 12 </a:t>
            </a:r>
            <a:r>
              <a:rPr lang="en-GB" dirty="0" err="1"/>
              <a:t>pkt</a:t>
            </a:r>
            <a:endParaRPr lang="en-GB" dirty="0"/>
          </a:p>
          <a:p>
            <a:pPr lvl="8"/>
            <a:r>
              <a:rPr lang="en-GB" dirty="0"/>
              <a:t>Niende niveau, Body </a:t>
            </a:r>
            <a:r>
              <a:rPr lang="en-GB" dirty="0" err="1"/>
              <a:t>regular</a:t>
            </a:r>
            <a:r>
              <a:rPr lang="en-GB" dirty="0"/>
              <a:t>, 12 </a:t>
            </a:r>
            <a:r>
              <a:rPr lang="en-GB" dirty="0" err="1"/>
              <a:t>pkt</a:t>
            </a:r>
            <a:endParaRPr lang="en-GB" dirty="0"/>
          </a:p>
        </p:txBody>
      </p:sp>
      <p:sp>
        <p:nvSpPr>
          <p:cNvPr id="5" name="OFF_institute"/>
          <p:cNvSpPr>
            <a:spLocks noGrp="1"/>
          </p:cNvSpPr>
          <p:nvPr>
            <p:ph type="ftr" sz="quarter" idx="3"/>
          </p:nvPr>
        </p:nvSpPr>
        <p:spPr>
          <a:xfrm>
            <a:off x="6915600" y="6376129"/>
            <a:ext cx="2240432" cy="18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000" b="0" cap="none" baseline="0">
                <a:solidFill>
                  <a:schemeClr val="tx1"/>
                </a:solidFill>
              </a:defRPr>
            </a:lvl1pPr>
          </a:lstStyle>
          <a:p>
            <a:fld id="{7076C51D-D02F-4081-B738-B8A857EEE92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9C3F3D4-B958-489D-8401-2859D15536DE}"/>
              </a:ext>
            </a:extLst>
          </p:cNvPr>
          <p:cNvSpPr/>
          <p:nvPr userDrawn="1"/>
        </p:nvSpPr>
        <p:spPr>
          <a:xfrm rot="5400000">
            <a:off x="11480800" y="721379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tx1"/>
                </a:solidFill>
              </a:rPr>
              <a:t>sdu.dk</a:t>
            </a:r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DAD2A31-35D3-4D5D-AA2D-C72C49CA7FB0}"/>
              </a:ext>
            </a:extLst>
          </p:cNvPr>
          <p:cNvSpPr/>
          <p:nvPr userDrawn="1"/>
        </p:nvSpPr>
        <p:spPr>
          <a:xfrm rot="5400000">
            <a:off x="11482792" y="2027544"/>
            <a:ext cx="914400" cy="3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r>
              <a:rPr lang="en-GB" sz="1100" b="1" noProof="1">
                <a:solidFill>
                  <a:schemeClr val="tx1"/>
                </a:solidFill>
              </a:rPr>
              <a:t>#sdudk</a:t>
            </a:r>
            <a:endParaRPr lang="en-GB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A56ADEC3-98E1-4CEA-9AF5-46F4CDD2FA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">
                <a:noFill/>
              </a:defRPr>
            </a:lvl1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pic>
        <p:nvPicPr>
          <p:cNvPr id="25" name="Logo black">
            <a:extLst>
              <a:ext uri="{FF2B5EF4-FFF2-40B4-BE49-F238E27FC236}">
                <a16:creationId xmlns:a16="http://schemas.microsoft.com/office/drawing/2014/main" id="{860AC4C2-E6D6-4DCE-950A-C298C0AE9B87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46" y="6294893"/>
            <a:ext cx="784800" cy="21184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6C4C210-3CAD-4E96-8F10-9CD4863FC9B7}"/>
              </a:ext>
            </a:extLst>
          </p:cNvPr>
          <p:cNvCxnSpPr>
            <a:cxnSpLocks/>
          </p:cNvCxnSpPr>
          <p:nvPr userDrawn="1"/>
        </p:nvCxnSpPr>
        <p:spPr>
          <a:xfrm>
            <a:off x="410400" y="715665"/>
            <a:ext cx="6992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>
              <a:defRPr sz="100">
                <a:noFill/>
              </a:defRPr>
            </a:lvl1pPr>
          </a:lstStyle>
          <a:p>
            <a:fld id="{45D37B1E-C366-494F-A587-962AD9AABC8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Date Placeholder 14">
            <a:extLst>
              <a:ext uri="{FF2B5EF4-FFF2-40B4-BE49-F238E27FC236}">
                <a16:creationId xmlns:a16="http://schemas.microsoft.com/office/drawing/2014/main" id="{7DF98717-AAEA-4E2B-96B8-AAAFF896C0EA}"/>
              </a:ext>
            </a:extLst>
          </p:cNvPr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A13B18-F5ED-4611-8DBB-F05123AFBA22}" type="datetimeFigureOut">
              <a:rPr lang="en-GB" smtClean="0"/>
              <a:pPr/>
              <a:t>25/09/2020</a:t>
            </a:fld>
            <a:endParaRPr lang="en-GB" dirty="0"/>
          </a:p>
        </p:txBody>
      </p:sp>
      <p:sp>
        <p:nvSpPr>
          <p:cNvPr id="13" name="text" descr="{&quot;templafy&quot;:{&quot;id&quot;:&quot;3af48aae-e25a-4dcf-b868-675366a9cf11&quot;}}" title="UserProfile.Institut.InstituteDCU_{{DocumentLanguage}}">
            <a:extLst>
              <a:ext uri="{FF2B5EF4-FFF2-40B4-BE49-F238E27FC236}">
                <a16:creationId xmlns:a16="http://schemas.microsoft.com/office/drawing/2014/main" id="{125E96D5-3BB9-422E-861E-C7C7A150AD68}"/>
              </a:ext>
            </a:extLst>
          </p:cNvPr>
          <p:cNvSpPr txBox="1">
            <a:spLocks/>
          </p:cNvSpPr>
          <p:nvPr userDrawn="1"/>
        </p:nvSpPr>
        <p:spPr>
          <a:xfrm>
            <a:off x="411163" y="450893"/>
            <a:ext cx="5684837" cy="284778"/>
          </a:xfrm>
          <a:prstGeom prst="rect">
            <a:avLst/>
          </a:prstGeom>
          <a:noFill/>
        </p:spPr>
        <p:txBody>
          <a:bodyPr wrap="square" lIns="10800" tIns="0" rIns="0" bIns="90000" anchor="b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Department for Mechanical and Electrical Engineering</a:t>
            </a:r>
          </a:p>
        </p:txBody>
      </p:sp>
    </p:spTree>
    <p:extLst>
      <p:ext uri="{BB962C8B-B14F-4D97-AF65-F5344CB8AC3E}">
        <p14:creationId xmlns:p14="http://schemas.microsoft.com/office/powerpoint/2010/main" val="214352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0" r:id="rId3"/>
    <p:sldLayoutId id="2147483688" r:id="rId4"/>
    <p:sldLayoutId id="2147483690" r:id="rId5"/>
    <p:sldLayoutId id="2147483686" r:id="rId6"/>
    <p:sldLayoutId id="2147483692" r:id="rId7"/>
    <p:sldLayoutId id="2147483682" r:id="rId8"/>
    <p:sldLayoutId id="2147483689" r:id="rId9"/>
    <p:sldLayoutId id="2147483676" r:id="rId10"/>
    <p:sldLayoutId id="2147483654" r:id="rId11"/>
    <p:sldLayoutId id="2147483685" r:id="rId12"/>
    <p:sldLayoutId id="2147483691" r:id="rId13"/>
    <p:sldLayoutId id="2147483662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7000"/>
        </a:lnSpc>
        <a:spcBef>
          <a:spcPct val="0"/>
        </a:spcBef>
        <a:buNone/>
        <a:tabLst>
          <a:tab pos="1438275" algn="l"/>
        </a:tabLst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110000"/>
        </a:lnSpc>
        <a:spcBef>
          <a:spcPts val="0"/>
        </a:spcBef>
        <a:buFont typeface="Wingdings" panose="05000000000000000000" pitchFamily="2" charset="2"/>
        <a:buChar char="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ct val="110000"/>
        </a:lnSpc>
        <a:spcBef>
          <a:spcPts val="0"/>
        </a:spcBef>
        <a:buFont typeface="Wingdings" panose="05000000000000000000" pitchFamily="2" charset="2"/>
        <a:buChar char="à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ct val="110000"/>
        </a:lnSpc>
        <a:spcBef>
          <a:spcPts val="0"/>
        </a:spcBef>
        <a:buFont typeface="Wingdings" panose="05000000000000000000" pitchFamily="2" charset="2"/>
        <a:buChar char="à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​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​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914400" rtl="0" eaLnBrk="1" latinLnBrk="0" hangingPunct="1">
        <a:lnSpc>
          <a:spcPct val="110000"/>
        </a:lnSpc>
        <a:spcBef>
          <a:spcPts val="0"/>
        </a:spcBef>
        <a:buFont typeface="Wingdings" panose="05000000000000000000" pitchFamily="2" charset="2"/>
        <a:buChar char="à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04000" indent="-252000" algn="l" defTabSz="914400" rtl="0" eaLnBrk="1" latinLnBrk="0" hangingPunct="1">
        <a:lnSpc>
          <a:spcPct val="110000"/>
        </a:lnSpc>
        <a:spcBef>
          <a:spcPts val="0"/>
        </a:spcBef>
        <a:buFont typeface="Wingdings" panose="05000000000000000000" pitchFamily="2" charset="2"/>
        <a:buChar char="à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​"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​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285" userDrawn="1">
          <p15:clr>
            <a:srgbClr val="F26B43"/>
          </p15:clr>
        </p15:guide>
        <p15:guide id="4" orient="horz" pos="1071" userDrawn="1">
          <p15:clr>
            <a:srgbClr val="F26B43"/>
          </p15:clr>
        </p15:guide>
        <p15:guide id="5" pos="259" userDrawn="1">
          <p15:clr>
            <a:srgbClr val="F26B43"/>
          </p15:clr>
        </p15:guide>
        <p15:guide id="6" pos="7421" userDrawn="1">
          <p15:clr>
            <a:srgbClr val="F26B43"/>
          </p15:clr>
        </p15:guide>
        <p15:guide id="7" orient="horz" pos="1253" userDrawn="1">
          <p15:clr>
            <a:srgbClr val="F26B43"/>
          </p15:clr>
        </p15:guide>
        <p15:guide id="8" orient="horz" pos="3680" userDrawn="1">
          <p15:clr>
            <a:srgbClr val="F26B43"/>
          </p15:clr>
        </p15:guide>
        <p15:guide id="9" orient="horz" pos="3916" userDrawn="1">
          <p15:clr>
            <a:srgbClr val="F26B43"/>
          </p15:clr>
        </p15:guide>
        <p15:guide id="10" orient="horz" pos="4094" userDrawn="1">
          <p15:clr>
            <a:srgbClr val="F26B43"/>
          </p15:clr>
        </p15:guide>
        <p15:guide id="11" pos="5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ustomXml" Target="../../customXml/item7.xml"/><Relationship Id="rId1" Type="http://schemas.openxmlformats.org/officeDocument/2006/relationships/customXml" Target="../../customXml/item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6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8.xml"/><Relationship Id="rId6" Type="http://schemas.openxmlformats.org/officeDocument/2006/relationships/image" Target="../media/image20.png"/><Relationship Id="rId5" Type="http://schemas.openxmlformats.org/officeDocument/2006/relationships/image" Target="../media/image28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 31">
            <a:extLst>
              <a:ext uri="{FF2B5EF4-FFF2-40B4-BE49-F238E27FC236}">
                <a16:creationId xmlns:a16="http://schemas.microsoft.com/office/drawing/2014/main" id="{A51DA613-011A-5841-A3FA-68B2D005A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1494" y="1358037"/>
            <a:ext cx="10069011" cy="3497427"/>
          </a:xfrm>
        </p:spPr>
        <p:txBody>
          <a:bodyPr/>
          <a:lstStyle/>
          <a:p>
            <a:pPr algn="ctr"/>
            <a:r>
              <a:rPr lang="en-GB" sz="4800" dirty="0"/>
              <a:t>Geometric exploration and optimisation of porous ceramic reactors for bioethanol production</a:t>
            </a:r>
            <a:br>
              <a:rPr lang="en-GB" sz="4800" dirty="0"/>
            </a:br>
            <a:br>
              <a:rPr lang="en-GB" sz="4800" dirty="0"/>
            </a:br>
            <a:r>
              <a:rPr lang="en-GB" sz="3600" b="0" i="1" dirty="0"/>
              <a:t>Jeffrey Gerard</a:t>
            </a:r>
            <a:r>
              <a:rPr lang="en-GB" sz="3600" b="0" i="1" baseline="30000" dirty="0"/>
              <a:t>1</a:t>
            </a:r>
            <a:r>
              <a:rPr lang="en-GB" sz="3600" b="0" i="1" dirty="0"/>
              <a:t> and Joe Alexandersen</a:t>
            </a:r>
            <a:r>
              <a:rPr lang="en-GB" sz="3600" b="0" i="1" baseline="30000" dirty="0"/>
              <a:t>2</a:t>
            </a:r>
            <a:br>
              <a:rPr lang="en-GB" sz="3600" b="0" i="1" dirty="0"/>
            </a:br>
            <a:r>
              <a:rPr lang="en-GB" sz="2000" b="0" i="1" baseline="30000" dirty="0"/>
              <a:t>1</a:t>
            </a:r>
            <a:r>
              <a:rPr lang="en-GB" sz="2000" b="0" i="1" dirty="0"/>
              <a:t>University of Montpellier, </a:t>
            </a:r>
            <a:r>
              <a:rPr lang="en-GB" sz="2000" b="0" i="1" baseline="30000" dirty="0"/>
              <a:t>2</a:t>
            </a:r>
            <a:r>
              <a:rPr lang="en-GB" sz="2000" b="0" i="1" dirty="0"/>
              <a:t>University of Southern Denmark</a:t>
            </a:r>
            <a:endParaRPr lang="en-GB" sz="3200" b="0" i="1" baseline="30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CF08C6-7869-42F2-829E-6683126F4D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C7CD7C-F7E2-4FF3-B441-BD5C13FCA230}" type="datetime1">
              <a:rPr lang="en-GB" smtClean="0"/>
              <a:t>25/09/2020</a:t>
            </a:fld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E9AF4A0-C250-4C7C-B275-EB172DA9849A}"/>
              </a:ext>
            </a:extLst>
          </p:cNvPr>
          <p:cNvGrpSpPr/>
          <p:nvPr/>
        </p:nvGrpSpPr>
        <p:grpSpPr>
          <a:xfrm>
            <a:off x="3855313" y="5361891"/>
            <a:ext cx="4481371" cy="1088603"/>
            <a:chOff x="-12844" y="4839978"/>
            <a:chExt cx="4481370" cy="10886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B693CA8-B5C3-4C9F-90CA-E9F84EEC4DF2}"/>
                </a:ext>
              </a:extLst>
            </p:cNvPr>
            <p:cNvSpPr txBox="1"/>
            <p:nvPr/>
          </p:nvSpPr>
          <p:spPr>
            <a:xfrm>
              <a:off x="1338464" y="4856871"/>
              <a:ext cx="3130062" cy="10464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000" b="1" dirty="0"/>
                <a:t>Joe Alexandersen</a:t>
              </a:r>
            </a:p>
            <a:p>
              <a:r>
                <a:rPr lang="en-GB" sz="1600" dirty="0"/>
                <a:t>Assistant Professor</a:t>
              </a:r>
            </a:p>
            <a:p>
              <a:r>
                <a:rPr lang="en-GB" sz="1600" dirty="0"/>
                <a:t>SDU Mechanical Engineering</a:t>
              </a:r>
            </a:p>
            <a:p>
              <a:r>
                <a:rPr lang="en-GB" sz="1600" dirty="0"/>
                <a:t>joal@sdu.dk</a:t>
              </a:r>
              <a:endParaRPr lang="da-DK" sz="1600" dirty="0" err="1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8F11380-7CD7-49F2-B6EC-948CE2F0A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844" y="4839978"/>
              <a:ext cx="1156975" cy="1088603"/>
            </a:xfrm>
            <a:prstGeom prst="rect">
              <a:avLst/>
            </a:prstGeom>
          </p:spPr>
        </p:pic>
      </p:grp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26127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8C8E83D-3873-4C98-B5DD-A4315D537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96" y="1700213"/>
            <a:ext cx="4614504" cy="4351338"/>
          </a:xfrm>
        </p:spPr>
        <p:txBody>
          <a:bodyPr/>
          <a:lstStyle/>
          <a:p>
            <a:r>
              <a:rPr lang="fr-FR" dirty="0" err="1"/>
              <a:t>Continuous</a:t>
            </a:r>
            <a:r>
              <a:rPr lang="fr-FR" dirty="0"/>
              <a:t> flow </a:t>
            </a:r>
            <a:r>
              <a:rPr lang="fr-FR" dirty="0" err="1"/>
              <a:t>bioreactors</a:t>
            </a:r>
            <a:r>
              <a:rPr lang="fr-FR" dirty="0"/>
              <a:t> </a:t>
            </a:r>
            <a:r>
              <a:rPr lang="fr-FR" dirty="0" err="1"/>
              <a:t>provide</a:t>
            </a:r>
            <a:r>
              <a:rPr lang="fr-FR" dirty="0"/>
              <a:t> </a:t>
            </a:r>
            <a:r>
              <a:rPr lang="fr-FR" dirty="0" err="1"/>
              <a:t>several</a:t>
            </a:r>
            <a:r>
              <a:rPr lang="fr-FR" dirty="0"/>
              <a:t> </a:t>
            </a:r>
            <a:r>
              <a:rPr lang="fr-FR" dirty="0" err="1"/>
              <a:t>advantages</a:t>
            </a:r>
            <a:r>
              <a:rPr lang="fr-FR" dirty="0"/>
              <a:t> over batch </a:t>
            </a:r>
            <a:r>
              <a:rPr lang="fr-FR" dirty="0" err="1"/>
              <a:t>reactors</a:t>
            </a:r>
            <a:r>
              <a:rPr lang="fr-FR" dirty="0"/>
              <a:t> due to </a:t>
            </a:r>
            <a:r>
              <a:rPr lang="fr-FR" dirty="0" err="1"/>
              <a:t>their</a:t>
            </a:r>
            <a:r>
              <a:rPr lang="fr-FR" dirty="0"/>
              <a:t> </a:t>
            </a:r>
            <a:r>
              <a:rPr lang="fr-FR" dirty="0" err="1"/>
              <a:t>smaller</a:t>
            </a:r>
            <a:r>
              <a:rPr lang="fr-FR" dirty="0"/>
              <a:t> size:</a:t>
            </a:r>
          </a:p>
          <a:p>
            <a:pPr lvl="1"/>
            <a:r>
              <a:rPr lang="fr-FR" dirty="0" err="1"/>
              <a:t>Easier</a:t>
            </a:r>
            <a:r>
              <a:rPr lang="fr-FR" dirty="0"/>
              <a:t> control over mass and </a:t>
            </a:r>
            <a:r>
              <a:rPr lang="fr-FR" dirty="0" err="1"/>
              <a:t>heat</a:t>
            </a:r>
            <a:r>
              <a:rPr lang="fr-FR" dirty="0"/>
              <a:t> </a:t>
            </a:r>
            <a:r>
              <a:rPr lang="fr-FR" dirty="0" err="1"/>
              <a:t>transfer</a:t>
            </a:r>
            <a:endParaRPr lang="fr-FR" dirty="0"/>
          </a:p>
          <a:p>
            <a:pPr lvl="1"/>
            <a:r>
              <a:rPr lang="fr-FR" dirty="0" err="1"/>
              <a:t>Smaller</a:t>
            </a:r>
            <a:r>
              <a:rPr lang="fr-FR" dirty="0"/>
              <a:t> </a:t>
            </a:r>
            <a:r>
              <a:rPr lang="fr-FR" dirty="0" err="1"/>
              <a:t>temperature</a:t>
            </a:r>
            <a:r>
              <a:rPr lang="fr-FR" dirty="0"/>
              <a:t> and </a:t>
            </a:r>
            <a:r>
              <a:rPr lang="fr-FR" dirty="0" err="1"/>
              <a:t>reactant</a:t>
            </a:r>
            <a:r>
              <a:rPr lang="fr-FR" dirty="0"/>
              <a:t> gradients</a:t>
            </a:r>
          </a:p>
          <a:p>
            <a:pPr lvl="1"/>
            <a:r>
              <a:rPr lang="fr-FR" dirty="0" err="1"/>
              <a:t>Higher</a:t>
            </a:r>
            <a:r>
              <a:rPr lang="fr-FR" dirty="0"/>
              <a:t> </a:t>
            </a:r>
            <a:r>
              <a:rPr lang="fr-FR" dirty="0" err="1"/>
              <a:t>safety</a:t>
            </a:r>
            <a:endParaRPr lang="fr-FR" dirty="0"/>
          </a:p>
          <a:p>
            <a:pPr lvl="1"/>
            <a:endParaRPr lang="fr-FR" dirty="0"/>
          </a:p>
          <a:p>
            <a:r>
              <a:rPr lang="fr-FR" dirty="0" err="1"/>
              <a:t>Porous</a:t>
            </a:r>
            <a:r>
              <a:rPr lang="fr-FR" dirty="0"/>
              <a:t> </a:t>
            </a:r>
            <a:r>
              <a:rPr lang="fr-FR" dirty="0" err="1"/>
              <a:t>ceramics</a:t>
            </a:r>
            <a:r>
              <a:rPr lang="fr-FR" dirty="0"/>
              <a:t> have </a:t>
            </a:r>
            <a:r>
              <a:rPr lang="fr-FR" dirty="0" err="1"/>
              <a:t>advantages</a:t>
            </a:r>
            <a:r>
              <a:rPr lang="fr-FR" dirty="0"/>
              <a:t> for </a:t>
            </a:r>
            <a:r>
              <a:rPr lang="fr-FR" dirty="0" err="1"/>
              <a:t>bioreactors</a:t>
            </a:r>
            <a:r>
              <a:rPr lang="fr-FR" dirty="0"/>
              <a:t>:</a:t>
            </a:r>
          </a:p>
          <a:p>
            <a:pPr lvl="1"/>
            <a:r>
              <a:rPr lang="fr-FR" dirty="0"/>
              <a:t>Flow passes </a:t>
            </a:r>
            <a:r>
              <a:rPr lang="fr-FR" dirty="0" err="1"/>
              <a:t>through</a:t>
            </a:r>
            <a:r>
              <a:rPr lang="fr-FR" dirty="0"/>
              <a:t> close to </a:t>
            </a:r>
            <a:r>
              <a:rPr lang="fr-FR" dirty="0" err="1"/>
              <a:t>uniformly</a:t>
            </a:r>
            <a:endParaRPr lang="fr-FR" dirty="0"/>
          </a:p>
          <a:p>
            <a:pPr lvl="1"/>
            <a:r>
              <a:rPr lang="fr-FR" dirty="0"/>
              <a:t>Flow moves at a </a:t>
            </a:r>
            <a:r>
              <a:rPr lang="fr-FR" dirty="0" err="1"/>
              <a:t>controllable</a:t>
            </a:r>
            <a:r>
              <a:rPr lang="fr-FR" dirty="0"/>
              <a:t> rate</a:t>
            </a:r>
          </a:p>
          <a:p>
            <a:pPr lvl="1"/>
            <a:r>
              <a:rPr lang="fr-FR" dirty="0"/>
              <a:t>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seeded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reactants</a:t>
            </a:r>
            <a:r>
              <a:rPr lang="fr-FR" dirty="0"/>
              <a:t>/</a:t>
            </a:r>
            <a:r>
              <a:rPr lang="fr-FR" dirty="0" err="1"/>
              <a:t>catalysts</a:t>
            </a:r>
            <a:endParaRPr lang="fr-FR" dirty="0"/>
          </a:p>
          <a:p>
            <a:pPr lvl="1"/>
            <a:endParaRPr lang="fr-FR" dirty="0"/>
          </a:p>
          <a:p>
            <a:r>
              <a:rPr lang="fr-FR" dirty="0" err="1"/>
              <a:t>Porous</a:t>
            </a:r>
            <a:r>
              <a:rPr lang="fr-FR" dirty="0"/>
              <a:t> block has high pressure </a:t>
            </a:r>
            <a:r>
              <a:rPr lang="fr-FR" dirty="0" err="1"/>
              <a:t>loss</a:t>
            </a:r>
            <a:endParaRPr lang="fr-FR" dirty="0"/>
          </a:p>
          <a:p>
            <a:pPr lvl="1"/>
            <a:r>
              <a:rPr lang="fr-FR" dirty="0"/>
              <a:t>Can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reduce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while</a:t>
            </a:r>
            <a:r>
              <a:rPr lang="fr-FR" dirty="0"/>
              <a:t> </a:t>
            </a:r>
            <a:r>
              <a:rPr lang="fr-FR" dirty="0" err="1"/>
              <a:t>maintaining</a:t>
            </a:r>
            <a:r>
              <a:rPr lang="fr-FR" dirty="0"/>
              <a:t> good</a:t>
            </a:r>
            <a:br>
              <a:rPr lang="fr-FR" dirty="0"/>
            </a:br>
            <a:r>
              <a:rPr lang="fr-FR" dirty="0" err="1"/>
              <a:t>reacton</a:t>
            </a:r>
            <a:r>
              <a:rPr lang="fr-FR" dirty="0"/>
              <a:t> rates?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CFB795A-3B10-4400-A19C-C93ACFC0AC70}"/>
              </a:ext>
            </a:extLst>
          </p:cNvPr>
          <p:cNvSpPr txBox="1">
            <a:spLocks/>
          </p:cNvSpPr>
          <p:nvPr/>
        </p:nvSpPr>
        <p:spPr>
          <a:xfrm>
            <a:off x="414696" y="999173"/>
            <a:ext cx="10952579" cy="7010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7000"/>
              </a:lnSpc>
              <a:spcBef>
                <a:spcPct val="0"/>
              </a:spcBef>
              <a:buNone/>
              <a:tabLst>
                <a:tab pos="1438275" algn="l"/>
              </a:tabLst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Motivation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F631D-B1AB-4F46-8A2D-2CB37459E044}"/>
              </a:ext>
            </a:extLst>
          </p:cNvPr>
          <p:cNvGrpSpPr/>
          <p:nvPr/>
        </p:nvGrpSpPr>
        <p:grpSpPr>
          <a:xfrm>
            <a:off x="4404695" y="3527774"/>
            <a:ext cx="7639354" cy="3101955"/>
            <a:chOff x="4404695" y="3527774"/>
            <a:chExt cx="7639354" cy="3101955"/>
          </a:xfrm>
        </p:grpSpPr>
        <p:pic>
          <p:nvPicPr>
            <p:cNvPr id="6" name="Image 3">
              <a:extLst>
                <a:ext uri="{FF2B5EF4-FFF2-40B4-BE49-F238E27FC236}">
                  <a16:creationId xmlns:a16="http://schemas.microsoft.com/office/drawing/2014/main" id="{9CF56088-A819-4AC3-B6B4-70C19BE51909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912"/>
            <a:stretch/>
          </p:blipFill>
          <p:spPr bwMode="auto">
            <a:xfrm>
              <a:off x="4404695" y="3527774"/>
              <a:ext cx="4034652" cy="31019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mage 3">
              <a:extLst>
                <a:ext uri="{FF2B5EF4-FFF2-40B4-BE49-F238E27FC236}">
                  <a16:creationId xmlns:a16="http://schemas.microsoft.com/office/drawing/2014/main" id="{E4865E03-9697-4864-80A1-7E7EE137BD74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25"/>
            <a:stretch/>
          </p:blipFill>
          <p:spPr bwMode="auto">
            <a:xfrm>
              <a:off x="8439347" y="3796187"/>
              <a:ext cx="3604702" cy="25651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50FD611-16FD-4D64-BF18-96BE85A3C3FF}"/>
              </a:ext>
            </a:extLst>
          </p:cNvPr>
          <p:cNvGrpSpPr/>
          <p:nvPr/>
        </p:nvGrpSpPr>
        <p:grpSpPr>
          <a:xfrm>
            <a:off x="6011821" y="161803"/>
            <a:ext cx="4614504" cy="2813332"/>
            <a:chOff x="6011821" y="161803"/>
            <a:chExt cx="4614504" cy="281333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682AE9-688D-4667-B276-F3CC053ECFD6}"/>
                </a:ext>
              </a:extLst>
            </p:cNvPr>
            <p:cNvGrpSpPr/>
            <p:nvPr/>
          </p:nvGrpSpPr>
          <p:grpSpPr>
            <a:xfrm>
              <a:off x="6011821" y="161803"/>
              <a:ext cx="4614504" cy="2644055"/>
              <a:chOff x="6011821" y="161803"/>
              <a:chExt cx="4614504" cy="2644055"/>
            </a:xfrm>
          </p:grpSpPr>
          <p:pic>
            <p:nvPicPr>
              <p:cNvPr id="1030" name="Picture 6">
                <a:extLst>
                  <a:ext uri="{FF2B5EF4-FFF2-40B4-BE49-F238E27FC236}">
                    <a16:creationId xmlns:a16="http://schemas.microsoft.com/office/drawing/2014/main" id="{D2FCC8E3-0F84-46E1-8ED9-B736BD6D10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1821" y="655392"/>
                <a:ext cx="2827672" cy="21199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8" name="Picture 4">
                <a:extLst>
                  <a:ext uri="{FF2B5EF4-FFF2-40B4-BE49-F238E27FC236}">
                    <a16:creationId xmlns:a16="http://schemas.microsoft.com/office/drawing/2014/main" id="{E862E9D3-B23E-4134-BA37-644061E90D5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25770" y="161803"/>
                <a:ext cx="2100555" cy="26440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53CB9E0-0B50-4BF0-8586-0FB0083DD8CA}"/>
                </a:ext>
              </a:extLst>
            </p:cNvPr>
            <p:cNvSpPr txBox="1"/>
            <p:nvPr/>
          </p:nvSpPr>
          <p:spPr>
            <a:xfrm>
              <a:off x="7784820" y="2805858"/>
              <a:ext cx="1410643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100" i="1" dirty="0"/>
                <a:t>[Wikimedia Commons]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FFB574A-0C65-4915-BB3B-4CC7D332EEE5}"/>
              </a:ext>
            </a:extLst>
          </p:cNvPr>
          <p:cNvGrpSpPr/>
          <p:nvPr/>
        </p:nvGrpSpPr>
        <p:grpSpPr>
          <a:xfrm>
            <a:off x="6310207" y="118497"/>
            <a:ext cx="4258277" cy="3393533"/>
            <a:chOff x="6310207" y="118497"/>
            <a:chExt cx="4258277" cy="3393533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98FFFB18-9251-4B3D-BC03-CB9671C113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0207" y="118497"/>
              <a:ext cx="4258277" cy="31937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C9258F8-6E22-4529-B26F-85A828334696}"/>
                </a:ext>
              </a:extLst>
            </p:cNvPr>
            <p:cNvSpPr txBox="1"/>
            <p:nvPr/>
          </p:nvSpPr>
          <p:spPr>
            <a:xfrm>
              <a:off x="7734023" y="3342753"/>
              <a:ext cx="1410643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100" i="1" dirty="0"/>
                <a:t>[Wikimedia Commons]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6648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868214-98E5-451B-89BB-42AB2C205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96" y="1700213"/>
            <a:ext cx="5220294" cy="4351338"/>
          </a:xfrm>
        </p:spPr>
        <p:txBody>
          <a:bodyPr/>
          <a:lstStyle/>
          <a:p>
            <a:r>
              <a:rPr lang="fr-FR" dirty="0"/>
              <a:t>In </a:t>
            </a:r>
            <a:r>
              <a:rPr lang="fr-FR" dirty="0" err="1"/>
              <a:t>order</a:t>
            </a:r>
            <a:r>
              <a:rPr lang="fr-FR" dirty="0"/>
              <a:t> to model the flow </a:t>
            </a:r>
            <a:r>
              <a:rPr lang="fr-FR" dirty="0" err="1"/>
              <a:t>through</a:t>
            </a:r>
            <a:r>
              <a:rPr lang="fr-FR" dirty="0"/>
              <a:t> the </a:t>
            </a:r>
            <a:r>
              <a:rPr lang="fr-FR" dirty="0" err="1"/>
              <a:t>porous</a:t>
            </a:r>
            <a:r>
              <a:rPr lang="fr-FR" dirty="0"/>
              <a:t> </a:t>
            </a:r>
            <a:r>
              <a:rPr lang="fr-FR" dirty="0" err="1"/>
              <a:t>ceramic</a:t>
            </a:r>
            <a:r>
              <a:rPr lang="fr-FR" dirty="0"/>
              <a:t>, the </a:t>
            </a:r>
            <a:r>
              <a:rPr lang="fr-FR" dirty="0" err="1"/>
              <a:t>porosity</a:t>
            </a:r>
            <a:r>
              <a:rPr lang="fr-FR" dirty="0"/>
              <a:t> and </a:t>
            </a:r>
            <a:r>
              <a:rPr lang="fr-FR" dirty="0" err="1"/>
              <a:t>permeability</a:t>
            </a:r>
            <a:r>
              <a:rPr lang="fr-FR" dirty="0"/>
              <a:t> must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known</a:t>
            </a:r>
            <a:endParaRPr lang="fr-FR" dirty="0"/>
          </a:p>
          <a:p>
            <a:endParaRPr lang="fr-FR" dirty="0"/>
          </a:p>
          <a:p>
            <a:r>
              <a:rPr lang="fr-FR" dirty="0"/>
              <a:t>This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found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homogenisation</a:t>
            </a:r>
            <a:r>
              <a:rPr lang="fr-FR" dirty="0"/>
              <a:t> of a </a:t>
            </a:r>
            <a:r>
              <a:rPr lang="fr-FR" dirty="0" err="1"/>
              <a:t>Representative</a:t>
            </a:r>
            <a:r>
              <a:rPr lang="fr-FR" dirty="0"/>
              <a:t> Volume </a:t>
            </a:r>
            <a:r>
              <a:rPr lang="fr-FR" dirty="0" err="1"/>
              <a:t>Element</a:t>
            </a:r>
            <a:r>
              <a:rPr lang="fr-FR" dirty="0"/>
              <a:t> (RVE)</a:t>
            </a:r>
          </a:p>
          <a:p>
            <a:endParaRPr lang="fr-FR" dirty="0"/>
          </a:p>
          <a:p>
            <a:r>
              <a:rPr lang="fr-FR" dirty="0"/>
              <a:t>Our end goal </a:t>
            </a:r>
            <a:r>
              <a:rPr lang="fr-FR" dirty="0" err="1"/>
              <a:t>is</a:t>
            </a:r>
            <a:r>
              <a:rPr lang="fr-FR" dirty="0"/>
              <a:t> to 3D-print the </a:t>
            </a:r>
            <a:r>
              <a:rPr lang="fr-FR" dirty="0" err="1"/>
              <a:t>ceramic</a:t>
            </a:r>
            <a:r>
              <a:rPr lang="fr-FR" dirty="0"/>
              <a:t> structures,</a:t>
            </a:r>
            <a:br>
              <a:rPr lang="fr-FR" dirty="0"/>
            </a:br>
            <a:r>
              <a:rPr lang="fr-FR" dirty="0" err="1"/>
              <a:t>so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have control over the micropores of the macrostructure</a:t>
            </a:r>
          </a:p>
          <a:p>
            <a:pPr lvl="1"/>
            <a:r>
              <a:rPr lang="fr-FR" dirty="0"/>
              <a:t>The pressure drop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lowest</a:t>
            </a:r>
            <a:r>
              <a:rPr lang="fr-FR" dirty="0"/>
              <a:t> for the </a:t>
            </a:r>
            <a:r>
              <a:rPr lang="fr-FR" dirty="0" err="1"/>
              <a:t>thinnest</a:t>
            </a:r>
            <a:br>
              <a:rPr lang="fr-FR" dirty="0"/>
            </a:br>
            <a:r>
              <a:rPr lang="fr-FR" dirty="0"/>
              <a:t>filament and the </a:t>
            </a:r>
            <a:r>
              <a:rPr lang="fr-FR" dirty="0" err="1"/>
              <a:t>largest</a:t>
            </a:r>
            <a:r>
              <a:rPr lang="fr-FR" dirty="0"/>
              <a:t> pore size (</a:t>
            </a:r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ceramic</a:t>
            </a:r>
            <a:r>
              <a:rPr lang="fr-FR" dirty="0"/>
              <a:t>)</a:t>
            </a:r>
          </a:p>
          <a:p>
            <a:endParaRPr lang="fr-FR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960D83-A92B-46E7-88E7-B193B69D9D4D}"/>
              </a:ext>
            </a:extLst>
          </p:cNvPr>
          <p:cNvGrpSpPr/>
          <p:nvPr/>
        </p:nvGrpSpPr>
        <p:grpSpPr>
          <a:xfrm>
            <a:off x="4859240" y="4053260"/>
            <a:ext cx="7007846" cy="2699331"/>
            <a:chOff x="2276060" y="4053260"/>
            <a:chExt cx="7007846" cy="2699331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2AFE01AD-36DE-4E9C-A159-2D5CB567B720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6060" y="4100936"/>
              <a:ext cx="3408670" cy="26516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0C43C1A6-060D-406E-A73B-3EE6D69EB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5794" y="4053260"/>
              <a:ext cx="3538112" cy="26993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95552F96-9441-4CF7-904C-03396DC92F7C}"/>
              </a:ext>
            </a:extLst>
          </p:cNvPr>
          <p:cNvSpPr txBox="1">
            <a:spLocks/>
          </p:cNvSpPr>
          <p:nvPr/>
        </p:nvSpPr>
        <p:spPr>
          <a:xfrm>
            <a:off x="414696" y="999173"/>
            <a:ext cx="10952579" cy="7010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7000"/>
              </a:lnSpc>
              <a:spcBef>
                <a:spcPct val="0"/>
              </a:spcBef>
              <a:buNone/>
              <a:tabLst>
                <a:tab pos="1438275" algn="l"/>
              </a:tabLst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Porosity and permeability</a:t>
            </a:r>
          </a:p>
        </p:txBody>
      </p:sp>
      <p:pic>
        <p:nvPicPr>
          <p:cNvPr id="10" name="Image 4">
            <a:extLst>
              <a:ext uri="{FF2B5EF4-FFF2-40B4-BE49-F238E27FC236}">
                <a16:creationId xmlns:a16="http://schemas.microsoft.com/office/drawing/2014/main" id="{05DA3291-7A3F-4D3D-AB80-E209E51FF6B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271" y="259786"/>
            <a:ext cx="4455739" cy="3471061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6746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B870543F-406F-4313-8238-56B9ED35647E}"/>
              </a:ext>
            </a:extLst>
          </p:cNvPr>
          <p:cNvSpPr txBox="1">
            <a:spLocks/>
          </p:cNvSpPr>
          <p:nvPr/>
        </p:nvSpPr>
        <p:spPr>
          <a:xfrm>
            <a:off x="414696" y="1700213"/>
            <a:ext cx="5208864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/>
              <a:t>Reducing</a:t>
            </a:r>
            <a:r>
              <a:rPr lang="fr-FR" dirty="0"/>
              <a:t> to </a:t>
            </a:r>
            <a:r>
              <a:rPr lang="fr-FR" dirty="0" err="1"/>
              <a:t>merely</a:t>
            </a:r>
            <a:r>
              <a:rPr lang="fr-FR" dirty="0"/>
              <a:t> a </a:t>
            </a:r>
            <a:r>
              <a:rPr lang="fr-FR" dirty="0" err="1"/>
              <a:t>ceramic</a:t>
            </a:r>
            <a:r>
              <a:rPr lang="fr-FR" dirty="0"/>
              <a:t> </a:t>
            </a:r>
            <a:r>
              <a:rPr lang="fr-FR" dirty="0" err="1"/>
              <a:t>circle</a:t>
            </a:r>
            <a:r>
              <a:rPr lang="fr-FR" dirty="0"/>
              <a:t>:</a:t>
            </a:r>
          </a:p>
          <a:p>
            <a:pPr lvl="1"/>
            <a:r>
              <a:rPr lang="fr-FR" dirty="0" err="1"/>
              <a:t>Acts</a:t>
            </a:r>
            <a:r>
              <a:rPr lang="fr-FR" dirty="0"/>
              <a:t> </a:t>
            </a:r>
            <a:r>
              <a:rPr lang="fr-FR" dirty="0" err="1"/>
              <a:t>basically</a:t>
            </a:r>
            <a:r>
              <a:rPr lang="fr-FR" dirty="0"/>
              <a:t> like a </a:t>
            </a:r>
            <a:r>
              <a:rPr lang="fr-FR" dirty="0" err="1"/>
              <a:t>solid</a:t>
            </a:r>
            <a:r>
              <a:rPr lang="fr-FR" dirty="0"/>
              <a:t> </a:t>
            </a:r>
            <a:r>
              <a:rPr lang="fr-FR" dirty="0" err="1"/>
              <a:t>cylinder</a:t>
            </a:r>
            <a:endParaRPr lang="fr-FR" dirty="0"/>
          </a:p>
          <a:p>
            <a:pPr lvl="1"/>
            <a:r>
              <a:rPr lang="fr-FR" dirty="0" err="1"/>
              <a:t>Some</a:t>
            </a:r>
            <a:r>
              <a:rPr lang="fr-FR" dirty="0"/>
              <a:t> flow passes </a:t>
            </a:r>
            <a:r>
              <a:rPr lang="fr-FR" dirty="0" err="1"/>
              <a:t>through</a:t>
            </a:r>
            <a:r>
              <a:rPr lang="fr-FR" dirty="0"/>
              <a:t> but </a:t>
            </a:r>
            <a:r>
              <a:rPr lang="fr-FR" dirty="0" err="1"/>
              <a:t>most</a:t>
            </a:r>
            <a:r>
              <a:rPr lang="fr-FR" dirty="0"/>
              <a:t> </a:t>
            </a:r>
            <a:r>
              <a:rPr lang="fr-FR" dirty="0" err="1"/>
              <a:t>around</a:t>
            </a:r>
            <a:r>
              <a:rPr lang="fr-FR" dirty="0"/>
              <a:t> </a:t>
            </a:r>
            <a:r>
              <a:rPr lang="fr-FR" dirty="0" err="1"/>
              <a:t>it</a:t>
            </a:r>
            <a:endParaRPr lang="fr-FR" dirty="0"/>
          </a:p>
          <a:p>
            <a:pPr lvl="1"/>
            <a:endParaRPr lang="fr-FR" dirty="0"/>
          </a:p>
          <a:p>
            <a:r>
              <a:rPr lang="fr-FR" dirty="0" err="1"/>
              <a:t>Inserting</a:t>
            </a:r>
            <a:r>
              <a:rPr lang="fr-FR" dirty="0"/>
              <a:t> macro-pore (</a:t>
            </a:r>
            <a:r>
              <a:rPr lang="fr-FR" dirty="0" err="1"/>
              <a:t>fluid</a:t>
            </a:r>
            <a:r>
              <a:rPr lang="fr-FR" dirty="0"/>
              <a:t> </a:t>
            </a:r>
            <a:r>
              <a:rPr lang="fr-FR" dirty="0" err="1"/>
              <a:t>circle</a:t>
            </a:r>
            <a:r>
              <a:rPr lang="fr-FR" dirty="0"/>
              <a:t>) </a:t>
            </a:r>
            <a:r>
              <a:rPr lang="fr-FR" dirty="0" err="1"/>
              <a:t>into</a:t>
            </a:r>
            <a:r>
              <a:rPr lang="fr-FR" dirty="0"/>
              <a:t> </a:t>
            </a:r>
            <a:r>
              <a:rPr lang="fr-FR" dirty="0" err="1"/>
              <a:t>ceramic</a:t>
            </a:r>
            <a:r>
              <a:rPr lang="fr-FR" dirty="0"/>
              <a:t> block:</a:t>
            </a:r>
          </a:p>
          <a:p>
            <a:pPr lvl="1"/>
            <a:r>
              <a:rPr lang="fr-FR" dirty="0" err="1"/>
              <a:t>Reduces</a:t>
            </a:r>
            <a:r>
              <a:rPr lang="fr-FR" dirty="0"/>
              <a:t> the pressure drop</a:t>
            </a:r>
          </a:p>
          <a:p>
            <a:pPr lvl="1"/>
            <a:r>
              <a:rPr lang="fr-FR" dirty="0"/>
              <a:t>But affects the </a:t>
            </a:r>
            <a:r>
              <a:rPr lang="fr-FR" dirty="0" err="1"/>
              <a:t>uniformity</a:t>
            </a:r>
            <a:r>
              <a:rPr lang="fr-FR" dirty="0"/>
              <a:t> of the flow</a:t>
            </a:r>
          </a:p>
          <a:p>
            <a:pPr lvl="1"/>
            <a:endParaRPr lang="fr-FR" dirty="0"/>
          </a:p>
          <a:p>
            <a:r>
              <a:rPr lang="fr-FR" dirty="0"/>
              <a:t>The </a:t>
            </a:r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porous</a:t>
            </a:r>
            <a:r>
              <a:rPr lang="fr-FR" dirty="0"/>
              <a:t> </a:t>
            </a:r>
            <a:r>
              <a:rPr lang="fr-FR" dirty="0" err="1"/>
              <a:t>material</a:t>
            </a:r>
            <a:r>
              <a:rPr lang="fr-FR" dirty="0"/>
              <a:t>, the </a:t>
            </a:r>
            <a:r>
              <a:rPr lang="fr-FR" dirty="0" err="1"/>
              <a:t>lower</a:t>
            </a:r>
            <a:r>
              <a:rPr lang="fr-FR" dirty="0"/>
              <a:t> pressure drop</a:t>
            </a:r>
          </a:p>
          <a:p>
            <a:pPr lvl="1"/>
            <a:r>
              <a:rPr lang="fr-FR" dirty="0"/>
              <a:t>But </a:t>
            </a:r>
            <a:r>
              <a:rPr lang="fr-FR" dirty="0" err="1"/>
              <a:t>what</a:t>
            </a:r>
            <a:r>
              <a:rPr lang="fr-FR" dirty="0"/>
              <a:t> about the </a:t>
            </a:r>
            <a:r>
              <a:rPr lang="fr-FR" dirty="0" err="1"/>
              <a:t>reaction</a:t>
            </a:r>
            <a:r>
              <a:rPr lang="fr-FR" dirty="0"/>
              <a:t>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8A3D7A5-CFCF-4D5F-A6B4-735748E43720}"/>
              </a:ext>
            </a:extLst>
          </p:cNvPr>
          <p:cNvSpPr txBox="1">
            <a:spLocks/>
          </p:cNvSpPr>
          <p:nvPr/>
        </p:nvSpPr>
        <p:spPr>
          <a:xfrm>
            <a:off x="414696" y="999173"/>
            <a:ext cx="10952579" cy="7010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7000"/>
              </a:lnSpc>
              <a:spcBef>
                <a:spcPct val="0"/>
              </a:spcBef>
              <a:buNone/>
              <a:tabLst>
                <a:tab pos="1438275" algn="l"/>
              </a:tabLst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Ceramic obstacles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D6315F5-5838-4424-AC2E-668562CA3C70}"/>
              </a:ext>
            </a:extLst>
          </p:cNvPr>
          <p:cNvGrpSpPr/>
          <p:nvPr/>
        </p:nvGrpSpPr>
        <p:grpSpPr>
          <a:xfrm>
            <a:off x="6707450" y="363940"/>
            <a:ext cx="4290509" cy="5850359"/>
            <a:chOff x="6707450" y="363940"/>
            <a:chExt cx="4290509" cy="5850359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D697876D-221B-4BFD-BB79-F969232D967C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10"/>
            <a:stretch/>
          </p:blipFill>
          <p:spPr bwMode="auto">
            <a:xfrm>
              <a:off x="6707450" y="3536098"/>
              <a:ext cx="3819580" cy="26782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Image 3">
              <a:extLst>
                <a:ext uri="{FF2B5EF4-FFF2-40B4-BE49-F238E27FC236}">
                  <a16:creationId xmlns:a16="http://schemas.microsoft.com/office/drawing/2014/main" id="{F603D801-DBFB-481F-8223-0B36C1F08BAD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647"/>
            <a:stretch/>
          </p:blipFill>
          <p:spPr bwMode="auto">
            <a:xfrm>
              <a:off x="6802954" y="363940"/>
              <a:ext cx="4195005" cy="317215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50B6809-E20C-45DA-B9F5-1C3F350E11AF}"/>
              </a:ext>
            </a:extLst>
          </p:cNvPr>
          <p:cNvGrpSpPr/>
          <p:nvPr/>
        </p:nvGrpSpPr>
        <p:grpSpPr>
          <a:xfrm>
            <a:off x="6696020" y="415781"/>
            <a:ext cx="4482180" cy="5912137"/>
            <a:chOff x="6720675" y="371311"/>
            <a:chExt cx="4482180" cy="5912137"/>
          </a:xfrm>
        </p:grpSpPr>
        <p:pic>
          <p:nvPicPr>
            <p:cNvPr id="12" name="Image 6">
              <a:extLst>
                <a:ext uri="{FF2B5EF4-FFF2-40B4-BE49-F238E27FC236}">
                  <a16:creationId xmlns:a16="http://schemas.microsoft.com/office/drawing/2014/main" id="{00E0D7A7-BC89-45BF-BB79-C0B253C0158D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47"/>
            <a:stretch/>
          </p:blipFill>
          <p:spPr bwMode="auto">
            <a:xfrm>
              <a:off x="6720675" y="3566329"/>
              <a:ext cx="3945529" cy="27171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age 6">
              <a:extLst>
                <a:ext uri="{FF2B5EF4-FFF2-40B4-BE49-F238E27FC236}">
                  <a16:creationId xmlns:a16="http://schemas.microsoft.com/office/drawing/2014/main" id="{292E64C7-45A2-4C98-8A27-E9A3C3F3339B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004"/>
            <a:stretch/>
          </p:blipFill>
          <p:spPr bwMode="auto">
            <a:xfrm>
              <a:off x="6779840" y="371311"/>
              <a:ext cx="4423015" cy="315741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15943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B870543F-406F-4313-8238-56B9ED35647E}"/>
              </a:ext>
            </a:extLst>
          </p:cNvPr>
          <p:cNvSpPr txBox="1">
            <a:spLocks/>
          </p:cNvSpPr>
          <p:nvPr/>
        </p:nvSpPr>
        <p:spPr>
          <a:xfrm>
            <a:off x="414696" y="1700212"/>
            <a:ext cx="5037414" cy="46777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Bioethanol based on biological sources</a:t>
            </a:r>
          </a:p>
          <a:p>
            <a:pPr lvl="1"/>
            <a:r>
              <a:rPr lang="fr-FR" dirty="0"/>
              <a:t>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as fuel source</a:t>
            </a:r>
          </a:p>
          <a:p>
            <a:pPr lvl="1"/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emissions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hydrocarbons</a:t>
            </a:r>
            <a:endParaRPr lang="fr-FR" dirty="0"/>
          </a:p>
          <a:p>
            <a:pPr lvl="1"/>
            <a:endParaRPr lang="fr-FR" dirty="0"/>
          </a:p>
          <a:p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yeast</a:t>
            </a:r>
            <a:r>
              <a:rPr lang="fr-FR" dirty="0"/>
              <a:t>, </a:t>
            </a:r>
            <a:r>
              <a:rPr lang="en-GB" i="1" dirty="0"/>
              <a:t>Saccharomyces cerevisiae</a:t>
            </a:r>
            <a:r>
              <a:rPr lang="en-GB" dirty="0"/>
              <a:t>, to convert glucose to ethanol</a:t>
            </a:r>
          </a:p>
          <a:p>
            <a:pPr lvl="1"/>
            <a:r>
              <a:rPr lang="fr-FR" dirty="0"/>
              <a:t>Very </a:t>
            </a:r>
            <a:r>
              <a:rPr lang="fr-FR" dirty="0" err="1"/>
              <a:t>complex</a:t>
            </a:r>
            <a:r>
              <a:rPr lang="fr-FR" dirty="0"/>
              <a:t> </a:t>
            </a:r>
            <a:r>
              <a:rPr lang="fr-FR" dirty="0" err="1"/>
              <a:t>reaction</a:t>
            </a:r>
            <a:r>
              <a:rPr lang="fr-FR" dirty="0"/>
              <a:t> </a:t>
            </a:r>
            <a:r>
              <a:rPr lang="fr-FR" dirty="0" err="1"/>
              <a:t>involving</a:t>
            </a:r>
            <a:r>
              <a:rPr lang="fr-FR" dirty="0"/>
              <a:t> </a:t>
            </a:r>
            <a:r>
              <a:rPr lang="fr-FR" dirty="0" err="1"/>
              <a:t>many</a:t>
            </a:r>
            <a:r>
              <a:rPr lang="fr-FR" dirty="0"/>
              <a:t> </a:t>
            </a:r>
            <a:r>
              <a:rPr lang="fr-FR" dirty="0" err="1"/>
              <a:t>steps</a:t>
            </a:r>
            <a:r>
              <a:rPr lang="fr-FR" dirty="0"/>
              <a:t>!</a:t>
            </a:r>
          </a:p>
          <a:p>
            <a:endParaRPr lang="fr-FR" dirty="0"/>
          </a:p>
          <a:p>
            <a:r>
              <a:rPr lang="fr-FR" dirty="0"/>
              <a:t>For initial </a:t>
            </a:r>
            <a:r>
              <a:rPr lang="fr-FR" dirty="0" err="1"/>
              <a:t>purposes</a:t>
            </a:r>
            <a:r>
              <a:rPr lang="fr-FR" dirty="0"/>
              <a:t>, </a:t>
            </a:r>
            <a:r>
              <a:rPr lang="fr-FR" dirty="0" err="1"/>
              <a:t>simplified</a:t>
            </a:r>
            <a:r>
              <a:rPr lang="fr-FR" dirty="0"/>
              <a:t> to: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fr-FR" dirty="0" err="1"/>
              <a:t>where</a:t>
            </a:r>
            <a:r>
              <a:rPr lang="fr-FR" dirty="0"/>
              <a:t> G </a:t>
            </a:r>
            <a:r>
              <a:rPr lang="fr-FR" dirty="0" err="1"/>
              <a:t>is</a:t>
            </a:r>
            <a:r>
              <a:rPr lang="fr-FR" dirty="0"/>
              <a:t> glucose, X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yeast</a:t>
            </a:r>
            <a:r>
              <a:rPr lang="fr-FR" dirty="0"/>
              <a:t> and 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ethanol</a:t>
            </a:r>
            <a:endParaRPr lang="fr-FR" dirty="0"/>
          </a:p>
          <a:p>
            <a:endParaRPr lang="fr-FR" dirty="0"/>
          </a:p>
          <a:p>
            <a:r>
              <a:rPr lang="fr-FR" dirty="0"/>
              <a:t>A lot of informations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needed</a:t>
            </a:r>
            <a:r>
              <a:rPr lang="fr-FR" dirty="0"/>
              <a:t>:</a:t>
            </a:r>
          </a:p>
          <a:p>
            <a:pPr lvl="1"/>
            <a:r>
              <a:rPr lang="fr-FR" dirty="0"/>
              <a:t>Rate constant of the </a:t>
            </a:r>
            <a:r>
              <a:rPr lang="fr-FR" dirty="0" err="1"/>
              <a:t>reaction</a:t>
            </a:r>
            <a:endParaRPr lang="fr-FR" dirty="0"/>
          </a:p>
          <a:p>
            <a:pPr lvl="1"/>
            <a:r>
              <a:rPr lang="fr-FR" dirty="0"/>
              <a:t>Activation </a:t>
            </a:r>
            <a:r>
              <a:rPr lang="fr-FR" dirty="0" err="1"/>
              <a:t>energy</a:t>
            </a:r>
            <a:endParaRPr lang="fr-FR" dirty="0"/>
          </a:p>
          <a:p>
            <a:pPr lvl="1"/>
            <a:r>
              <a:rPr lang="fr-FR" dirty="0"/>
              <a:t>Diffusion coefficient</a:t>
            </a:r>
          </a:p>
          <a:p>
            <a:pPr lvl="1"/>
            <a:r>
              <a:rPr lang="fr-FR" dirty="0"/>
              <a:t>Etc…</a:t>
            </a:r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8A3D7A5-CFCF-4D5F-A6B4-735748E43720}"/>
              </a:ext>
            </a:extLst>
          </p:cNvPr>
          <p:cNvSpPr txBox="1">
            <a:spLocks/>
          </p:cNvSpPr>
          <p:nvPr/>
        </p:nvSpPr>
        <p:spPr>
          <a:xfrm>
            <a:off x="414696" y="999173"/>
            <a:ext cx="10952579" cy="7010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7000"/>
              </a:lnSpc>
              <a:spcBef>
                <a:spcPct val="0"/>
              </a:spcBef>
              <a:buNone/>
              <a:tabLst>
                <a:tab pos="1438275" algn="l"/>
              </a:tabLst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Bioethanol production</a:t>
            </a: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33DBD2CA-15FC-4914-808C-AC7478AC8C0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388" y="4048331"/>
            <a:ext cx="1152015" cy="4271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30FB45A2-9A9C-424A-B8AA-5078DA55BBEE}"/>
              </a:ext>
            </a:extLst>
          </p:cNvPr>
          <p:cNvGrpSpPr/>
          <p:nvPr/>
        </p:nvGrpSpPr>
        <p:grpSpPr>
          <a:xfrm>
            <a:off x="8304823" y="1852819"/>
            <a:ext cx="3330921" cy="2514154"/>
            <a:chOff x="7013720" y="389779"/>
            <a:chExt cx="3330921" cy="2514154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9AFAA906-AFF3-47FB-A8AC-29C7A94B86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3720" y="389779"/>
              <a:ext cx="3330921" cy="2237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5871630-254B-4710-B649-5F293798318F}"/>
                </a:ext>
              </a:extLst>
            </p:cNvPr>
            <p:cNvSpPr txBox="1"/>
            <p:nvPr/>
          </p:nvSpPr>
          <p:spPr>
            <a:xfrm>
              <a:off x="7734025" y="2734656"/>
              <a:ext cx="1410643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100" i="1" dirty="0"/>
                <a:t>[Wikimedia Commons]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65FB947-EB21-44E9-97D3-453DF4FD2406}"/>
              </a:ext>
            </a:extLst>
          </p:cNvPr>
          <p:cNvGrpSpPr/>
          <p:nvPr/>
        </p:nvGrpSpPr>
        <p:grpSpPr>
          <a:xfrm>
            <a:off x="5919433" y="330313"/>
            <a:ext cx="2146882" cy="2515639"/>
            <a:chOff x="8234388" y="3816463"/>
            <a:chExt cx="2146882" cy="251563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1500970-6F5F-46FE-9A84-0E1BC6DE9B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34388" y="3816463"/>
              <a:ext cx="2146882" cy="233022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FFFE85F-47C4-4470-BB98-4BB676728103}"/>
                </a:ext>
              </a:extLst>
            </p:cNvPr>
            <p:cNvSpPr txBox="1"/>
            <p:nvPr/>
          </p:nvSpPr>
          <p:spPr>
            <a:xfrm>
              <a:off x="8397436" y="6162825"/>
              <a:ext cx="1314462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100" i="1" dirty="0"/>
                <a:t>[thenounproject.com]</a:t>
              </a:r>
            </a:p>
          </p:txBody>
        </p:sp>
      </p:grp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56F73F1-89D7-41FB-95F9-FCF51A932B8F}"/>
              </a:ext>
            </a:extLst>
          </p:cNvPr>
          <p:cNvSpPr/>
          <p:nvPr/>
        </p:nvSpPr>
        <p:spPr>
          <a:xfrm rot="21194857">
            <a:off x="3589020" y="5154931"/>
            <a:ext cx="1714500" cy="285750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600" dirty="0" err="1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07895852-2DE3-44C4-ACDF-DA7AF560AC2A}"/>
              </a:ext>
            </a:extLst>
          </p:cNvPr>
          <p:cNvSpPr/>
          <p:nvPr/>
        </p:nvSpPr>
        <p:spPr>
          <a:xfrm rot="405143" flipV="1">
            <a:off x="3589019" y="5815224"/>
            <a:ext cx="1714500" cy="285750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600" dirty="0" err="1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BCBA1BB-7CA1-44C5-ADDB-3D09AF47545A}"/>
              </a:ext>
            </a:extLst>
          </p:cNvPr>
          <p:cNvSpPr/>
          <p:nvPr/>
        </p:nvSpPr>
        <p:spPr>
          <a:xfrm>
            <a:off x="5367534" y="5877399"/>
            <a:ext cx="6883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Old COMSOL application </a:t>
            </a:r>
            <a:r>
              <a:rPr lang="fr-FR" dirty="0" err="1"/>
              <a:t>example</a:t>
            </a:r>
            <a:r>
              <a:rPr lang="fr-FR" dirty="0"/>
              <a:t>: Fermentation in Beer </a:t>
            </a:r>
            <a:r>
              <a:rPr lang="fr-FR" dirty="0" err="1"/>
              <a:t>Brewing</a:t>
            </a:r>
            <a:endParaRPr lang="fr-FR" dirty="0"/>
          </a:p>
          <a:p>
            <a:r>
              <a:rPr lang="fr-FR" sz="1400" i="1" dirty="0"/>
              <a:t>[Gee and Ramirez (1994) doi:10.1002/j.2050-0416.1994.tb00830.x]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4E7B5A8-3828-4905-A102-215F121E4140}"/>
              </a:ext>
            </a:extLst>
          </p:cNvPr>
          <p:cNvSpPr/>
          <p:nvPr/>
        </p:nvSpPr>
        <p:spPr>
          <a:xfrm>
            <a:off x="5422973" y="4745624"/>
            <a:ext cx="477791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/>
              <a:t>Literature</a:t>
            </a:r>
            <a:r>
              <a:rPr lang="fr-FR" dirty="0"/>
              <a:t> </a:t>
            </a:r>
            <a:r>
              <a:rPr lang="fr-FR" dirty="0" err="1"/>
              <a:t>search</a:t>
            </a:r>
            <a:endParaRPr lang="fr-FR" dirty="0"/>
          </a:p>
          <a:p>
            <a:r>
              <a:rPr lang="fr-FR" sz="1400" i="1" dirty="0"/>
              <a:t>[</a:t>
            </a:r>
            <a:r>
              <a:rPr lang="fr-FR" sz="1400" i="1" dirty="0" err="1"/>
              <a:t>Teusink</a:t>
            </a:r>
            <a:r>
              <a:rPr lang="fr-FR" sz="1400" i="1" dirty="0"/>
              <a:t> et al. (1998) doi:10.1128/JB.180.3.556-562.1998]</a:t>
            </a:r>
          </a:p>
          <a:p>
            <a:r>
              <a:rPr lang="fr-FR" sz="1400" i="1" dirty="0"/>
              <a:t>[</a:t>
            </a:r>
            <a:r>
              <a:rPr lang="fr-FR" sz="1400" i="1" dirty="0" err="1"/>
              <a:t>Tabah</a:t>
            </a:r>
            <a:r>
              <a:rPr lang="fr-FR" sz="1400" i="1" dirty="0"/>
              <a:t> et al. (2015) doi:10.4172/2155-9821.1000232]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016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B870543F-406F-4313-8238-56B9ED35647E}"/>
              </a:ext>
            </a:extLst>
          </p:cNvPr>
          <p:cNvSpPr txBox="1">
            <a:spLocks/>
          </p:cNvSpPr>
          <p:nvPr/>
        </p:nvSpPr>
        <p:spPr>
          <a:xfrm>
            <a:off x="414696" y="1700212"/>
            <a:ext cx="5037414" cy="46777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Reaction Engineering Module:</a:t>
            </a:r>
          </a:p>
          <a:p>
            <a:pPr lvl="1"/>
            <a:r>
              <a:rPr lang="en-GB" dirty="0"/>
              <a:t>Quick setup of 1D model (batch reactor)</a:t>
            </a:r>
          </a:p>
          <a:p>
            <a:pPr lvl="1"/>
            <a:r>
              <a:rPr lang="en-GB" dirty="0"/>
              <a:t>Easily transferred to a 2D/3D model subsequently</a:t>
            </a:r>
          </a:p>
          <a:p>
            <a:pPr lvl="1"/>
            <a:endParaRPr lang="en-GB" dirty="0"/>
          </a:p>
          <a:p>
            <a:r>
              <a:rPr lang="en-GB" dirty="0"/>
              <a:t>Test of model shows:</a:t>
            </a:r>
          </a:p>
          <a:p>
            <a:pPr lvl="1"/>
            <a:r>
              <a:rPr lang="en-GB" dirty="0"/>
              <a:t>Long time scale of reaction!</a:t>
            </a:r>
          </a:p>
          <a:p>
            <a:pPr lvl="1"/>
            <a:r>
              <a:rPr lang="en-GB" dirty="0"/>
              <a:t>Amount of yeast grows over time due to consumption of glucose (multiplication)</a:t>
            </a:r>
          </a:p>
          <a:p>
            <a:pPr lvl="1"/>
            <a:r>
              <a:rPr lang="en-GB" dirty="0"/>
              <a:t>After around 125 hours, all glucose is gone and</a:t>
            </a:r>
            <a:br>
              <a:rPr lang="en-GB" dirty="0"/>
            </a:br>
            <a:r>
              <a:rPr lang="en-GB" dirty="0"/>
              <a:t>ethanol stagnates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8A3D7A5-CFCF-4D5F-A6B4-735748E43720}"/>
              </a:ext>
            </a:extLst>
          </p:cNvPr>
          <p:cNvSpPr txBox="1">
            <a:spLocks/>
          </p:cNvSpPr>
          <p:nvPr/>
        </p:nvSpPr>
        <p:spPr>
          <a:xfrm>
            <a:off x="414696" y="999173"/>
            <a:ext cx="10952579" cy="7010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7000"/>
              </a:lnSpc>
              <a:spcBef>
                <a:spcPct val="0"/>
              </a:spcBef>
              <a:buNone/>
              <a:tabLst>
                <a:tab pos="1438275" algn="l"/>
              </a:tabLst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1D reaction model</a:t>
            </a:r>
          </a:p>
        </p:txBody>
      </p:sp>
      <p:pic>
        <p:nvPicPr>
          <p:cNvPr id="22" name="Image 3">
            <a:extLst>
              <a:ext uri="{FF2B5EF4-FFF2-40B4-BE49-F238E27FC236}">
                <a16:creationId xmlns:a16="http://schemas.microsoft.com/office/drawing/2014/main" id="{D88E7F8C-BBB2-4E59-A70F-E311ACE68C5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106" y="1700212"/>
            <a:ext cx="5060950" cy="379539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4780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B870543F-406F-4313-8238-56B9ED35647E}"/>
              </a:ext>
            </a:extLst>
          </p:cNvPr>
          <p:cNvSpPr txBox="1">
            <a:spLocks/>
          </p:cNvSpPr>
          <p:nvPr/>
        </p:nvSpPr>
        <p:spPr>
          <a:xfrm>
            <a:off x="414696" y="1700212"/>
            <a:ext cx="5037414" cy="46777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Reaction Engineering Module:</a:t>
            </a:r>
          </a:p>
          <a:p>
            <a:pPr lvl="1"/>
            <a:r>
              <a:rPr lang="en-GB" dirty="0"/>
              <a:t>Quick setup of 1D model (batch reactor)</a:t>
            </a:r>
          </a:p>
          <a:p>
            <a:pPr lvl="1"/>
            <a:r>
              <a:rPr lang="en-GB" b="1" dirty="0"/>
              <a:t>Easily transferred to a 2D/3D model subsequently</a:t>
            </a:r>
          </a:p>
          <a:p>
            <a:pPr lvl="1"/>
            <a:endParaRPr lang="en-GB" dirty="0"/>
          </a:p>
          <a:p>
            <a:r>
              <a:rPr lang="en-GB" dirty="0"/>
              <a:t>Assumptions:</a:t>
            </a:r>
          </a:p>
          <a:p>
            <a:pPr lvl="1"/>
            <a:r>
              <a:rPr lang="en-GB" dirty="0"/>
              <a:t>Yeast is bound to ceramic (no transport)</a:t>
            </a:r>
          </a:p>
          <a:p>
            <a:pPr lvl="1"/>
            <a:r>
              <a:rPr lang="en-GB" dirty="0"/>
              <a:t>Reaction active for 48 hours</a:t>
            </a:r>
          </a:p>
          <a:p>
            <a:pPr lvl="1"/>
            <a:endParaRPr lang="en-GB" dirty="0"/>
          </a:p>
          <a:p>
            <a:r>
              <a:rPr lang="en-GB" dirty="0"/>
              <a:t>Fluid macro-pore inside porous ceramic block</a:t>
            </a:r>
          </a:p>
          <a:p>
            <a:pPr lvl="1"/>
            <a:r>
              <a:rPr lang="en-GB" dirty="0"/>
              <a:t>Large velocity increase generates a “plume”</a:t>
            </a:r>
          </a:p>
          <a:p>
            <a:pPr marL="252000" lvl="1" indent="0">
              <a:buNone/>
            </a:pPr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8A3D7A5-CFCF-4D5F-A6B4-735748E43720}"/>
              </a:ext>
            </a:extLst>
          </p:cNvPr>
          <p:cNvSpPr txBox="1">
            <a:spLocks/>
          </p:cNvSpPr>
          <p:nvPr/>
        </p:nvSpPr>
        <p:spPr>
          <a:xfrm>
            <a:off x="414696" y="999173"/>
            <a:ext cx="10952579" cy="7010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7000"/>
              </a:lnSpc>
              <a:spcBef>
                <a:spcPct val="0"/>
              </a:spcBef>
              <a:buNone/>
              <a:tabLst>
                <a:tab pos="1438275" algn="l"/>
              </a:tabLst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2D reaction model</a:t>
            </a:r>
          </a:p>
        </p:txBody>
      </p:sp>
      <p:pic>
        <p:nvPicPr>
          <p:cNvPr id="5" name="Image 3">
            <a:extLst>
              <a:ext uri="{FF2B5EF4-FFF2-40B4-BE49-F238E27FC236}">
                <a16:creationId xmlns:a16="http://schemas.microsoft.com/office/drawing/2014/main" id="{C9DE8093-9DC9-450C-9054-F7A9BE25E45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077" y="47356"/>
            <a:ext cx="4579029" cy="3244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7">
            <a:extLst>
              <a:ext uri="{FF2B5EF4-FFF2-40B4-BE49-F238E27FC236}">
                <a16:creationId xmlns:a16="http://schemas.microsoft.com/office/drawing/2014/main" id="{7E5CF98D-5D63-4592-95B5-FBC781CE0CB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077" y="3291839"/>
            <a:ext cx="4579028" cy="3511851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1509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B870543F-406F-4313-8238-56B9ED35647E}"/>
              </a:ext>
            </a:extLst>
          </p:cNvPr>
          <p:cNvSpPr txBox="1">
            <a:spLocks/>
          </p:cNvSpPr>
          <p:nvPr/>
        </p:nvSpPr>
        <p:spPr>
          <a:xfrm>
            <a:off x="414696" y="1700212"/>
            <a:ext cx="5037414" cy="46777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Parametric Study:</a:t>
            </a:r>
          </a:p>
          <a:p>
            <a:pPr lvl="1"/>
            <a:r>
              <a:rPr lang="en-GB" dirty="0"/>
              <a:t>How does the ethanol production and pressure drop vary with macro-pore size and shape?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8A3D7A5-CFCF-4D5F-A6B4-735748E43720}"/>
              </a:ext>
            </a:extLst>
          </p:cNvPr>
          <p:cNvSpPr txBox="1">
            <a:spLocks/>
          </p:cNvSpPr>
          <p:nvPr/>
        </p:nvSpPr>
        <p:spPr>
          <a:xfrm>
            <a:off x="414696" y="999173"/>
            <a:ext cx="10952579" cy="7010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7000"/>
              </a:lnSpc>
              <a:spcBef>
                <a:spcPct val="0"/>
              </a:spcBef>
              <a:buNone/>
              <a:tabLst>
                <a:tab pos="1438275" algn="l"/>
              </a:tabLst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Geometric exploration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6D1408-AB78-4443-928F-85A0D820EBBA}"/>
              </a:ext>
            </a:extLst>
          </p:cNvPr>
          <p:cNvGrpSpPr/>
          <p:nvPr/>
        </p:nvGrpSpPr>
        <p:grpSpPr>
          <a:xfrm>
            <a:off x="65951" y="2579905"/>
            <a:ext cx="5825034" cy="2931145"/>
            <a:chOff x="2560460" y="1678541"/>
            <a:chExt cx="8528432" cy="429148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C95E124-5858-4409-B9C9-A92D41670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89035" y="3343274"/>
              <a:ext cx="7772400" cy="962025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5A14B74-474E-4153-BA8D-1B6AE48738B5}"/>
                </a:ext>
              </a:extLst>
            </p:cNvPr>
            <p:cNvGrpSpPr/>
            <p:nvPr/>
          </p:nvGrpSpPr>
          <p:grpSpPr>
            <a:xfrm>
              <a:off x="10544175" y="1678541"/>
              <a:ext cx="544717" cy="4291489"/>
              <a:chOff x="10807065" y="1082993"/>
              <a:chExt cx="704850" cy="5553075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06702BEC-1553-48DD-963A-FA344E3320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807065" y="1349693"/>
                <a:ext cx="704850" cy="5286375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0130DB1D-87F2-4780-82BB-22A498F601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88027" y="1082993"/>
                <a:ext cx="542925" cy="266700"/>
              </a:xfrm>
              <a:prstGeom prst="rect">
                <a:avLst/>
              </a:prstGeom>
            </p:spPr>
          </p:pic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AFB1A15-788F-4E74-B6A6-370752263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60460" y="4418169"/>
              <a:ext cx="7800975" cy="9906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F50CC0F-CD2D-4CF8-AFDF-039A045C810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36660" y="2344579"/>
              <a:ext cx="7724775" cy="885825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6A5FFE5E-F695-40E4-A0A7-161FC16061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64602" y="277551"/>
            <a:ext cx="4702094" cy="30597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CE3959-7792-4433-97D2-D85D44DE84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79266" y="3520249"/>
            <a:ext cx="4687430" cy="30548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7B352AC-AC30-4C92-8A61-3411511948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00546" y="2180082"/>
            <a:ext cx="5695448" cy="364910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8195C8A-4491-47C2-BD04-668C5387B147}"/>
              </a:ext>
            </a:extLst>
          </p:cNvPr>
          <p:cNvSpPr/>
          <p:nvPr/>
        </p:nvSpPr>
        <p:spPr>
          <a:xfrm>
            <a:off x="60009" y="3716940"/>
            <a:ext cx="5328171" cy="67659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600" dirty="0" err="1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855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B870543F-406F-4313-8238-56B9ED35647E}"/>
              </a:ext>
            </a:extLst>
          </p:cNvPr>
          <p:cNvSpPr txBox="1">
            <a:spLocks/>
          </p:cNvSpPr>
          <p:nvPr/>
        </p:nvSpPr>
        <p:spPr>
          <a:xfrm>
            <a:off x="414696" y="1700212"/>
            <a:ext cx="5037414" cy="46777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Optimization Module:</a:t>
            </a:r>
          </a:p>
          <a:p>
            <a:pPr lvl="1"/>
            <a:r>
              <a:rPr lang="en-GB" dirty="0"/>
              <a:t>Shape optimization of macro-pore to maximise ethanol output per pressure drop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8A3D7A5-CFCF-4D5F-A6B4-735748E43720}"/>
              </a:ext>
            </a:extLst>
          </p:cNvPr>
          <p:cNvSpPr txBox="1">
            <a:spLocks/>
          </p:cNvSpPr>
          <p:nvPr/>
        </p:nvSpPr>
        <p:spPr>
          <a:xfrm>
            <a:off x="414696" y="999173"/>
            <a:ext cx="10952579" cy="7010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7000"/>
              </a:lnSpc>
              <a:spcBef>
                <a:spcPct val="0"/>
              </a:spcBef>
              <a:buNone/>
              <a:tabLst>
                <a:tab pos="1438275" algn="l"/>
              </a:tabLst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Geometric optimisation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293337-F19E-4652-8288-3C3EE2925C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3695" y="5131927"/>
            <a:ext cx="9435842" cy="110255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5F1BCB6-5E16-4263-9434-A0C64BD526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3695" y="2640275"/>
            <a:ext cx="9435842" cy="11679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7A3347-4F49-4F8D-BB48-3AE3AE036C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6495" y="3921597"/>
            <a:ext cx="9404604" cy="1100192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CAF0576A-E151-4BF8-A377-E52E06296DA5}"/>
              </a:ext>
            </a:extLst>
          </p:cNvPr>
          <p:cNvGrpSpPr/>
          <p:nvPr/>
        </p:nvGrpSpPr>
        <p:grpSpPr>
          <a:xfrm>
            <a:off x="11576323" y="2386164"/>
            <a:ext cx="532995" cy="3920092"/>
            <a:chOff x="11042366" y="2633505"/>
            <a:chExt cx="484541" cy="356372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7BFA3B5-E988-4552-BB47-479B3E935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076728" y="2820877"/>
              <a:ext cx="450179" cy="337634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96C12CA-BAA4-4437-9105-06946D065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042366" y="2633505"/>
              <a:ext cx="381436" cy="187372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87DCE69-EA07-4F8B-BF9D-3C4BD97F7724}"/>
              </a:ext>
            </a:extLst>
          </p:cNvPr>
          <p:cNvGrpSpPr/>
          <p:nvPr/>
        </p:nvGrpSpPr>
        <p:grpSpPr>
          <a:xfrm>
            <a:off x="1370314" y="3856407"/>
            <a:ext cx="710451" cy="1053910"/>
            <a:chOff x="106984" y="3836193"/>
            <a:chExt cx="710451" cy="105391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BA9A9FE-CA0E-456E-94C7-341692D7C86D}"/>
                </a:ext>
              </a:extLst>
            </p:cNvPr>
            <p:cNvSpPr/>
            <p:nvPr/>
          </p:nvSpPr>
          <p:spPr>
            <a:xfrm>
              <a:off x="106984" y="3836193"/>
              <a:ext cx="7104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4.3%</a:t>
              </a:r>
            </a:p>
          </p:txBody>
        </p:sp>
        <p:sp>
          <p:nvSpPr>
            <p:cNvPr id="28" name="Arrow: Up 27">
              <a:extLst>
                <a:ext uri="{FF2B5EF4-FFF2-40B4-BE49-F238E27FC236}">
                  <a16:creationId xmlns:a16="http://schemas.microsoft.com/office/drawing/2014/main" id="{DF4C7709-5575-471F-B27B-8E3E575FFB3D}"/>
                </a:ext>
              </a:extLst>
            </p:cNvPr>
            <p:cNvSpPr/>
            <p:nvPr/>
          </p:nvSpPr>
          <p:spPr>
            <a:xfrm>
              <a:off x="200774" y="4138618"/>
              <a:ext cx="372231" cy="751485"/>
            </a:xfrm>
            <a:prstGeom prst="up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 sz="1600" dirty="0" err="1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0BE909C-4E38-4D6A-BA96-DF7589E4BE41}"/>
              </a:ext>
            </a:extLst>
          </p:cNvPr>
          <p:cNvGrpSpPr/>
          <p:nvPr/>
        </p:nvGrpSpPr>
        <p:grpSpPr>
          <a:xfrm>
            <a:off x="1287296" y="5044508"/>
            <a:ext cx="838691" cy="1076606"/>
            <a:chOff x="23966" y="3813497"/>
            <a:chExt cx="838691" cy="107660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746EC1E-4FA2-44FC-B798-FAA048C17A9A}"/>
                </a:ext>
              </a:extLst>
            </p:cNvPr>
            <p:cNvSpPr/>
            <p:nvPr/>
          </p:nvSpPr>
          <p:spPr>
            <a:xfrm>
              <a:off x="23966" y="3813497"/>
              <a:ext cx="8386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33.9%</a:t>
              </a:r>
            </a:p>
          </p:txBody>
        </p:sp>
        <p:sp>
          <p:nvSpPr>
            <p:cNvPr id="32" name="Arrow: Up 31">
              <a:extLst>
                <a:ext uri="{FF2B5EF4-FFF2-40B4-BE49-F238E27FC236}">
                  <a16:creationId xmlns:a16="http://schemas.microsoft.com/office/drawing/2014/main" id="{B92DE955-8C44-4585-9A4C-447F36A409FF}"/>
                </a:ext>
              </a:extLst>
            </p:cNvPr>
            <p:cNvSpPr/>
            <p:nvPr/>
          </p:nvSpPr>
          <p:spPr>
            <a:xfrm>
              <a:off x="200774" y="4138618"/>
              <a:ext cx="372231" cy="751485"/>
            </a:xfrm>
            <a:prstGeom prst="up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 sz="1600" dirty="0" err="1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4280065-D8FF-4B2A-8975-E2D159D9FBE2}"/>
              </a:ext>
            </a:extLst>
          </p:cNvPr>
          <p:cNvGrpSpPr/>
          <p:nvPr/>
        </p:nvGrpSpPr>
        <p:grpSpPr>
          <a:xfrm>
            <a:off x="624901" y="3873034"/>
            <a:ext cx="710451" cy="1053910"/>
            <a:chOff x="106984" y="3836193"/>
            <a:chExt cx="710451" cy="105391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069C90B-34A6-40E0-AF45-2BFC7F23BDCD}"/>
                </a:ext>
              </a:extLst>
            </p:cNvPr>
            <p:cNvSpPr/>
            <p:nvPr/>
          </p:nvSpPr>
          <p:spPr>
            <a:xfrm>
              <a:off x="106984" y="3836193"/>
              <a:ext cx="7104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2.1%</a:t>
              </a:r>
            </a:p>
          </p:txBody>
        </p:sp>
        <p:sp>
          <p:nvSpPr>
            <p:cNvPr id="38" name="Arrow: Up 37">
              <a:extLst>
                <a:ext uri="{FF2B5EF4-FFF2-40B4-BE49-F238E27FC236}">
                  <a16:creationId xmlns:a16="http://schemas.microsoft.com/office/drawing/2014/main" id="{21D0388F-81FF-4EC5-852E-D0AAE4200990}"/>
                </a:ext>
              </a:extLst>
            </p:cNvPr>
            <p:cNvSpPr/>
            <p:nvPr/>
          </p:nvSpPr>
          <p:spPr>
            <a:xfrm rot="10800000">
              <a:off x="200774" y="4138618"/>
              <a:ext cx="372231" cy="751485"/>
            </a:xfrm>
            <a:prstGeom prst="up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 sz="1600" dirty="0" err="1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96B6ECF-63E7-4E30-A1E3-CA952573EB44}"/>
              </a:ext>
            </a:extLst>
          </p:cNvPr>
          <p:cNvGrpSpPr/>
          <p:nvPr/>
        </p:nvGrpSpPr>
        <p:grpSpPr>
          <a:xfrm>
            <a:off x="559081" y="5038275"/>
            <a:ext cx="838691" cy="1067069"/>
            <a:chOff x="5907" y="3823034"/>
            <a:chExt cx="838691" cy="1067069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53C53D6-7C77-4D7C-AC9C-E69839207D3E}"/>
                </a:ext>
              </a:extLst>
            </p:cNvPr>
            <p:cNvSpPr/>
            <p:nvPr/>
          </p:nvSpPr>
          <p:spPr>
            <a:xfrm>
              <a:off x="5907" y="3823034"/>
              <a:ext cx="8386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25.7%</a:t>
              </a:r>
            </a:p>
          </p:txBody>
        </p:sp>
        <p:sp>
          <p:nvSpPr>
            <p:cNvPr id="41" name="Arrow: Up 40">
              <a:extLst>
                <a:ext uri="{FF2B5EF4-FFF2-40B4-BE49-F238E27FC236}">
                  <a16:creationId xmlns:a16="http://schemas.microsoft.com/office/drawing/2014/main" id="{DCB22F37-4018-487F-AD1C-EBBEB5647280}"/>
                </a:ext>
              </a:extLst>
            </p:cNvPr>
            <p:cNvSpPr/>
            <p:nvPr/>
          </p:nvSpPr>
          <p:spPr>
            <a:xfrm rot="10800000">
              <a:off x="200774" y="4138618"/>
              <a:ext cx="372231" cy="751485"/>
            </a:xfrm>
            <a:prstGeom prst="up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 sz="1600" dirty="0" err="1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646B6B0-E236-449B-8549-FBE9D8BB519F}"/>
              </a:ext>
            </a:extLst>
          </p:cNvPr>
          <p:cNvGrpSpPr/>
          <p:nvPr/>
        </p:nvGrpSpPr>
        <p:grpSpPr>
          <a:xfrm>
            <a:off x="-45841" y="5033078"/>
            <a:ext cx="710451" cy="1076606"/>
            <a:chOff x="98126" y="3813497"/>
            <a:chExt cx="710451" cy="1076606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3142953-4D79-4A23-9D0B-A1085EC48C82}"/>
                </a:ext>
              </a:extLst>
            </p:cNvPr>
            <p:cNvSpPr/>
            <p:nvPr/>
          </p:nvSpPr>
          <p:spPr>
            <a:xfrm>
              <a:off x="98126" y="3813497"/>
              <a:ext cx="7104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0.4%</a:t>
              </a:r>
            </a:p>
          </p:txBody>
        </p:sp>
        <p:sp>
          <p:nvSpPr>
            <p:cNvPr id="44" name="Arrow: Up 43">
              <a:extLst>
                <a:ext uri="{FF2B5EF4-FFF2-40B4-BE49-F238E27FC236}">
                  <a16:creationId xmlns:a16="http://schemas.microsoft.com/office/drawing/2014/main" id="{FD64478E-DF46-40F6-9F02-E6481A8A6A49}"/>
                </a:ext>
              </a:extLst>
            </p:cNvPr>
            <p:cNvSpPr/>
            <p:nvPr/>
          </p:nvSpPr>
          <p:spPr>
            <a:xfrm rot="10800000">
              <a:off x="200774" y="4138618"/>
              <a:ext cx="372231" cy="751485"/>
            </a:xfrm>
            <a:prstGeom prst="upArrow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 sz="1600" dirty="0" err="1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110A420-5F80-4C44-BDE6-3592158A04BD}"/>
              </a:ext>
            </a:extLst>
          </p:cNvPr>
          <p:cNvGrpSpPr/>
          <p:nvPr/>
        </p:nvGrpSpPr>
        <p:grpSpPr>
          <a:xfrm>
            <a:off x="-10660" y="3873034"/>
            <a:ext cx="710451" cy="1053910"/>
            <a:chOff x="106984" y="3836193"/>
            <a:chExt cx="710451" cy="1053910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B1A160F-7056-4A1A-9EA8-749EF8EB6F3F}"/>
                </a:ext>
              </a:extLst>
            </p:cNvPr>
            <p:cNvSpPr/>
            <p:nvPr/>
          </p:nvSpPr>
          <p:spPr>
            <a:xfrm>
              <a:off x="106984" y="3836193"/>
              <a:ext cx="7104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2.1%</a:t>
              </a:r>
            </a:p>
          </p:txBody>
        </p:sp>
        <p:sp>
          <p:nvSpPr>
            <p:cNvPr id="47" name="Arrow: Up 46">
              <a:extLst>
                <a:ext uri="{FF2B5EF4-FFF2-40B4-BE49-F238E27FC236}">
                  <a16:creationId xmlns:a16="http://schemas.microsoft.com/office/drawing/2014/main" id="{324760B3-33F2-434E-88C8-DC89630E0908}"/>
                </a:ext>
              </a:extLst>
            </p:cNvPr>
            <p:cNvSpPr/>
            <p:nvPr/>
          </p:nvSpPr>
          <p:spPr>
            <a:xfrm>
              <a:off x="200774" y="4138618"/>
              <a:ext cx="372231" cy="751485"/>
            </a:xfrm>
            <a:prstGeom prst="up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en-GB" sz="1600" dirty="0" err="1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1418BA5-5496-4438-B7E1-BE8576D3A193}"/>
              </a:ext>
            </a:extLst>
          </p:cNvPr>
          <p:cNvSpPr txBox="1"/>
          <p:nvPr/>
        </p:nvSpPr>
        <p:spPr>
          <a:xfrm rot="16200000">
            <a:off x="-359957" y="3062686"/>
            <a:ext cx="132247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dirty="0"/>
              <a:t>Ethanol output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17E7D1E-0A09-4FA5-967B-794D2DF29769}"/>
              </a:ext>
            </a:extLst>
          </p:cNvPr>
          <p:cNvSpPr txBox="1"/>
          <p:nvPr/>
        </p:nvSpPr>
        <p:spPr>
          <a:xfrm rot="16200000">
            <a:off x="295659" y="3078510"/>
            <a:ext cx="128881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dirty="0"/>
              <a:t>Pressure drop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2D0E22A-2B49-40C4-8E76-E2F0751B638E}"/>
              </a:ext>
            </a:extLst>
          </p:cNvPr>
          <p:cNvSpPr txBox="1"/>
          <p:nvPr/>
        </p:nvSpPr>
        <p:spPr>
          <a:xfrm rot="16200000">
            <a:off x="1541531" y="3501091"/>
            <a:ext cx="3302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dirty="0"/>
              <a:t>E/P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19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0.7|3.5|4.2|3.6|4.6|14|5.3|8.5|3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28.4|1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8.1|6.8|1.5|7.6|2|13.5|5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5.1|2.9|4.4|14|6.3|11.1|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4.7|6.4|7.1|2.8|4.5|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6|7.6|14|13.6|17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5.6|6.1|5.7|1.1|3.1|4.4"/>
</p:tagLst>
</file>

<file path=ppt/theme/theme1.xml><?xml version="1.0" encoding="utf-8"?>
<a:theme xmlns:a="http://schemas.openxmlformats.org/drawingml/2006/main" name="Blank">
  <a:themeElements>
    <a:clrScheme name="SDU">
      <a:dk1>
        <a:srgbClr val="000000"/>
      </a:dk1>
      <a:lt1>
        <a:srgbClr val="FFFFFF"/>
      </a:lt1>
      <a:dk2>
        <a:srgbClr val="7A6040"/>
      </a:dk2>
      <a:lt2>
        <a:srgbClr val="DDCBA4"/>
      </a:lt2>
      <a:accent1>
        <a:srgbClr val="AEB862"/>
      </a:accent1>
      <a:accent2>
        <a:srgbClr val="789D4A"/>
      </a:accent2>
      <a:accent3>
        <a:srgbClr val="F2C75C"/>
      </a:accent3>
      <a:accent4>
        <a:srgbClr val="E07E3C"/>
      </a:accent4>
      <a:accent5>
        <a:srgbClr val="E1BBB4"/>
      </a:accent5>
      <a:accent6>
        <a:srgbClr val="D05A57"/>
      </a:accent6>
      <a:hlink>
        <a:srgbClr val="0563C1"/>
      </a:hlink>
      <a:folHlink>
        <a:srgbClr val="954F72"/>
      </a:folHlink>
    </a:clrScheme>
    <a:fontScheme name="SD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</a:spPr>
      <a:bodyPr lIns="72000" tIns="72000" rIns="72000" bIns="72000" rtlCol="0" anchor="ctr"/>
      <a:lstStyle>
        <a:defPPr algn="ctr">
          <a:defRPr sz="1600" dirty="0" err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1600" dirty="0" err="1"/>
        </a:defPPr>
      </a:lstStyle>
    </a:txDef>
  </a:objectDefaults>
  <a:extraClrSchemeLst/>
  <a:custClrLst>
    <a:custClr name="Grøn 1">
      <a:srgbClr val="4E5B31"/>
    </a:custClr>
    <a:custClr name="Grøn 2">
      <a:srgbClr val="789D4A"/>
    </a:custClr>
    <a:custClr name="Grøn 3">
      <a:srgbClr val="AEB862"/>
    </a:custClr>
    <a:custClr name="Grøn 4">
      <a:srgbClr val="EAE7B9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Orange 1">
      <a:srgbClr val="D38235"/>
    </a:custClr>
    <a:custClr name="Orange 2">
      <a:srgbClr val="E0A526"/>
    </a:custClr>
    <a:custClr name="Orange 3">
      <a:srgbClr val="EED484"/>
    </a:custClr>
    <a:custClr name="Orange 4">
      <a:srgbClr val="FCF0C4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Rød 1">
      <a:srgbClr val="862633"/>
    </a:custClr>
    <a:custClr name="Rød 2">
      <a:srgbClr val="D05A57"/>
    </a:custClr>
    <a:custClr name="Rød 3">
      <a:srgbClr val="E1BBB4"/>
    </a:custClr>
    <a:custClr name="Rød 4">
      <a:srgbClr val="F4E2DE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Brun 1">
      <a:srgbClr val="473729"/>
    </a:custClr>
    <a:custClr name="Brun 2">
      <a:srgbClr val="946037"/>
    </a:custClr>
    <a:custClr name="Brun 3">
      <a:srgbClr val="DDCBA4"/>
    </a:custClr>
    <a:custClr name="Brun 4">
      <a:srgbClr val="EFE5D1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Sort">
      <a:srgbClr val="000000"/>
    </a:custClr>
    <a:custClr name="Hvid">
      <a:srgbClr val="FFFFFF"/>
    </a:custClr>
  </a:custClrLst>
  <a:extLst>
    <a:ext uri="{05A4C25C-085E-4340-85A3-A5531E510DB2}">
      <thm15:themeFamily xmlns:thm15="http://schemas.microsoft.com/office/thememl/2012/main" name="SDU widescreen.potx" id="{1C4F8E8D-0334-4267-96F7-9CAC143C1229}" vid="{6887ADA9-E5D5-4F4B-ACE2-4324069191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Grøn 1">
      <a:srgbClr val="4E5B31"/>
    </a:custClr>
    <a:custClr name="Grøn 2">
      <a:srgbClr val="789D4A"/>
    </a:custClr>
    <a:custClr name="Grøn 3">
      <a:srgbClr val="AEB862"/>
    </a:custClr>
    <a:custClr name="Grøn 4">
      <a:srgbClr val="EAE7B9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Orange 1">
      <a:srgbClr val="D38235"/>
    </a:custClr>
    <a:custClr name="Orange 2">
      <a:srgbClr val="E0A526"/>
    </a:custClr>
    <a:custClr name="Orange 3">
      <a:srgbClr val="EED484"/>
    </a:custClr>
    <a:custClr name="Orange 4">
      <a:srgbClr val="FCF0C4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Rød 1">
      <a:srgbClr val="862633"/>
    </a:custClr>
    <a:custClr name="Rød 2">
      <a:srgbClr val="D05A57"/>
    </a:custClr>
    <a:custClr name="Rød 3">
      <a:srgbClr val="E1BBB4"/>
    </a:custClr>
    <a:custClr name="Rød 4">
      <a:srgbClr val="F4E2DE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Brun 1">
      <a:srgbClr val="473729"/>
    </a:custClr>
    <a:custClr name="Brun 2">
      <a:srgbClr val="946037"/>
    </a:custClr>
    <a:custClr name="Brun 3">
      <a:srgbClr val="DDCBA4"/>
    </a:custClr>
    <a:custClr name="Brun 4">
      <a:srgbClr val="EFE5D1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Sort">
      <a:srgbClr val="000000"/>
    </a:custClr>
    <a:custClr name="Hvid">
      <a:srgbClr val="FFFFFF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TemplafyFormConfiguration><![CDATA[{"formFields":[{"required":false,"type":"datePicker","name":"Date","label":"Date","helpTexts":{"prefix":"","postfix":""},"spacing":{},"fullyQualifiedName":"Date"}],"formDataEntries":[{"name":"Date","value":"cWbFim1VrnaakRa8RIpEtw=="}]}]]></TemplafyFormConfiguration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EF80BDAD70C434E9106CF2840933F51" ma:contentTypeVersion="13" ma:contentTypeDescription="Opret et nyt dokument." ma:contentTypeScope="" ma:versionID="e9d41c6670cc2ef0692e502f382576bf">
  <xsd:schema xmlns:xsd="http://www.w3.org/2001/XMLSchema" xmlns:xs="http://www.w3.org/2001/XMLSchema" xmlns:p="http://schemas.microsoft.com/office/2006/metadata/properties" xmlns:ns3="866aca79-c25b-44c1-815b-04a2481899c5" xmlns:ns4="852ca309-27dd-4fa9-ab07-f04475eb6b0e" targetNamespace="http://schemas.microsoft.com/office/2006/metadata/properties" ma:root="true" ma:fieldsID="394414fc53db979ad20774f309cb7a48" ns3:_="" ns4:_="">
    <xsd:import namespace="866aca79-c25b-44c1-815b-04a2481899c5"/>
    <xsd:import namespace="852ca309-27dd-4fa9-ab07-f04475eb6b0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6aca79-c25b-44c1-815b-04a248189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2ca309-27dd-4fa9-ab07-f04475eb6b0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TemplafyTemplateConfiguration><![CDATA[{"elementsMetadata":[{"type":"shape","id":"a191af3f-88af-4303-ac3d-dedf76b9b066","elementConfiguration":{"format":"{{DateFormats.MonthYear}}","binding":"Form.Date","disableUpdates":false,"type":"date"}},{"type":"shape","id":"3af48aae-e25a-4dcf-b868-675366a9cf11","elementConfiguration":{"binding":"UserProfile.Institut.InstituteDCU_{{DocumentLanguage}}","disableUpdates":false,"type":"text"}},{"type":"shape","id":"11131a3d-1f8c-4b81-89f1-aa63e7c264c3","elementConfiguration":{"binding":"UserProfile.Institut.InstituteDCU_{{DocumentLanguage}}","disableUpdates":false,"type":"text"}},{"type":"shape","id":"708be675-4aac-4bac-bf1a-f28809a9a8e5","elementConfiguration":{"format":"{{DateFormats.MonthYear}}","binding":"Form.Date","disableUpdates":false,"type":"date"}},{"type":"shape","id":"299b9db5-4754-4eab-a9e4-9e4b533f5254","elementConfiguration":{"binding":"UserProfile.Institut.InstituteDCU_{{DocumentLanguage}}","disableUpdates":false,"type":"text"}},{"type":"shape","id":"46304330-2602-435e-b693-c1faae51481c","elementConfiguration":{"format":"{{DateFormats.MonthYear}}","binding":"Form.Date","disableUpdates":false,"type":"date"}},{"type":"shape","id":"8a7db710-35e1-49d9-98b6-9f027ad80be0","elementConfiguration":{"binding":"UserProfile.Institut.InstituteDCU_{{DocumentLanguage}}","disableUpdates":false,"type":"text"}},{"type":"shape","id":"9afdea30-189b-4d29-970b-73b2f945e23e","elementConfiguration":{"format":"{{DateFormats.MonthYear}}","binding":"Form.Date","disableUpdates":false,"type":"date"}},{"type":"shape","id":"72046151-7602-4773-a9ac-78b2a9db764d","elementConfiguration":{"format":"{{DateFormats.MonthYear}}","binding":"Form.Date","disableUpdates":false,"type":"date"}},{"type":"shape","id":"265750b9-e769-40dc-8ddf-ccd4adb2a984","elementConfiguration":{"binding":"UserProfile.Institut.InstituteDCU_{{DocumentLanguage}}","disableUpdates":false,"type":"text"}},{"type":"shape","id":"59a8ccd9-ed54-485b-b020-5f86d5fa02f9","elementConfiguration":{"binding":"UserProfile.Institut.InstituteDCU_{{DocumentLanguage}}","disableUpdates":false,"type":"text"}},{"type":"shape","id":"02ab2dbf-e196-4449-925a-9640ffa8a152","elementConfiguration":{"binding":"UserProfile.Institut.InstituteDCU_{{DocumentLanguage}}","disableUpdates":false,"type":"text"}},{"type":"shape","id":"fe051368-de38-484d-b033-3f017f1f7b4f","elementConfiguration":{"format":"{{DateFormats.MonthYear}}","binding":"Form.Date","disableUpdates":false,"type":"date"}}],"transformationConfigurations":[{"language":"{{DocumentLanguage}}","disableUpdates":false,"type":"proofingLanguage"}],"templateName":"SDU widescreen 16:9 template","templateDescription":"Tom bredformat skabelon til Powerpoint med enhed, dato og links","enableDocumentContentUpdater":true,"version":"1.3"}]]></TemplafyTemplateConfiguration>
</file>

<file path=customXml/item6.xml><?xml version="1.0" encoding="utf-8"?>
<TemplafySlideFormConfiguration><![CDATA[{"formFields":[],"formDataEntries":[]}]]></TemplafySlideFormConfiguration>
</file>

<file path=customXml/item7.xml><?xml version="1.0" encoding="utf-8"?>
<TemplafySlideTemplateConfiguration><![CDATA[{"documentContentValidatorConfiguration":{"enableDocumentContentValidator":false,"documentContentValidatorVersion":0},"elementsMetadata":[],"slideId":"636891895634292862","enableDocumentContentUpdater":true,"version":"1.3"}]]></TemplafySlideTemplateConfiguration>
</file>

<file path=customXml/itemProps1.xml><?xml version="1.0" encoding="utf-8"?>
<ds:datastoreItem xmlns:ds="http://schemas.openxmlformats.org/officeDocument/2006/customXml" ds:itemID="{C5CD5A01-6378-494D-B71B-D23DEC9A120C}">
  <ds:schemaRefs/>
</ds:datastoreItem>
</file>

<file path=customXml/itemProps2.xml><?xml version="1.0" encoding="utf-8"?>
<ds:datastoreItem xmlns:ds="http://schemas.openxmlformats.org/officeDocument/2006/customXml" ds:itemID="{4680E93C-0595-4625-A44E-5A348B7FE9A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F338D87-F8DE-4694-9041-2406C283E7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140D65C-5700-4F3E-9DDB-B53E3B6188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6aca79-c25b-44c1-815b-04a2481899c5"/>
    <ds:schemaRef ds:uri="852ca309-27dd-4fa9-ab07-f04475eb6b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C484C70F-0F64-4774-853F-19FDF7E1F81D}">
  <ds:schemaRefs/>
</ds:datastoreItem>
</file>

<file path=customXml/itemProps6.xml><?xml version="1.0" encoding="utf-8"?>
<ds:datastoreItem xmlns:ds="http://schemas.openxmlformats.org/officeDocument/2006/customXml" ds:itemID="{43723FED-A2E0-415E-8B28-139637BC092B}">
  <ds:schemaRefs/>
</ds:datastoreItem>
</file>

<file path=customXml/itemProps7.xml><?xml version="1.0" encoding="utf-8"?>
<ds:datastoreItem xmlns:ds="http://schemas.openxmlformats.org/officeDocument/2006/customXml" ds:itemID="{80A386E5-FB57-411F-ACEC-E4C4608EF981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SDU widescreen dateA</Template>
  <TotalTime>0</TotalTime>
  <Words>570</Words>
  <Application>Microsoft Office PowerPoint</Application>
  <PresentationFormat>Widescreen</PresentationFormat>
  <Paragraphs>96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Wingdings</vt:lpstr>
      <vt:lpstr>Blank</vt:lpstr>
      <vt:lpstr>Geometric exploration and optimisation of porous ceramic reactors for bioethanol production  Jeffrey Gerard1 and Joe Alexandersen2 1University of Montpellier, 2University of Southern Denmark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2019-01-15T10:32:39Z</dcterms:created>
  <dcterms:modified xsi:type="dcterms:W3CDTF">2020-09-25T07:06:37Z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fyTimeStamp">
    <vt:lpwstr>2019-03-26T09:32:31.2904676Z</vt:lpwstr>
  </property>
  <property fmtid="{D5CDD505-2E9C-101B-9397-08002B2CF9AE}" pid="3" name="TemplafyTenantId">
    <vt:lpwstr>sdu</vt:lpwstr>
  </property>
  <property fmtid="{D5CDD505-2E9C-101B-9397-08002B2CF9AE}" pid="4" name="TemplafyTemplateId">
    <vt:lpwstr>636891894186761813</vt:lpwstr>
  </property>
  <property fmtid="{D5CDD505-2E9C-101B-9397-08002B2CF9AE}" pid="5" name="TemplafyUserProfileId">
    <vt:lpwstr>637359168561841929</vt:lpwstr>
  </property>
  <property fmtid="{D5CDD505-2E9C-101B-9397-08002B2CF9AE}" pid="6" name="TemplafyLanguageCode">
    <vt:lpwstr>en-GB</vt:lpwstr>
  </property>
  <property fmtid="{D5CDD505-2E9C-101B-9397-08002B2CF9AE}" pid="7" name="ContentTypeId">
    <vt:lpwstr>0x010100AEF80BDAD70C434E9106CF2840933F51</vt:lpwstr>
  </property>
</Properties>
</file>