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F8F4"/>
    <a:srgbClr val="5BB0F7"/>
    <a:srgbClr val="2B9AF5"/>
    <a:srgbClr val="0079C1"/>
    <a:srgbClr val="DEEBF8"/>
    <a:srgbClr val="CADDF8"/>
    <a:srgbClr val="D0F8F7"/>
    <a:srgbClr val="AEE6F8"/>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24" autoAdjust="0"/>
    <p:restoredTop sz="94711" autoAdjust="0"/>
  </p:normalViewPr>
  <p:slideViewPr>
    <p:cSldViewPr>
      <p:cViewPr varScale="1">
        <p:scale>
          <a:sx n="79" d="100"/>
          <a:sy n="79" d="100"/>
        </p:scale>
        <p:origin x="3486" y="11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D:\Th&#232;se\COMSOL\Poster%20I%20Raman_I%20Simul.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995093244259326"/>
          <c:y val="9.3383549980447678E-2"/>
          <c:w val="0.55190926828582165"/>
          <c:h val="0.51239117954577607"/>
        </c:manualLayout>
      </c:layout>
      <c:barChart>
        <c:barDir val="col"/>
        <c:grouping val="clustered"/>
        <c:varyColors val="0"/>
        <c:ser>
          <c:idx val="0"/>
          <c:order val="0"/>
          <c:tx>
            <c:v>Simulated E^4</c:v>
          </c:tx>
          <c:spPr>
            <a:solidFill>
              <a:srgbClr val="FF0000"/>
            </a:solidFill>
            <a:ln>
              <a:noFill/>
            </a:ln>
            <a:effectLst/>
          </c:spPr>
          <c:invertIfNegative val="0"/>
          <c:val>
            <c:numRef>
              <c:f>Feuil1!$C$8:$C$10</c:f>
              <c:numCache>
                <c:formatCode>General</c:formatCode>
                <c:ptCount val="3"/>
                <c:pt idx="0">
                  <c:v>150.0625</c:v>
                </c:pt>
                <c:pt idx="1">
                  <c:v>850.30560000000025</c:v>
                </c:pt>
                <c:pt idx="2">
                  <c:v>11255.088100000004</c:v>
                </c:pt>
              </c:numCache>
            </c:numRef>
          </c:val>
          <c:extLst>
            <c:ext xmlns:c16="http://schemas.microsoft.com/office/drawing/2014/chart" uri="{C3380CC4-5D6E-409C-BE32-E72D297353CC}">
              <c16:uniqueId val="{00000000-F308-4CA3-A356-3E3EA9A19B64}"/>
            </c:ext>
          </c:extLst>
        </c:ser>
        <c:ser>
          <c:idx val="1"/>
          <c:order val="1"/>
          <c:spPr>
            <a:solidFill>
              <a:schemeClr val="accent2"/>
            </a:solidFill>
            <a:ln>
              <a:noFill/>
            </a:ln>
            <a:effectLst/>
          </c:spPr>
          <c:invertIfNegative val="0"/>
          <c:val>
            <c:numRef>
              <c:f>Feuil1!$D$8:$D$10</c:f>
              <c:numCache>
                <c:formatCode>General</c:formatCode>
                <c:ptCount val="3"/>
                <c:pt idx="0">
                  <c:v>0</c:v>
                </c:pt>
                <c:pt idx="1">
                  <c:v>0</c:v>
                </c:pt>
                <c:pt idx="2">
                  <c:v>0</c:v>
                </c:pt>
              </c:numCache>
            </c:numRef>
          </c:val>
          <c:extLst>
            <c:ext xmlns:c16="http://schemas.microsoft.com/office/drawing/2014/chart" uri="{C3380CC4-5D6E-409C-BE32-E72D297353CC}">
              <c16:uniqueId val="{00000001-F308-4CA3-A356-3E3EA9A19B64}"/>
            </c:ext>
          </c:extLst>
        </c:ser>
        <c:dLbls>
          <c:showLegendKey val="0"/>
          <c:showVal val="0"/>
          <c:showCatName val="0"/>
          <c:showSerName val="0"/>
          <c:showPercent val="0"/>
          <c:showBubbleSize val="0"/>
        </c:dLbls>
        <c:gapWidth val="219"/>
        <c:overlap val="-27"/>
        <c:axId val="515140848"/>
        <c:axId val="515138608"/>
      </c:barChart>
      <c:barChart>
        <c:barDir val="col"/>
        <c:grouping val="clustered"/>
        <c:varyColors val="0"/>
        <c:ser>
          <c:idx val="2"/>
          <c:order val="2"/>
          <c:tx>
            <c:v>Raman Intensity</c:v>
          </c:tx>
          <c:spPr>
            <a:solidFill>
              <a:srgbClr val="0070C0"/>
            </a:solidFill>
            <a:ln>
              <a:noFill/>
            </a:ln>
            <a:effectLst/>
          </c:spPr>
          <c:invertIfNegative val="0"/>
          <c:val>
            <c:numRef>
              <c:f>Feuil1!$E$8:$E$10</c:f>
              <c:numCache>
                <c:formatCode>General</c:formatCode>
                <c:ptCount val="3"/>
                <c:pt idx="0">
                  <c:v>0</c:v>
                </c:pt>
                <c:pt idx="1">
                  <c:v>47.278999999999996</c:v>
                </c:pt>
                <c:pt idx="2">
                  <c:v>368.33</c:v>
                </c:pt>
              </c:numCache>
            </c:numRef>
          </c:val>
          <c:extLst>
            <c:ext xmlns:c16="http://schemas.microsoft.com/office/drawing/2014/chart" uri="{C3380CC4-5D6E-409C-BE32-E72D297353CC}">
              <c16:uniqueId val="{00000002-F308-4CA3-A356-3E3EA9A19B64}"/>
            </c:ext>
          </c:extLst>
        </c:ser>
        <c:dLbls>
          <c:showLegendKey val="0"/>
          <c:showVal val="0"/>
          <c:showCatName val="0"/>
          <c:showSerName val="0"/>
          <c:showPercent val="0"/>
          <c:showBubbleSize val="0"/>
        </c:dLbls>
        <c:gapWidth val="500"/>
        <c:overlap val="-100"/>
        <c:axId val="515182968"/>
        <c:axId val="591973392"/>
      </c:barChart>
      <c:catAx>
        <c:axId val="515140848"/>
        <c:scaling>
          <c:orientation val="minMax"/>
        </c:scaling>
        <c:delete val="1"/>
        <c:axPos val="b"/>
        <c:title>
          <c:tx>
            <c:rich>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r>
                  <a:rPr lang="fr-FR" b="1" dirty="0" err="1"/>
                  <a:t>Atomically</a:t>
                </a:r>
                <a:r>
                  <a:rPr lang="fr-FR" b="1" baseline="0" dirty="0"/>
                  <a:t> flat   Nano-</a:t>
                </a:r>
                <a:r>
                  <a:rPr lang="fr-FR" b="1" dirty="0"/>
                  <a:t>Rough     </a:t>
                </a:r>
                <a:r>
                  <a:rPr lang="fr-FR" sz="800" b="1" i="0" u="none" strike="noStrike" baseline="0" dirty="0" err="1">
                    <a:effectLst/>
                  </a:rPr>
                  <a:t>Nanostructured</a:t>
                </a:r>
                <a:r>
                  <a:rPr lang="fr-FR" sz="800" b="1" i="0" u="none" strike="noStrike" baseline="0" dirty="0">
                    <a:effectLst/>
                  </a:rPr>
                  <a:t>    </a:t>
                </a:r>
              </a:p>
              <a:p>
                <a:pPr>
                  <a:defRPr b="1"/>
                </a:pPr>
                <a:r>
                  <a:rPr lang="fr-FR" sz="800" b="1" i="0" u="none" strike="noStrike" baseline="0">
                    <a:effectLst/>
                  </a:rPr>
                  <a:t>                               </a:t>
                </a:r>
                <a:r>
                  <a:rPr lang="fr-FR" sz="900" b="1" i="0" u="none" strike="noStrike" baseline="0">
                    <a:effectLst/>
                  </a:rPr>
                  <a:t>Surface</a:t>
                </a:r>
                <a:r>
                  <a:rPr lang="fr-FR" sz="800" b="1" i="0" u="none" strike="noStrike" baseline="0">
                    <a:effectLst/>
                  </a:rPr>
                  <a:t>                              </a:t>
                </a:r>
                <a:r>
                  <a:rPr lang="fr-FR" b="1" dirty="0"/>
                  <a:t>	</a:t>
                </a:r>
              </a:p>
            </c:rich>
          </c:tx>
          <c:layout>
            <c:manualLayout>
              <c:xMode val="edge"/>
              <c:yMode val="edge"/>
              <c:x val="0.19698696393609444"/>
              <c:y val="0.60202623061754823"/>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crossAx val="515138608"/>
        <c:crosses val="autoZero"/>
        <c:auto val="1"/>
        <c:lblAlgn val="ctr"/>
        <c:lblOffset val="100"/>
        <c:noMultiLvlLbl val="0"/>
      </c:catAx>
      <c:valAx>
        <c:axId val="5151386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rgbClr val="FF0000"/>
                    </a:solidFill>
                    <a:latin typeface="+mn-lt"/>
                    <a:ea typeface="+mn-ea"/>
                    <a:cs typeface="+mn-cs"/>
                  </a:defRPr>
                </a:pPr>
                <a:r>
                  <a:rPr lang="fr-FR" sz="900" b="1" i="0" u="none" strike="noStrike" baseline="0" dirty="0" err="1">
                    <a:solidFill>
                      <a:srgbClr val="FF0000"/>
                    </a:solidFill>
                    <a:effectLst/>
                  </a:rPr>
                  <a:t>Calculated</a:t>
                </a:r>
                <a:r>
                  <a:rPr lang="fr-FR" sz="900" b="1" i="0" u="none" strike="noStrike" baseline="0" dirty="0">
                    <a:solidFill>
                      <a:srgbClr val="FF0000"/>
                    </a:solidFill>
                    <a:effectLst/>
                  </a:rPr>
                  <a:t> EM </a:t>
                </a:r>
                <a:r>
                  <a:rPr lang="fr-FR" sz="900" b="1" i="0" u="none" strike="noStrike" baseline="0" dirty="0" err="1">
                    <a:solidFill>
                      <a:srgbClr val="FF0000"/>
                    </a:solidFill>
                    <a:effectLst/>
                  </a:rPr>
                  <a:t>field</a:t>
                </a:r>
                <a:endParaRPr lang="fr-FR" sz="900" b="1" i="0" u="none" strike="noStrike" baseline="0" dirty="0">
                  <a:solidFill>
                    <a:srgbClr val="FF0000"/>
                  </a:solidFill>
                  <a:effectLst/>
                </a:endParaRPr>
              </a:p>
              <a:p>
                <a:pPr>
                  <a:defRPr sz="900" b="1">
                    <a:solidFill>
                      <a:srgbClr val="FF0000"/>
                    </a:solidFill>
                  </a:defRPr>
                </a:pPr>
                <a:r>
                  <a:rPr lang="fr-FR" sz="900" b="1" i="0" u="none" strike="noStrike" baseline="0" dirty="0" err="1">
                    <a:solidFill>
                      <a:srgbClr val="FF0000"/>
                    </a:solidFill>
                    <a:effectLst/>
                  </a:rPr>
                  <a:t>enhancement</a:t>
                </a:r>
                <a:endParaRPr lang="fr-FR" sz="900" b="1" dirty="0">
                  <a:solidFill>
                    <a:srgbClr val="FF0000"/>
                  </a:solidFill>
                </a:endParaRPr>
              </a:p>
            </c:rich>
          </c:tx>
          <c:layout>
            <c:manualLayout>
              <c:xMode val="edge"/>
              <c:yMode val="edge"/>
              <c:x val="1.6732566064770887E-2"/>
              <c:y val="8.6339167598059749E-2"/>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rgbClr val="FF0000"/>
                  </a:solidFill>
                  <a:latin typeface="+mn-lt"/>
                  <a:ea typeface="+mn-ea"/>
                  <a:cs typeface="+mn-cs"/>
                </a:defRPr>
              </a:pPr>
              <a:endParaRPr lang="fr-FR"/>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fr-FR"/>
          </a:p>
        </c:txPr>
        <c:crossAx val="515140848"/>
        <c:crosses val="autoZero"/>
        <c:crossBetween val="between"/>
        <c:majorUnit val="2000"/>
      </c:valAx>
      <c:valAx>
        <c:axId val="591973392"/>
        <c:scaling>
          <c:orientation val="minMax"/>
        </c:scaling>
        <c:delete val="0"/>
        <c:axPos val="r"/>
        <c:title>
          <c:tx>
            <c:rich>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r>
                  <a:rPr lang="fr-FR" sz="900" b="1" dirty="0">
                    <a:solidFill>
                      <a:srgbClr val="0070C0"/>
                    </a:solidFill>
                  </a:rPr>
                  <a:t>Raman </a:t>
                </a:r>
                <a:r>
                  <a:rPr lang="fr-FR" sz="900" b="1" dirty="0" err="1">
                    <a:solidFill>
                      <a:srgbClr val="0070C0"/>
                    </a:solidFill>
                  </a:rPr>
                  <a:t>Intensity</a:t>
                </a:r>
                <a:endParaRPr lang="fr-FR" sz="900" b="1" dirty="0">
                  <a:solidFill>
                    <a:srgbClr val="0070C0"/>
                  </a:solidFill>
                </a:endParaRPr>
              </a:p>
            </c:rich>
          </c:tx>
          <c:layout>
            <c:manualLayout>
              <c:xMode val="edge"/>
              <c:yMode val="edge"/>
              <c:x val="0.87539402804987421"/>
              <c:y val="0.12156107950999941"/>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fr-FR"/>
          </a:p>
        </c:txPr>
        <c:crossAx val="515182968"/>
        <c:crosses val="max"/>
        <c:crossBetween val="between"/>
      </c:valAx>
      <c:catAx>
        <c:axId val="515182968"/>
        <c:scaling>
          <c:orientation val="minMax"/>
        </c:scaling>
        <c:delete val="1"/>
        <c:axPos val="b"/>
        <c:majorTickMark val="out"/>
        <c:minorTickMark val="none"/>
        <c:tickLblPos val="nextTo"/>
        <c:crossAx val="59197339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800"/>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9/18/2020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‹N°›</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9/18/2020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‹N°›</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‹N°›</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‹N°›</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‹N°›</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‹N°›</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9/18/2020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‹N°›</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‹N°›</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9/18/2020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‹N°›</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9/18/2020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‹N°›</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9/18/2020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‹N°›</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‹N°›</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9/18/2020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‹N°›</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9/18/2020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notesSlide" Target="../notesSlides/notesSlide1.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1.png"/><Relationship Id="rId11" Type="http://schemas.openxmlformats.org/officeDocument/2006/relationships/image" Target="../media/image7.png"/><Relationship Id="rId5" Type="http://schemas.openxmlformats.org/officeDocument/2006/relationships/chart" Target="../charts/chart1.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260038" y="1415392"/>
            <a:ext cx="3018524" cy="152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endParaRPr lang="en-US" altLang="en-US" sz="1000" dirty="0">
              <a:latin typeface="Calibri" panose="020F0502020204030204" pitchFamily="34" charset="0"/>
              <a:ea typeface="Cambria" charset="0"/>
              <a:cs typeface="Arial" panose="020B0604020202020204" pitchFamily="34" charset="0"/>
            </a:endParaRPr>
          </a:p>
          <a:p>
            <a:pPr algn="just"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To </a:t>
            </a:r>
            <a:r>
              <a:rPr lang="en-US" altLang="en-US" sz="1100" dirty="0">
                <a:latin typeface="Calibri" panose="020F0502020204030204" pitchFamily="34" charset="0"/>
                <a:ea typeface="Cambria" charset="0"/>
                <a:cs typeface="Arial" panose="020B0604020202020204" pitchFamily="34" charset="0"/>
              </a:rPr>
              <a:t>better understand the effect of controlled surface topographical features on SERS (Surface Enhanced Raman Scattering) enhancement factors, simulations of plasmonic properties of different gold surfaces have been carried out (Fig. 1). Atomically flat surface has been simulated with COMSOL and the rough and nanostructured surfaces were imported from AFM data.</a:t>
            </a:r>
            <a:endParaRPr lang="en-US" altLang="en-US" sz="1000" dirty="0">
              <a:latin typeface="Calibri" panose="020F0502020204030204" pitchFamily="34" charset="0"/>
              <a:ea typeface="Cambria" charset="0"/>
              <a:cs typeface="Arial" panose="020B0604020202020204" pitchFamily="34" charset="0"/>
            </a:endParaRPr>
          </a:p>
        </p:txBody>
      </p:sp>
      <mc:AlternateContent xmlns:mc="http://schemas.openxmlformats.org/markup-compatibility/2006" xmlns:a14="http://schemas.microsoft.com/office/drawing/2010/main">
        <mc:Choice Requires="a14">
          <p:sp>
            <p:nvSpPr>
              <p:cNvPr id="3076" name="TextBox 7"/>
              <p:cNvSpPr txBox="1">
                <a:spLocks noChangeArrowheads="1"/>
              </p:cNvSpPr>
              <p:nvPr/>
            </p:nvSpPr>
            <p:spPr bwMode="auto">
              <a:xfrm>
                <a:off x="350244" y="5398605"/>
                <a:ext cx="2901818" cy="239879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r>
                  <a:rPr lang="en-US" altLang="en-US" sz="1100" dirty="0">
                    <a:latin typeface="Calibri" panose="020F0502020204030204" pitchFamily="34" charset="0"/>
                    <a:cs typeface="Arial" panose="020B0604020202020204" pitchFamily="34" charset="0"/>
                  </a:rPr>
                  <a:t>Wave Optics module allows us to simulate a paraxial Gaussian beam. Waist, P</a:t>
                </a:r>
                <a:r>
                  <a:rPr lang="en-US" altLang="en-US" sz="1100" baseline="-25000" dirty="0">
                    <a:latin typeface="Calibri" panose="020F0502020204030204" pitchFamily="34" charset="0"/>
                    <a:cs typeface="Arial" panose="020B0604020202020204" pitchFamily="34" charset="0"/>
                  </a:rPr>
                  <a:t>0</a:t>
                </a:r>
                <a:r>
                  <a:rPr lang="en-US" altLang="en-US" sz="1100" dirty="0">
                    <a:latin typeface="Calibri" panose="020F0502020204030204" pitchFamily="34" charset="0"/>
                    <a:cs typeface="Arial" panose="020B0604020202020204" pitchFamily="34" charset="0"/>
                  </a:rPr>
                  <a:t> (distance to focal plane) and propagation direction vector</a:t>
                </a:r>
                <a14:m>
                  <m:oMath xmlns:m="http://schemas.openxmlformats.org/officeDocument/2006/math">
                    <m:r>
                      <a:rPr lang="fr-FR" altLang="en-US" sz="1100" b="0" i="0" dirty="0" smtClean="0">
                        <a:latin typeface="Cambria Math" panose="02040503050406030204" pitchFamily="18" charset="0"/>
                        <a:cs typeface="Arial" panose="020B0604020202020204" pitchFamily="34" charset="0"/>
                      </a:rPr>
                      <m:t> </m:t>
                    </m:r>
                    <m:acc>
                      <m:accPr>
                        <m:chr m:val="⃗"/>
                        <m:ctrlPr>
                          <a:rPr lang="en-US" altLang="en-US" sz="1100" i="1" dirty="0" smtClean="0">
                            <a:latin typeface="Cambria Math" panose="02040503050406030204" pitchFamily="18" charset="0"/>
                            <a:cs typeface="Arial" panose="020B0604020202020204" pitchFamily="34" charset="0"/>
                          </a:rPr>
                        </m:ctrlPr>
                      </m:accPr>
                      <m:e>
                        <m:r>
                          <a:rPr lang="fr-FR" altLang="en-US" sz="1100" b="0" i="1" dirty="0" smtClean="0">
                            <a:latin typeface="Cambria Math" panose="02040503050406030204" pitchFamily="18" charset="0"/>
                            <a:cs typeface="Arial" panose="020B0604020202020204" pitchFamily="34" charset="0"/>
                          </a:rPr>
                          <m:t>𝑘</m:t>
                        </m:r>
                        <m:r>
                          <a:rPr lang="fr-FR" altLang="en-US" sz="1100" b="0" i="1" dirty="0" smtClean="0">
                            <a:latin typeface="Cambria Math" panose="02040503050406030204" pitchFamily="18" charset="0"/>
                            <a:cs typeface="Arial" panose="020B0604020202020204" pitchFamily="34" charset="0"/>
                          </a:rPr>
                          <m:t> </m:t>
                        </m:r>
                      </m:e>
                    </m:acc>
                  </m:oMath>
                </a14:m>
                <a:r>
                  <a:rPr lang="en-US" altLang="en-US" sz="1100" dirty="0">
                    <a:latin typeface="Calibri" panose="020F0502020204030204" pitchFamily="34" charset="0"/>
                    <a:cs typeface="Arial" panose="020B0604020202020204" pitchFamily="34" charset="0"/>
                  </a:rPr>
                  <a:t>are defined in Figure 2. </a:t>
                </a:r>
              </a:p>
              <a:p>
                <a:pPr algn="just" eaLnBrk="1" hangingPunct="1">
                  <a:spcBef>
                    <a:spcPct val="0"/>
                  </a:spcBef>
                  <a:buFontTx/>
                  <a:buNone/>
                  <a:defRPr/>
                </a:pPr>
                <a:r>
                  <a:rPr lang="en-US" altLang="en-US" sz="1100" dirty="0">
                    <a:latin typeface="Calibri" panose="020F0502020204030204" pitchFamily="34" charset="0"/>
                    <a:cs typeface="Arial" panose="020B0604020202020204" pitchFamily="34" charset="0"/>
                  </a:rPr>
                  <a:t>The linear polarized incident paraxial Gaussian beam (</a:t>
                </a:r>
                <a:r>
                  <a:rPr lang="el-GR" altLang="en-US" sz="1100" dirty="0">
                    <a:latin typeface="Calibri" panose="020F0502020204030204" pitchFamily="34" charset="0"/>
                    <a:cs typeface="Calibri" panose="020F0502020204030204" pitchFamily="34" charset="0"/>
                  </a:rPr>
                  <a:t>λ</a:t>
                </a:r>
                <a:r>
                  <a:rPr lang="fr-FR" altLang="en-US" sz="1100" dirty="0">
                    <a:latin typeface="Calibri" panose="020F0502020204030204" pitchFamily="34" charset="0"/>
                    <a:cs typeface="Calibri" panose="020F0502020204030204" pitchFamily="34" charset="0"/>
                  </a:rPr>
                  <a:t>= 660 nm) </a:t>
                </a:r>
                <a:r>
                  <a:rPr lang="fr-FR" altLang="en-US" sz="1100" dirty="0" err="1">
                    <a:latin typeface="Calibri" panose="020F0502020204030204" pitchFamily="34" charset="0"/>
                    <a:cs typeface="Calibri" panose="020F0502020204030204" pitchFamily="34" charset="0"/>
                  </a:rPr>
                  <a:t>was</a:t>
                </a:r>
                <a:r>
                  <a:rPr lang="fr-FR" altLang="en-US" sz="1100" dirty="0">
                    <a:latin typeface="Calibri" panose="020F0502020204030204" pitchFamily="34" charset="0"/>
                    <a:cs typeface="Calibri" panose="020F0502020204030204" pitchFamily="34" charset="0"/>
                  </a:rPr>
                  <a:t> </a:t>
                </a:r>
                <a:r>
                  <a:rPr lang="fr-FR" altLang="en-US" sz="1100" dirty="0" err="1">
                    <a:latin typeface="Calibri" panose="020F0502020204030204" pitchFamily="34" charset="0"/>
                    <a:cs typeface="Calibri" panose="020F0502020204030204" pitchFamily="34" charset="0"/>
                  </a:rPr>
                  <a:t>focused</a:t>
                </a:r>
                <a:r>
                  <a:rPr lang="fr-FR" altLang="en-US" sz="1100" dirty="0">
                    <a:latin typeface="Calibri" panose="020F0502020204030204" pitchFamily="34" charset="0"/>
                    <a:cs typeface="Calibri" panose="020F0502020204030204" pitchFamily="34" charset="0"/>
                  </a:rPr>
                  <a:t> onto the surfaces. T</a:t>
                </a:r>
                <a:r>
                  <a:rPr lang="fr-FR" sz="1100" dirty="0">
                    <a:cs typeface="Calibri" panose="020F0502020204030204" pitchFamily="34" charset="0"/>
                  </a:rPr>
                  <a:t>he </a:t>
                </a:r>
                <a:r>
                  <a:rPr lang="fr-FR" sz="1100" dirty="0" err="1">
                    <a:cs typeface="Calibri" panose="020F0502020204030204" pitchFamily="34" charset="0"/>
                  </a:rPr>
                  <a:t>average</a:t>
                </a:r>
                <a:r>
                  <a:rPr lang="fr-FR" sz="1100" dirty="0">
                    <a:cs typeface="Calibri" panose="020F0502020204030204" pitchFamily="34" charset="0"/>
                  </a:rPr>
                  <a:t> EM </a:t>
                </a:r>
                <a:r>
                  <a:rPr lang="fr-FR" sz="1100" dirty="0" err="1">
                    <a:cs typeface="Calibri" panose="020F0502020204030204" pitchFamily="34" charset="0"/>
                  </a:rPr>
                  <a:t>field</a:t>
                </a:r>
                <a:r>
                  <a:rPr lang="fr-FR" sz="1100" dirty="0">
                    <a:cs typeface="Calibri" panose="020F0502020204030204" pitchFamily="34" charset="0"/>
                  </a:rPr>
                  <a:t> </a:t>
                </a:r>
                <a:r>
                  <a:rPr lang="fr-FR" sz="1100" dirty="0" err="1">
                    <a:cs typeface="Calibri" panose="020F0502020204030204" pitchFamily="34" charset="0"/>
                  </a:rPr>
                  <a:t>enhancement</a:t>
                </a:r>
                <a:r>
                  <a:rPr lang="en-US" sz="1100" dirty="0">
                    <a:cs typeface="Calibri" panose="020F0502020204030204" pitchFamily="34" charset="0"/>
                  </a:rPr>
                  <a:t> (|</a:t>
                </a:r>
                <a:r>
                  <a:rPr lang="en-US" sz="1100" dirty="0" err="1">
                    <a:cs typeface="Calibri" panose="020F0502020204030204" pitchFamily="34" charset="0"/>
                  </a:rPr>
                  <a:t>E</a:t>
                </a:r>
                <a:r>
                  <a:rPr lang="en-US" sz="1100" baseline="-25000" dirty="0" err="1">
                    <a:cs typeface="Calibri" panose="020F0502020204030204" pitchFamily="34" charset="0"/>
                  </a:rPr>
                  <a:t>scatt</a:t>
                </a:r>
                <a:r>
                  <a:rPr lang="en-US" sz="1100" dirty="0">
                    <a:cs typeface="Calibri" panose="020F0502020204030204" pitchFamily="34" charset="0"/>
                  </a:rPr>
                  <a:t>/ E</a:t>
                </a:r>
                <a:r>
                  <a:rPr lang="en-US" sz="1100" baseline="-25000" dirty="0">
                    <a:cs typeface="Calibri" panose="020F0502020204030204" pitchFamily="34" charset="0"/>
                  </a:rPr>
                  <a:t>inc</a:t>
                </a:r>
                <a:r>
                  <a:rPr lang="en-US" sz="1100" dirty="0">
                    <a:cs typeface="Calibri" panose="020F0502020204030204" pitchFamily="34" charset="0"/>
                  </a:rPr>
                  <a:t>|</a:t>
                </a:r>
                <a:r>
                  <a:rPr lang="en-US" sz="1100" baseline="30000" dirty="0">
                    <a:cs typeface="Calibri" panose="020F0502020204030204" pitchFamily="34" charset="0"/>
                  </a:rPr>
                  <a:t>4</a:t>
                </a:r>
                <a:r>
                  <a:rPr lang="fr-FR" sz="1100" dirty="0">
                    <a:cs typeface="Calibri" panose="020F0502020204030204" pitchFamily="34" charset="0"/>
                  </a:rPr>
                  <a:t>, </a:t>
                </a:r>
                <a:r>
                  <a:rPr lang="fr-FR" sz="1100" dirty="0" err="1">
                    <a:cs typeface="Calibri" panose="020F0502020204030204" pitchFamily="34" charset="0"/>
                  </a:rPr>
                  <a:t>with</a:t>
                </a:r>
                <a:r>
                  <a:rPr lang="fr-FR" sz="1100" dirty="0">
                    <a:cs typeface="Calibri" panose="020F0502020204030204" pitchFamily="34" charset="0"/>
                  </a:rPr>
                  <a:t> </a:t>
                </a:r>
                <a:r>
                  <a:rPr lang="en-US" sz="1100" dirty="0" err="1">
                    <a:cs typeface="Calibri" panose="020F0502020204030204" pitchFamily="34" charset="0"/>
                  </a:rPr>
                  <a:t>E</a:t>
                </a:r>
                <a:r>
                  <a:rPr lang="en-US" sz="1100" baseline="-25000" dirty="0" err="1">
                    <a:cs typeface="Calibri" panose="020F0502020204030204" pitchFamily="34" charset="0"/>
                  </a:rPr>
                  <a:t>scatt</a:t>
                </a:r>
                <a:r>
                  <a:rPr lang="fr-FR" sz="1100" dirty="0">
                    <a:cs typeface="Calibri" panose="020F0502020204030204" pitchFamily="34" charset="0"/>
                  </a:rPr>
                  <a:t> the </a:t>
                </a:r>
                <a:r>
                  <a:rPr lang="en-US" sz="1100" dirty="0"/>
                  <a:t>scattering field and </a:t>
                </a:r>
                <a:r>
                  <a:rPr lang="en-US" sz="1100" dirty="0" err="1">
                    <a:cs typeface="Calibri" panose="020F0502020204030204" pitchFamily="34" charset="0"/>
                  </a:rPr>
                  <a:t>E</a:t>
                </a:r>
                <a:r>
                  <a:rPr lang="en-US" sz="1100" baseline="-25000" dirty="0" err="1">
                    <a:cs typeface="Calibri" panose="020F0502020204030204" pitchFamily="34" charset="0"/>
                  </a:rPr>
                  <a:t>inc</a:t>
                </a:r>
                <a:r>
                  <a:rPr lang="en-US" sz="1100" baseline="-25000" dirty="0">
                    <a:cs typeface="Calibri" panose="020F0502020204030204" pitchFamily="34" charset="0"/>
                  </a:rPr>
                  <a:t> </a:t>
                </a:r>
                <a:r>
                  <a:rPr lang="en-US" sz="1100" dirty="0"/>
                  <a:t>the incoming field</a:t>
                </a:r>
                <a:r>
                  <a:rPr lang="fr-FR" sz="1100" dirty="0">
                    <a:cs typeface="Calibri" panose="020F0502020204030204" pitchFamily="34" charset="0"/>
                  </a:rPr>
                  <a:t>)</a:t>
                </a:r>
                <a:r>
                  <a:rPr lang="en-US" altLang="en-US" sz="1100" dirty="0">
                    <a:latin typeface="Calibri" panose="020F0502020204030204" pitchFamily="34" charset="0"/>
                    <a:cs typeface="Arial" panose="020B0604020202020204" pitchFamily="34" charset="0"/>
                  </a:rPr>
                  <a:t> was calculated for each surface and averaged over 360°. </a:t>
                </a:r>
              </a:p>
              <a:p>
                <a:pPr algn="just" eaLnBrk="1" hangingPunct="1">
                  <a:spcBef>
                    <a:spcPct val="0"/>
                  </a:spcBef>
                  <a:buFontTx/>
                  <a:buNone/>
                  <a:defRPr/>
                </a:pPr>
                <a:r>
                  <a:rPr lang="en-US" altLang="en-US" sz="1100" dirty="0">
                    <a:latin typeface="Calibri" panose="020F0502020204030204" pitchFamily="34" charset="0"/>
                    <a:cs typeface="Arial" panose="020B0604020202020204" pitchFamily="34" charset="0"/>
                  </a:rPr>
                  <a:t>Our mesh is set up with free triangular for the surface and free tetrahedral for gold and air domains.</a:t>
                </a:r>
                <a:endParaRPr lang="fr-FR" sz="1100" dirty="0"/>
              </a:p>
            </p:txBody>
          </p:sp>
        </mc:Choice>
        <mc:Fallback xmlns="">
          <p:sp>
            <p:nvSpPr>
              <p:cNvPr id="3076" name="TextBox 7"/>
              <p:cNvSpPr txBox="1">
                <a:spLocks noRot="1" noChangeAspect="1" noMove="1" noResize="1" noEditPoints="1" noAdjustHandles="1" noChangeArrowheads="1" noChangeShapeType="1" noTextEdit="1"/>
              </p:cNvSpPr>
              <p:nvPr/>
            </p:nvSpPr>
            <p:spPr bwMode="auto">
              <a:xfrm>
                <a:off x="350244" y="5398605"/>
                <a:ext cx="2901818" cy="2398796"/>
              </a:xfrm>
              <a:prstGeom prst="rect">
                <a:avLst/>
              </a:prstGeom>
              <a:blipFill>
                <a:blip r:embed="rId4"/>
                <a:stretch>
                  <a:fillRect l="-2311" t="-1272" r="-2521" b="-25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3082" name="TextBox 15"/>
          <p:cNvSpPr txBox="1">
            <a:spLocks noChangeArrowheads="1"/>
          </p:cNvSpPr>
          <p:nvPr/>
        </p:nvSpPr>
        <p:spPr bwMode="auto">
          <a:xfrm>
            <a:off x="3448811" y="1356308"/>
            <a:ext cx="3175651" cy="1188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a:t>
            </a:r>
          </a:p>
          <a:p>
            <a:pPr algn="just" eaLnBrk="1" hangingPunct="1">
              <a:spcBef>
                <a:spcPct val="0"/>
              </a:spcBef>
              <a:buNone/>
              <a:defRPr/>
            </a:pPr>
            <a:r>
              <a:rPr lang="en-US" altLang="en-US" sz="1100" dirty="0">
                <a:latin typeface="Calibri" panose="020F0502020204030204" pitchFamily="34" charset="0"/>
                <a:cs typeface="Arial" panose="020B0604020202020204" pitchFamily="34" charset="0"/>
              </a:rPr>
              <a:t>Convergence of norm E was verified by varying mesh size with a parametric sweep. For the nanostructured surface, the optimized minimum element size (</a:t>
            </a:r>
            <a:r>
              <a:rPr lang="en-US" altLang="en-US" sz="1100" dirty="0" err="1">
                <a:cs typeface="Arial" panose="020B0604020202020204" pitchFamily="34" charset="0"/>
              </a:rPr>
              <a:t>S</a:t>
            </a:r>
            <a:r>
              <a:rPr lang="en-US" altLang="en-US" sz="1100" baseline="-25000" dirty="0" err="1">
                <a:cs typeface="Arial" panose="020B0604020202020204" pitchFamily="34" charset="0"/>
              </a:rPr>
              <a:t>min</a:t>
            </a:r>
            <a:r>
              <a:rPr lang="en-US" altLang="en-US" sz="1100" dirty="0">
                <a:cs typeface="Arial" panose="020B0604020202020204" pitchFamily="34" charset="0"/>
              </a:rPr>
              <a:t>)</a:t>
            </a:r>
            <a:r>
              <a:rPr lang="en-US" altLang="en-US" sz="1100" dirty="0">
                <a:latin typeface="Calibri" panose="020F0502020204030204" pitchFamily="34" charset="0"/>
                <a:cs typeface="Arial" panose="020B0604020202020204" pitchFamily="34" charset="0"/>
              </a:rPr>
              <a:t> is </a:t>
            </a:r>
            <a:r>
              <a:rPr lang="fr-FR" sz="1100" dirty="0">
                <a:latin typeface="Calibri" panose="020F0502020204030204" pitchFamily="34" charset="0"/>
                <a:cs typeface="Calibri" panose="020F0502020204030204" pitchFamily="34" charset="0"/>
              </a:rPr>
              <a:t>14</a:t>
            </a:r>
            <a:r>
              <a:rPr lang="fr-FR" sz="1100" baseline="30000" dirty="0">
                <a:latin typeface="Calibri" panose="020F0502020204030204" pitchFamily="34" charset="0"/>
                <a:cs typeface="Calibri" panose="020F0502020204030204" pitchFamily="34" charset="0"/>
              </a:rPr>
              <a:t> </a:t>
            </a:r>
            <a:r>
              <a:rPr lang="fr-FR" sz="1100" dirty="0">
                <a:latin typeface="Calibri" panose="020F0502020204030204" pitchFamily="34" charset="0"/>
                <a:cs typeface="Calibri" panose="020F0502020204030204" pitchFamily="34" charset="0"/>
              </a:rPr>
              <a:t> Å and the maximum </a:t>
            </a:r>
            <a:r>
              <a:rPr lang="fr-FR" sz="1100" dirty="0" err="1">
                <a:latin typeface="Calibri" panose="020F0502020204030204" pitchFamily="34" charset="0"/>
                <a:cs typeface="Calibri" panose="020F0502020204030204" pitchFamily="34" charset="0"/>
              </a:rPr>
              <a:t>element</a:t>
            </a:r>
            <a:r>
              <a:rPr lang="fr-FR" sz="1100" dirty="0">
                <a:latin typeface="Calibri" panose="020F0502020204030204" pitchFamily="34" charset="0"/>
                <a:cs typeface="Calibri" panose="020F0502020204030204" pitchFamily="34" charset="0"/>
              </a:rPr>
              <a:t> (</a:t>
            </a:r>
            <a:r>
              <a:rPr lang="fr-FR" sz="1100" dirty="0" err="1">
                <a:latin typeface="Calibri" panose="020F0502020204030204" pitchFamily="34" charset="0"/>
                <a:cs typeface="Calibri" panose="020F0502020204030204" pitchFamily="34" charset="0"/>
              </a:rPr>
              <a:t>S</a:t>
            </a:r>
            <a:r>
              <a:rPr lang="fr-FR" sz="1100" baseline="-25000" dirty="0" err="1">
                <a:latin typeface="Calibri" panose="020F0502020204030204" pitchFamily="34" charset="0"/>
                <a:cs typeface="Calibri" panose="020F0502020204030204" pitchFamily="34" charset="0"/>
              </a:rPr>
              <a:t>max</a:t>
            </a:r>
            <a:r>
              <a:rPr lang="fr-FR" sz="1100" dirty="0">
                <a:latin typeface="Calibri" panose="020F0502020204030204" pitchFamily="34" charset="0"/>
                <a:cs typeface="Calibri" panose="020F0502020204030204" pitchFamily="34" charset="0"/>
              </a:rPr>
              <a:t>) size </a:t>
            </a:r>
            <a:r>
              <a:rPr lang="fr-FR" sz="1100" dirty="0" err="1">
                <a:latin typeface="Calibri" panose="020F0502020204030204" pitchFamily="34" charset="0"/>
                <a:cs typeface="Calibri" panose="020F0502020204030204" pitchFamily="34" charset="0"/>
              </a:rPr>
              <a:t>is</a:t>
            </a:r>
            <a:r>
              <a:rPr lang="fr-FR" sz="1100" dirty="0">
                <a:latin typeface="Calibri" panose="020F0502020204030204" pitchFamily="34" charset="0"/>
                <a:cs typeface="Calibri" panose="020F0502020204030204" pitchFamily="34" charset="0"/>
              </a:rPr>
              <a:t> 40 nm (Figure 3).</a:t>
            </a:r>
          </a:p>
          <a:p>
            <a:pPr algn="just" eaLnBrk="1" hangingPunct="1">
              <a:spcBef>
                <a:spcPct val="0"/>
              </a:spcBef>
              <a:buNone/>
              <a:defRPr/>
            </a:pPr>
            <a:endParaRPr lang="fr-FR" sz="1100" dirty="0">
              <a:latin typeface="Calibri" panose="020F0502020204030204" pitchFamily="34" charset="0"/>
              <a:cs typeface="Calibri" panose="020F0502020204030204" pitchFamily="34" charset="0"/>
            </a:endParaRPr>
          </a:p>
        </p:txBody>
      </p:sp>
      <p:sp>
        <p:nvSpPr>
          <p:cNvPr id="3110" name="TextBox 22"/>
          <p:cNvSpPr txBox="1">
            <a:spLocks noChangeArrowheads="1"/>
          </p:cNvSpPr>
          <p:nvPr/>
        </p:nvSpPr>
        <p:spPr bwMode="auto">
          <a:xfrm>
            <a:off x="3481862" y="8257228"/>
            <a:ext cx="3061560" cy="101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t>
            </a:r>
          </a:p>
          <a:p>
            <a:pPr algn="just" eaLnBrk="1" hangingPunct="1">
              <a:spcBef>
                <a:spcPct val="0"/>
              </a:spcBef>
              <a:buFontTx/>
              <a:buNone/>
              <a:defRPr/>
            </a:pPr>
            <a:r>
              <a:rPr lang="en-US" altLang="en-US" sz="1100" dirty="0">
                <a:latin typeface="Calibri" panose="020F0502020204030204" pitchFamily="34" charset="0"/>
                <a:cs typeface="Arial" panose="020B0604020202020204" pitchFamily="34" charset="0"/>
              </a:rPr>
              <a:t>Good agreement between simulation and experimental data. Our model can predict SERS efficiency of our patented structures [1]. </a:t>
            </a:r>
            <a:r>
              <a:rPr lang="en-US" altLang="en-US" sz="1100" dirty="0" err="1">
                <a:latin typeface="Calibri" panose="020F0502020204030204" pitchFamily="34" charset="0"/>
                <a:cs typeface="Arial" panose="020B0604020202020204" pitchFamily="34" charset="0"/>
              </a:rPr>
              <a:t>Comsol</a:t>
            </a:r>
            <a:r>
              <a:rPr lang="en-US" altLang="en-US" sz="1100" dirty="0">
                <a:latin typeface="Calibri" panose="020F0502020204030204" pitchFamily="34" charset="0"/>
                <a:cs typeface="Arial" panose="020B0604020202020204" pitchFamily="34" charset="0"/>
              </a:rPr>
              <a:t> will be then useful for testing our more complexes SERS structures.</a:t>
            </a:r>
          </a:p>
        </p:txBody>
      </p:sp>
      <p:sp>
        <p:nvSpPr>
          <p:cNvPr id="24" name="TextBox 23"/>
          <p:cNvSpPr txBox="1"/>
          <p:nvPr/>
        </p:nvSpPr>
        <p:spPr>
          <a:xfrm>
            <a:off x="3464757" y="9194090"/>
            <a:ext cx="3239824" cy="450121"/>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endParaRPr lang="en-US" sz="1000" dirty="0">
              <a:latin typeface="Calibri" panose="020F0502020204030204" pitchFamily="34" charset="0"/>
              <a:ea typeface="+mn-ea"/>
              <a:cs typeface="Arial" panose="020B0604020202020204" pitchFamily="34" charset="0"/>
            </a:endParaRPr>
          </a:p>
          <a:p>
            <a:pPr marL="107145" indent="-107145" defTabSz="914181" eaLnBrk="1" fontAlgn="auto" hangingPunct="1">
              <a:spcBef>
                <a:spcPts val="0"/>
              </a:spcBef>
              <a:spcAft>
                <a:spcPts val="0"/>
              </a:spcAft>
              <a:buFont typeface="+mj-lt"/>
              <a:buAutoNum type="arabicPeriod"/>
              <a:defRPr/>
            </a:pPr>
            <a:r>
              <a:rPr lang="fr-FR" sz="600" dirty="0">
                <a:effectLst/>
                <a:latin typeface="Calibri" panose="020F0502020204030204" pitchFamily="34" charset="0"/>
                <a:ea typeface="Calibri" panose="020F0502020204030204" pitchFamily="34" charset="0"/>
              </a:rPr>
              <a:t>M. </a:t>
            </a:r>
            <a:r>
              <a:rPr lang="fr-FR" sz="600" dirty="0" err="1">
                <a:effectLst/>
                <a:latin typeface="Calibri" panose="020F0502020204030204" pitchFamily="34" charset="0"/>
                <a:ea typeface="Calibri" panose="020F0502020204030204" pitchFamily="34" charset="0"/>
              </a:rPr>
              <a:t>Edely</a:t>
            </a:r>
            <a:r>
              <a:rPr lang="fr-FR" sz="600" dirty="0">
                <a:effectLst/>
                <a:latin typeface="Calibri" panose="020F0502020204030204" pitchFamily="34" charset="0"/>
                <a:ea typeface="Calibri" panose="020F0502020204030204" pitchFamily="34" charset="0"/>
              </a:rPr>
              <a:t>, N. Delorme, D. </a:t>
            </a:r>
            <a:r>
              <a:rPr lang="fr-FR" sz="600" dirty="0" err="1">
                <a:effectLst/>
                <a:latin typeface="Calibri" panose="020F0502020204030204" pitchFamily="34" charset="0"/>
                <a:ea typeface="Calibri" panose="020F0502020204030204" pitchFamily="34" charset="0"/>
              </a:rPr>
              <a:t>Siniscalco</a:t>
            </a:r>
            <a:r>
              <a:rPr lang="fr-FR" sz="600" dirty="0">
                <a:effectLst/>
                <a:latin typeface="Calibri" panose="020F0502020204030204" pitchFamily="34" charset="0"/>
                <a:ea typeface="Calibri" panose="020F0502020204030204" pitchFamily="34" charset="0"/>
              </a:rPr>
              <a:t>, J.-F. Bardeau, </a:t>
            </a:r>
            <a:r>
              <a:rPr lang="fr-FR" sz="600" b="1" dirty="0">
                <a:effectLst/>
                <a:latin typeface="Calibri" panose="020F0502020204030204" pitchFamily="34" charset="0"/>
                <a:ea typeface="Calibri" panose="020F0502020204030204" pitchFamily="34" charset="0"/>
              </a:rPr>
              <a:t>Alternative </a:t>
            </a:r>
            <a:r>
              <a:rPr lang="fr-FR" sz="600" b="1" dirty="0" err="1">
                <a:effectLst/>
                <a:latin typeface="Calibri" panose="020F0502020204030204" pitchFamily="34" charset="0"/>
                <a:ea typeface="Calibri" panose="020F0502020204030204" pitchFamily="34" charset="0"/>
              </a:rPr>
              <a:t>Strategy</a:t>
            </a:r>
            <a:r>
              <a:rPr lang="fr-FR" sz="600" b="1" dirty="0">
                <a:effectLst/>
                <a:latin typeface="Calibri" panose="020F0502020204030204" pitchFamily="34" charset="0"/>
                <a:ea typeface="Calibri" panose="020F0502020204030204" pitchFamily="34" charset="0"/>
              </a:rPr>
              <a:t> </a:t>
            </a:r>
            <a:r>
              <a:rPr lang="fr-FR" sz="600" b="1" dirty="0" err="1">
                <a:effectLst/>
                <a:latin typeface="Calibri" panose="020F0502020204030204" pitchFamily="34" charset="0"/>
                <a:ea typeface="Calibri" panose="020F0502020204030204" pitchFamily="34" charset="0"/>
              </a:rPr>
              <a:t>Based</a:t>
            </a:r>
            <a:r>
              <a:rPr lang="fr-FR" sz="600" b="1" dirty="0">
                <a:effectLst/>
                <a:latin typeface="Calibri" panose="020F0502020204030204" pitchFamily="34" charset="0"/>
                <a:ea typeface="Calibri" panose="020F0502020204030204" pitchFamily="34" charset="0"/>
              </a:rPr>
              <a:t> on Scanning Probe </a:t>
            </a:r>
            <a:r>
              <a:rPr lang="fr-FR" sz="600" b="1" dirty="0" err="1">
                <a:effectLst/>
                <a:latin typeface="Calibri" panose="020F0502020204030204" pitchFamily="34" charset="0"/>
                <a:ea typeface="Calibri" panose="020F0502020204030204" pitchFamily="34" charset="0"/>
              </a:rPr>
              <a:t>Lithography</a:t>
            </a:r>
            <a:r>
              <a:rPr lang="fr-FR" sz="600" b="1" dirty="0">
                <a:effectLst/>
                <a:latin typeface="Calibri" panose="020F0502020204030204" pitchFamily="34" charset="0"/>
                <a:ea typeface="Calibri" panose="020F0502020204030204" pitchFamily="34" charset="0"/>
              </a:rPr>
              <a:t> for </a:t>
            </a:r>
            <a:r>
              <a:rPr lang="fr-FR" sz="600" b="1" dirty="0" err="1">
                <a:effectLst/>
                <a:latin typeface="Calibri" panose="020F0502020204030204" pitchFamily="34" charset="0"/>
                <a:ea typeface="Calibri" panose="020F0502020204030204" pitchFamily="34" charset="0"/>
              </a:rPr>
              <a:t>Patterning</a:t>
            </a:r>
            <a:r>
              <a:rPr lang="fr-FR" sz="600" b="1" dirty="0">
                <a:effectLst/>
                <a:latin typeface="Calibri" panose="020F0502020204030204" pitchFamily="34" charset="0"/>
                <a:ea typeface="Calibri" panose="020F0502020204030204" pitchFamily="34" charset="0"/>
              </a:rPr>
              <a:t> </a:t>
            </a:r>
            <a:r>
              <a:rPr lang="fr-FR" sz="600" b="1" dirty="0" err="1">
                <a:effectLst/>
                <a:latin typeface="Calibri" panose="020F0502020204030204" pitchFamily="34" charset="0"/>
                <a:ea typeface="Calibri" panose="020F0502020204030204" pitchFamily="34" charset="0"/>
              </a:rPr>
              <a:t>Complex</a:t>
            </a:r>
            <a:r>
              <a:rPr lang="fr-FR" sz="600" b="1" dirty="0">
                <a:effectLst/>
                <a:latin typeface="Calibri" panose="020F0502020204030204" pitchFamily="34" charset="0"/>
                <a:ea typeface="Calibri" panose="020F0502020204030204" pitchFamily="34" charset="0"/>
              </a:rPr>
              <a:t> </a:t>
            </a:r>
            <a:r>
              <a:rPr lang="fr-FR" sz="600" b="1" dirty="0" err="1">
                <a:effectLst/>
                <a:latin typeface="Calibri" panose="020F0502020204030204" pitchFamily="34" charset="0"/>
                <a:ea typeface="Calibri" panose="020F0502020204030204" pitchFamily="34" charset="0"/>
              </a:rPr>
              <a:t>Metallic</a:t>
            </a:r>
            <a:r>
              <a:rPr lang="fr-FR" sz="600" b="1" dirty="0">
                <a:effectLst/>
                <a:latin typeface="Calibri" panose="020F0502020204030204" pitchFamily="34" charset="0"/>
                <a:ea typeface="Calibri" panose="020F0502020204030204" pitchFamily="34" charset="0"/>
              </a:rPr>
              <a:t> </a:t>
            </a:r>
            <a:r>
              <a:rPr lang="fr-FR" sz="600" b="1" dirty="0" err="1">
                <a:effectLst/>
                <a:latin typeface="Calibri" panose="020F0502020204030204" pitchFamily="34" charset="0"/>
                <a:ea typeface="Calibri" panose="020F0502020204030204" pitchFamily="34" charset="0"/>
              </a:rPr>
              <a:t>Nanostrutures</a:t>
            </a:r>
            <a:r>
              <a:rPr lang="fr-FR" sz="600" b="1" dirty="0">
                <a:effectLst/>
                <a:latin typeface="Calibri" panose="020F0502020204030204" pitchFamily="34" charset="0"/>
                <a:ea typeface="Calibri" panose="020F0502020204030204" pitchFamily="34" charset="0"/>
              </a:rPr>
              <a:t> on </a:t>
            </a:r>
            <a:r>
              <a:rPr lang="fr-FR" sz="600" b="1" dirty="0" err="1">
                <a:effectLst/>
                <a:latin typeface="Calibri" panose="020F0502020204030204" pitchFamily="34" charset="0"/>
                <a:ea typeface="Calibri" panose="020F0502020204030204" pitchFamily="34" charset="0"/>
              </a:rPr>
              <a:t>Rigid</a:t>
            </a:r>
            <a:r>
              <a:rPr lang="fr-FR" sz="600" b="1" dirty="0">
                <a:effectLst/>
                <a:latin typeface="Calibri" panose="020F0502020204030204" pitchFamily="34" charset="0"/>
                <a:ea typeface="Calibri" panose="020F0502020204030204" pitchFamily="34" charset="0"/>
              </a:rPr>
              <a:t> or Flexible </a:t>
            </a:r>
            <a:r>
              <a:rPr lang="fr-FR" sz="600" b="1" dirty="0" err="1">
                <a:effectLst/>
                <a:latin typeface="Calibri" panose="020F0502020204030204" pitchFamily="34" charset="0"/>
                <a:ea typeface="Calibri" panose="020F0502020204030204" pitchFamily="34" charset="0"/>
              </a:rPr>
              <a:t>Substrates</a:t>
            </a:r>
            <a:r>
              <a:rPr lang="fr-FR" sz="600" dirty="0">
                <a:effectLst/>
                <a:latin typeface="Calibri" panose="020F0502020204030204" pitchFamily="34" charset="0"/>
                <a:ea typeface="Calibri" panose="020F0502020204030204" pitchFamily="34" charset="0"/>
              </a:rPr>
              <a:t>,</a:t>
            </a:r>
            <a:r>
              <a:rPr lang="fr-FR" sz="600" b="1" dirty="0">
                <a:effectLst/>
                <a:latin typeface="Calibri" panose="020F0502020204030204" pitchFamily="34" charset="0"/>
                <a:ea typeface="Calibri" panose="020F0502020204030204" pitchFamily="34" charset="0"/>
              </a:rPr>
              <a:t> </a:t>
            </a:r>
            <a:r>
              <a:rPr lang="fr-FR" sz="600" dirty="0">
                <a:effectLst/>
                <a:latin typeface="Calibri" panose="020F0502020204030204" pitchFamily="34" charset="0"/>
                <a:ea typeface="Calibri" panose="020F0502020204030204" pitchFamily="34" charset="0"/>
              </a:rPr>
              <a:t>Advanced Materials Technologies 1800134 (2018)</a:t>
            </a:r>
            <a:endParaRPr lang="en-US" sz="600" dirty="0">
              <a:latin typeface="Calibri" panose="020F0502020204030204" pitchFamily="34" charset="0"/>
              <a:ea typeface="+mn-ea"/>
              <a:cs typeface="Arial" panose="020B0604020202020204" pitchFamily="34" charset="0"/>
            </a:endParaRPr>
          </a:p>
        </p:txBody>
      </p:sp>
      <p:sp>
        <p:nvSpPr>
          <p:cNvPr id="25" name="TextBox 3"/>
          <p:cNvSpPr txBox="1">
            <a:spLocks noChangeArrowheads="1"/>
          </p:cNvSpPr>
          <p:nvPr/>
        </p:nvSpPr>
        <p:spPr bwMode="auto">
          <a:xfrm>
            <a:off x="392827" y="232085"/>
            <a:ext cx="6071857" cy="932241"/>
          </a:xfrm>
          <a:prstGeom prst="rect">
            <a:avLst/>
          </a:prstGeom>
          <a:noFill/>
          <a:ln w="9525">
            <a:noFill/>
            <a:miter lim="800000"/>
            <a:headEnd/>
            <a:tailEnd/>
          </a:ln>
        </p:spPr>
        <p:txBody>
          <a:bodyPr lIns="19047" tIns="9524" rIns="19047" bIns="9524" anchor="ctr" anchorCtr="0">
            <a:spAutoFit/>
          </a:bodyPr>
          <a:lstStyle/>
          <a:p>
            <a:pPr algn="ctr" defTabSz="913916" eaLnBrk="1" hangingPunct="1">
              <a:defRPr/>
            </a:pPr>
            <a:r>
              <a:rPr lang="en-US" sz="1800" dirty="0">
                <a:latin typeface="Calibri" panose="020F0502020204030204" pitchFamily="34" charset="0"/>
                <a:ea typeface="+mn-ea"/>
                <a:cs typeface="Arial" panose="020B0604020202020204" pitchFamily="34" charset="0"/>
              </a:rPr>
              <a:t>Studying the </a:t>
            </a:r>
            <a:r>
              <a:rPr lang="en-US" sz="1800" dirty="0" err="1">
                <a:latin typeface="Calibri" panose="020F0502020204030204" pitchFamily="34" charset="0"/>
                <a:ea typeface="+mn-ea"/>
                <a:cs typeface="Arial" panose="020B0604020202020204" pitchFamily="34" charset="0"/>
              </a:rPr>
              <a:t>plasmonics</a:t>
            </a:r>
            <a:r>
              <a:rPr lang="en-US" sz="1800" dirty="0">
                <a:latin typeface="Calibri" panose="020F0502020204030204" pitchFamily="34" charset="0"/>
                <a:ea typeface="+mn-ea"/>
                <a:cs typeface="Arial" panose="020B0604020202020204" pitchFamily="34" charset="0"/>
              </a:rPr>
              <a:t> properties of smooth, rough and nanostructured gold surfaces</a:t>
            </a:r>
          </a:p>
          <a:p>
            <a:pPr algn="ctr" defTabSz="913916" eaLnBrk="1" hangingPunct="1">
              <a:lnSpc>
                <a:spcPct val="150000"/>
              </a:lnSpc>
              <a:defRPr/>
            </a:pPr>
            <a:r>
              <a:rPr lang="en-US" sz="1000" dirty="0">
                <a:latin typeface="Calibri" panose="020F0502020204030204" pitchFamily="34" charset="0"/>
                <a:ea typeface="+mn-ea"/>
                <a:cs typeface="Arial" panose="020B0604020202020204" pitchFamily="34" charset="0"/>
              </a:rPr>
              <a:t>P. Taugeron</a:t>
            </a:r>
            <a:r>
              <a:rPr lang="en-US" sz="1000" baseline="30000" dirty="0">
                <a:latin typeface="Calibri" panose="020F0502020204030204" pitchFamily="34" charset="0"/>
                <a:ea typeface="+mn-ea"/>
                <a:cs typeface="Arial" panose="020B0604020202020204" pitchFamily="34" charset="0"/>
              </a:rPr>
              <a:t>1</a:t>
            </a:r>
            <a:r>
              <a:rPr lang="en-US" sz="1000" dirty="0">
                <a:latin typeface="Calibri" panose="020F0502020204030204" pitchFamily="34" charset="0"/>
                <a:ea typeface="+mn-ea"/>
                <a:cs typeface="Arial" panose="020B0604020202020204" pitchFamily="34" charset="0"/>
              </a:rPr>
              <a:t>, N. Delorme</a:t>
            </a:r>
            <a:r>
              <a:rPr lang="en-US" sz="1000" baseline="30000" dirty="0">
                <a:latin typeface="Calibri" panose="020F0502020204030204" pitchFamily="34" charset="0"/>
                <a:cs typeface="Arial" panose="020B0604020202020204" pitchFamily="34" charset="0"/>
              </a:rPr>
              <a:t>1</a:t>
            </a:r>
            <a:r>
              <a:rPr lang="en-US" sz="1000" dirty="0">
                <a:latin typeface="Calibri" panose="020F0502020204030204" pitchFamily="34" charset="0"/>
                <a:ea typeface="+mn-ea"/>
                <a:cs typeface="Arial" panose="020B0604020202020204" pitchFamily="34" charset="0"/>
              </a:rPr>
              <a:t>, J-F.</a:t>
            </a:r>
            <a:r>
              <a:rPr lang="en-US" sz="1000" dirty="0">
                <a:latin typeface="Calibri" panose="020F0502020204030204" pitchFamily="34" charset="0"/>
                <a:cs typeface="Arial" panose="020B0604020202020204" pitchFamily="34" charset="0"/>
              </a:rPr>
              <a:t> Bardeau</a:t>
            </a:r>
            <a:r>
              <a:rPr lang="en-US" sz="1000" baseline="30000" dirty="0">
                <a:latin typeface="Calibri" panose="020F0502020204030204" pitchFamily="34" charset="0"/>
                <a:ea typeface="+mn-ea"/>
                <a:cs typeface="Arial" panose="020B0604020202020204" pitchFamily="34" charset="0"/>
              </a:rPr>
              <a:t>1</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1. </a:t>
            </a:r>
            <a:r>
              <a:rPr lang="en-US" sz="833" dirty="0" err="1">
                <a:latin typeface="Calibri" panose="020F0502020204030204" pitchFamily="34" charset="0"/>
                <a:cs typeface="Arial" panose="020B0604020202020204" pitchFamily="34" charset="0"/>
              </a:rPr>
              <a:t>Institut</a:t>
            </a:r>
            <a:r>
              <a:rPr lang="en-US" sz="833" dirty="0">
                <a:latin typeface="Calibri" panose="020F0502020204030204" pitchFamily="34" charset="0"/>
                <a:cs typeface="Arial" panose="020B0604020202020204" pitchFamily="34" charset="0"/>
              </a:rPr>
              <a:t> des </a:t>
            </a:r>
            <a:r>
              <a:rPr lang="en-US" sz="833" dirty="0" err="1">
                <a:latin typeface="Calibri" panose="020F0502020204030204" pitchFamily="34" charset="0"/>
                <a:cs typeface="Arial" panose="020B0604020202020204" pitchFamily="34" charset="0"/>
              </a:rPr>
              <a:t>Molécules</a:t>
            </a:r>
            <a:r>
              <a:rPr lang="en-US" sz="833" dirty="0">
                <a:latin typeface="Calibri" panose="020F0502020204030204" pitchFamily="34" charset="0"/>
                <a:cs typeface="Arial" panose="020B0604020202020204" pitchFamily="34" charset="0"/>
              </a:rPr>
              <a:t> et </a:t>
            </a:r>
            <a:r>
              <a:rPr lang="en-US" sz="833" dirty="0" err="1">
                <a:latin typeface="Calibri" panose="020F0502020204030204" pitchFamily="34" charset="0"/>
                <a:cs typeface="Arial" panose="020B0604020202020204" pitchFamily="34" charset="0"/>
              </a:rPr>
              <a:t>Matériaux</a:t>
            </a:r>
            <a:r>
              <a:rPr lang="en-US" sz="833" dirty="0">
                <a:latin typeface="Calibri" panose="020F0502020204030204" pitchFamily="34" charset="0"/>
                <a:cs typeface="Arial" panose="020B0604020202020204" pitchFamily="34" charset="0"/>
              </a:rPr>
              <a:t> du Mans – CNRS n°6283, Le Mans University</a:t>
            </a:r>
            <a:r>
              <a:rPr lang="en-US" sz="833" dirty="0">
                <a:latin typeface="Calibri" panose="020F0502020204030204" pitchFamily="34" charset="0"/>
                <a:ea typeface="+mn-ea"/>
                <a:cs typeface="Arial" panose="020B0604020202020204" pitchFamily="34" charset="0"/>
              </a:rPr>
              <a:t>, Le Mans, France </a:t>
            </a:r>
          </a:p>
        </p:txBody>
      </p:sp>
      <p:sp>
        <p:nvSpPr>
          <p:cNvPr id="2" name="Rectangle 1"/>
          <p:cNvSpPr>
            <a:spLocks/>
          </p:cNvSpPr>
          <p:nvPr/>
        </p:nvSpPr>
        <p:spPr>
          <a:xfrm>
            <a:off x="175416" y="134050"/>
            <a:ext cx="6531987" cy="95766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35" name="TextBox 24"/>
          <p:cNvSpPr txBox="1">
            <a:spLocks noChangeArrowheads="1"/>
          </p:cNvSpPr>
          <p:nvPr/>
        </p:nvSpPr>
        <p:spPr bwMode="auto">
          <a:xfrm>
            <a:off x="314043" y="9368040"/>
            <a:ext cx="2996621"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800" b="1" dirty="0">
                <a:cs typeface="Arial" panose="020B0604020202020204" pitchFamily="34" charset="0"/>
              </a:rPr>
              <a:t>Figure 2</a:t>
            </a:r>
            <a:r>
              <a:rPr lang="en-US" altLang="en-US" sz="800" dirty="0">
                <a:cs typeface="Arial" panose="020B0604020202020204" pitchFamily="34" charset="0"/>
              </a:rPr>
              <a:t>. Set up model with 2 domains : gold and air. Cases of paraxial Gaussian beam interacting with a nanostructured gold surface. </a:t>
            </a:r>
          </a:p>
        </p:txBody>
      </p:sp>
      <p:sp>
        <p:nvSpPr>
          <p:cNvPr id="7" name="TextBox 24">
            <a:extLst>
              <a:ext uri="{FF2B5EF4-FFF2-40B4-BE49-F238E27FC236}">
                <a16:creationId xmlns:a16="http://schemas.microsoft.com/office/drawing/2014/main" id="{C10B8D64-0DF3-44B1-A939-6AEB1CD623B4}"/>
              </a:ext>
            </a:extLst>
          </p:cNvPr>
          <p:cNvSpPr txBox="1">
            <a:spLocks noChangeArrowheads="1"/>
          </p:cNvSpPr>
          <p:nvPr/>
        </p:nvSpPr>
        <p:spPr bwMode="auto">
          <a:xfrm>
            <a:off x="3550825" y="3321366"/>
            <a:ext cx="2971624" cy="388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800" b="1" dirty="0">
                <a:cs typeface="Arial" panose="020B0604020202020204" pitchFamily="34" charset="0"/>
              </a:rPr>
              <a:t>Figure 3</a:t>
            </a:r>
            <a:r>
              <a:rPr lang="en-US" altLang="en-US" sz="800" dirty="0">
                <a:cs typeface="Arial" panose="020B0604020202020204" pitchFamily="34" charset="0"/>
              </a:rPr>
              <a:t>. a) Convergence of norm of E for nanostructured surface by varying </a:t>
            </a:r>
            <a:r>
              <a:rPr lang="en-US" altLang="en-US" sz="800" dirty="0" err="1">
                <a:cs typeface="Arial" panose="020B0604020202020204" pitchFamily="34" charset="0"/>
              </a:rPr>
              <a:t>S</a:t>
            </a:r>
            <a:r>
              <a:rPr lang="en-US" altLang="en-US" sz="800" baseline="-25000" dirty="0" err="1">
                <a:cs typeface="Arial" panose="020B0604020202020204" pitchFamily="34" charset="0"/>
              </a:rPr>
              <a:t>min</a:t>
            </a:r>
            <a:r>
              <a:rPr lang="en-US" altLang="en-US" sz="800" dirty="0">
                <a:cs typeface="Arial" panose="020B0604020202020204" pitchFamily="34" charset="0"/>
              </a:rPr>
              <a:t> (red line indicates our choice) and b) meshed nanostructured surface.</a:t>
            </a:r>
          </a:p>
        </p:txBody>
      </p:sp>
      <p:grpSp>
        <p:nvGrpSpPr>
          <p:cNvPr id="29" name="Groupe 28">
            <a:extLst>
              <a:ext uri="{FF2B5EF4-FFF2-40B4-BE49-F238E27FC236}">
                <a16:creationId xmlns:a16="http://schemas.microsoft.com/office/drawing/2014/main" id="{67C2A8B1-D3EF-47E0-9BA9-29B844DA3C04}"/>
              </a:ext>
            </a:extLst>
          </p:cNvPr>
          <p:cNvGrpSpPr/>
          <p:nvPr/>
        </p:nvGrpSpPr>
        <p:grpSpPr>
          <a:xfrm>
            <a:off x="3505857" y="5059334"/>
            <a:ext cx="3270389" cy="1802855"/>
            <a:chOff x="3330595" y="4583896"/>
            <a:chExt cx="3270389" cy="1802855"/>
          </a:xfrm>
        </p:grpSpPr>
        <p:graphicFrame>
          <p:nvGraphicFramePr>
            <p:cNvPr id="43" name="Graphique 42">
              <a:extLst>
                <a:ext uri="{FF2B5EF4-FFF2-40B4-BE49-F238E27FC236}">
                  <a16:creationId xmlns:a16="http://schemas.microsoft.com/office/drawing/2014/main" id="{EBCBFF59-E20E-407E-A42C-4223B9DBEA2B}"/>
                </a:ext>
              </a:extLst>
            </p:cNvPr>
            <p:cNvGraphicFramePr>
              <a:graphicFrameLocks/>
            </p:cNvGraphicFramePr>
            <p:nvPr>
              <p:extLst>
                <p:ext uri="{D42A27DB-BD31-4B8C-83A1-F6EECF244321}">
                  <p14:modId xmlns:p14="http://schemas.microsoft.com/office/powerpoint/2010/main" val="3051576769"/>
                </p:ext>
              </p:extLst>
            </p:nvPr>
          </p:nvGraphicFramePr>
          <p:xfrm>
            <a:off x="3330595" y="4583896"/>
            <a:ext cx="3270389" cy="1802855"/>
          </p:xfrm>
          <a:graphic>
            <a:graphicData uri="http://schemas.openxmlformats.org/drawingml/2006/chart">
              <c:chart xmlns:c="http://schemas.openxmlformats.org/drawingml/2006/chart" xmlns:r="http://schemas.openxmlformats.org/officeDocument/2006/relationships" r:id="rId5"/>
            </a:graphicData>
          </a:graphic>
        </p:graphicFrame>
        <p:sp>
          <p:nvSpPr>
            <p:cNvPr id="23" name="TextBox 24">
              <a:extLst>
                <a:ext uri="{FF2B5EF4-FFF2-40B4-BE49-F238E27FC236}">
                  <a16:creationId xmlns:a16="http://schemas.microsoft.com/office/drawing/2014/main" id="{1D0DF5D8-73B0-42B0-93D8-212837BB53AF}"/>
                </a:ext>
              </a:extLst>
            </p:cNvPr>
            <p:cNvSpPr txBox="1">
              <a:spLocks noChangeArrowheads="1"/>
            </p:cNvSpPr>
            <p:nvPr/>
          </p:nvSpPr>
          <p:spPr bwMode="auto">
            <a:xfrm>
              <a:off x="3475170" y="5923304"/>
              <a:ext cx="3015748"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800" b="1" dirty="0">
                  <a:cs typeface="Arial" panose="020B0604020202020204" pitchFamily="34" charset="0"/>
                </a:rPr>
                <a:t>Figure 4</a:t>
              </a:r>
              <a:r>
                <a:rPr lang="en-US" altLang="en-US" sz="800" dirty="0">
                  <a:cs typeface="Arial" panose="020B0604020202020204" pitchFamily="34" charset="0"/>
                </a:rPr>
                <a:t>. EM field enhancement and Raman intensity recorded on </a:t>
              </a:r>
            </a:p>
            <a:p>
              <a:pPr algn="just" eaLnBrk="1" hangingPunct="1">
                <a:spcBef>
                  <a:spcPct val="0"/>
                </a:spcBef>
                <a:buFontTx/>
                <a:buNone/>
              </a:pPr>
              <a:r>
                <a:rPr lang="en-US" altLang="en-US" sz="800" dirty="0">
                  <a:cs typeface="Arial" panose="020B0604020202020204" pitchFamily="34" charset="0"/>
                </a:rPr>
                <a:t>                 different gold surfaces.</a:t>
              </a:r>
            </a:p>
          </p:txBody>
        </p:sp>
      </p:grpSp>
      <p:sp>
        <p:nvSpPr>
          <p:cNvPr id="32" name="ZoneTexte 31">
            <a:extLst>
              <a:ext uri="{FF2B5EF4-FFF2-40B4-BE49-F238E27FC236}">
                <a16:creationId xmlns:a16="http://schemas.microsoft.com/office/drawing/2014/main" id="{2DB9C654-F2CF-4296-AEF1-D2280B483BA5}"/>
              </a:ext>
            </a:extLst>
          </p:cNvPr>
          <p:cNvSpPr txBox="1"/>
          <p:nvPr/>
        </p:nvSpPr>
        <p:spPr>
          <a:xfrm>
            <a:off x="3460195" y="3677159"/>
            <a:ext cx="3184786" cy="1446550"/>
          </a:xfrm>
          <a:prstGeom prst="rect">
            <a:avLst/>
          </a:prstGeom>
          <a:noFill/>
        </p:spPr>
        <p:txBody>
          <a:bodyPr wrap="square" rtlCol="0">
            <a:spAutoFit/>
          </a:bodyPr>
          <a:lstStyle/>
          <a:p>
            <a:pPr algn="just"/>
            <a:r>
              <a:rPr lang="fr-FR" sz="1100" dirty="0">
                <a:latin typeface="+mn-lt"/>
                <a:cs typeface="Calibri" panose="020F0502020204030204" pitchFamily="34" charset="0"/>
              </a:rPr>
              <a:t>As </a:t>
            </a:r>
            <a:r>
              <a:rPr lang="fr-FR" sz="1100" dirty="0" err="1">
                <a:latin typeface="+mn-lt"/>
                <a:cs typeface="Calibri" panose="020F0502020204030204" pitchFamily="34" charset="0"/>
              </a:rPr>
              <a:t>expected</a:t>
            </a:r>
            <a:r>
              <a:rPr lang="fr-FR" sz="1100" dirty="0">
                <a:latin typeface="+mn-lt"/>
                <a:cs typeface="Calibri" panose="020F0502020204030204" pitchFamily="34" charset="0"/>
              </a:rPr>
              <a:t>, the </a:t>
            </a:r>
            <a:r>
              <a:rPr lang="fr-FR" sz="1100" dirty="0" err="1">
                <a:latin typeface="+mn-lt"/>
                <a:cs typeface="Calibri" panose="020F0502020204030204" pitchFamily="34" charset="0"/>
              </a:rPr>
              <a:t>average</a:t>
            </a:r>
            <a:r>
              <a:rPr lang="fr-FR" sz="1100" dirty="0">
                <a:latin typeface="+mn-lt"/>
                <a:cs typeface="Calibri" panose="020F0502020204030204" pitchFamily="34" charset="0"/>
              </a:rPr>
              <a:t> EM </a:t>
            </a:r>
            <a:r>
              <a:rPr lang="fr-FR" sz="1100" dirty="0" err="1">
                <a:latin typeface="+mn-lt"/>
                <a:cs typeface="Calibri" panose="020F0502020204030204" pitchFamily="34" charset="0"/>
              </a:rPr>
              <a:t>field</a:t>
            </a:r>
            <a:r>
              <a:rPr lang="fr-FR" sz="1100" dirty="0">
                <a:latin typeface="+mn-lt"/>
                <a:cs typeface="Calibri" panose="020F0502020204030204" pitchFamily="34" charset="0"/>
              </a:rPr>
              <a:t> </a:t>
            </a:r>
            <a:r>
              <a:rPr lang="fr-FR" sz="1100" dirty="0" err="1">
                <a:latin typeface="+mn-lt"/>
                <a:cs typeface="Calibri" panose="020F0502020204030204" pitchFamily="34" charset="0"/>
              </a:rPr>
              <a:t>enhancement</a:t>
            </a:r>
            <a:r>
              <a:rPr lang="en-US" sz="1100" dirty="0">
                <a:latin typeface="+mn-lt"/>
                <a:cs typeface="Calibri" panose="020F0502020204030204" pitchFamily="34" charset="0"/>
              </a:rPr>
              <a:t> </a:t>
            </a:r>
            <a:r>
              <a:rPr lang="fr-FR" sz="1100" dirty="0" err="1">
                <a:latin typeface="+mn-lt"/>
                <a:cs typeface="Calibri" panose="020F0502020204030204" pitchFamily="34" charset="0"/>
              </a:rPr>
              <a:t>is</a:t>
            </a:r>
            <a:r>
              <a:rPr lang="fr-FR" sz="1100" dirty="0">
                <a:latin typeface="+mn-lt"/>
                <a:cs typeface="Calibri" panose="020F0502020204030204" pitchFamily="34" charset="0"/>
              </a:rPr>
              <a:t> </a:t>
            </a:r>
            <a:r>
              <a:rPr lang="fr-FR" sz="1100" dirty="0" err="1">
                <a:latin typeface="+mn-lt"/>
                <a:cs typeface="Calibri" panose="020F0502020204030204" pitchFamily="34" charset="0"/>
              </a:rPr>
              <a:t>lower</a:t>
            </a:r>
            <a:r>
              <a:rPr lang="fr-FR" sz="1100" dirty="0">
                <a:latin typeface="+mn-lt"/>
                <a:cs typeface="Calibri" panose="020F0502020204030204" pitchFamily="34" charset="0"/>
              </a:rPr>
              <a:t> for </a:t>
            </a:r>
            <a:r>
              <a:rPr lang="fr-FR" sz="1100" dirty="0" err="1">
                <a:latin typeface="+mn-lt"/>
                <a:cs typeface="Calibri" panose="020F0502020204030204" pitchFamily="34" charset="0"/>
              </a:rPr>
              <a:t>smooth</a:t>
            </a:r>
            <a:r>
              <a:rPr lang="fr-FR" sz="1100" dirty="0">
                <a:latin typeface="+mn-lt"/>
                <a:cs typeface="Calibri" panose="020F0502020204030204" pitchFamily="34" charset="0"/>
              </a:rPr>
              <a:t> surface </a:t>
            </a:r>
            <a:r>
              <a:rPr lang="fr-FR" sz="1100" dirty="0" err="1">
                <a:latin typeface="+mn-lt"/>
                <a:cs typeface="Calibri" panose="020F0502020204030204" pitchFamily="34" charset="0"/>
              </a:rPr>
              <a:t>than</a:t>
            </a:r>
            <a:r>
              <a:rPr lang="fr-FR" sz="1100" dirty="0">
                <a:latin typeface="+mn-lt"/>
                <a:cs typeface="Calibri" panose="020F0502020204030204" pitchFamily="34" charset="0"/>
              </a:rPr>
              <a:t> rough and </a:t>
            </a:r>
            <a:r>
              <a:rPr lang="fr-FR" sz="1100" dirty="0" err="1">
                <a:latin typeface="+mn-lt"/>
                <a:cs typeface="Calibri" panose="020F0502020204030204" pitchFamily="34" charset="0"/>
              </a:rPr>
              <a:t>increases</a:t>
            </a:r>
            <a:r>
              <a:rPr lang="fr-FR" sz="1100" dirty="0">
                <a:latin typeface="+mn-lt"/>
                <a:cs typeface="Calibri" panose="020F0502020204030204" pitchFamily="34" charset="0"/>
              </a:rPr>
              <a:t> for </a:t>
            </a:r>
            <a:r>
              <a:rPr lang="fr-FR" sz="1100" dirty="0" err="1">
                <a:latin typeface="+mn-lt"/>
                <a:cs typeface="Calibri" panose="020F0502020204030204" pitchFamily="34" charset="0"/>
              </a:rPr>
              <a:t>nanostructured</a:t>
            </a:r>
            <a:r>
              <a:rPr lang="fr-FR" sz="1100" dirty="0">
                <a:latin typeface="+mn-lt"/>
                <a:cs typeface="Calibri" panose="020F0502020204030204" pitchFamily="34" charset="0"/>
              </a:rPr>
              <a:t> surface (Figure 4).</a:t>
            </a:r>
          </a:p>
          <a:p>
            <a:pPr algn="just"/>
            <a:r>
              <a:rPr lang="en-US" sz="1100" dirty="0">
                <a:latin typeface="Calibri" panose="020F0502020204030204" pitchFamily="34" charset="0"/>
                <a:cs typeface="Calibri" panose="020F0502020204030204" pitchFamily="34" charset="0"/>
              </a:rPr>
              <a:t>Raman spectra have been recorded </a:t>
            </a:r>
            <a:r>
              <a:rPr lang="fr-FR" sz="1100" dirty="0">
                <a:latin typeface="Calibri" panose="020F0502020204030204" pitchFamily="34" charset="0"/>
                <a:cs typeface="Calibri" panose="020F0502020204030204" pitchFamily="34" charset="0"/>
              </a:rPr>
              <a:t>at </a:t>
            </a:r>
            <a:r>
              <a:rPr lang="el-GR" sz="1100" dirty="0">
                <a:latin typeface="Calibri" panose="020F0502020204030204" pitchFamily="34" charset="0"/>
                <a:cs typeface="Calibri" panose="020F0502020204030204" pitchFamily="34" charset="0"/>
              </a:rPr>
              <a:t>λ</a:t>
            </a:r>
            <a:r>
              <a:rPr lang="fr-FR" sz="1100" dirty="0">
                <a:latin typeface="Calibri" panose="020F0502020204030204" pitchFamily="34" charset="0"/>
                <a:cs typeface="Calibri" panose="020F0502020204030204" pitchFamily="34" charset="0"/>
              </a:rPr>
              <a:t>=660 nm </a:t>
            </a:r>
            <a:r>
              <a:rPr lang="en-US" sz="1100" dirty="0">
                <a:latin typeface="Calibri" panose="020F0502020204030204" pitchFamily="34" charset="0"/>
                <a:cs typeface="Calibri" panose="020F0502020204030204" pitchFamily="34" charset="0"/>
              </a:rPr>
              <a:t>after immersion of the substrate in a 10</a:t>
            </a:r>
            <a:r>
              <a:rPr lang="en-US" sz="1100" baseline="30000" dirty="0">
                <a:latin typeface="Calibri" panose="020F0502020204030204" pitchFamily="34" charset="0"/>
                <a:cs typeface="Calibri" panose="020F0502020204030204" pitchFamily="34" charset="0"/>
              </a:rPr>
              <a:t>−6</a:t>
            </a:r>
            <a:r>
              <a:rPr lang="en-US" sz="1100" dirty="0">
                <a:latin typeface="Calibri" panose="020F0502020204030204" pitchFamily="34" charset="0"/>
                <a:cs typeface="Calibri" panose="020F0502020204030204" pitchFamily="34" charset="0"/>
              </a:rPr>
              <a:t> M solution of </a:t>
            </a:r>
            <a:r>
              <a:rPr lang="en-US" sz="1100" dirty="0" err="1">
                <a:latin typeface="Calibri" panose="020F0502020204030204" pitchFamily="34" charset="0"/>
                <a:cs typeface="Calibri" panose="020F0502020204030204" pitchFamily="34" charset="0"/>
              </a:rPr>
              <a:t>thiophenol</a:t>
            </a:r>
            <a:r>
              <a:rPr lang="en-US" sz="1100" dirty="0">
                <a:latin typeface="Calibri" panose="020F0502020204030204" pitchFamily="34" charset="0"/>
                <a:cs typeface="Calibri" panose="020F0502020204030204" pitchFamily="34" charset="0"/>
              </a:rPr>
              <a:t>. The average Raman intensity of each surface is reported </a:t>
            </a:r>
            <a:r>
              <a:rPr lang="en-US" sz="1100" dirty="0">
                <a:latin typeface="+mn-lt"/>
                <a:cs typeface="Calibri" panose="020F0502020204030204" pitchFamily="34" charset="0"/>
              </a:rPr>
              <a:t>in Fig. 4 and the </a:t>
            </a:r>
            <a:r>
              <a:rPr lang="en-US" altLang="en-US" sz="1100" dirty="0">
                <a:latin typeface="+mn-lt"/>
                <a:cs typeface="Arial" panose="020B0604020202020204" pitchFamily="34" charset="0"/>
              </a:rPr>
              <a:t>Raman intensity map of the nanostructured surface in Figure 5.</a:t>
            </a:r>
            <a:endParaRPr lang="fr-FR" sz="1100" dirty="0">
              <a:latin typeface="+mn-lt"/>
              <a:cs typeface="Calibri" panose="020F0502020204030204" pitchFamily="34" charset="0"/>
            </a:endParaRPr>
          </a:p>
        </p:txBody>
      </p:sp>
      <p:grpSp>
        <p:nvGrpSpPr>
          <p:cNvPr id="14" name="Groupe 13">
            <a:extLst>
              <a:ext uri="{FF2B5EF4-FFF2-40B4-BE49-F238E27FC236}">
                <a16:creationId xmlns:a16="http://schemas.microsoft.com/office/drawing/2014/main" id="{FE048833-1969-412F-8DE4-398D82D4E2E6}"/>
              </a:ext>
            </a:extLst>
          </p:cNvPr>
          <p:cNvGrpSpPr/>
          <p:nvPr/>
        </p:nvGrpSpPr>
        <p:grpSpPr>
          <a:xfrm>
            <a:off x="3424815" y="6605580"/>
            <a:ext cx="3175654" cy="1665658"/>
            <a:chOff x="3435009" y="6630351"/>
            <a:chExt cx="3175654" cy="1665658"/>
          </a:xfrm>
        </p:grpSpPr>
        <p:grpSp>
          <p:nvGrpSpPr>
            <p:cNvPr id="20" name="Groupe 19">
              <a:extLst>
                <a:ext uri="{FF2B5EF4-FFF2-40B4-BE49-F238E27FC236}">
                  <a16:creationId xmlns:a16="http://schemas.microsoft.com/office/drawing/2014/main" id="{795BF398-8E54-449B-B67B-F9E929F1016E}"/>
                </a:ext>
              </a:extLst>
            </p:cNvPr>
            <p:cNvGrpSpPr/>
            <p:nvPr/>
          </p:nvGrpSpPr>
          <p:grpSpPr>
            <a:xfrm>
              <a:off x="3435009" y="6806804"/>
              <a:ext cx="3175654" cy="1489205"/>
              <a:chOff x="3421565" y="6474986"/>
              <a:chExt cx="3175654" cy="1489205"/>
            </a:xfrm>
          </p:grpSpPr>
          <p:pic>
            <p:nvPicPr>
              <p:cNvPr id="48" name="Image 47">
                <a:extLst>
                  <a:ext uri="{FF2B5EF4-FFF2-40B4-BE49-F238E27FC236}">
                    <a16:creationId xmlns:a16="http://schemas.microsoft.com/office/drawing/2014/main" id="{90CF877A-B888-46F0-9D4E-210B028A71BF}"/>
                  </a:ext>
                </a:extLst>
              </p:cNvPr>
              <p:cNvPicPr>
                <a:picLocks noChangeAspect="1"/>
              </p:cNvPicPr>
              <p:nvPr/>
            </p:nvPicPr>
            <p:blipFill rotWithShape="1">
              <a:blip r:embed="rId6"/>
              <a:srcRect t="4463" r="3045"/>
              <a:stretch/>
            </p:blipFill>
            <p:spPr>
              <a:xfrm>
                <a:off x="3421565" y="6474986"/>
                <a:ext cx="1753425" cy="1165280"/>
              </a:xfrm>
              <a:prstGeom prst="rect">
                <a:avLst/>
              </a:prstGeom>
            </p:spPr>
          </p:pic>
          <p:sp>
            <p:nvSpPr>
              <p:cNvPr id="18" name="TextBox 24">
                <a:extLst>
                  <a:ext uri="{FF2B5EF4-FFF2-40B4-BE49-F238E27FC236}">
                    <a16:creationId xmlns:a16="http://schemas.microsoft.com/office/drawing/2014/main" id="{A4EA1529-BC24-4F57-9F29-555984219C08}"/>
                  </a:ext>
                </a:extLst>
              </p:cNvPr>
              <p:cNvSpPr txBox="1">
                <a:spLocks noChangeArrowheads="1"/>
              </p:cNvSpPr>
              <p:nvPr/>
            </p:nvSpPr>
            <p:spPr bwMode="auto">
              <a:xfrm>
                <a:off x="3555869" y="7698736"/>
                <a:ext cx="3041350"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cs typeface="Arial" panose="020B0604020202020204" pitchFamily="34" charset="0"/>
                  </a:rPr>
                  <a:t>Figure 5</a:t>
                </a:r>
                <a:r>
                  <a:rPr lang="en-US" altLang="en-US" sz="800" dirty="0">
                    <a:cs typeface="Arial" panose="020B0604020202020204" pitchFamily="34" charset="0"/>
                  </a:rPr>
                  <a:t>. a) Calculated EM field enhancement and b) </a:t>
                </a:r>
                <a:r>
                  <a:rPr lang="en-US" altLang="en-US" sz="800" dirty="0" err="1">
                    <a:cs typeface="Arial" panose="020B0604020202020204" pitchFamily="34" charset="0"/>
                  </a:rPr>
                  <a:t>aman</a:t>
                </a:r>
                <a:r>
                  <a:rPr lang="en-US" altLang="en-US" sz="800" dirty="0">
                    <a:cs typeface="Arial" panose="020B0604020202020204" pitchFamily="34" charset="0"/>
                  </a:rPr>
                  <a:t> intensity map of </a:t>
                </a:r>
                <a:r>
                  <a:rPr lang="en-US" altLang="en-US" sz="800" dirty="0" err="1">
                    <a:cs typeface="Arial" panose="020B0604020202020204" pitchFamily="34" charset="0"/>
                  </a:rPr>
                  <a:t>thiophenol</a:t>
                </a:r>
                <a:r>
                  <a:rPr lang="en-US" altLang="en-US" sz="800" dirty="0">
                    <a:cs typeface="Arial" panose="020B0604020202020204" pitchFamily="34" charset="0"/>
                  </a:rPr>
                  <a:t>. </a:t>
                </a:r>
              </a:p>
            </p:txBody>
          </p:sp>
        </p:grpSp>
        <p:sp>
          <p:nvSpPr>
            <p:cNvPr id="26" name="ZoneTexte 25">
              <a:extLst>
                <a:ext uri="{FF2B5EF4-FFF2-40B4-BE49-F238E27FC236}">
                  <a16:creationId xmlns:a16="http://schemas.microsoft.com/office/drawing/2014/main" id="{DADA55C2-390A-4F27-8ECF-279F2A55CF40}"/>
                </a:ext>
              </a:extLst>
            </p:cNvPr>
            <p:cNvSpPr txBox="1"/>
            <p:nvPr/>
          </p:nvSpPr>
          <p:spPr>
            <a:xfrm>
              <a:off x="3443803" y="6630351"/>
              <a:ext cx="845103" cy="261610"/>
            </a:xfrm>
            <a:prstGeom prst="rect">
              <a:avLst/>
            </a:prstGeom>
            <a:noFill/>
          </p:spPr>
          <p:txBody>
            <a:bodyPr wrap="none" rtlCol="0">
              <a:spAutoFit/>
            </a:bodyPr>
            <a:lstStyle/>
            <a:p>
              <a:r>
                <a:rPr lang="fr-FR" sz="1100" dirty="0">
                  <a:solidFill>
                    <a:srgbClr val="FF0000"/>
                  </a:solidFill>
                </a:rPr>
                <a:t>Simulation</a:t>
              </a:r>
            </a:p>
          </p:txBody>
        </p:sp>
        <p:sp>
          <p:nvSpPr>
            <p:cNvPr id="27" name="ZoneTexte 26">
              <a:extLst>
                <a:ext uri="{FF2B5EF4-FFF2-40B4-BE49-F238E27FC236}">
                  <a16:creationId xmlns:a16="http://schemas.microsoft.com/office/drawing/2014/main" id="{C46F96B1-0923-451C-A7C5-49039F1BEAA7}"/>
                </a:ext>
              </a:extLst>
            </p:cNvPr>
            <p:cNvSpPr txBox="1"/>
            <p:nvPr/>
          </p:nvSpPr>
          <p:spPr>
            <a:xfrm>
              <a:off x="5241402" y="6644214"/>
              <a:ext cx="1220206" cy="261610"/>
            </a:xfrm>
            <a:prstGeom prst="rect">
              <a:avLst/>
            </a:prstGeom>
            <a:noFill/>
          </p:spPr>
          <p:txBody>
            <a:bodyPr wrap="none" rtlCol="0">
              <a:spAutoFit/>
            </a:bodyPr>
            <a:lstStyle/>
            <a:p>
              <a:r>
                <a:rPr lang="fr-FR" sz="1100" dirty="0">
                  <a:solidFill>
                    <a:srgbClr val="0070C0"/>
                  </a:solidFill>
                </a:rPr>
                <a:t>Raman </a:t>
              </a:r>
              <a:r>
                <a:rPr lang="fr-FR" sz="1100" dirty="0" err="1">
                  <a:solidFill>
                    <a:srgbClr val="0070C0"/>
                  </a:solidFill>
                </a:rPr>
                <a:t>mapping</a:t>
              </a:r>
              <a:endParaRPr lang="fr-FR" sz="1100" dirty="0">
                <a:solidFill>
                  <a:srgbClr val="0070C0"/>
                </a:solidFill>
              </a:endParaRPr>
            </a:p>
          </p:txBody>
        </p:sp>
      </p:grpSp>
      <p:grpSp>
        <p:nvGrpSpPr>
          <p:cNvPr id="4" name="Groupe 3">
            <a:extLst>
              <a:ext uri="{FF2B5EF4-FFF2-40B4-BE49-F238E27FC236}">
                <a16:creationId xmlns:a16="http://schemas.microsoft.com/office/drawing/2014/main" id="{37BB23B3-1556-4A0F-A66C-6CC758BCB8DA}"/>
              </a:ext>
            </a:extLst>
          </p:cNvPr>
          <p:cNvGrpSpPr/>
          <p:nvPr/>
        </p:nvGrpSpPr>
        <p:grpSpPr>
          <a:xfrm>
            <a:off x="110102" y="7866882"/>
            <a:ext cx="3310503" cy="1548354"/>
            <a:chOff x="122448" y="7950348"/>
            <a:chExt cx="3310503" cy="1548354"/>
          </a:xfrm>
        </p:grpSpPr>
        <p:grpSp>
          <p:nvGrpSpPr>
            <p:cNvPr id="42" name="Groupe 41">
              <a:extLst>
                <a:ext uri="{FF2B5EF4-FFF2-40B4-BE49-F238E27FC236}">
                  <a16:creationId xmlns:a16="http://schemas.microsoft.com/office/drawing/2014/main" id="{9257B5BD-5014-4504-8BF8-2B8DBA4F9080}"/>
                </a:ext>
              </a:extLst>
            </p:cNvPr>
            <p:cNvGrpSpPr/>
            <p:nvPr/>
          </p:nvGrpSpPr>
          <p:grpSpPr>
            <a:xfrm>
              <a:off x="122448" y="7950348"/>
              <a:ext cx="3310503" cy="1548354"/>
              <a:chOff x="122448" y="7950348"/>
              <a:chExt cx="3310503" cy="1548354"/>
            </a:xfrm>
          </p:grpSpPr>
          <p:grpSp>
            <p:nvGrpSpPr>
              <p:cNvPr id="39" name="Groupe 38">
                <a:extLst>
                  <a:ext uri="{FF2B5EF4-FFF2-40B4-BE49-F238E27FC236}">
                    <a16:creationId xmlns:a16="http://schemas.microsoft.com/office/drawing/2014/main" id="{987F4E79-78EB-4D12-A624-485C8463B263}"/>
                  </a:ext>
                </a:extLst>
              </p:cNvPr>
              <p:cNvGrpSpPr/>
              <p:nvPr/>
            </p:nvGrpSpPr>
            <p:grpSpPr>
              <a:xfrm>
                <a:off x="122448" y="7950348"/>
                <a:ext cx="3224929" cy="1548354"/>
                <a:chOff x="122448" y="7950348"/>
                <a:chExt cx="3224929" cy="1548354"/>
              </a:xfrm>
            </p:grpSpPr>
            <p:sp>
              <p:nvSpPr>
                <p:cNvPr id="49" name="ZoneTexte 48"/>
                <p:cNvSpPr txBox="1"/>
                <p:nvPr/>
              </p:nvSpPr>
              <p:spPr>
                <a:xfrm>
                  <a:off x="864961" y="9221703"/>
                  <a:ext cx="508473" cy="276999"/>
                </a:xfrm>
                <a:prstGeom prst="rect">
                  <a:avLst/>
                </a:prstGeom>
                <a:noFill/>
              </p:spPr>
              <p:txBody>
                <a:bodyPr wrap="none" rtlCol="0">
                  <a:spAutoFit/>
                </a:bodyPr>
                <a:lstStyle/>
                <a:p>
                  <a:r>
                    <a:rPr lang="fr-FR" sz="1200" dirty="0">
                      <a:solidFill>
                        <a:srgbClr val="FFC000"/>
                      </a:solidFill>
                    </a:rPr>
                    <a:t>Gold</a:t>
                  </a:r>
                </a:p>
              </p:txBody>
            </p:sp>
            <p:grpSp>
              <p:nvGrpSpPr>
                <p:cNvPr id="38" name="Groupe 37">
                  <a:extLst>
                    <a:ext uri="{FF2B5EF4-FFF2-40B4-BE49-F238E27FC236}">
                      <a16:creationId xmlns:a16="http://schemas.microsoft.com/office/drawing/2014/main" id="{F6FBF3BF-5B7F-4CE1-97BC-0399E23585D4}"/>
                    </a:ext>
                  </a:extLst>
                </p:cNvPr>
                <p:cNvGrpSpPr/>
                <p:nvPr/>
              </p:nvGrpSpPr>
              <p:grpSpPr>
                <a:xfrm>
                  <a:off x="122448" y="7950348"/>
                  <a:ext cx="3224929" cy="1327208"/>
                  <a:chOff x="80457" y="8022810"/>
                  <a:chExt cx="3224929" cy="1327208"/>
                </a:xfrm>
              </p:grpSpPr>
              <p:grpSp>
                <p:nvGrpSpPr>
                  <p:cNvPr id="87" name="Groupe 86">
                    <a:extLst>
                      <a:ext uri="{FF2B5EF4-FFF2-40B4-BE49-F238E27FC236}">
                        <a16:creationId xmlns:a16="http://schemas.microsoft.com/office/drawing/2014/main" id="{001D6D48-08CD-4574-B507-64129A79FF4C}"/>
                      </a:ext>
                    </a:extLst>
                  </p:cNvPr>
                  <p:cNvGrpSpPr/>
                  <p:nvPr/>
                </p:nvGrpSpPr>
                <p:grpSpPr>
                  <a:xfrm>
                    <a:off x="80457" y="8022810"/>
                    <a:ext cx="1792747" cy="1327208"/>
                    <a:chOff x="3447348" y="4080822"/>
                    <a:chExt cx="1695586" cy="1106884"/>
                  </a:xfrm>
                </p:grpSpPr>
                <p:grpSp>
                  <p:nvGrpSpPr>
                    <p:cNvPr id="90" name="Groupe 89">
                      <a:extLst>
                        <a:ext uri="{FF2B5EF4-FFF2-40B4-BE49-F238E27FC236}">
                          <a16:creationId xmlns:a16="http://schemas.microsoft.com/office/drawing/2014/main" id="{BEF4795E-A59B-4A94-B83C-2FA577126773}"/>
                        </a:ext>
                      </a:extLst>
                    </p:cNvPr>
                    <p:cNvGrpSpPr/>
                    <p:nvPr/>
                  </p:nvGrpSpPr>
                  <p:grpSpPr>
                    <a:xfrm>
                      <a:off x="3447348" y="4080822"/>
                      <a:ext cx="1691390" cy="1106884"/>
                      <a:chOff x="3447348" y="4080822"/>
                      <a:chExt cx="1691390" cy="1106884"/>
                    </a:xfrm>
                  </p:grpSpPr>
                  <p:grpSp>
                    <p:nvGrpSpPr>
                      <p:cNvPr id="97" name="Groupe 96">
                        <a:extLst>
                          <a:ext uri="{FF2B5EF4-FFF2-40B4-BE49-F238E27FC236}">
                            <a16:creationId xmlns:a16="http://schemas.microsoft.com/office/drawing/2014/main" id="{442117F6-17C3-480C-B252-5CE3246A034D}"/>
                          </a:ext>
                        </a:extLst>
                      </p:cNvPr>
                      <p:cNvGrpSpPr/>
                      <p:nvPr/>
                    </p:nvGrpSpPr>
                    <p:grpSpPr>
                      <a:xfrm>
                        <a:off x="3752850" y="4080822"/>
                        <a:ext cx="1385888" cy="1106884"/>
                        <a:chOff x="3752850" y="4080822"/>
                        <a:chExt cx="1385888" cy="1106884"/>
                      </a:xfrm>
                    </p:grpSpPr>
                    <p:pic>
                      <p:nvPicPr>
                        <p:cNvPr id="100" name="Image 99">
                          <a:extLst>
                            <a:ext uri="{FF2B5EF4-FFF2-40B4-BE49-F238E27FC236}">
                              <a16:creationId xmlns:a16="http://schemas.microsoft.com/office/drawing/2014/main" id="{F8254E69-12F3-4489-93CF-AE8A3592CF02}"/>
                            </a:ext>
                          </a:extLst>
                        </p:cNvPr>
                        <p:cNvPicPr>
                          <a:picLocks noChangeAspect="1"/>
                        </p:cNvPicPr>
                        <p:nvPr/>
                      </p:nvPicPr>
                      <p:blipFill rotWithShape="1">
                        <a:blip r:embed="rId7"/>
                        <a:srcRect l="17750" t="10711" r="21258" b="17926"/>
                        <a:stretch/>
                      </p:blipFill>
                      <p:spPr>
                        <a:xfrm>
                          <a:off x="3754203" y="4280045"/>
                          <a:ext cx="1381125" cy="907661"/>
                        </a:xfrm>
                        <a:prstGeom prst="rect">
                          <a:avLst/>
                        </a:prstGeom>
                      </p:spPr>
                    </p:pic>
                    <p:cxnSp>
                      <p:nvCxnSpPr>
                        <p:cNvPr id="101" name="Connecteur droit avec flèche 100">
                          <a:extLst>
                            <a:ext uri="{FF2B5EF4-FFF2-40B4-BE49-F238E27FC236}">
                              <a16:creationId xmlns:a16="http://schemas.microsoft.com/office/drawing/2014/main" id="{1836F2F6-5D54-4D31-BAA9-9BDCBB968E22}"/>
                            </a:ext>
                          </a:extLst>
                        </p:cNvPr>
                        <p:cNvCxnSpPr/>
                        <p:nvPr/>
                      </p:nvCxnSpPr>
                      <p:spPr>
                        <a:xfrm>
                          <a:off x="3752850" y="4280045"/>
                          <a:ext cx="1385888"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2" name="ZoneTexte 101">
                          <a:extLst>
                            <a:ext uri="{FF2B5EF4-FFF2-40B4-BE49-F238E27FC236}">
                              <a16:creationId xmlns:a16="http://schemas.microsoft.com/office/drawing/2014/main" id="{38B8A3CA-805B-4FCD-A3C5-A8359FEAA940}"/>
                            </a:ext>
                          </a:extLst>
                        </p:cNvPr>
                        <p:cNvSpPr txBox="1"/>
                        <p:nvPr/>
                      </p:nvSpPr>
                      <p:spPr>
                        <a:xfrm>
                          <a:off x="3982384" y="4080822"/>
                          <a:ext cx="894818" cy="218181"/>
                        </a:xfrm>
                        <a:prstGeom prst="rect">
                          <a:avLst/>
                        </a:prstGeom>
                        <a:noFill/>
                      </p:spPr>
                      <p:txBody>
                        <a:bodyPr wrap="none" rtlCol="0">
                          <a:spAutoFit/>
                        </a:bodyPr>
                        <a:lstStyle/>
                        <a:p>
                          <a:r>
                            <a:rPr lang="fr-FR" sz="1100" b="1">
                              <a:latin typeface="Calibri" panose="020F0502020204030204" pitchFamily="34" charset="0"/>
                              <a:cs typeface="Calibri" panose="020F0502020204030204" pitchFamily="34" charset="0"/>
                            </a:rPr>
                            <a:t>Virtual </a:t>
                          </a:r>
                          <a:r>
                            <a:rPr lang="fr-FR" sz="1100" b="1" dirty="0" err="1">
                              <a:latin typeface="Calibri" panose="020F0502020204030204" pitchFamily="34" charset="0"/>
                              <a:cs typeface="Calibri" panose="020F0502020204030204" pitchFamily="34" charset="0"/>
                            </a:rPr>
                            <a:t>Lense</a:t>
                          </a:r>
                          <a:endParaRPr lang="fr-FR" sz="1100" b="1" dirty="0">
                            <a:latin typeface="Calibri" panose="020F0502020204030204" pitchFamily="34" charset="0"/>
                            <a:cs typeface="Calibri" panose="020F0502020204030204" pitchFamily="34" charset="0"/>
                          </a:endParaRPr>
                        </a:p>
                      </p:txBody>
                    </p:sp>
                  </p:grpSp>
                  <p:cxnSp>
                    <p:nvCxnSpPr>
                      <p:cNvPr id="98" name="Connecteur droit avec flèche 97">
                        <a:extLst>
                          <a:ext uri="{FF2B5EF4-FFF2-40B4-BE49-F238E27FC236}">
                            <a16:creationId xmlns:a16="http://schemas.microsoft.com/office/drawing/2014/main" id="{52BE3C67-F858-4364-8C6D-76C3077F91B8}"/>
                          </a:ext>
                        </a:extLst>
                      </p:cNvPr>
                      <p:cNvCxnSpPr/>
                      <p:nvPr/>
                    </p:nvCxnSpPr>
                    <p:spPr>
                      <a:xfrm flipV="1">
                        <a:off x="3714750" y="4280045"/>
                        <a:ext cx="0" cy="83224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9" name="ZoneTexte 98">
                        <a:extLst>
                          <a:ext uri="{FF2B5EF4-FFF2-40B4-BE49-F238E27FC236}">
                            <a16:creationId xmlns:a16="http://schemas.microsoft.com/office/drawing/2014/main" id="{CED79E18-D98D-444C-B7D5-9E58426C0BD6}"/>
                          </a:ext>
                        </a:extLst>
                      </p:cNvPr>
                      <p:cNvSpPr txBox="1"/>
                      <p:nvPr/>
                    </p:nvSpPr>
                    <p:spPr>
                      <a:xfrm>
                        <a:off x="3447348" y="4563209"/>
                        <a:ext cx="373337" cy="218181"/>
                      </a:xfrm>
                      <a:prstGeom prst="rect">
                        <a:avLst/>
                      </a:prstGeom>
                      <a:noFill/>
                    </p:spPr>
                    <p:txBody>
                      <a:bodyPr wrap="square" rtlCol="0">
                        <a:spAutoFit/>
                      </a:bodyPr>
                      <a:lstStyle/>
                      <a:p>
                        <a:r>
                          <a:rPr lang="fr-FR" sz="1100" dirty="0">
                            <a:latin typeface="Calibri" panose="020F0502020204030204" pitchFamily="34" charset="0"/>
                            <a:cs typeface="Calibri" panose="020F0502020204030204" pitchFamily="34" charset="0"/>
                          </a:rPr>
                          <a:t>P</a:t>
                        </a:r>
                        <a:r>
                          <a:rPr lang="fr-FR" sz="1100" baseline="-25000" dirty="0">
                            <a:latin typeface="Calibri" panose="020F0502020204030204" pitchFamily="34" charset="0"/>
                            <a:cs typeface="Calibri" panose="020F0502020204030204" pitchFamily="34" charset="0"/>
                          </a:rPr>
                          <a:t>0</a:t>
                        </a:r>
                      </a:p>
                    </p:txBody>
                  </p:sp>
                </p:grpSp>
                <p:cxnSp>
                  <p:nvCxnSpPr>
                    <p:cNvPr id="91" name="Connecteur droit 90">
                      <a:extLst>
                        <a:ext uri="{FF2B5EF4-FFF2-40B4-BE49-F238E27FC236}">
                          <a16:creationId xmlns:a16="http://schemas.microsoft.com/office/drawing/2014/main" id="{9D33AAD2-146C-49F1-97CB-B9F93A022BD2}"/>
                        </a:ext>
                      </a:extLst>
                    </p:cNvPr>
                    <p:cNvCxnSpPr>
                      <a:cxnSpLocks/>
                    </p:cNvCxnSpPr>
                    <p:nvPr/>
                  </p:nvCxnSpPr>
                  <p:spPr>
                    <a:xfrm flipH="1" flipV="1">
                      <a:off x="3745246" y="4280045"/>
                      <a:ext cx="636159" cy="803252"/>
                    </a:xfrm>
                    <a:prstGeom prst="line">
                      <a:avLst/>
                    </a:prstGeom>
                    <a:ln w="63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4" name="Connecteur droit 93">
                      <a:extLst>
                        <a:ext uri="{FF2B5EF4-FFF2-40B4-BE49-F238E27FC236}">
                          <a16:creationId xmlns:a16="http://schemas.microsoft.com/office/drawing/2014/main" id="{DC5A9388-22A3-4B46-9E33-D6A92D683F7A}"/>
                        </a:ext>
                      </a:extLst>
                    </p:cNvPr>
                    <p:cNvCxnSpPr>
                      <a:cxnSpLocks/>
                    </p:cNvCxnSpPr>
                    <p:nvPr/>
                  </p:nvCxnSpPr>
                  <p:spPr>
                    <a:xfrm flipV="1">
                      <a:off x="4490817" y="4268666"/>
                      <a:ext cx="652117" cy="814631"/>
                    </a:xfrm>
                    <a:prstGeom prst="line">
                      <a:avLst/>
                    </a:prstGeom>
                    <a:ln w="6350">
                      <a:solidFill>
                        <a:srgbClr val="FFFF00"/>
                      </a:solidFill>
                    </a:ln>
                  </p:spPr>
                  <p:style>
                    <a:lnRef idx="1">
                      <a:schemeClr val="dk1"/>
                    </a:lnRef>
                    <a:fillRef idx="0">
                      <a:schemeClr val="dk1"/>
                    </a:fillRef>
                    <a:effectRef idx="0">
                      <a:schemeClr val="dk1"/>
                    </a:effectRef>
                    <a:fontRef idx="minor">
                      <a:schemeClr val="tx1"/>
                    </a:fontRef>
                  </p:style>
                </p:cxnSp>
              </p:grpSp>
              <p:pic>
                <p:nvPicPr>
                  <p:cNvPr id="28" name="Image 27"/>
                  <p:cNvPicPr>
                    <a:picLocks noChangeAspect="1"/>
                  </p:cNvPicPr>
                  <p:nvPr/>
                </p:nvPicPr>
                <p:blipFill>
                  <a:blip r:embed="rId8"/>
                  <a:stretch>
                    <a:fillRect/>
                  </a:stretch>
                </p:blipFill>
                <p:spPr>
                  <a:xfrm>
                    <a:off x="1894931" y="8179421"/>
                    <a:ext cx="839846" cy="1104198"/>
                  </a:xfrm>
                  <a:prstGeom prst="rect">
                    <a:avLst/>
                  </a:prstGeom>
                </p:spPr>
              </p:pic>
              <p:pic>
                <p:nvPicPr>
                  <p:cNvPr id="37" name="Image 36">
                    <a:extLst>
                      <a:ext uri="{FF2B5EF4-FFF2-40B4-BE49-F238E27FC236}">
                        <a16:creationId xmlns:a16="http://schemas.microsoft.com/office/drawing/2014/main" id="{9F872036-8A6B-4F00-A072-36450E7500A0}"/>
                      </a:ext>
                    </a:extLst>
                  </p:cNvPr>
                  <p:cNvPicPr>
                    <a:picLocks noChangeAspect="1"/>
                  </p:cNvPicPr>
                  <p:nvPr/>
                </p:nvPicPr>
                <p:blipFill>
                  <a:blip r:embed="rId9"/>
                  <a:stretch>
                    <a:fillRect/>
                  </a:stretch>
                </p:blipFill>
                <p:spPr>
                  <a:xfrm>
                    <a:off x="2636113" y="8404055"/>
                    <a:ext cx="669273" cy="380948"/>
                  </a:xfrm>
                  <a:prstGeom prst="rect">
                    <a:avLst/>
                  </a:prstGeom>
                </p:spPr>
              </p:pic>
              <p:pic>
                <p:nvPicPr>
                  <p:cNvPr id="6" name="Image 5"/>
                  <p:cNvPicPr>
                    <a:picLocks noChangeAspect="1"/>
                  </p:cNvPicPr>
                  <p:nvPr/>
                </p:nvPicPr>
                <p:blipFill>
                  <a:blip r:embed="rId10"/>
                  <a:stretch>
                    <a:fillRect/>
                  </a:stretch>
                </p:blipFill>
                <p:spPr>
                  <a:xfrm>
                    <a:off x="2704930" y="8849660"/>
                    <a:ext cx="531641" cy="283745"/>
                  </a:xfrm>
                  <a:prstGeom prst="rect">
                    <a:avLst/>
                  </a:prstGeom>
                </p:spPr>
              </p:pic>
            </p:grpSp>
          </p:grpSp>
          <p:sp>
            <p:nvSpPr>
              <p:cNvPr id="41" name="ZoneTexte 40">
                <a:extLst>
                  <a:ext uri="{FF2B5EF4-FFF2-40B4-BE49-F238E27FC236}">
                    <a16:creationId xmlns:a16="http://schemas.microsoft.com/office/drawing/2014/main" id="{A09CFB9D-7802-485A-B744-84969C20BD18}"/>
                  </a:ext>
                </a:extLst>
              </p:cNvPr>
              <p:cNvSpPr txBox="1"/>
              <p:nvPr/>
            </p:nvSpPr>
            <p:spPr>
              <a:xfrm>
                <a:off x="2608303" y="8106959"/>
                <a:ext cx="824648" cy="276999"/>
              </a:xfrm>
              <a:prstGeom prst="rect">
                <a:avLst/>
              </a:prstGeom>
              <a:noFill/>
            </p:spPr>
            <p:txBody>
              <a:bodyPr wrap="square" rtlCol="0">
                <a:spAutoFit/>
              </a:bodyPr>
              <a:lstStyle/>
              <a:p>
                <a:pPr algn="ctr"/>
                <a:r>
                  <a:rPr lang="fr-FR" sz="600" dirty="0" err="1"/>
                  <a:t>Gaussian</a:t>
                </a:r>
                <a:r>
                  <a:rPr lang="fr-FR" sz="600" dirty="0"/>
                  <a:t> </a:t>
                </a:r>
                <a:r>
                  <a:rPr lang="fr-FR" sz="600" dirty="0" err="1"/>
                  <a:t>energy</a:t>
                </a:r>
                <a:r>
                  <a:rPr lang="fr-FR" sz="600" dirty="0"/>
                  <a:t> distribution</a:t>
                </a:r>
              </a:p>
            </p:txBody>
          </p:sp>
        </p:grpSp>
        <p:sp>
          <p:nvSpPr>
            <p:cNvPr id="103" name="ZoneTexte 102"/>
            <p:cNvSpPr txBox="1"/>
            <p:nvPr/>
          </p:nvSpPr>
          <p:spPr>
            <a:xfrm>
              <a:off x="1494601" y="8748231"/>
              <a:ext cx="372218" cy="276999"/>
            </a:xfrm>
            <a:prstGeom prst="rect">
              <a:avLst/>
            </a:prstGeom>
            <a:noFill/>
          </p:spPr>
          <p:txBody>
            <a:bodyPr wrap="none" rtlCol="0">
              <a:spAutoFit/>
            </a:bodyPr>
            <a:lstStyle/>
            <a:p>
              <a:r>
                <a:rPr lang="fr-FR" sz="1200" dirty="0">
                  <a:solidFill>
                    <a:srgbClr val="D9F8F4"/>
                  </a:solidFill>
                </a:rPr>
                <a:t>Air</a:t>
              </a:r>
            </a:p>
          </p:txBody>
        </p:sp>
      </p:grpSp>
      <p:pic>
        <p:nvPicPr>
          <p:cNvPr id="15" name="Image 14">
            <a:extLst>
              <a:ext uri="{FF2B5EF4-FFF2-40B4-BE49-F238E27FC236}">
                <a16:creationId xmlns:a16="http://schemas.microsoft.com/office/drawing/2014/main" id="{955B6F10-D8F6-4494-A121-8036085DA152}"/>
              </a:ext>
            </a:extLst>
          </p:cNvPr>
          <p:cNvPicPr>
            <a:picLocks noChangeAspect="1"/>
          </p:cNvPicPr>
          <p:nvPr/>
        </p:nvPicPr>
        <p:blipFill rotWithShape="1">
          <a:blip r:embed="rId11"/>
          <a:srcRect l="9161" t="32264" r="11340" b="28446"/>
          <a:stretch/>
        </p:blipFill>
        <p:spPr>
          <a:xfrm>
            <a:off x="5231063" y="6874996"/>
            <a:ext cx="1436437" cy="1067616"/>
          </a:xfrm>
          <a:prstGeom prst="rect">
            <a:avLst/>
          </a:prstGeom>
        </p:spPr>
      </p:pic>
      <p:grpSp>
        <p:nvGrpSpPr>
          <p:cNvPr id="8" name="Groupe 7">
            <a:extLst>
              <a:ext uri="{FF2B5EF4-FFF2-40B4-BE49-F238E27FC236}">
                <a16:creationId xmlns:a16="http://schemas.microsoft.com/office/drawing/2014/main" id="{075A4A76-EB25-4858-8278-579627B67A63}"/>
              </a:ext>
            </a:extLst>
          </p:cNvPr>
          <p:cNvGrpSpPr/>
          <p:nvPr/>
        </p:nvGrpSpPr>
        <p:grpSpPr>
          <a:xfrm>
            <a:off x="207382" y="3106722"/>
            <a:ext cx="3227627" cy="2196154"/>
            <a:chOff x="207382" y="3106722"/>
            <a:chExt cx="3227627" cy="2196154"/>
          </a:xfrm>
        </p:grpSpPr>
        <p:grpSp>
          <p:nvGrpSpPr>
            <p:cNvPr id="96" name="Groupe 95">
              <a:extLst>
                <a:ext uri="{FF2B5EF4-FFF2-40B4-BE49-F238E27FC236}">
                  <a16:creationId xmlns:a16="http://schemas.microsoft.com/office/drawing/2014/main" id="{ECB92219-70DB-4241-B73E-E08ACF3B5363}"/>
                </a:ext>
              </a:extLst>
            </p:cNvPr>
            <p:cNvGrpSpPr/>
            <p:nvPr/>
          </p:nvGrpSpPr>
          <p:grpSpPr>
            <a:xfrm>
              <a:off x="973192" y="3889359"/>
              <a:ext cx="2234644" cy="933346"/>
              <a:chOff x="2708831" y="2242918"/>
              <a:chExt cx="2234644" cy="933346"/>
            </a:xfrm>
          </p:grpSpPr>
          <p:cxnSp>
            <p:nvCxnSpPr>
              <p:cNvPr id="104" name="Connecteur droit avec flèche 103">
                <a:extLst>
                  <a:ext uri="{FF2B5EF4-FFF2-40B4-BE49-F238E27FC236}">
                    <a16:creationId xmlns:a16="http://schemas.microsoft.com/office/drawing/2014/main" id="{472A97C7-CE78-4D9B-9B7C-9F5BB3DACE24}"/>
                  </a:ext>
                </a:extLst>
              </p:cNvPr>
              <p:cNvCxnSpPr>
                <a:cxnSpLocks/>
              </p:cNvCxnSpPr>
              <p:nvPr/>
            </p:nvCxnSpPr>
            <p:spPr>
              <a:xfrm>
                <a:off x="4324395" y="2634544"/>
                <a:ext cx="0" cy="17856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nvGrpSpPr>
              <p:cNvPr id="105" name="Groupe 104">
                <a:extLst>
                  <a:ext uri="{FF2B5EF4-FFF2-40B4-BE49-F238E27FC236}">
                    <a16:creationId xmlns:a16="http://schemas.microsoft.com/office/drawing/2014/main" id="{BC91B1CA-346B-404B-9729-DB891D79AF47}"/>
                  </a:ext>
                </a:extLst>
              </p:cNvPr>
              <p:cNvGrpSpPr/>
              <p:nvPr/>
            </p:nvGrpSpPr>
            <p:grpSpPr>
              <a:xfrm>
                <a:off x="2708831" y="2242918"/>
                <a:ext cx="2234644" cy="933346"/>
                <a:chOff x="2367192" y="2099754"/>
                <a:chExt cx="2234644" cy="933346"/>
              </a:xfrm>
            </p:grpSpPr>
            <p:pic>
              <p:nvPicPr>
                <p:cNvPr id="106" name="Image 105">
                  <a:extLst>
                    <a:ext uri="{FF2B5EF4-FFF2-40B4-BE49-F238E27FC236}">
                      <a16:creationId xmlns:a16="http://schemas.microsoft.com/office/drawing/2014/main" id="{01F9892E-FFB4-41EA-A1E5-E563CB545980}"/>
                    </a:ext>
                  </a:extLst>
                </p:cNvPr>
                <p:cNvPicPr>
                  <a:picLocks noChangeAspect="1"/>
                </p:cNvPicPr>
                <p:nvPr/>
              </p:nvPicPr>
              <p:blipFill>
                <a:blip r:embed="rId12"/>
                <a:stretch>
                  <a:fillRect/>
                </a:stretch>
              </p:blipFill>
              <p:spPr>
                <a:xfrm>
                  <a:off x="2367192" y="2128225"/>
                  <a:ext cx="1571625" cy="904875"/>
                </a:xfrm>
                <a:prstGeom prst="rect">
                  <a:avLst/>
                </a:prstGeom>
              </p:spPr>
            </p:pic>
            <p:sp>
              <p:nvSpPr>
                <p:cNvPr id="107" name="ZoneTexte 106">
                  <a:extLst>
                    <a:ext uri="{FF2B5EF4-FFF2-40B4-BE49-F238E27FC236}">
                      <a16:creationId xmlns:a16="http://schemas.microsoft.com/office/drawing/2014/main" id="{E4998735-92C3-49D9-BCCB-7458BE945353}"/>
                    </a:ext>
                  </a:extLst>
                </p:cNvPr>
                <p:cNvSpPr txBox="1"/>
                <p:nvPr/>
              </p:nvSpPr>
              <p:spPr>
                <a:xfrm>
                  <a:off x="2514600" y="2099754"/>
                  <a:ext cx="478016" cy="261610"/>
                </a:xfrm>
                <a:prstGeom prst="rect">
                  <a:avLst/>
                </a:prstGeom>
                <a:noFill/>
              </p:spPr>
              <p:txBody>
                <a:bodyPr wrap="none" rtlCol="0">
                  <a:spAutoFit/>
                </a:bodyPr>
                <a:lstStyle/>
                <a:p>
                  <a:r>
                    <a:rPr lang="fr-FR" sz="1100" dirty="0">
                      <a:latin typeface="Calibri" panose="020F0502020204030204" pitchFamily="34" charset="0"/>
                      <a:cs typeface="Calibri" panose="020F0502020204030204" pitchFamily="34" charset="0"/>
                    </a:rPr>
                    <a:t>2 µm</a:t>
                  </a:r>
                </a:p>
              </p:txBody>
            </p:sp>
            <p:sp>
              <p:nvSpPr>
                <p:cNvPr id="108" name="ZoneTexte 107">
                  <a:extLst>
                    <a:ext uri="{FF2B5EF4-FFF2-40B4-BE49-F238E27FC236}">
                      <a16:creationId xmlns:a16="http://schemas.microsoft.com/office/drawing/2014/main" id="{53C3E882-0CF7-495A-98A8-4418B6CC5641}"/>
                    </a:ext>
                  </a:extLst>
                </p:cNvPr>
                <p:cNvSpPr txBox="1"/>
                <p:nvPr/>
              </p:nvSpPr>
              <p:spPr>
                <a:xfrm>
                  <a:off x="3982756" y="2455108"/>
                  <a:ext cx="619080" cy="261610"/>
                </a:xfrm>
                <a:prstGeom prst="rect">
                  <a:avLst/>
                </a:prstGeom>
                <a:noFill/>
              </p:spPr>
              <p:txBody>
                <a:bodyPr wrap="none" rtlCol="0">
                  <a:spAutoFit/>
                </a:bodyPr>
                <a:lstStyle/>
                <a:p>
                  <a:r>
                    <a:rPr lang="fr-FR" sz="1100" dirty="0">
                      <a:latin typeface="Calibri" panose="020F0502020204030204" pitchFamily="34" charset="0"/>
                      <a:cs typeface="Calibri" panose="020F0502020204030204" pitchFamily="34" charset="0"/>
                    </a:rPr>
                    <a:t>150 nm</a:t>
                  </a:r>
                </a:p>
              </p:txBody>
            </p:sp>
          </p:grpSp>
        </p:grpSp>
        <p:grpSp>
          <p:nvGrpSpPr>
            <p:cNvPr id="71" name="Groupe 70">
              <a:extLst>
                <a:ext uri="{FF2B5EF4-FFF2-40B4-BE49-F238E27FC236}">
                  <a16:creationId xmlns:a16="http://schemas.microsoft.com/office/drawing/2014/main" id="{311BA02B-3041-4D09-9280-377842D266F6}"/>
                </a:ext>
              </a:extLst>
            </p:cNvPr>
            <p:cNvGrpSpPr/>
            <p:nvPr/>
          </p:nvGrpSpPr>
          <p:grpSpPr>
            <a:xfrm>
              <a:off x="1894699" y="3173207"/>
              <a:ext cx="1510293" cy="796670"/>
              <a:chOff x="783776" y="3129425"/>
              <a:chExt cx="1510293" cy="796670"/>
            </a:xfrm>
          </p:grpSpPr>
          <p:pic>
            <p:nvPicPr>
              <p:cNvPr id="72" name="Image 71">
                <a:extLst>
                  <a:ext uri="{FF2B5EF4-FFF2-40B4-BE49-F238E27FC236}">
                    <a16:creationId xmlns:a16="http://schemas.microsoft.com/office/drawing/2014/main" id="{21C21F9E-145F-4C47-87CB-856986BBEBBE}"/>
                  </a:ext>
                </a:extLst>
              </p:cNvPr>
              <p:cNvPicPr>
                <a:picLocks noChangeAspect="1"/>
              </p:cNvPicPr>
              <p:nvPr/>
            </p:nvPicPr>
            <p:blipFill>
              <a:blip r:embed="rId13"/>
              <a:stretch>
                <a:fillRect/>
              </a:stretch>
            </p:blipFill>
            <p:spPr>
              <a:xfrm>
                <a:off x="783776" y="3154570"/>
                <a:ext cx="1457325" cy="771525"/>
              </a:xfrm>
              <a:prstGeom prst="rect">
                <a:avLst/>
              </a:prstGeom>
            </p:spPr>
          </p:pic>
          <p:sp>
            <p:nvSpPr>
              <p:cNvPr id="88" name="ZoneTexte 87">
                <a:extLst>
                  <a:ext uri="{FF2B5EF4-FFF2-40B4-BE49-F238E27FC236}">
                    <a16:creationId xmlns:a16="http://schemas.microsoft.com/office/drawing/2014/main" id="{4057E0AF-6549-4334-ABC2-26D0B0ED0775}"/>
                  </a:ext>
                </a:extLst>
              </p:cNvPr>
              <p:cNvSpPr txBox="1"/>
              <p:nvPr/>
            </p:nvSpPr>
            <p:spPr>
              <a:xfrm>
                <a:off x="1816053" y="3129425"/>
                <a:ext cx="478016" cy="261610"/>
              </a:xfrm>
              <a:prstGeom prst="rect">
                <a:avLst/>
              </a:prstGeom>
              <a:noFill/>
            </p:spPr>
            <p:txBody>
              <a:bodyPr wrap="none" rtlCol="0">
                <a:spAutoFit/>
              </a:bodyPr>
              <a:lstStyle/>
              <a:p>
                <a:r>
                  <a:rPr lang="fr-FR" sz="1100" dirty="0">
                    <a:latin typeface="Calibri" panose="020F0502020204030204" pitchFamily="34" charset="0"/>
                    <a:cs typeface="Calibri" panose="020F0502020204030204" pitchFamily="34" charset="0"/>
                  </a:rPr>
                  <a:t>2 µm</a:t>
                </a:r>
              </a:p>
            </p:txBody>
          </p:sp>
        </p:grpSp>
        <p:grpSp>
          <p:nvGrpSpPr>
            <p:cNvPr id="3" name="Groupe 2">
              <a:extLst>
                <a:ext uri="{FF2B5EF4-FFF2-40B4-BE49-F238E27FC236}">
                  <a16:creationId xmlns:a16="http://schemas.microsoft.com/office/drawing/2014/main" id="{2BD5E9C7-888E-416E-B6C4-E454B2045501}"/>
                </a:ext>
              </a:extLst>
            </p:cNvPr>
            <p:cNvGrpSpPr/>
            <p:nvPr/>
          </p:nvGrpSpPr>
          <p:grpSpPr>
            <a:xfrm>
              <a:off x="207382" y="3106722"/>
              <a:ext cx="3227627" cy="2196154"/>
              <a:chOff x="253247" y="3163368"/>
              <a:chExt cx="3227627" cy="2196154"/>
            </a:xfrm>
          </p:grpSpPr>
          <p:sp>
            <p:nvSpPr>
              <p:cNvPr id="10" name="TextBox 24">
                <a:extLst>
                  <a:ext uri="{FF2B5EF4-FFF2-40B4-BE49-F238E27FC236}">
                    <a16:creationId xmlns:a16="http://schemas.microsoft.com/office/drawing/2014/main" id="{798B3FB5-8517-4F67-AF0C-16179C721DE0}"/>
                  </a:ext>
                </a:extLst>
              </p:cNvPr>
              <p:cNvSpPr txBox="1">
                <a:spLocks noChangeArrowheads="1"/>
              </p:cNvSpPr>
              <p:nvPr/>
            </p:nvSpPr>
            <p:spPr bwMode="auto">
              <a:xfrm>
                <a:off x="439524" y="5094067"/>
                <a:ext cx="3041350" cy="26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800" b="1" dirty="0">
                    <a:cs typeface="Arial" panose="020B0604020202020204" pitchFamily="34" charset="0"/>
                  </a:rPr>
                  <a:t>Figure 1</a:t>
                </a:r>
                <a:r>
                  <a:rPr lang="en-US" altLang="en-US" sz="800" dirty="0">
                    <a:cs typeface="Arial" panose="020B0604020202020204" pitchFamily="34" charset="0"/>
                  </a:rPr>
                  <a:t>. Atomically flat (a), </a:t>
                </a:r>
                <a:r>
                  <a:rPr lang="en-US" altLang="en-US" sz="800" dirty="0" err="1">
                    <a:cs typeface="Arial" panose="020B0604020202020204" pitchFamily="34" charset="0"/>
                  </a:rPr>
                  <a:t>nano</a:t>
                </a:r>
                <a:r>
                  <a:rPr lang="en-US" altLang="en-US" sz="800" dirty="0">
                    <a:cs typeface="Arial" panose="020B0604020202020204" pitchFamily="34" charset="0"/>
                  </a:rPr>
                  <a:t>-rough (b) and nanostructured [1] (c) </a:t>
                </a:r>
              </a:p>
              <a:p>
                <a:pPr eaLnBrk="1" hangingPunct="1">
                  <a:spcBef>
                    <a:spcPct val="0"/>
                  </a:spcBef>
                  <a:buFontTx/>
                  <a:buNone/>
                </a:pPr>
                <a:r>
                  <a:rPr lang="en-US" altLang="en-US" sz="800" dirty="0">
                    <a:cs typeface="Arial" panose="020B0604020202020204" pitchFamily="34" charset="0"/>
                  </a:rPr>
                  <a:t>                 gold surfaces. Image size: 2 µm x 2 µm. </a:t>
                </a:r>
              </a:p>
            </p:txBody>
          </p:sp>
          <p:sp>
            <p:nvSpPr>
              <p:cNvPr id="11" name="ZoneTexte 10">
                <a:extLst>
                  <a:ext uri="{FF2B5EF4-FFF2-40B4-BE49-F238E27FC236}">
                    <a16:creationId xmlns:a16="http://schemas.microsoft.com/office/drawing/2014/main" id="{7726576D-179D-4DD1-9F04-3E69E0FDE532}"/>
                  </a:ext>
                </a:extLst>
              </p:cNvPr>
              <p:cNvSpPr txBox="1"/>
              <p:nvPr/>
            </p:nvSpPr>
            <p:spPr>
              <a:xfrm>
                <a:off x="253247" y="3163368"/>
                <a:ext cx="276038" cy="215444"/>
              </a:xfrm>
              <a:prstGeom prst="rect">
                <a:avLst/>
              </a:prstGeom>
              <a:noFill/>
            </p:spPr>
            <p:txBody>
              <a:bodyPr wrap="none" rtlCol="0">
                <a:spAutoFit/>
              </a:bodyPr>
              <a:lstStyle/>
              <a:p>
                <a:r>
                  <a:rPr lang="fr-FR" sz="800" dirty="0"/>
                  <a:t>a)</a:t>
                </a:r>
              </a:p>
            </p:txBody>
          </p:sp>
          <p:sp>
            <p:nvSpPr>
              <p:cNvPr id="12" name="ZoneTexte 11">
                <a:extLst>
                  <a:ext uri="{FF2B5EF4-FFF2-40B4-BE49-F238E27FC236}">
                    <a16:creationId xmlns:a16="http://schemas.microsoft.com/office/drawing/2014/main" id="{A7777EE9-76C8-486C-B743-9432F81A1802}"/>
                  </a:ext>
                </a:extLst>
              </p:cNvPr>
              <p:cNvSpPr txBox="1"/>
              <p:nvPr/>
            </p:nvSpPr>
            <p:spPr>
              <a:xfrm>
                <a:off x="1019057" y="4637161"/>
                <a:ext cx="269626" cy="215444"/>
              </a:xfrm>
              <a:prstGeom prst="rect">
                <a:avLst/>
              </a:prstGeom>
              <a:noFill/>
            </p:spPr>
            <p:txBody>
              <a:bodyPr wrap="none" rtlCol="0">
                <a:spAutoFit/>
              </a:bodyPr>
              <a:lstStyle/>
              <a:p>
                <a:r>
                  <a:rPr lang="fr-FR" sz="800" dirty="0"/>
                  <a:t>c)</a:t>
                </a:r>
              </a:p>
            </p:txBody>
          </p:sp>
          <p:sp>
            <p:nvSpPr>
              <p:cNvPr id="13" name="ZoneTexte 12">
                <a:extLst>
                  <a:ext uri="{FF2B5EF4-FFF2-40B4-BE49-F238E27FC236}">
                    <a16:creationId xmlns:a16="http://schemas.microsoft.com/office/drawing/2014/main" id="{B42606EE-CAA1-4054-93B2-D8BB6AD0F4C9}"/>
                  </a:ext>
                </a:extLst>
              </p:cNvPr>
              <p:cNvSpPr txBox="1"/>
              <p:nvPr/>
            </p:nvSpPr>
            <p:spPr>
              <a:xfrm>
                <a:off x="1945236" y="3163368"/>
                <a:ext cx="276038" cy="215444"/>
              </a:xfrm>
              <a:prstGeom prst="rect">
                <a:avLst/>
              </a:prstGeom>
              <a:noFill/>
            </p:spPr>
            <p:txBody>
              <a:bodyPr wrap="none" rtlCol="0">
                <a:spAutoFit/>
              </a:bodyPr>
              <a:lstStyle/>
              <a:p>
                <a:r>
                  <a:rPr lang="fr-FR" sz="800" dirty="0"/>
                  <a:t>b)</a:t>
                </a:r>
              </a:p>
            </p:txBody>
          </p:sp>
        </p:grpSp>
        <p:grpSp>
          <p:nvGrpSpPr>
            <p:cNvPr id="68" name="Groupe 67">
              <a:extLst>
                <a:ext uri="{FF2B5EF4-FFF2-40B4-BE49-F238E27FC236}">
                  <a16:creationId xmlns:a16="http://schemas.microsoft.com/office/drawing/2014/main" id="{9DFA3308-24AC-4A11-9B16-98674801CD35}"/>
                </a:ext>
              </a:extLst>
            </p:cNvPr>
            <p:cNvGrpSpPr/>
            <p:nvPr/>
          </p:nvGrpSpPr>
          <p:grpSpPr>
            <a:xfrm>
              <a:off x="386094" y="3137785"/>
              <a:ext cx="1475774" cy="821331"/>
              <a:chOff x="560968" y="2277936"/>
              <a:chExt cx="1475774" cy="821331"/>
            </a:xfrm>
          </p:grpSpPr>
          <p:pic>
            <p:nvPicPr>
              <p:cNvPr id="69" name="Image 68">
                <a:extLst>
                  <a:ext uri="{FF2B5EF4-FFF2-40B4-BE49-F238E27FC236}">
                    <a16:creationId xmlns:a16="http://schemas.microsoft.com/office/drawing/2014/main" id="{901E31B9-07D7-419A-B304-9227CEB26008}"/>
                  </a:ext>
                </a:extLst>
              </p:cNvPr>
              <p:cNvPicPr>
                <a:picLocks noChangeAspect="1"/>
              </p:cNvPicPr>
              <p:nvPr/>
            </p:nvPicPr>
            <p:blipFill>
              <a:blip r:embed="rId14"/>
              <a:stretch>
                <a:fillRect/>
              </a:stretch>
            </p:blipFill>
            <p:spPr>
              <a:xfrm>
                <a:off x="560968" y="2308692"/>
                <a:ext cx="1419225" cy="790575"/>
              </a:xfrm>
              <a:prstGeom prst="rect">
                <a:avLst/>
              </a:prstGeom>
            </p:spPr>
          </p:pic>
          <p:sp>
            <p:nvSpPr>
              <p:cNvPr id="70" name="ZoneTexte 69">
                <a:extLst>
                  <a:ext uri="{FF2B5EF4-FFF2-40B4-BE49-F238E27FC236}">
                    <a16:creationId xmlns:a16="http://schemas.microsoft.com/office/drawing/2014/main" id="{2B226AFD-861C-4B7A-95D0-573BD29AEE66}"/>
                  </a:ext>
                </a:extLst>
              </p:cNvPr>
              <p:cNvSpPr txBox="1"/>
              <p:nvPr/>
            </p:nvSpPr>
            <p:spPr>
              <a:xfrm>
                <a:off x="1558726" y="2277936"/>
                <a:ext cx="478016" cy="261610"/>
              </a:xfrm>
              <a:prstGeom prst="rect">
                <a:avLst/>
              </a:prstGeom>
              <a:noFill/>
            </p:spPr>
            <p:txBody>
              <a:bodyPr wrap="none" rtlCol="0">
                <a:spAutoFit/>
              </a:bodyPr>
              <a:lstStyle/>
              <a:p>
                <a:r>
                  <a:rPr lang="fr-FR" sz="1100" dirty="0">
                    <a:latin typeface="Calibri" panose="020F0502020204030204" pitchFamily="34" charset="0"/>
                    <a:cs typeface="Calibri" panose="020F0502020204030204" pitchFamily="34" charset="0"/>
                  </a:rPr>
                  <a:t>2 µm</a:t>
                </a:r>
              </a:p>
            </p:txBody>
          </p:sp>
        </p:grpSp>
      </p:grpSp>
      <p:grpSp>
        <p:nvGrpSpPr>
          <p:cNvPr id="109" name="Groupe 108">
            <a:extLst>
              <a:ext uri="{FF2B5EF4-FFF2-40B4-BE49-F238E27FC236}">
                <a16:creationId xmlns:a16="http://schemas.microsoft.com/office/drawing/2014/main" id="{DD9AAB56-43E6-4CAB-AE77-572772FEB78F}"/>
              </a:ext>
            </a:extLst>
          </p:cNvPr>
          <p:cNvGrpSpPr/>
          <p:nvPr/>
        </p:nvGrpSpPr>
        <p:grpSpPr>
          <a:xfrm>
            <a:off x="3484718" y="2361441"/>
            <a:ext cx="1674062" cy="909811"/>
            <a:chOff x="4896893" y="3313840"/>
            <a:chExt cx="1674062" cy="909811"/>
          </a:xfrm>
        </p:grpSpPr>
        <p:grpSp>
          <p:nvGrpSpPr>
            <p:cNvPr id="110" name="Groupe 109">
              <a:extLst>
                <a:ext uri="{FF2B5EF4-FFF2-40B4-BE49-F238E27FC236}">
                  <a16:creationId xmlns:a16="http://schemas.microsoft.com/office/drawing/2014/main" id="{B7132CFF-361A-4969-84DB-DDF1646EE312}"/>
                </a:ext>
              </a:extLst>
            </p:cNvPr>
            <p:cNvGrpSpPr/>
            <p:nvPr/>
          </p:nvGrpSpPr>
          <p:grpSpPr>
            <a:xfrm>
              <a:off x="4896893" y="3313840"/>
              <a:ext cx="1527924" cy="776715"/>
              <a:chOff x="3393576" y="2044572"/>
              <a:chExt cx="4237436" cy="2197918"/>
            </a:xfrm>
          </p:grpSpPr>
          <p:pic>
            <p:nvPicPr>
              <p:cNvPr id="114" name="Image 113">
                <a:extLst>
                  <a:ext uri="{FF2B5EF4-FFF2-40B4-BE49-F238E27FC236}">
                    <a16:creationId xmlns:a16="http://schemas.microsoft.com/office/drawing/2014/main" id="{6E5459B0-0B87-47D9-9F90-02EC1BBF5CF1}"/>
                  </a:ext>
                </a:extLst>
              </p:cNvPr>
              <p:cNvPicPr>
                <a:picLocks noChangeAspect="1"/>
              </p:cNvPicPr>
              <p:nvPr/>
            </p:nvPicPr>
            <p:blipFill>
              <a:blip r:embed="rId15"/>
              <a:stretch>
                <a:fillRect/>
              </a:stretch>
            </p:blipFill>
            <p:spPr>
              <a:xfrm>
                <a:off x="3785050" y="2146441"/>
                <a:ext cx="3845962" cy="2063343"/>
              </a:xfrm>
              <a:prstGeom prst="rect">
                <a:avLst/>
              </a:prstGeom>
            </p:spPr>
          </p:pic>
          <p:cxnSp>
            <p:nvCxnSpPr>
              <p:cNvPr id="115" name="Connecteur droit 114">
                <a:extLst>
                  <a:ext uri="{FF2B5EF4-FFF2-40B4-BE49-F238E27FC236}">
                    <a16:creationId xmlns:a16="http://schemas.microsoft.com/office/drawing/2014/main" id="{640DBD10-A342-4982-B548-ED0849B6CBF5}"/>
                  </a:ext>
                </a:extLst>
              </p:cNvPr>
              <p:cNvCxnSpPr>
                <a:cxnSpLocks/>
              </p:cNvCxnSpPr>
              <p:nvPr/>
            </p:nvCxnSpPr>
            <p:spPr>
              <a:xfrm>
                <a:off x="5706269" y="2044572"/>
                <a:ext cx="0" cy="2197918"/>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sp>
            <p:nvSpPr>
              <p:cNvPr id="116" name="ZoneTexte 115">
                <a:extLst>
                  <a:ext uri="{FF2B5EF4-FFF2-40B4-BE49-F238E27FC236}">
                    <a16:creationId xmlns:a16="http://schemas.microsoft.com/office/drawing/2014/main" id="{83218259-4BAC-43EC-A049-9B658EEC4174}"/>
                  </a:ext>
                </a:extLst>
              </p:cNvPr>
              <p:cNvSpPr txBox="1"/>
              <p:nvPr/>
            </p:nvSpPr>
            <p:spPr>
              <a:xfrm rot="16200000">
                <a:off x="2775990" y="2887463"/>
                <a:ext cx="1747312" cy="512140"/>
              </a:xfrm>
              <a:prstGeom prst="rect">
                <a:avLst/>
              </a:prstGeom>
              <a:noFill/>
            </p:spPr>
            <p:txBody>
              <a:bodyPr wrap="none" rtlCol="0">
                <a:spAutoFit/>
              </a:bodyPr>
              <a:lstStyle/>
              <a:p>
                <a:r>
                  <a:rPr lang="fr-FR" sz="600" dirty="0" err="1">
                    <a:latin typeface="Calibri" panose="020F0502020204030204" pitchFamily="34" charset="0"/>
                    <a:cs typeface="Calibri" panose="020F0502020204030204" pitchFamily="34" charset="0"/>
                  </a:rPr>
                  <a:t>Norm</a:t>
                </a:r>
                <a:r>
                  <a:rPr lang="fr-FR" sz="600" dirty="0">
                    <a:latin typeface="Calibri" panose="020F0502020204030204" pitchFamily="34" charset="0"/>
                    <a:cs typeface="Calibri" panose="020F0502020204030204" pitchFamily="34" charset="0"/>
                  </a:rPr>
                  <a:t> E (V/m)</a:t>
                </a:r>
              </a:p>
            </p:txBody>
          </p:sp>
        </p:grpSp>
        <p:sp>
          <p:nvSpPr>
            <p:cNvPr id="111" name="ZoneTexte 110">
              <a:extLst>
                <a:ext uri="{FF2B5EF4-FFF2-40B4-BE49-F238E27FC236}">
                  <a16:creationId xmlns:a16="http://schemas.microsoft.com/office/drawing/2014/main" id="{437AB443-A07B-4F3A-A3F1-18D4A7EA7186}"/>
                </a:ext>
              </a:extLst>
            </p:cNvPr>
            <p:cNvSpPr txBox="1"/>
            <p:nvPr/>
          </p:nvSpPr>
          <p:spPr>
            <a:xfrm>
              <a:off x="5568734" y="4038985"/>
              <a:ext cx="324128" cy="184666"/>
            </a:xfrm>
            <a:prstGeom prst="rect">
              <a:avLst/>
            </a:prstGeom>
            <a:noFill/>
          </p:spPr>
          <p:txBody>
            <a:bodyPr wrap="none" rtlCol="0">
              <a:spAutoFit/>
            </a:bodyPr>
            <a:lstStyle/>
            <a:p>
              <a:r>
                <a:rPr lang="fr-FR" sz="600" dirty="0">
                  <a:latin typeface="Calibri" panose="020F0502020204030204" pitchFamily="34" charset="0"/>
                  <a:cs typeface="Calibri" panose="020F0502020204030204" pitchFamily="34" charset="0"/>
                </a:rPr>
                <a:t>14 Å</a:t>
              </a:r>
            </a:p>
          </p:txBody>
        </p:sp>
        <p:sp>
          <p:nvSpPr>
            <p:cNvPr id="112" name="ZoneTexte 111">
              <a:extLst>
                <a:ext uri="{FF2B5EF4-FFF2-40B4-BE49-F238E27FC236}">
                  <a16:creationId xmlns:a16="http://schemas.microsoft.com/office/drawing/2014/main" id="{788E9CAF-3FE7-4DCE-A9DF-227079ED86BE}"/>
                </a:ext>
              </a:extLst>
            </p:cNvPr>
            <p:cNvSpPr txBox="1"/>
            <p:nvPr/>
          </p:nvSpPr>
          <p:spPr>
            <a:xfrm>
              <a:off x="4900260" y="4038985"/>
              <a:ext cx="362600" cy="184666"/>
            </a:xfrm>
            <a:prstGeom prst="rect">
              <a:avLst/>
            </a:prstGeom>
            <a:noFill/>
          </p:spPr>
          <p:txBody>
            <a:bodyPr wrap="none" rtlCol="0">
              <a:spAutoFit/>
            </a:bodyPr>
            <a:lstStyle/>
            <a:p>
              <a:r>
                <a:rPr lang="fr-FR" sz="600" dirty="0">
                  <a:latin typeface="Calibri" panose="020F0502020204030204" pitchFamily="34" charset="0"/>
                  <a:cs typeface="Calibri" panose="020F0502020204030204" pitchFamily="34" charset="0"/>
                </a:rPr>
                <a:t>280 Å</a:t>
              </a:r>
            </a:p>
          </p:txBody>
        </p:sp>
        <p:sp>
          <p:nvSpPr>
            <p:cNvPr id="113" name="ZoneTexte 112">
              <a:extLst>
                <a:ext uri="{FF2B5EF4-FFF2-40B4-BE49-F238E27FC236}">
                  <a16:creationId xmlns:a16="http://schemas.microsoft.com/office/drawing/2014/main" id="{062ABE69-8BCF-4A6A-B072-0D33B8A25F99}"/>
                </a:ext>
              </a:extLst>
            </p:cNvPr>
            <p:cNvSpPr txBox="1"/>
            <p:nvPr/>
          </p:nvSpPr>
          <p:spPr>
            <a:xfrm>
              <a:off x="6189119" y="4036195"/>
              <a:ext cx="381836" cy="184666"/>
            </a:xfrm>
            <a:prstGeom prst="rect">
              <a:avLst/>
            </a:prstGeom>
            <a:noFill/>
          </p:spPr>
          <p:txBody>
            <a:bodyPr wrap="none" rtlCol="0">
              <a:spAutoFit/>
            </a:bodyPr>
            <a:lstStyle/>
            <a:p>
              <a:r>
                <a:rPr lang="fr-FR" sz="600" dirty="0">
                  <a:latin typeface="Calibri" panose="020F0502020204030204" pitchFamily="34" charset="0"/>
                  <a:cs typeface="Calibri" panose="020F0502020204030204" pitchFamily="34" charset="0"/>
                </a:rPr>
                <a:t>0,56 Å</a:t>
              </a:r>
            </a:p>
          </p:txBody>
        </p:sp>
      </p:grpSp>
      <p:sp>
        <p:nvSpPr>
          <p:cNvPr id="19" name="ZoneTexte 18">
            <a:extLst>
              <a:ext uri="{FF2B5EF4-FFF2-40B4-BE49-F238E27FC236}">
                <a16:creationId xmlns:a16="http://schemas.microsoft.com/office/drawing/2014/main" id="{32774667-6E49-4F2E-91AF-31F5D4DF0AC8}"/>
              </a:ext>
            </a:extLst>
          </p:cNvPr>
          <p:cNvSpPr txBox="1"/>
          <p:nvPr/>
        </p:nvSpPr>
        <p:spPr>
          <a:xfrm>
            <a:off x="4173349" y="3151525"/>
            <a:ext cx="341760" cy="215444"/>
          </a:xfrm>
          <a:prstGeom prst="rect">
            <a:avLst/>
          </a:prstGeom>
          <a:noFill/>
        </p:spPr>
        <p:txBody>
          <a:bodyPr wrap="none" rtlCol="0">
            <a:spAutoFit/>
          </a:bodyPr>
          <a:lstStyle/>
          <a:p>
            <a:r>
              <a:rPr lang="fr-FR" sz="800" b="1" dirty="0" err="1">
                <a:latin typeface="Calibri" panose="020F0502020204030204" pitchFamily="34" charset="0"/>
                <a:cs typeface="Calibri" panose="020F0502020204030204" pitchFamily="34" charset="0"/>
              </a:rPr>
              <a:t>S</a:t>
            </a:r>
            <a:r>
              <a:rPr lang="fr-FR" sz="800" b="1" baseline="-25000" dirty="0" err="1">
                <a:latin typeface="Calibri" panose="020F0502020204030204" pitchFamily="34" charset="0"/>
                <a:cs typeface="Calibri" panose="020F0502020204030204" pitchFamily="34" charset="0"/>
              </a:rPr>
              <a:t>min</a:t>
            </a:r>
            <a:endParaRPr lang="fr-FR" sz="800" b="1" baseline="-25000" dirty="0">
              <a:latin typeface="Calibri" panose="020F0502020204030204" pitchFamily="34" charset="0"/>
              <a:cs typeface="Calibri" panose="020F0502020204030204" pitchFamily="34" charset="0"/>
            </a:endParaRPr>
          </a:p>
        </p:txBody>
      </p:sp>
      <p:pic>
        <p:nvPicPr>
          <p:cNvPr id="16" name="Image 15">
            <a:extLst>
              <a:ext uri="{FF2B5EF4-FFF2-40B4-BE49-F238E27FC236}">
                <a16:creationId xmlns:a16="http://schemas.microsoft.com/office/drawing/2014/main" id="{26DCF13D-8326-4904-9B84-0E1D74F1CD1D}"/>
              </a:ext>
            </a:extLst>
          </p:cNvPr>
          <p:cNvPicPr>
            <a:picLocks noChangeAspect="1"/>
          </p:cNvPicPr>
          <p:nvPr/>
        </p:nvPicPr>
        <p:blipFill rotWithShape="1">
          <a:blip r:embed="rId16"/>
          <a:srcRect t="31992" r="-3334" b="6455"/>
          <a:stretch/>
        </p:blipFill>
        <p:spPr>
          <a:xfrm>
            <a:off x="5069892" y="2512578"/>
            <a:ext cx="1635602" cy="599563"/>
          </a:xfrm>
          <a:prstGeom prst="rect">
            <a:avLst/>
          </a:prstGeom>
        </p:spPr>
      </p:pic>
      <p:sp>
        <p:nvSpPr>
          <p:cNvPr id="73" name="ZoneTexte 72">
            <a:extLst>
              <a:ext uri="{FF2B5EF4-FFF2-40B4-BE49-F238E27FC236}">
                <a16:creationId xmlns:a16="http://schemas.microsoft.com/office/drawing/2014/main" id="{7726576D-179D-4DD1-9F04-3E69E0FDE532}"/>
              </a:ext>
            </a:extLst>
          </p:cNvPr>
          <p:cNvSpPr txBox="1"/>
          <p:nvPr/>
        </p:nvSpPr>
        <p:spPr>
          <a:xfrm>
            <a:off x="3547520" y="6835414"/>
            <a:ext cx="276038" cy="215444"/>
          </a:xfrm>
          <a:prstGeom prst="rect">
            <a:avLst/>
          </a:prstGeom>
          <a:noFill/>
        </p:spPr>
        <p:txBody>
          <a:bodyPr wrap="none" rtlCol="0">
            <a:spAutoFit/>
          </a:bodyPr>
          <a:lstStyle/>
          <a:p>
            <a:r>
              <a:rPr lang="fr-FR" sz="800" dirty="0"/>
              <a:t>a)</a:t>
            </a:r>
          </a:p>
        </p:txBody>
      </p:sp>
      <p:sp>
        <p:nvSpPr>
          <p:cNvPr id="74" name="ZoneTexte 73">
            <a:extLst>
              <a:ext uri="{FF2B5EF4-FFF2-40B4-BE49-F238E27FC236}">
                <a16:creationId xmlns:a16="http://schemas.microsoft.com/office/drawing/2014/main" id="{7726576D-179D-4DD1-9F04-3E69E0FDE532}"/>
              </a:ext>
            </a:extLst>
          </p:cNvPr>
          <p:cNvSpPr txBox="1"/>
          <p:nvPr/>
        </p:nvSpPr>
        <p:spPr>
          <a:xfrm>
            <a:off x="5207139" y="6835414"/>
            <a:ext cx="276038" cy="215444"/>
          </a:xfrm>
          <a:prstGeom prst="rect">
            <a:avLst/>
          </a:prstGeom>
          <a:noFill/>
        </p:spPr>
        <p:txBody>
          <a:bodyPr wrap="none" rtlCol="0">
            <a:spAutoFit/>
          </a:bodyPr>
          <a:lstStyle/>
          <a:p>
            <a:r>
              <a:rPr lang="fr-FR" sz="800" dirty="0"/>
              <a:t>b)</a:t>
            </a:r>
          </a:p>
        </p:txBody>
      </p:sp>
      <p:sp>
        <p:nvSpPr>
          <p:cNvPr id="75" name="ZoneTexte 74">
            <a:extLst>
              <a:ext uri="{FF2B5EF4-FFF2-40B4-BE49-F238E27FC236}">
                <a16:creationId xmlns:a16="http://schemas.microsoft.com/office/drawing/2014/main" id="{7726576D-179D-4DD1-9F04-3E69E0FDE532}"/>
              </a:ext>
            </a:extLst>
          </p:cNvPr>
          <p:cNvSpPr txBox="1"/>
          <p:nvPr/>
        </p:nvSpPr>
        <p:spPr>
          <a:xfrm>
            <a:off x="3589594" y="2331715"/>
            <a:ext cx="276038" cy="215444"/>
          </a:xfrm>
          <a:prstGeom prst="rect">
            <a:avLst/>
          </a:prstGeom>
          <a:noFill/>
        </p:spPr>
        <p:txBody>
          <a:bodyPr wrap="none" rtlCol="0">
            <a:spAutoFit/>
          </a:bodyPr>
          <a:lstStyle/>
          <a:p>
            <a:r>
              <a:rPr lang="fr-FR" sz="800" dirty="0"/>
              <a:t>a)</a:t>
            </a:r>
          </a:p>
        </p:txBody>
      </p:sp>
      <p:sp>
        <p:nvSpPr>
          <p:cNvPr id="76" name="ZoneTexte 75">
            <a:extLst>
              <a:ext uri="{FF2B5EF4-FFF2-40B4-BE49-F238E27FC236}">
                <a16:creationId xmlns:a16="http://schemas.microsoft.com/office/drawing/2014/main" id="{B42606EE-CAA1-4054-93B2-D8BB6AD0F4C9}"/>
              </a:ext>
            </a:extLst>
          </p:cNvPr>
          <p:cNvSpPr txBox="1"/>
          <p:nvPr/>
        </p:nvSpPr>
        <p:spPr>
          <a:xfrm>
            <a:off x="5103783" y="2338599"/>
            <a:ext cx="276038" cy="215444"/>
          </a:xfrm>
          <a:prstGeom prst="rect">
            <a:avLst/>
          </a:prstGeom>
          <a:noFill/>
        </p:spPr>
        <p:txBody>
          <a:bodyPr wrap="none" rtlCol="0">
            <a:spAutoFit/>
          </a:bodyPr>
          <a:lstStyle/>
          <a:p>
            <a:r>
              <a:rPr lang="fr-FR" sz="800" dirty="0"/>
              <a:t>b)</a:t>
            </a:r>
          </a:p>
        </p:txBody>
      </p:sp>
      <p:sp>
        <p:nvSpPr>
          <p:cNvPr id="9" name="TextBox 5">
            <a:extLst>
              <a:ext uri="{FF2B5EF4-FFF2-40B4-BE49-F238E27FC236}">
                <a16:creationId xmlns:a16="http://schemas.microsoft.com/office/drawing/2014/main" id="{BC03067B-697D-4B4E-8E10-A37B889CBEDB}"/>
              </a:ext>
            </a:extLst>
          </p:cNvPr>
          <p:cNvSpPr txBox="1"/>
          <p:nvPr/>
        </p:nvSpPr>
        <p:spPr>
          <a:xfrm>
            <a:off x="1199774" y="97107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605</Words>
  <Application>Microsoft Office PowerPoint</Application>
  <PresentationFormat>Format A4 (210 x 297 mm)</PresentationFormat>
  <Paragraphs>54</Paragraphs>
  <Slides>1</Slides>
  <Notes>1</Notes>
  <HiddenSlides>1</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Cambria Math</vt:lpstr>
      <vt:lpstr>Office Theme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2020-09-18T15:38:31Z</dcterms:modified>
</cp:coreProperties>
</file>