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29" autoAdjust="0"/>
  </p:normalViewPr>
  <p:slideViewPr>
    <p:cSldViewPr>
      <p:cViewPr varScale="1">
        <p:scale>
          <a:sx n="75" d="100"/>
          <a:sy n="75" d="100"/>
        </p:scale>
        <p:origin x="3456" y="176"/>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9/18/20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9/18/20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9/18/20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9/18/20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9/18/20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9/18/20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9/18/20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9/18/20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9/18/20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9/18/20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9/18/20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9/18/20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9/18/20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9/18/20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tif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393069" y="1690611"/>
            <a:ext cx="2808000" cy="2727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100" b="1" dirty="0">
                <a:latin typeface="Calibri" panose="020F0502020204030204" pitchFamily="34" charset="0"/>
                <a:ea typeface="Cambria" charset="0"/>
                <a:cs typeface="Arial" panose="020B0604020202020204" pitchFamily="34" charset="0"/>
              </a:rPr>
              <a:t>INTRODUCTION</a:t>
            </a:r>
          </a:p>
          <a:p>
            <a:pPr algn="just" eaLnBrk="1" hangingPunct="1">
              <a:spcBef>
                <a:spcPct val="0"/>
              </a:spcBef>
              <a:buFontTx/>
              <a:buNone/>
              <a:defRPr/>
            </a:pPr>
            <a:r>
              <a:rPr lang="en-US" altLang="en-US" sz="1100" dirty="0">
                <a:latin typeface="Calibri" panose="020F0502020204030204" pitchFamily="34" charset="0"/>
                <a:ea typeface="Cambria" charset="0"/>
                <a:cs typeface="Arial" panose="020B0604020202020204" pitchFamily="34" charset="0"/>
              </a:rPr>
              <a:t>Soft robotics is an emerging research field that is rapidly expanding as soft robots are adaptable, reliable, and intrinsically safe. While the behavior   of robots composed of rigid links, joints, and actuators can be easily described with classical mechanics modeling methods, modeling tools for soft robots are less exploited, and more complex to manage, as these devices are made of materials having highly non-linear behaviors. Having accurate models for soft robots, however, is very important to properly design them.</a:t>
            </a:r>
          </a:p>
          <a:p>
            <a:pPr algn="just" eaLnBrk="1" hangingPunct="1">
              <a:spcBef>
                <a:spcPct val="0"/>
              </a:spcBef>
              <a:buFontTx/>
              <a:buNone/>
              <a:defRPr/>
            </a:pPr>
            <a:r>
              <a:rPr lang="en-US" altLang="en-US" sz="1100" dirty="0">
                <a:latin typeface="Calibri" panose="020F0502020204030204" pitchFamily="34" charset="0"/>
                <a:ea typeface="Cambria" charset="0"/>
                <a:cs typeface="Arial" panose="020B0604020202020204" pitchFamily="34" charset="0"/>
              </a:rPr>
              <a:t>In this poster, we rely on accurate Finite Element Analysis (FEA) to study the behavior of a novel soft robotic component, called </a:t>
            </a:r>
            <a:r>
              <a:rPr lang="en-US" altLang="en-US" sz="1100" dirty="0" err="1">
                <a:latin typeface="Calibri" panose="020F0502020204030204" pitchFamily="34" charset="0"/>
                <a:ea typeface="Cambria" charset="0"/>
                <a:cs typeface="Arial" panose="020B0604020202020204" pitchFamily="34" charset="0"/>
              </a:rPr>
              <a:t>SoftPad</a:t>
            </a:r>
            <a:r>
              <a:rPr lang="en-US" altLang="en-US" sz="1100" dirty="0">
                <a:latin typeface="Calibri" panose="020F0502020204030204" pitchFamily="34" charset="0"/>
                <a:ea typeface="Cambria" charset="0"/>
                <a:cs typeface="Arial" panose="020B0604020202020204" pitchFamily="34" charset="0"/>
              </a:rPr>
              <a:t>.</a:t>
            </a:r>
          </a:p>
        </p:txBody>
      </p:sp>
      <p:sp>
        <p:nvSpPr>
          <p:cNvPr id="24" name="TextBox 23"/>
          <p:cNvSpPr txBox="1"/>
          <p:nvPr/>
        </p:nvSpPr>
        <p:spPr>
          <a:xfrm>
            <a:off x="3656931" y="8705711"/>
            <a:ext cx="2808000" cy="742509"/>
          </a:xfrm>
          <a:prstGeom prst="rect">
            <a:avLst/>
          </a:prstGeom>
          <a:noFill/>
        </p:spPr>
        <p:txBody>
          <a:bodyPr wrap="square" lIns="19047" tIns="9524" rIns="19047" bIns="9524">
            <a:spAutoFit/>
          </a:bodyPr>
          <a:lstStyle/>
          <a:p>
            <a:pPr algn="just" defTabSz="914181" eaLnBrk="1" fontAlgn="auto" hangingPunct="1">
              <a:spcBef>
                <a:spcPts val="0"/>
              </a:spcBef>
              <a:spcAft>
                <a:spcPts val="0"/>
              </a:spcAft>
              <a:defRPr/>
            </a:pPr>
            <a:r>
              <a:rPr lang="en-US" sz="1100" b="1" dirty="0">
                <a:latin typeface="Calibri" panose="020F0502020204030204" pitchFamily="34" charset="0"/>
                <a:ea typeface="+mn-ea"/>
                <a:cs typeface="Arial" panose="020B0604020202020204" pitchFamily="34" charset="0"/>
              </a:rPr>
              <a:t>REFERENCES</a:t>
            </a:r>
            <a:endParaRPr lang="en-US" sz="1100" dirty="0">
              <a:latin typeface="Calibri" panose="020F0502020204030204" pitchFamily="34" charset="0"/>
              <a:ea typeface="+mn-ea"/>
              <a:cs typeface="Arial" panose="020B0604020202020204" pitchFamily="34" charset="0"/>
            </a:endParaRPr>
          </a:p>
          <a:p>
            <a:pPr marL="107145" indent="-107145" algn="just" defTabSz="914181" eaLnBrk="1" fontAlgn="auto" hangingPunct="1">
              <a:spcBef>
                <a:spcPts val="0"/>
              </a:spcBef>
              <a:spcAft>
                <a:spcPts val="0"/>
              </a:spcAft>
              <a:buFont typeface="+mj-lt"/>
              <a:buAutoNum type="arabicPeriod"/>
              <a:defRPr/>
            </a:pPr>
            <a:r>
              <a:rPr lang="en-US" sz="600" dirty="0">
                <a:latin typeface="Calibri" panose="020F0502020204030204" pitchFamily="34" charset="0"/>
                <a:ea typeface="+mn-ea"/>
                <a:cs typeface="Arial" panose="020B0604020202020204" pitchFamily="34" charset="0"/>
              </a:rPr>
              <a:t>C. </a:t>
            </a:r>
            <a:r>
              <a:rPr lang="en-US" sz="600" dirty="0" err="1">
                <a:latin typeface="Calibri" panose="020F0502020204030204" pitchFamily="34" charset="0"/>
                <a:ea typeface="+mn-ea"/>
                <a:cs typeface="Arial" panose="020B0604020202020204" pitchFamily="34" charset="0"/>
              </a:rPr>
              <a:t>Gaudeni</a:t>
            </a:r>
            <a:r>
              <a:rPr lang="en-US" sz="600" dirty="0">
                <a:latin typeface="Calibri" panose="020F0502020204030204" pitchFamily="34" charset="0"/>
                <a:ea typeface="+mn-ea"/>
                <a:cs typeface="Arial" panose="020B0604020202020204" pitchFamily="34" charset="0"/>
              </a:rPr>
              <a:t>, M. Pozzi, Z. Iqbal, M. Malvezzi, and D. </a:t>
            </a:r>
            <a:r>
              <a:rPr lang="en-US" sz="600" dirty="0" err="1">
                <a:latin typeface="Calibri" panose="020F0502020204030204" pitchFamily="34" charset="0"/>
                <a:ea typeface="+mn-ea"/>
                <a:cs typeface="Arial" panose="020B0604020202020204" pitchFamily="34" charset="0"/>
              </a:rPr>
              <a:t>Prattichizzo</a:t>
            </a:r>
            <a:r>
              <a:rPr lang="en-US" sz="600" dirty="0">
                <a:latin typeface="Calibri" panose="020F0502020204030204" pitchFamily="34" charset="0"/>
                <a:ea typeface="+mn-ea"/>
                <a:cs typeface="Arial" panose="020B0604020202020204" pitchFamily="34" charset="0"/>
              </a:rPr>
              <a:t>, “Grasping with the </a:t>
            </a:r>
            <a:r>
              <a:rPr lang="en-US" sz="600" dirty="0" err="1">
                <a:latin typeface="Calibri" panose="020F0502020204030204" pitchFamily="34" charset="0"/>
                <a:ea typeface="+mn-ea"/>
                <a:cs typeface="Arial" panose="020B0604020202020204" pitchFamily="34" charset="0"/>
              </a:rPr>
              <a:t>softpad</a:t>
            </a:r>
            <a:r>
              <a:rPr lang="en-US" sz="600" dirty="0">
                <a:latin typeface="Calibri" panose="020F0502020204030204" pitchFamily="34" charset="0"/>
                <a:ea typeface="+mn-ea"/>
                <a:cs typeface="Arial" panose="020B0604020202020204" pitchFamily="34" charset="0"/>
              </a:rPr>
              <a:t>, a soft </a:t>
            </a:r>
            <a:r>
              <a:rPr lang="en-US" sz="600" dirty="0" err="1">
                <a:latin typeface="Calibri" panose="020F0502020204030204" pitchFamily="34" charset="0"/>
                <a:ea typeface="+mn-ea"/>
                <a:cs typeface="Arial" panose="020B0604020202020204" pitchFamily="34" charset="0"/>
              </a:rPr>
              <a:t>sensorized</a:t>
            </a:r>
            <a:r>
              <a:rPr lang="en-US" sz="600" dirty="0">
                <a:latin typeface="Calibri" panose="020F0502020204030204" pitchFamily="34" charset="0"/>
                <a:ea typeface="+mn-ea"/>
                <a:cs typeface="Arial" panose="020B0604020202020204" pitchFamily="34" charset="0"/>
              </a:rPr>
              <a:t> surface for exploiting environmental constraints with rigid grippers,” IEEE Robotics and Automation Letters, vol. 5, no. 3, pp. 3884–3891, 2020. </a:t>
            </a:r>
          </a:p>
          <a:p>
            <a:pPr marL="107145" indent="-107145" algn="just" defTabSz="914181" eaLnBrk="1" fontAlgn="auto" hangingPunct="1">
              <a:spcBef>
                <a:spcPts val="0"/>
              </a:spcBef>
              <a:spcAft>
                <a:spcPts val="0"/>
              </a:spcAft>
              <a:buFont typeface="+mj-lt"/>
              <a:buAutoNum type="arabicPeriod"/>
              <a:defRPr/>
            </a:pPr>
            <a:r>
              <a:rPr lang="en-US" sz="600" dirty="0">
                <a:latin typeface="Calibri" panose="020F0502020204030204" pitchFamily="34" charset="0"/>
                <a:ea typeface="+mn-ea"/>
                <a:cs typeface="Arial" panose="020B0604020202020204" pitchFamily="34" charset="0"/>
              </a:rPr>
              <a:t>M. Pozzi, C. </a:t>
            </a:r>
            <a:r>
              <a:rPr lang="en-US" sz="600" dirty="0" err="1">
                <a:latin typeface="Calibri" panose="020F0502020204030204" pitchFamily="34" charset="0"/>
                <a:ea typeface="+mn-ea"/>
                <a:cs typeface="Arial" panose="020B0604020202020204" pitchFamily="34" charset="0"/>
              </a:rPr>
              <a:t>Gaudeni</a:t>
            </a:r>
            <a:r>
              <a:rPr lang="en-US" sz="600" dirty="0">
                <a:latin typeface="Calibri" panose="020F0502020204030204" pitchFamily="34" charset="0"/>
                <a:ea typeface="+mn-ea"/>
                <a:cs typeface="Arial" panose="020B0604020202020204" pitchFamily="34" charset="0"/>
              </a:rPr>
              <a:t>, Z. Iqbal, D. </a:t>
            </a:r>
            <a:r>
              <a:rPr lang="en-US" sz="600" dirty="0" err="1">
                <a:latin typeface="Calibri" panose="020F0502020204030204" pitchFamily="34" charset="0"/>
                <a:ea typeface="+mn-ea"/>
                <a:cs typeface="Arial" panose="020B0604020202020204" pitchFamily="34" charset="0"/>
              </a:rPr>
              <a:t>Prattichizzo</a:t>
            </a:r>
            <a:r>
              <a:rPr lang="en-US" sz="600" dirty="0">
                <a:latin typeface="Calibri" panose="020F0502020204030204" pitchFamily="34" charset="0"/>
                <a:ea typeface="+mn-ea"/>
                <a:cs typeface="Arial" panose="020B0604020202020204" pitchFamily="34" charset="0"/>
              </a:rPr>
              <a:t>, and M. Malvezzi, “Modeling a </a:t>
            </a:r>
            <a:r>
              <a:rPr lang="en-US" sz="600" dirty="0" err="1">
                <a:latin typeface="Calibri" panose="020F0502020204030204" pitchFamily="34" charset="0"/>
                <a:ea typeface="+mn-ea"/>
                <a:cs typeface="Arial" panose="020B0604020202020204" pitchFamily="34" charset="0"/>
              </a:rPr>
              <a:t>sensorized</a:t>
            </a:r>
            <a:r>
              <a:rPr lang="en-US" sz="600" dirty="0">
                <a:latin typeface="Calibri" panose="020F0502020204030204" pitchFamily="34" charset="0"/>
                <a:ea typeface="+mn-ea"/>
                <a:cs typeface="Arial" panose="020B0604020202020204" pitchFamily="34" charset="0"/>
              </a:rPr>
              <a:t> soft layer for adding compliance to the environment in robotic manipulation,” To appear in </a:t>
            </a:r>
            <a:r>
              <a:rPr lang="en-US" sz="600" dirty="0" err="1">
                <a:latin typeface="Calibri" panose="020F0502020204030204" pitchFamily="34" charset="0"/>
                <a:ea typeface="+mn-ea"/>
                <a:cs typeface="Arial" panose="020B0604020202020204" pitchFamily="34" charset="0"/>
              </a:rPr>
              <a:t>IFToMM</a:t>
            </a:r>
            <a:r>
              <a:rPr lang="en-US" sz="600" dirty="0">
                <a:latin typeface="Calibri" panose="020F0502020204030204" pitchFamily="34" charset="0"/>
                <a:ea typeface="+mn-ea"/>
                <a:cs typeface="Arial" panose="020B0604020202020204" pitchFamily="34" charset="0"/>
              </a:rPr>
              <a:t> ITALY Proceedings, 2020.</a:t>
            </a:r>
          </a:p>
        </p:txBody>
      </p:sp>
      <p:sp>
        <p:nvSpPr>
          <p:cNvPr id="25" name="TextBox 3"/>
          <p:cNvSpPr txBox="1">
            <a:spLocks noChangeArrowheads="1"/>
          </p:cNvSpPr>
          <p:nvPr/>
        </p:nvSpPr>
        <p:spPr bwMode="auto">
          <a:xfrm>
            <a:off x="393071" y="305352"/>
            <a:ext cx="6071857" cy="1188785"/>
          </a:xfrm>
          <a:prstGeom prst="rect">
            <a:avLst/>
          </a:prstGeom>
          <a:noFill/>
          <a:ln w="9525">
            <a:noFill/>
            <a:miter lim="800000"/>
            <a:headEnd/>
            <a:tailEnd/>
          </a:ln>
        </p:spPr>
        <p:txBody>
          <a:bodyPr lIns="19047" tIns="9524" rIns="19047" bIns="9524" anchor="ctr" anchorCtr="0">
            <a:spAutoFit/>
          </a:bodyPr>
          <a:lstStyle/>
          <a:p>
            <a:pPr algn="ctr" defTabSz="913916" eaLnBrk="1" hangingPunct="1">
              <a:defRPr/>
            </a:pPr>
            <a:r>
              <a:rPr lang="en-US" sz="1800" dirty="0">
                <a:latin typeface="Calibri" panose="020F0502020204030204" pitchFamily="34" charset="0"/>
                <a:ea typeface="+mn-ea"/>
                <a:cs typeface="Arial" panose="020B0604020202020204" pitchFamily="34" charset="0"/>
              </a:rPr>
              <a:t>The </a:t>
            </a:r>
            <a:r>
              <a:rPr lang="en-US" sz="1800" dirty="0" err="1">
                <a:latin typeface="Calibri" panose="020F0502020204030204" pitchFamily="34" charset="0"/>
                <a:ea typeface="+mn-ea"/>
                <a:cs typeface="Arial" panose="020B0604020202020204" pitchFamily="34" charset="0"/>
              </a:rPr>
              <a:t>SoftPad</a:t>
            </a:r>
            <a:r>
              <a:rPr lang="en-US" sz="1800" dirty="0">
                <a:latin typeface="Calibri" panose="020F0502020204030204" pitchFamily="34" charset="0"/>
                <a:ea typeface="+mn-ea"/>
                <a:cs typeface="Arial" panose="020B0604020202020204" pitchFamily="34" charset="0"/>
              </a:rPr>
              <a:t>: a soft layer for adding compliance to the environment in robotic manipulation tasks</a:t>
            </a:r>
          </a:p>
          <a:p>
            <a:pPr algn="ctr" defTabSz="913916" eaLnBrk="1" hangingPunct="1">
              <a:defRPr/>
            </a:pPr>
            <a:endParaRPr lang="it-IT" sz="1000" dirty="0">
              <a:latin typeface="Calibri" panose="020F0502020204030204" pitchFamily="34" charset="0"/>
              <a:ea typeface="+mn-ea"/>
              <a:cs typeface="Arial" panose="020B0604020202020204" pitchFamily="34" charset="0"/>
            </a:endParaRPr>
          </a:p>
          <a:p>
            <a:pPr algn="ctr" defTabSz="913916" eaLnBrk="1" hangingPunct="1">
              <a:defRPr/>
            </a:pPr>
            <a:r>
              <a:rPr lang="it-IT" sz="1000" dirty="0">
                <a:latin typeface="Calibri" panose="020F0502020204030204" pitchFamily="34" charset="0"/>
                <a:ea typeface="+mn-ea"/>
                <a:cs typeface="Arial" panose="020B0604020202020204" pitchFamily="34" charset="0"/>
              </a:rPr>
              <a:t>Maria Pozzi</a:t>
            </a:r>
            <a:r>
              <a:rPr lang="en-US" sz="1000" baseline="30000" dirty="0">
                <a:latin typeface="Calibri" panose="020F0502020204030204" pitchFamily="34" charset="0"/>
                <a:cs typeface="Arial" panose="020B0604020202020204" pitchFamily="34" charset="0"/>
              </a:rPr>
              <a:t> 1,2</a:t>
            </a:r>
            <a:r>
              <a:rPr lang="it-IT" sz="1000" dirty="0">
                <a:latin typeface="Calibri" panose="020F0502020204030204" pitchFamily="34" charset="0"/>
                <a:ea typeface="+mn-ea"/>
                <a:cs typeface="Arial" panose="020B0604020202020204" pitchFamily="34" charset="0"/>
              </a:rPr>
              <a:t>, Chiara </a:t>
            </a:r>
            <a:r>
              <a:rPr lang="it-IT" sz="1000" dirty="0" err="1">
                <a:latin typeface="Calibri" panose="020F0502020204030204" pitchFamily="34" charset="0"/>
                <a:ea typeface="+mn-ea"/>
                <a:cs typeface="Arial" panose="020B0604020202020204" pitchFamily="34" charset="0"/>
              </a:rPr>
              <a:t>Gaudeni</a:t>
            </a:r>
            <a:r>
              <a:rPr lang="en-US" sz="1000" baseline="30000" dirty="0">
                <a:latin typeface="Calibri" panose="020F0502020204030204" pitchFamily="34" charset="0"/>
                <a:cs typeface="Arial" panose="020B0604020202020204" pitchFamily="34" charset="0"/>
              </a:rPr>
              <a:t> 1</a:t>
            </a:r>
            <a:r>
              <a:rPr lang="it-IT" sz="1000" dirty="0">
                <a:latin typeface="Calibri" panose="020F0502020204030204" pitchFamily="34" charset="0"/>
                <a:ea typeface="+mn-ea"/>
                <a:cs typeface="Arial" panose="020B0604020202020204" pitchFamily="34" charset="0"/>
              </a:rPr>
              <a:t>, </a:t>
            </a:r>
            <a:r>
              <a:rPr lang="it-IT" sz="1000" dirty="0" err="1">
                <a:latin typeface="Calibri" panose="020F0502020204030204" pitchFamily="34" charset="0"/>
                <a:ea typeface="+mn-ea"/>
                <a:cs typeface="Arial" panose="020B0604020202020204" pitchFamily="34" charset="0"/>
              </a:rPr>
              <a:t>Zubair</a:t>
            </a:r>
            <a:r>
              <a:rPr lang="it-IT" sz="1000" dirty="0">
                <a:latin typeface="Calibri" panose="020F0502020204030204" pitchFamily="34" charset="0"/>
                <a:ea typeface="+mn-ea"/>
                <a:cs typeface="Arial" panose="020B0604020202020204" pitchFamily="34" charset="0"/>
              </a:rPr>
              <a:t> Iqbal</a:t>
            </a:r>
            <a:r>
              <a:rPr lang="en-US" sz="1000" baseline="30000" dirty="0">
                <a:latin typeface="Calibri" panose="020F0502020204030204" pitchFamily="34" charset="0"/>
                <a:cs typeface="Arial" panose="020B0604020202020204" pitchFamily="34" charset="0"/>
              </a:rPr>
              <a:t> 1</a:t>
            </a:r>
            <a:r>
              <a:rPr lang="it-IT" sz="1000" dirty="0">
                <a:latin typeface="Calibri" panose="020F0502020204030204" pitchFamily="34" charset="0"/>
                <a:ea typeface="+mn-ea"/>
                <a:cs typeface="Arial" panose="020B0604020202020204" pitchFamily="34" charset="0"/>
              </a:rPr>
              <a:t>, Domenico </a:t>
            </a:r>
            <a:r>
              <a:rPr lang="it-IT" sz="1000" dirty="0" err="1">
                <a:latin typeface="Calibri" panose="020F0502020204030204" pitchFamily="34" charset="0"/>
                <a:ea typeface="+mn-ea"/>
                <a:cs typeface="Arial" panose="020B0604020202020204" pitchFamily="34" charset="0"/>
              </a:rPr>
              <a:t>Prattichizzo</a:t>
            </a:r>
            <a:r>
              <a:rPr lang="en-US" sz="1000" baseline="30000" dirty="0">
                <a:latin typeface="Calibri" panose="020F0502020204030204" pitchFamily="34" charset="0"/>
                <a:cs typeface="Arial" panose="020B0604020202020204" pitchFamily="34" charset="0"/>
              </a:rPr>
              <a:t> 1,2</a:t>
            </a:r>
            <a:r>
              <a:rPr lang="it-IT" sz="1000" dirty="0">
                <a:latin typeface="Calibri" panose="020F0502020204030204" pitchFamily="34" charset="0"/>
                <a:ea typeface="+mn-ea"/>
                <a:cs typeface="Arial" panose="020B0604020202020204" pitchFamily="34" charset="0"/>
              </a:rPr>
              <a:t>, Monica Malvezzi </a:t>
            </a:r>
            <a:r>
              <a:rPr lang="en-US" sz="1000" baseline="30000" dirty="0">
                <a:latin typeface="Calibri" panose="020F0502020204030204" pitchFamily="34" charset="0"/>
                <a:ea typeface="+mn-ea"/>
                <a:cs typeface="Arial" panose="020B0604020202020204" pitchFamily="34" charset="0"/>
              </a:rPr>
              <a:t>1</a:t>
            </a:r>
          </a:p>
          <a:p>
            <a:pPr marL="190455" indent="-190455" algn="ctr" defTabSz="913916" eaLnBrk="1" hangingPunct="1">
              <a:defRPr/>
            </a:pPr>
            <a:r>
              <a:rPr lang="en-US" sz="1000" dirty="0">
                <a:latin typeface="Calibri" panose="020F0502020204030204" pitchFamily="34" charset="0"/>
                <a:ea typeface="+mn-ea"/>
                <a:cs typeface="Arial" panose="020B0604020202020204" pitchFamily="34" charset="0"/>
              </a:rPr>
              <a:t>1. </a:t>
            </a:r>
            <a:r>
              <a:rPr lang="en-US" sz="1000" dirty="0">
                <a:latin typeface="Calibri" panose="020F0502020204030204" pitchFamily="34" charset="0"/>
                <a:cs typeface="Arial" panose="020B0604020202020204" pitchFamily="34" charset="0"/>
              </a:rPr>
              <a:t>Department of Information Engineering and Mathematics, University of Siena, Siena, Italy</a:t>
            </a:r>
            <a:r>
              <a:rPr lang="en-US" sz="1000" dirty="0">
                <a:latin typeface="Calibri" panose="020F0502020204030204" pitchFamily="34" charset="0"/>
                <a:ea typeface="+mn-ea"/>
                <a:cs typeface="Arial" panose="020B0604020202020204" pitchFamily="34" charset="0"/>
              </a:rPr>
              <a:t> </a:t>
            </a:r>
          </a:p>
          <a:p>
            <a:pPr marL="190455" indent="-190455" algn="ctr" defTabSz="913916" eaLnBrk="1" hangingPunct="1">
              <a:defRPr/>
            </a:pPr>
            <a:r>
              <a:rPr lang="en-US" sz="1000" dirty="0">
                <a:latin typeface="Calibri" panose="020F0502020204030204" pitchFamily="34" charset="0"/>
                <a:ea typeface="+mn-ea"/>
                <a:cs typeface="Arial" panose="020B0604020202020204" pitchFamily="34" charset="0"/>
              </a:rPr>
              <a:t>2. </a:t>
            </a:r>
            <a:r>
              <a:rPr lang="en-US" sz="1000" dirty="0">
                <a:latin typeface="Calibri" panose="020F0502020204030204" pitchFamily="34" charset="0"/>
                <a:cs typeface="Arial" panose="020B0604020202020204" pitchFamily="34" charset="0"/>
              </a:rPr>
              <a:t>Department of Advanced Robotics, </a:t>
            </a:r>
            <a:r>
              <a:rPr lang="en-US" sz="1000" dirty="0" err="1">
                <a:latin typeface="Calibri" panose="020F0502020204030204" pitchFamily="34" charset="0"/>
                <a:cs typeface="Arial" panose="020B0604020202020204" pitchFamily="34" charset="0"/>
              </a:rPr>
              <a:t>Istituto</a:t>
            </a:r>
            <a:r>
              <a:rPr lang="en-US" sz="1000" dirty="0">
                <a:latin typeface="Calibri" panose="020F0502020204030204" pitchFamily="34" charset="0"/>
                <a:cs typeface="Arial" panose="020B0604020202020204" pitchFamily="34" charset="0"/>
              </a:rPr>
              <a:t> </a:t>
            </a:r>
            <a:r>
              <a:rPr lang="en-US" sz="1000" dirty="0" err="1">
                <a:latin typeface="Calibri" panose="020F0502020204030204" pitchFamily="34" charset="0"/>
                <a:cs typeface="Arial" panose="020B0604020202020204" pitchFamily="34" charset="0"/>
              </a:rPr>
              <a:t>Italiano</a:t>
            </a:r>
            <a:r>
              <a:rPr lang="en-US" sz="1000" dirty="0">
                <a:latin typeface="Calibri" panose="020F0502020204030204" pitchFamily="34" charset="0"/>
                <a:cs typeface="Arial" panose="020B0604020202020204" pitchFamily="34" charset="0"/>
              </a:rPr>
              <a:t> di </a:t>
            </a:r>
            <a:r>
              <a:rPr lang="en-US" sz="1000" dirty="0" err="1">
                <a:latin typeface="Calibri" panose="020F0502020204030204" pitchFamily="34" charset="0"/>
                <a:cs typeface="Arial" panose="020B0604020202020204" pitchFamily="34" charset="0"/>
              </a:rPr>
              <a:t>Tecnologia</a:t>
            </a:r>
            <a:r>
              <a:rPr lang="en-US" sz="1000" dirty="0">
                <a:latin typeface="Calibri" panose="020F0502020204030204" pitchFamily="34" charset="0"/>
                <a:cs typeface="Arial" panose="020B0604020202020204" pitchFamily="34" charset="0"/>
              </a:rPr>
              <a:t>, Genoa, Italy</a:t>
            </a:r>
            <a:endParaRPr lang="en-US" sz="1000" dirty="0">
              <a:latin typeface="Calibri" panose="020F0502020204030204" pitchFamily="34" charset="0"/>
              <a:ea typeface="+mn-ea"/>
              <a:cs typeface="Arial" panose="020B0604020202020204" pitchFamily="34" charset="0"/>
            </a:endParaRP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217904" y="15240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sp>
        <p:nvSpPr>
          <p:cNvPr id="30" name="TextBox 25">
            <a:extLst>
              <a:ext uri="{FF2B5EF4-FFF2-40B4-BE49-F238E27FC236}">
                <a16:creationId xmlns:a16="http://schemas.microsoft.com/office/drawing/2014/main" id="{1DA8AC9B-0819-4648-B370-A3353C80062D}"/>
              </a:ext>
            </a:extLst>
          </p:cNvPr>
          <p:cNvSpPr txBox="1">
            <a:spLocks noChangeArrowheads="1"/>
          </p:cNvSpPr>
          <p:nvPr/>
        </p:nvSpPr>
        <p:spPr bwMode="auto">
          <a:xfrm>
            <a:off x="488220" y="5765110"/>
            <a:ext cx="2617698" cy="142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800" b="1" dirty="0">
                <a:cs typeface="Arial" panose="020B0604020202020204" pitchFamily="34" charset="0"/>
              </a:rPr>
              <a:t>Fig. 1</a:t>
            </a:r>
            <a:r>
              <a:rPr lang="en-US" altLang="en-US" sz="800" dirty="0">
                <a:cs typeface="Arial" panose="020B0604020202020204" pitchFamily="34" charset="0"/>
              </a:rPr>
              <a:t>. Real </a:t>
            </a:r>
            <a:r>
              <a:rPr lang="en-US" altLang="en-US" sz="800" dirty="0" err="1">
                <a:cs typeface="Arial" panose="020B0604020202020204" pitchFamily="34" charset="0"/>
              </a:rPr>
              <a:t>SoftPad</a:t>
            </a:r>
            <a:r>
              <a:rPr lang="en-US" altLang="en-US" sz="800" dirty="0">
                <a:cs typeface="Arial" panose="020B0604020202020204" pitchFamily="34" charset="0"/>
              </a:rPr>
              <a:t> device (left) and simulated module (right).</a:t>
            </a:r>
          </a:p>
        </p:txBody>
      </p:sp>
      <p:sp>
        <p:nvSpPr>
          <p:cNvPr id="31" name="TextBox 6">
            <a:extLst>
              <a:ext uri="{FF2B5EF4-FFF2-40B4-BE49-F238E27FC236}">
                <a16:creationId xmlns:a16="http://schemas.microsoft.com/office/drawing/2014/main" id="{E9F828B0-36B1-414B-8D90-06F0329164F6}"/>
              </a:ext>
            </a:extLst>
          </p:cNvPr>
          <p:cNvSpPr txBox="1">
            <a:spLocks noChangeArrowheads="1"/>
          </p:cNvSpPr>
          <p:nvPr/>
        </p:nvSpPr>
        <p:spPr bwMode="auto">
          <a:xfrm>
            <a:off x="393069" y="6041943"/>
            <a:ext cx="2808000" cy="340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100" dirty="0">
                <a:latin typeface="Calibri" panose="020F0502020204030204" pitchFamily="34" charset="0"/>
                <a:ea typeface="Cambria" charset="0"/>
                <a:cs typeface="Arial" panose="020B0604020202020204" pitchFamily="34" charset="0"/>
              </a:rPr>
              <a:t>The </a:t>
            </a:r>
            <a:r>
              <a:rPr lang="en-US" altLang="en-US" sz="1100" dirty="0" err="1">
                <a:latin typeface="Calibri" panose="020F0502020204030204" pitchFamily="34" charset="0"/>
                <a:ea typeface="Cambria" charset="0"/>
                <a:cs typeface="Arial" panose="020B0604020202020204" pitchFamily="34" charset="0"/>
              </a:rPr>
              <a:t>SoftPad</a:t>
            </a:r>
            <a:r>
              <a:rPr lang="en-US" altLang="en-US" sz="1100" dirty="0">
                <a:latin typeface="Calibri" panose="020F0502020204030204" pitchFamily="34" charset="0"/>
                <a:ea typeface="Cambria" charset="0"/>
                <a:cs typeface="Arial" panose="020B0604020202020204" pitchFamily="34" charset="0"/>
              </a:rPr>
              <a:t> (Fig. 1 - left) is a matrix of silicone pneumatic modules connected to pressure sensors that, when placed beneath an object, can be used to detect object pose, shape, and center of mass based on pressure variations [1].</a:t>
            </a:r>
          </a:p>
          <a:p>
            <a:pPr algn="just" eaLnBrk="1" hangingPunct="1">
              <a:spcBef>
                <a:spcPct val="0"/>
              </a:spcBef>
              <a:buFontTx/>
              <a:buNone/>
              <a:defRPr/>
            </a:pPr>
            <a:endParaRPr lang="en-US" altLang="en-US" sz="1100" dirty="0">
              <a:latin typeface="Calibri" panose="020F0502020204030204" pitchFamily="34" charset="0"/>
              <a:ea typeface="Cambria" charset="0"/>
              <a:cs typeface="Arial" panose="020B0604020202020204" pitchFamily="34" charset="0"/>
            </a:endParaRPr>
          </a:p>
          <a:p>
            <a:pPr algn="just" eaLnBrk="1" hangingPunct="1">
              <a:spcBef>
                <a:spcPct val="0"/>
              </a:spcBef>
              <a:buFontTx/>
              <a:buNone/>
              <a:defRPr/>
            </a:pPr>
            <a:r>
              <a:rPr lang="en-US" altLang="en-US" sz="1100" b="1" dirty="0">
                <a:latin typeface="Calibri" panose="020F0502020204030204" pitchFamily="34" charset="0"/>
                <a:ea typeface="Cambria" charset="0"/>
                <a:cs typeface="Arial" panose="020B0604020202020204" pitchFamily="34" charset="0"/>
              </a:rPr>
              <a:t>COMPUTATIONAL METHODS</a:t>
            </a:r>
          </a:p>
          <a:p>
            <a:pPr algn="just" eaLnBrk="1" hangingPunct="1">
              <a:spcBef>
                <a:spcPct val="0"/>
              </a:spcBef>
              <a:buFontTx/>
              <a:buNone/>
              <a:defRPr/>
            </a:pPr>
            <a:r>
              <a:rPr lang="en-US" altLang="en-US" sz="1100" dirty="0">
                <a:latin typeface="Calibri" panose="020F0502020204030204" pitchFamily="34" charset="0"/>
                <a:ea typeface="Cambria" charset="0"/>
                <a:cs typeface="Arial" panose="020B0604020202020204" pitchFamily="34" charset="0"/>
              </a:rPr>
              <a:t>Using the FE simulator provided within COMSOL Multiphysics 5.4 (</a:t>
            </a:r>
            <a:r>
              <a:rPr lang="en-US" altLang="en-US" sz="1100" dirty="0" err="1">
                <a:latin typeface="Calibri" panose="020F0502020204030204" pitchFamily="34" charset="0"/>
                <a:ea typeface="Cambria" charset="0"/>
                <a:cs typeface="Arial" panose="020B0604020202020204" pitchFamily="34" charset="0"/>
              </a:rPr>
              <a:t>Comsol</a:t>
            </a:r>
            <a:r>
              <a:rPr lang="en-US" altLang="en-US" sz="1100" dirty="0">
                <a:latin typeface="Calibri" panose="020F0502020204030204" pitchFamily="34" charset="0"/>
                <a:ea typeface="Cambria" charset="0"/>
                <a:cs typeface="Arial" panose="020B0604020202020204" pitchFamily="34" charset="0"/>
              </a:rPr>
              <a:t> Inc.), in [2], we tested several material models available in the Nonlinear Structural Materials Module of </a:t>
            </a:r>
            <a:r>
              <a:rPr lang="en-US" altLang="en-US" sz="1100" dirty="0" err="1">
                <a:latin typeface="Calibri" panose="020F0502020204030204" pitchFamily="34" charset="0"/>
                <a:ea typeface="Cambria" charset="0"/>
                <a:cs typeface="Arial" panose="020B0604020202020204" pitchFamily="34" charset="0"/>
              </a:rPr>
              <a:t>Comsol</a:t>
            </a:r>
            <a:r>
              <a:rPr lang="en-US" altLang="en-US" sz="1100" dirty="0">
                <a:latin typeface="Calibri" panose="020F0502020204030204" pitchFamily="34" charset="0"/>
                <a:ea typeface="Cambria" charset="0"/>
                <a:cs typeface="Arial" panose="020B0604020202020204" pitchFamily="34" charset="0"/>
              </a:rPr>
              <a:t> to understand which one is most suitable for describing the functioning of a single module of the </a:t>
            </a:r>
            <a:r>
              <a:rPr lang="en-US" altLang="en-US" sz="1100" dirty="0" err="1">
                <a:latin typeface="Calibri" panose="020F0502020204030204" pitchFamily="34" charset="0"/>
                <a:ea typeface="Cambria" charset="0"/>
                <a:cs typeface="Arial" panose="020B0604020202020204" pitchFamily="34" charset="0"/>
              </a:rPr>
              <a:t>SoftPad</a:t>
            </a:r>
            <a:r>
              <a:rPr lang="en-US" altLang="en-US" sz="1100" dirty="0">
                <a:latin typeface="Calibri" panose="020F0502020204030204" pitchFamily="34" charset="0"/>
                <a:ea typeface="Cambria" charset="0"/>
                <a:cs typeface="Arial" panose="020B0604020202020204" pitchFamily="34" charset="0"/>
              </a:rPr>
              <a:t> (Fig. 1 – right). We compared the performance of </a:t>
            </a:r>
            <a:r>
              <a:rPr lang="en-US" altLang="en-US" sz="1100" dirty="0" err="1">
                <a:latin typeface="Calibri" panose="020F0502020204030204" pitchFamily="34" charset="0"/>
                <a:ea typeface="Cambria" charset="0"/>
                <a:cs typeface="Arial" panose="020B0604020202020204" pitchFamily="34" charset="0"/>
              </a:rPr>
              <a:t>hyperelastic</a:t>
            </a:r>
            <a:r>
              <a:rPr lang="en-US" altLang="en-US" sz="1100" dirty="0">
                <a:latin typeface="Calibri" panose="020F0502020204030204" pitchFamily="34" charset="0"/>
                <a:ea typeface="Cambria" charset="0"/>
                <a:cs typeface="Arial" panose="020B0604020202020204" pitchFamily="34" charset="0"/>
              </a:rPr>
              <a:t> material models including Neo-Hookean, Mooney-Rivlin, Ogden, </a:t>
            </a:r>
            <a:r>
              <a:rPr lang="en-US" altLang="en-US" sz="1100" dirty="0" err="1">
                <a:latin typeface="Calibri" panose="020F0502020204030204" pitchFamily="34" charset="0"/>
                <a:ea typeface="Cambria" charset="0"/>
                <a:cs typeface="Arial" panose="020B0604020202020204" pitchFamily="34" charset="0"/>
              </a:rPr>
              <a:t>Varga</a:t>
            </a:r>
            <a:r>
              <a:rPr lang="en-US" altLang="en-US" sz="1100" dirty="0">
                <a:latin typeface="Calibri" panose="020F0502020204030204" pitchFamily="34" charset="0"/>
                <a:ea typeface="Cambria" charset="0"/>
                <a:cs typeface="Arial" panose="020B0604020202020204" pitchFamily="34" charset="0"/>
              </a:rPr>
              <a:t>, and Yeoh. </a:t>
            </a:r>
          </a:p>
          <a:p>
            <a:pPr algn="just" eaLnBrk="1" hangingPunct="1">
              <a:spcBef>
                <a:spcPct val="0"/>
              </a:spcBef>
              <a:buFontTx/>
              <a:buNone/>
              <a:defRPr/>
            </a:pPr>
            <a:r>
              <a:rPr lang="en-US" altLang="en-US" sz="1100" dirty="0">
                <a:latin typeface="Calibri" panose="020F0502020204030204" pitchFamily="34" charset="0"/>
                <a:ea typeface="Cambria" charset="0"/>
                <a:cs typeface="Arial" panose="020B0604020202020204" pitchFamily="34" charset="0"/>
              </a:rPr>
              <a:t>The </a:t>
            </a:r>
            <a:r>
              <a:rPr lang="en-US" altLang="en-US" sz="1100" dirty="0" err="1">
                <a:latin typeface="Calibri" panose="020F0502020204030204" pitchFamily="34" charset="0"/>
                <a:ea typeface="Cambria" charset="0"/>
                <a:cs typeface="Arial" panose="020B0604020202020204" pitchFamily="34" charset="0"/>
              </a:rPr>
              <a:t>SoftPad</a:t>
            </a:r>
            <a:r>
              <a:rPr lang="en-US" altLang="en-US" sz="1100" dirty="0">
                <a:latin typeface="Calibri" panose="020F0502020204030204" pitchFamily="34" charset="0"/>
                <a:ea typeface="Cambria" charset="0"/>
                <a:cs typeface="Arial" panose="020B0604020202020204" pitchFamily="34" charset="0"/>
              </a:rPr>
              <a:t> is made of </a:t>
            </a:r>
            <a:r>
              <a:rPr lang="en-US" altLang="en-US" sz="1100" dirty="0" err="1">
                <a:latin typeface="Calibri" panose="020F0502020204030204" pitchFamily="34" charset="0"/>
                <a:ea typeface="Cambria" charset="0"/>
                <a:cs typeface="Arial" panose="020B0604020202020204" pitchFamily="34" charset="0"/>
              </a:rPr>
              <a:t>Ecoflex</a:t>
            </a:r>
            <a:r>
              <a:rPr lang="en-US" altLang="en-US" sz="1100" dirty="0">
                <a:latin typeface="Calibri" panose="020F0502020204030204" pitchFamily="34" charset="0"/>
                <a:ea typeface="Cambria" charset="0"/>
                <a:cs typeface="Arial" panose="020B0604020202020204" pitchFamily="34" charset="0"/>
              </a:rPr>
              <a:t> 00-30 silicone rubber and its material properties were used to define the models’ coefficients. </a:t>
            </a:r>
          </a:p>
        </p:txBody>
      </p:sp>
      <p:sp>
        <p:nvSpPr>
          <p:cNvPr id="32" name="TextBox 6">
            <a:extLst>
              <a:ext uri="{FF2B5EF4-FFF2-40B4-BE49-F238E27FC236}">
                <a16:creationId xmlns:a16="http://schemas.microsoft.com/office/drawing/2014/main" id="{5CCE610C-B248-4CCD-8A9B-F266EDF5C317}"/>
              </a:ext>
            </a:extLst>
          </p:cNvPr>
          <p:cNvSpPr txBox="1">
            <a:spLocks noChangeArrowheads="1"/>
          </p:cNvSpPr>
          <p:nvPr/>
        </p:nvSpPr>
        <p:spPr bwMode="auto">
          <a:xfrm>
            <a:off x="3660447" y="1690611"/>
            <a:ext cx="2808000" cy="2389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100" b="1" dirty="0">
                <a:latin typeface="Calibri" panose="020F0502020204030204" pitchFamily="34" charset="0"/>
                <a:ea typeface="Cambria" charset="0"/>
                <a:cs typeface="Arial" panose="020B0604020202020204" pitchFamily="34" charset="0"/>
              </a:rPr>
              <a:t>RESULTS</a:t>
            </a:r>
          </a:p>
          <a:p>
            <a:pPr algn="just" eaLnBrk="1" hangingPunct="1">
              <a:spcBef>
                <a:spcPct val="0"/>
              </a:spcBef>
              <a:buFontTx/>
              <a:buNone/>
              <a:defRPr/>
            </a:pPr>
            <a:r>
              <a:rPr lang="en-US" altLang="en-US" sz="1100" dirty="0">
                <a:latin typeface="Calibri" panose="020F0502020204030204" pitchFamily="34" charset="0"/>
                <a:ea typeface="Cambria" charset="0"/>
                <a:cs typeface="Arial" panose="020B0604020202020204" pitchFamily="34" charset="0"/>
              </a:rPr>
              <a:t>After defining the structure of a single module of the </a:t>
            </a:r>
            <a:r>
              <a:rPr lang="en-US" altLang="en-US" sz="1100" dirty="0" err="1">
                <a:latin typeface="Calibri" panose="020F0502020204030204" pitchFamily="34" charset="0"/>
                <a:ea typeface="Cambria" charset="0"/>
                <a:cs typeface="Arial" panose="020B0604020202020204" pitchFamily="34" charset="0"/>
              </a:rPr>
              <a:t>SoftPad</a:t>
            </a:r>
            <a:r>
              <a:rPr lang="en-US" altLang="en-US" sz="1100" dirty="0">
                <a:latin typeface="Calibri" panose="020F0502020204030204" pitchFamily="34" charset="0"/>
                <a:ea typeface="Cambria" charset="0"/>
                <a:cs typeface="Arial" panose="020B0604020202020204" pitchFamily="34" charset="0"/>
              </a:rPr>
              <a:t> within COMSOL, we simulated its inflation for different pressure values and for different models. Then we compared the module displacement obtained in simulation with that of real modules (Fig. 2). </a:t>
            </a:r>
          </a:p>
          <a:p>
            <a:pPr algn="just" eaLnBrk="1" hangingPunct="1">
              <a:spcBef>
                <a:spcPct val="0"/>
              </a:spcBef>
              <a:buFontTx/>
              <a:buNone/>
              <a:defRPr/>
            </a:pPr>
            <a:endParaRPr lang="en-US" altLang="en-US" sz="1100" dirty="0">
              <a:latin typeface="Calibri" panose="020F0502020204030204" pitchFamily="34" charset="0"/>
              <a:ea typeface="Cambria" charset="0"/>
              <a:cs typeface="Arial" panose="020B0604020202020204" pitchFamily="34" charset="0"/>
            </a:endParaRPr>
          </a:p>
          <a:p>
            <a:pPr algn="just" eaLnBrk="1" hangingPunct="1">
              <a:spcBef>
                <a:spcPct val="0"/>
              </a:spcBef>
              <a:buFontTx/>
              <a:buNone/>
              <a:defRPr/>
            </a:pPr>
            <a:r>
              <a:rPr lang="en-US" altLang="en-US" sz="1100" dirty="0">
                <a:latin typeface="Calibri" panose="020F0502020204030204" pitchFamily="34" charset="0"/>
                <a:ea typeface="Cambria" charset="0"/>
                <a:cs typeface="Arial" panose="020B0604020202020204" pitchFamily="34" charset="0"/>
              </a:rPr>
              <a:t>By computing the root mean square error between simulated data and experimental ones, we found that the neo-Hookean model follows quite well the behavior of the experimental data for small deformations, while the Yeoh model fits better for large deformations.</a:t>
            </a:r>
          </a:p>
        </p:txBody>
      </p:sp>
      <p:sp>
        <p:nvSpPr>
          <p:cNvPr id="33" name="TextBox 6">
            <a:extLst>
              <a:ext uri="{FF2B5EF4-FFF2-40B4-BE49-F238E27FC236}">
                <a16:creationId xmlns:a16="http://schemas.microsoft.com/office/drawing/2014/main" id="{FE196E03-0517-47B8-B695-C509D2A0276C}"/>
              </a:ext>
            </a:extLst>
          </p:cNvPr>
          <p:cNvSpPr txBox="1">
            <a:spLocks noChangeArrowheads="1"/>
          </p:cNvSpPr>
          <p:nvPr/>
        </p:nvSpPr>
        <p:spPr bwMode="auto">
          <a:xfrm>
            <a:off x="3656931" y="6522330"/>
            <a:ext cx="2808000" cy="205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100" b="1" dirty="0">
                <a:latin typeface="Calibri" panose="020F0502020204030204" pitchFamily="34" charset="0"/>
                <a:ea typeface="Cambria" charset="0"/>
                <a:cs typeface="Arial" panose="020B0604020202020204" pitchFamily="34" charset="0"/>
              </a:rPr>
              <a:t>CONCLUSIONS</a:t>
            </a:r>
          </a:p>
          <a:p>
            <a:pPr algn="just" eaLnBrk="1" hangingPunct="1">
              <a:spcBef>
                <a:spcPct val="0"/>
              </a:spcBef>
              <a:buFontTx/>
              <a:buNone/>
              <a:defRPr/>
            </a:pPr>
            <a:r>
              <a:rPr lang="en-US" altLang="en-US" sz="1100" dirty="0">
                <a:latin typeface="Calibri" panose="020F0502020204030204" pitchFamily="34" charset="0"/>
                <a:ea typeface="Cambria" charset="0"/>
                <a:cs typeface="Arial" panose="020B0604020202020204" pitchFamily="34" charset="0"/>
              </a:rPr>
              <a:t>The </a:t>
            </a:r>
            <a:r>
              <a:rPr lang="en-US" altLang="en-US" sz="1100" dirty="0" err="1">
                <a:latin typeface="Calibri" panose="020F0502020204030204" pitchFamily="34" charset="0"/>
                <a:ea typeface="Cambria" charset="0"/>
                <a:cs typeface="Arial" panose="020B0604020202020204" pitchFamily="34" charset="0"/>
              </a:rPr>
              <a:t>SoftPad</a:t>
            </a:r>
            <a:r>
              <a:rPr lang="en-US" altLang="en-US" sz="1100" dirty="0">
                <a:latin typeface="Calibri" panose="020F0502020204030204" pitchFamily="34" charset="0"/>
                <a:ea typeface="Cambria" charset="0"/>
                <a:cs typeface="Arial" panose="020B0604020202020204" pitchFamily="34" charset="0"/>
              </a:rPr>
              <a:t> concept is a first step towards the instrumentation of the environment with soft inclusions for exploiting extrinsic, adaptable compliance during grasping and manipulation tasks performed by robotic grippers. The possibility of accurately modeling its behavior with COMSOL will allow us to evaluate the interplay between different parameters (size, material, inflating pressure, etc.) in simulation before building the prototype, thus leading to an efficient iterative design process.</a:t>
            </a:r>
          </a:p>
        </p:txBody>
      </p:sp>
      <p:pic>
        <p:nvPicPr>
          <p:cNvPr id="8" name="Immagine 7" descr="Immagine che contiene testo, mappa&#10;&#10;Descrizione generata automaticamente">
            <a:extLst>
              <a:ext uri="{FF2B5EF4-FFF2-40B4-BE49-F238E27FC236}">
                <a16:creationId xmlns:a16="http://schemas.microsoft.com/office/drawing/2014/main" id="{0CB07DB8-14F4-49F3-A74A-469CF5B62A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24446" y="4121851"/>
            <a:ext cx="2295648" cy="1721736"/>
          </a:xfrm>
          <a:prstGeom prst="rect">
            <a:avLst/>
          </a:prstGeom>
        </p:spPr>
      </p:pic>
      <p:sp>
        <p:nvSpPr>
          <p:cNvPr id="47" name="TextBox 25">
            <a:extLst>
              <a:ext uri="{FF2B5EF4-FFF2-40B4-BE49-F238E27FC236}">
                <a16:creationId xmlns:a16="http://schemas.microsoft.com/office/drawing/2014/main" id="{161C3CC0-1CB8-4FF0-BE8B-09C2340734DA}"/>
              </a:ext>
            </a:extLst>
          </p:cNvPr>
          <p:cNvSpPr txBox="1">
            <a:spLocks noChangeArrowheads="1"/>
          </p:cNvSpPr>
          <p:nvPr/>
        </p:nvSpPr>
        <p:spPr bwMode="auto">
          <a:xfrm>
            <a:off x="3722270" y="5942224"/>
            <a:ext cx="2700000" cy="388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800" b="1" dirty="0">
                <a:cs typeface="Arial" panose="020B0604020202020204" pitchFamily="34" charset="0"/>
              </a:rPr>
              <a:t>Fig. 2</a:t>
            </a:r>
            <a:r>
              <a:rPr lang="en-US" altLang="en-US" sz="800" dirty="0">
                <a:cs typeface="Arial" panose="020B0604020202020204" pitchFamily="34" charset="0"/>
              </a:rPr>
              <a:t>. Comparison between the deformation measured on the real </a:t>
            </a:r>
            <a:r>
              <a:rPr lang="en-US" altLang="en-US" sz="800" dirty="0" err="1">
                <a:cs typeface="Arial" panose="020B0604020202020204" pitchFamily="34" charset="0"/>
              </a:rPr>
              <a:t>SoftPad</a:t>
            </a:r>
            <a:r>
              <a:rPr lang="en-US" altLang="en-US" sz="800" dirty="0">
                <a:cs typeface="Arial" panose="020B0604020202020204" pitchFamily="34" charset="0"/>
              </a:rPr>
              <a:t> modules and the deformation predicted with different material models simulated in COMSOL.</a:t>
            </a:r>
          </a:p>
        </p:txBody>
      </p:sp>
      <p:pic>
        <p:nvPicPr>
          <p:cNvPr id="10" name="Immagine 9" descr="Immagine che contiene tavolo, sedendo, computer, torta&#10;&#10;Descrizione generata automaticamente">
            <a:extLst>
              <a:ext uri="{FF2B5EF4-FFF2-40B4-BE49-F238E27FC236}">
                <a16:creationId xmlns:a16="http://schemas.microsoft.com/office/drawing/2014/main" id="{47482901-598F-4015-AD0A-212C39AE699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9087" y="4513962"/>
            <a:ext cx="2755963" cy="1203307"/>
          </a:xfrm>
          <a:prstGeom prst="rect">
            <a:avLst/>
          </a:prstGeom>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661</Words>
  <Application>Microsoft Macintosh PowerPoint</Application>
  <PresentationFormat>A4 Paper (210x297 mm)</PresentationFormat>
  <Paragraphs>26</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2020-09-18T08:07:16Z</dcterms:modified>
</cp:coreProperties>
</file>