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53" d="100"/>
          <a:sy n="53" d="100"/>
        </p:scale>
        <p:origin x="2430" y="-3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4.tif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jpg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image" Target="../media/image3.jpeg"/><Relationship Id="rId15" Type="http://schemas.openxmlformats.org/officeDocument/2006/relationships/image" Target="../media/image11.png"/><Relationship Id="rId10" Type="http://schemas.openxmlformats.org/officeDocument/2006/relationships/image" Target="../media/image1.emf"/><Relationship Id="rId19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Obrázek 55">
            <a:extLst>
              <a:ext uri="{FF2B5EF4-FFF2-40B4-BE49-F238E27FC236}">
                <a16:creationId xmlns:a16="http://schemas.microsoft.com/office/drawing/2014/main" id="{FE389A43-1416-4445-B87E-F15C0D3CD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826" y="6931692"/>
            <a:ext cx="1227808" cy="1546957"/>
          </a:xfrm>
          <a:prstGeom prst="rect">
            <a:avLst/>
          </a:prstGeom>
        </p:spPr>
      </p:pic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335249" y="4498282"/>
            <a:ext cx="3040978" cy="232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Similar to Plasmonic Wire Grating application. The aim of our calculation is to obtain electric field vector </a:t>
            </a:r>
            <a:r>
              <a:rPr lang="en-US" altLang="en-US" sz="1000" b="1" i="1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for all (x, y, z) by solving the wave equation.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Boundary conditions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[AC], [CE], [EG], [BD], [DF] and [FH]: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[AB]: out-of-plane </a:t>
            </a:r>
            <a:r>
              <a:rPr lang="en-US" altLang="en-US" sz="1000" b="1" i="1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= (0, 0, 1) and in plane </a:t>
            </a:r>
            <a:r>
              <a:rPr lang="en-US" altLang="en-US" sz="1000" b="1" i="1" dirty="0">
                <a:latin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= (0, 0, 1) periodic incident wave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Automatic diffraction order reflectance calculation</a:t>
            </a:r>
          </a:p>
        </p:txBody>
      </p:sp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301507" y="3015512"/>
            <a:ext cx="1857968" cy="140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First step: Comparison between  the DE ex-situ measurement and the analytic DE calculation using the Bessel functions of the first kind and </a:t>
            </a:r>
            <a:r>
              <a:rPr lang="en-US" altLang="en-US" sz="1000" i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m</a:t>
            </a:r>
            <a:r>
              <a:rPr lang="en-US" altLang="en-US" sz="100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-th order [1]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and results modeled in COMSOL 5.5. using Wave optics module.</a:t>
            </a:r>
          </a:p>
        </p:txBody>
      </p:sp>
      <p:sp>
        <p:nvSpPr>
          <p:cNvPr id="4101" name="TextBox 11"/>
          <p:cNvSpPr txBox="1">
            <a:spLocks noChangeArrowheads="1"/>
          </p:cNvSpPr>
          <p:nvPr/>
        </p:nvSpPr>
        <p:spPr bwMode="auto">
          <a:xfrm>
            <a:off x="761946" y="6967743"/>
            <a:ext cx="463262" cy="3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rgbClr val="7030A0"/>
                </a:solidFill>
                <a:cs typeface="Arial" panose="020B0604020202020204" pitchFamily="34" charset="0"/>
              </a:rPr>
              <a:t>Incident</a:t>
            </a:r>
            <a:endParaRPr lang="cs-CZ" altLang="en-US" sz="1000" dirty="0">
              <a:solidFill>
                <a:srgbClr val="7030A0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rgbClr val="7030A0"/>
                </a:solidFill>
                <a:cs typeface="Arial" panose="020B0604020202020204" pitchFamily="34" charset="0"/>
              </a:rPr>
              <a:t>wave</a:t>
            </a:r>
          </a:p>
        </p:txBody>
      </p:sp>
      <p:sp>
        <p:nvSpPr>
          <p:cNvPr id="4103" name="TextBox 13"/>
          <p:cNvSpPr txBox="1">
            <a:spLocks noChangeArrowheads="1"/>
          </p:cNvSpPr>
          <p:nvPr/>
        </p:nvSpPr>
        <p:spPr bwMode="auto">
          <a:xfrm>
            <a:off x="1390270" y="7367173"/>
            <a:ext cx="1404244" cy="1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rgbClr val="FF9900"/>
                </a:solidFill>
                <a:cs typeface="Arial" panose="020B0604020202020204" pitchFamily="34" charset="0"/>
              </a:rPr>
              <a:t>Diffracted</a:t>
            </a:r>
            <a:r>
              <a:rPr lang="cs-CZ" altLang="en-US" sz="1000" dirty="0">
                <a:solidFill>
                  <a:srgbClr val="FF9900"/>
                </a:solidFill>
                <a:cs typeface="Arial" panose="020B0604020202020204" pitchFamily="34" charset="0"/>
              </a:rPr>
              <a:t> </a:t>
            </a:r>
            <a:r>
              <a:rPr lang="en-US" altLang="en-US" sz="1000" dirty="0">
                <a:solidFill>
                  <a:srgbClr val="FF9900"/>
                </a:solidFill>
                <a:cs typeface="Arial" panose="020B0604020202020204" pitchFamily="34" charset="0"/>
              </a:rPr>
              <a:t>wave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80938" y="1386734"/>
            <a:ext cx="2802930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: Spatial distribution of the electric field and dependence of the reflectance (order 0, -1 and 1) on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                                              the grating depth for three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                                              different angle of incidence.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997434"/>
              </p:ext>
            </p:extLst>
          </p:nvPr>
        </p:nvGraphicFramePr>
        <p:xfrm>
          <a:off x="5212940" y="2284923"/>
          <a:ext cx="1334161" cy="1554770"/>
        </p:xfrm>
        <a:graphic>
          <a:graphicData uri="http://schemas.openxmlformats.org/drawingml/2006/table">
            <a:tbl>
              <a:tblPr/>
              <a:tblGrid>
                <a:gridCol w="571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500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Variable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Value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Units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878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Grating period </a:t>
                      </a:r>
                      <a:r>
                        <a:rPr kumimoji="0" lang="en-US" altLang="en-US" sz="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d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860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nm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716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Wavelength </a:t>
                      </a:r>
                      <a:r>
                        <a:rPr kumimoji="0" lang="en-US" altLang="en-US" sz="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  <a:sym typeface="Symbol" panose="05050102010706020507" pitchFamily="18" charset="2"/>
                        </a:rPr>
                        <a:t>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532 and 635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nm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716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As</a:t>
                      </a:r>
                      <a:r>
                        <a:rPr kumimoji="0" lang="en-US" altLang="en-US" sz="7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20</a:t>
                      </a: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Se</a:t>
                      </a:r>
                      <a:r>
                        <a:rPr kumimoji="0" lang="en-US" altLang="en-US" sz="7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80</a:t>
                      </a: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thickness [EC]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970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nm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521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Angle of incidence </a:t>
                      </a:r>
                      <a:r>
                        <a:rPr kumimoji="0" lang="en-US" altLang="en-US" sz="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  <a:sym typeface="Symbol" panose="05050102010706020507" pitchFamily="18" charset="2"/>
                        </a:rPr>
                        <a:t>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0, 5 and 10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deg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521"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Grating depth </a:t>
                      </a:r>
                      <a:r>
                        <a:rPr kumimoji="0" lang="en-US" altLang="en-US" sz="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h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from </a:t>
                      </a: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0 to 150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nm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271467"/>
                  </a:ext>
                </a:extLst>
              </a:tr>
            </a:tbl>
          </a:graphicData>
        </a:graphic>
      </p:graphicFrame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005241" y="7592034"/>
            <a:ext cx="3772117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: Dependence on incident wave orientation increase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with grating depth. Overall quite good agreement between results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from COMSOL, calculation with the Bessel functions and the measurement allows the utilization of measurement of diffraction efficiency as a tool to estimate depth of the grating.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Open questions: Accuracy of the experiment?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Influence of non-zero transmittance for red diode?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Cause of difference in case of green LED?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92761" y="8941166"/>
            <a:ext cx="1289035" cy="621643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P. Hariharan, "Optical Holography: principles, techniques, and applications," Cambridge Studies in Modern Optics, second Edition, p. 47 (1996).</a:t>
            </a: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335249" y="6823279"/>
            <a:ext cx="1949819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cs typeface="Arial" panose="020B0604020202020204" pitchFamily="34" charset="0"/>
              </a:rPr>
              <a:t>. Diffraction grating simulated geometry</a:t>
            </a: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5027127" y="2087882"/>
            <a:ext cx="1588570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cs-CZ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input parameters of the model</a:t>
            </a: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176221" y="8511778"/>
            <a:ext cx="1977428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cs-CZ" altLang="en-US" sz="750" b="1" dirty="0">
                <a:cs typeface="Arial" panose="020B0604020202020204" pitchFamily="34" charset="0"/>
              </a:rPr>
              <a:t>4</a:t>
            </a:r>
            <a:r>
              <a:rPr lang="en-US" altLang="en-US" sz="750" dirty="0">
                <a:cs typeface="Arial" panose="020B0604020202020204" pitchFamily="34" charset="0"/>
              </a:rPr>
              <a:t>. Optical properties of </a:t>
            </a:r>
            <a:r>
              <a:rPr lang="cs-CZ" altLang="en-US" sz="750" dirty="0">
                <a:cs typeface="Arial" panose="020B0604020202020204" pitchFamily="34" charset="0"/>
              </a:rPr>
              <a:t>As</a:t>
            </a:r>
            <a:r>
              <a:rPr lang="cs-CZ" altLang="en-US" sz="750" baseline="-25000" dirty="0">
                <a:cs typeface="Arial" panose="020B0604020202020204" pitchFamily="34" charset="0"/>
              </a:rPr>
              <a:t>20</a:t>
            </a:r>
            <a:r>
              <a:rPr lang="cs-CZ" altLang="en-US" sz="750" dirty="0">
                <a:cs typeface="Arial" panose="020B0604020202020204" pitchFamily="34" charset="0"/>
              </a:rPr>
              <a:t>Se</a:t>
            </a:r>
            <a:r>
              <a:rPr lang="cs-CZ" altLang="en-US" sz="750" baseline="-25000" dirty="0">
                <a:cs typeface="Arial" panose="020B0604020202020204" pitchFamily="34" charset="0"/>
              </a:rPr>
              <a:t>80</a:t>
            </a:r>
            <a:r>
              <a:rPr lang="cs-CZ" altLang="en-US" sz="750" dirty="0">
                <a:cs typeface="Arial" panose="020B0604020202020204" pitchFamily="34" charset="0"/>
              </a:rPr>
              <a:t> </a:t>
            </a:r>
            <a:r>
              <a:rPr lang="en-US" altLang="en-US" sz="750" dirty="0">
                <a:cs typeface="Arial" panose="020B0604020202020204" pitchFamily="34" charset="0"/>
              </a:rPr>
              <a:t>layer obtained from ellipsometry</a:t>
            </a: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720110" y="2713432"/>
            <a:ext cx="2358479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Schematic diagram of hot-embossing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>
                <a:cs typeface="Arial" panose="020B0604020202020204" pitchFamily="34" charset="0"/>
              </a:rPr>
              <a:t>diffraction grating fabrication process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332139"/>
            <a:ext cx="6071857" cy="8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Diffraction Efficiency of Gratings with Sinusoidal Profile</a:t>
            </a:r>
          </a:p>
          <a:p>
            <a:pPr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P. Janicek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1,*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V. Stepankova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M. Kurka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K. Palka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A. Ventura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J. G. Hayashi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1. Faculty of Chemical Technology, University of Pardubice, Pardubice, 53210, Czech Republic </a:t>
            </a: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Optoelectronics Research Centre, University of Southampton, Southampton, SO17 1BJ, UK</a:t>
            </a: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*e-mail: petr.Janicek@upce.cz</a:t>
            </a: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 in Grenoble</a:t>
            </a:r>
          </a:p>
        </p:txBody>
      </p:sp>
      <p:pic>
        <p:nvPicPr>
          <p:cNvPr id="33" name="Picture 7" descr="A bunch of items that are sitting on a table&#10;&#10;Description automatically generated">
            <a:extLst>
              <a:ext uri="{FF2B5EF4-FFF2-40B4-BE49-F238E27FC236}">
                <a16:creationId xmlns:a16="http://schemas.microsoft.com/office/drawing/2014/main" id="{50FEE09D-3BFB-4308-A7A7-3F90C5EBB48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345" y="3109139"/>
            <a:ext cx="1334161" cy="9914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>
                <a:extLst>
                  <a:ext uri="{FF2B5EF4-FFF2-40B4-BE49-F238E27FC236}">
                    <a16:creationId xmlns:a16="http://schemas.microsoft.com/office/drawing/2014/main" id="{EE01C156-B352-42F6-A0B1-D826CABD65AD}"/>
                  </a:ext>
                </a:extLst>
              </p:cNvPr>
              <p:cNvSpPr/>
              <p:nvPr/>
            </p:nvSpPr>
            <p:spPr>
              <a:xfrm>
                <a:off x="586627" y="5132513"/>
                <a:ext cx="2679740" cy="2782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0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US" sz="1000" i="0" smtClean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sz="1000" i="0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m:rPr>
                              <m:sty m:val="p"/>
                            </m:rPr>
                            <a:rPr lang="en-US" sz="100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1000" i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  <m:r>
                        <a:rPr lang="en-US" sz="1000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00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00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0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100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sz="100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0" name="Obdélník 9">
                <a:extLst>
                  <a:ext uri="{FF2B5EF4-FFF2-40B4-BE49-F238E27FC236}">
                    <a16:creationId xmlns:a16="http://schemas.microsoft.com/office/drawing/2014/main" id="{EE01C156-B352-42F6-A0B1-D826CABD65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27" y="5132513"/>
                <a:ext cx="2679740" cy="2782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élník 12">
                <a:extLst>
                  <a:ext uri="{FF2B5EF4-FFF2-40B4-BE49-F238E27FC236}">
                    <a16:creationId xmlns:a16="http://schemas.microsoft.com/office/drawing/2014/main" id="{1D735D01-2C29-427A-B2C7-7F9800CBBDC5}"/>
                  </a:ext>
                </a:extLst>
              </p:cNvPr>
              <p:cNvSpPr/>
              <p:nvPr/>
            </p:nvSpPr>
            <p:spPr>
              <a:xfrm>
                <a:off x="1262251" y="5437689"/>
                <a:ext cx="1274195" cy="3965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00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00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00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00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r>
                        <a:rPr lang="en-US" sz="100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00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3" name="Obdélník 12">
                <a:extLst>
                  <a:ext uri="{FF2B5EF4-FFF2-40B4-BE49-F238E27FC236}">
                    <a16:creationId xmlns:a16="http://schemas.microsoft.com/office/drawing/2014/main" id="{1D735D01-2C29-427A-B2C7-7F9800CBBD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251" y="5437689"/>
                <a:ext cx="1274195" cy="3965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>
                <a:extLst>
                  <a:ext uri="{FF2B5EF4-FFF2-40B4-BE49-F238E27FC236}">
                    <a16:creationId xmlns:a16="http://schemas.microsoft.com/office/drawing/2014/main" id="{8028E75D-5DEB-4C2D-B7C4-B96855E74AB9}"/>
                  </a:ext>
                </a:extLst>
              </p:cNvPr>
              <p:cNvSpPr/>
              <p:nvPr/>
            </p:nvSpPr>
            <p:spPr>
              <a:xfrm>
                <a:off x="211997" y="6063553"/>
                <a:ext cx="3429000" cy="29963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  <m:t>𝑡𝑎𝑛𝑔𝑒𝑛𝑡𝑖𝑎𝑙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sz="90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  <m:t>𝑡𝑎𝑛𝑔𝑒𝑛𝑡𝑖𝑎𝑙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sz="900" i="0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sz="900" i="1" smtClean="0"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90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90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acc>
                            <m:accPr>
                              <m:chr m:val="⃗"/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sz="900" i="0" smtClean="0">
                              <a:latin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9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90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90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90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9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90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90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</m:e>
                      </m:d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14" name="Obdélník 13">
                <a:extLst>
                  <a:ext uri="{FF2B5EF4-FFF2-40B4-BE49-F238E27FC236}">
                    <a16:creationId xmlns:a16="http://schemas.microsoft.com/office/drawing/2014/main" id="{8028E75D-5DEB-4C2D-B7C4-B96855E74A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997" y="6063553"/>
                <a:ext cx="3429000" cy="2996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" name="Objekt 16">
            <a:extLst>
              <a:ext uri="{FF2B5EF4-FFF2-40B4-BE49-F238E27FC236}">
                <a16:creationId xmlns:a16="http://schemas.microsoft.com/office/drawing/2014/main" id="{0EC44CE2-9660-473A-8909-B74791E4CA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625452"/>
              </p:ext>
            </p:extLst>
          </p:nvPr>
        </p:nvGraphicFramePr>
        <p:xfrm>
          <a:off x="158790" y="8728570"/>
          <a:ext cx="1250580" cy="8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" name="Graph" r:id="rId9" imgW="4859180" imgH="3408122" progId="Origin50.Graph">
                  <p:embed/>
                </p:oleObj>
              </mc:Choice>
              <mc:Fallback>
                <p:oleObj name="Graph" r:id="rId9" imgW="4859180" imgH="3408122" progId="Origin50.Graph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90" y="8728570"/>
                        <a:ext cx="1250580" cy="874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Table 21">
            <a:extLst>
              <a:ext uri="{FF2B5EF4-FFF2-40B4-BE49-F238E27FC236}">
                <a16:creationId xmlns:a16="http://schemas.microsoft.com/office/drawing/2014/main" id="{1304A278-514B-402B-9A45-6075EC5BF7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505624"/>
              </p:ext>
            </p:extLst>
          </p:nvPr>
        </p:nvGraphicFramePr>
        <p:xfrm>
          <a:off x="1413144" y="9073007"/>
          <a:ext cx="1588570" cy="464832"/>
        </p:xfrm>
        <a:graphic>
          <a:graphicData uri="http://schemas.openxmlformats.org/drawingml/2006/table">
            <a:tbl>
              <a:tblPr/>
              <a:tblGrid>
                <a:gridCol w="680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046">
                  <a:extLst>
                    <a:ext uri="{9D8B030D-6E8A-4147-A177-3AD203B41FA5}">
                      <a16:colId xmlns:a16="http://schemas.microsoft.com/office/drawing/2014/main" val="1553453972"/>
                    </a:ext>
                  </a:extLst>
                </a:gridCol>
              </a:tblGrid>
              <a:tr h="190500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Wavelength (nm)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532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635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878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Refractive index (substrate)</a:t>
                      </a:r>
                      <a:endParaRPr kumimoji="0" lang="en-US" altLang="en-US" sz="700" b="0" i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1.5168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1.5132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1" name="Obrázek 40">
            <a:extLst>
              <a:ext uri="{FF2B5EF4-FFF2-40B4-BE49-F238E27FC236}">
                <a16:creationId xmlns:a16="http://schemas.microsoft.com/office/drawing/2014/main" id="{A21B1F2A-8568-468E-9B48-F76E20EC4D29}"/>
              </a:ext>
            </a:extLst>
          </p:cNvPr>
          <p:cNvPicPr/>
          <p:nvPr/>
        </p:nvPicPr>
        <p:blipFill>
          <a:blip r:embed="rId11"/>
          <a:stretch>
            <a:fillRect/>
          </a:stretch>
        </p:blipFill>
        <p:spPr>
          <a:xfrm>
            <a:off x="3664593" y="1719897"/>
            <a:ext cx="1188000" cy="1188000"/>
          </a:xfrm>
          <a:prstGeom prst="rect">
            <a:avLst/>
          </a:prstGeom>
        </p:spPr>
      </p:pic>
      <p:sp>
        <p:nvSpPr>
          <p:cNvPr id="61" name="TextBox 6">
            <a:extLst>
              <a:ext uri="{FF2B5EF4-FFF2-40B4-BE49-F238E27FC236}">
                <a16:creationId xmlns:a16="http://schemas.microsoft.com/office/drawing/2014/main" id="{8F1FEFA6-3B03-4DAB-BA8E-63CB2C831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61" y="1390037"/>
            <a:ext cx="2748690" cy="48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Investigation of the diffraction efficiency (DE) measurement as a tool to fabricate a diffraction grating with a defined thickness.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Obdélník 34">
                <a:extLst>
                  <a:ext uri="{FF2B5EF4-FFF2-40B4-BE49-F238E27FC236}">
                    <a16:creationId xmlns:a16="http://schemas.microsoft.com/office/drawing/2014/main" id="{2F72659D-07B0-4679-B3AD-2AB1465ABDC2}"/>
                  </a:ext>
                </a:extLst>
              </p:cNvPr>
              <p:cNvSpPr/>
              <p:nvPr/>
            </p:nvSpPr>
            <p:spPr>
              <a:xfrm>
                <a:off x="284319" y="3733421"/>
                <a:ext cx="3429000" cy="40126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9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900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9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9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9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{"/>
                          <m:endChr m:val="}"/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den>
                          </m:f>
                          <m:d>
                            <m:dPr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900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sSub>
                                <m:sSubPr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9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9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900" dirty="0"/>
              </a:p>
            </p:txBody>
          </p:sp>
        </mc:Choice>
        <mc:Fallback>
          <p:sp>
            <p:nvSpPr>
              <p:cNvPr id="35" name="Obdélník 34">
                <a:extLst>
                  <a:ext uri="{FF2B5EF4-FFF2-40B4-BE49-F238E27FC236}">
                    <a16:creationId xmlns:a16="http://schemas.microsoft.com/office/drawing/2014/main" id="{2F72659D-07B0-4679-B3AD-2AB1465ABD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9" y="3733421"/>
                <a:ext cx="3429000" cy="40126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7">
            <a:extLst>
              <a:ext uri="{FF2B5EF4-FFF2-40B4-BE49-F238E27FC236}">
                <a16:creationId xmlns:a16="http://schemas.microsoft.com/office/drawing/2014/main" id="{9164EA08-3C63-4602-A256-D4DAD3C90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4150" y="6994977"/>
            <a:ext cx="1326749" cy="3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[AB] = </a:t>
            </a:r>
            <a:r>
              <a:rPr lang="en-US" altLang="en-US" sz="1000" i="1">
                <a:latin typeface="Calibri" panose="020F0502020204030204" pitchFamily="34" charset="0"/>
                <a:cs typeface="Arial" panose="020B0604020202020204" pitchFamily="34" charset="0"/>
              </a:rPr>
              <a:t>d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[CD] parametric curve</a:t>
            </a:r>
          </a:p>
        </p:txBody>
      </p:sp>
      <p:pic>
        <p:nvPicPr>
          <p:cNvPr id="39" name="Obrázek 38">
            <a:extLst>
              <a:ext uri="{FF2B5EF4-FFF2-40B4-BE49-F238E27FC236}">
                <a16:creationId xmlns:a16="http://schemas.microsoft.com/office/drawing/2014/main" id="{E3F01A08-2D77-43A4-A203-D84F75912E9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53" y="632810"/>
            <a:ext cx="972486" cy="3966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Obdélník 68">
                <a:extLst>
                  <a:ext uri="{FF2B5EF4-FFF2-40B4-BE49-F238E27FC236}">
                    <a16:creationId xmlns:a16="http://schemas.microsoft.com/office/drawing/2014/main" id="{BD645D73-456C-4136-A7D0-49F8369C2DD7}"/>
                  </a:ext>
                </a:extLst>
              </p:cNvPr>
              <p:cNvSpPr/>
              <p:nvPr/>
            </p:nvSpPr>
            <p:spPr>
              <a:xfrm>
                <a:off x="1656709" y="7609924"/>
                <a:ext cx="1179810" cy="745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00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den>
                          </m:f>
                        </m:e>
                      </m:d>
                    </m:oMath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0;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</m:oMath>
                  </m:oMathPara>
                </a14:m>
                <a:endParaRPr lang="en-US" sz="1000" b="0" dirty="0"/>
              </a:p>
            </p:txBody>
          </p:sp>
        </mc:Choice>
        <mc:Fallback xmlns="">
          <p:sp>
            <p:nvSpPr>
              <p:cNvPr id="69" name="Obdélník 68">
                <a:extLst>
                  <a:ext uri="{FF2B5EF4-FFF2-40B4-BE49-F238E27FC236}">
                    <a16:creationId xmlns:a16="http://schemas.microsoft.com/office/drawing/2014/main" id="{BD645D73-456C-4136-A7D0-49F8369C2D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709" y="7609924"/>
                <a:ext cx="1179810" cy="7459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28">
            <a:extLst>
              <a:ext uri="{FF2B5EF4-FFF2-40B4-BE49-F238E27FC236}">
                <a16:creationId xmlns:a16="http://schemas.microsoft.com/office/drawing/2014/main" id="{8B420D0A-3A92-456E-B92F-A1322A19A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7279" y="7345088"/>
            <a:ext cx="2306201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6</a:t>
            </a:r>
            <a:r>
              <a:rPr lang="en-US" altLang="en-US" sz="750" dirty="0">
                <a:cs typeface="Arial" panose="020B0604020202020204" pitchFamily="34" charset="0"/>
              </a:rPr>
              <a:t>. Comparison of measured and calculated DE for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>
                <a:cs typeface="Arial" panose="020B0604020202020204" pitchFamily="34" charset="0"/>
              </a:rPr>
              <a:t>a) green LED b) red LED</a:t>
            </a:r>
          </a:p>
        </p:txBody>
      </p:sp>
      <p:sp>
        <p:nvSpPr>
          <p:cNvPr id="49" name="TextBox 22">
            <a:extLst>
              <a:ext uri="{FF2B5EF4-FFF2-40B4-BE49-F238E27FC236}">
                <a16:creationId xmlns:a16="http://schemas.microsoft.com/office/drawing/2014/main" id="{AF190DD3-D1E3-4D57-B8A6-3366B5EBC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317" y="8855994"/>
            <a:ext cx="1979454" cy="7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>
                <a:latin typeface="Calibri" panose="020F0502020204030204" pitchFamily="34" charset="0"/>
                <a:cs typeface="Arial" panose="020B0604020202020204" pitchFamily="34" charset="0"/>
              </a:rPr>
              <a:t>ACKNOWLEDGEMENT</a:t>
            </a:r>
            <a:r>
              <a:rPr lang="en-US" altLang="en-US" sz="100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altLang="en-US" sz="600">
                <a:latin typeface="Calibri" panose="020F0502020204030204" pitchFamily="34" charset="0"/>
                <a:cs typeface="Arial" panose="020B0604020202020204" pitchFamily="34" charset="0"/>
              </a:rPr>
              <a:t>Authors appreciate financial support from grant LM2018103 from the Ministry of Education, Youth and Sports of the Czech Republic and European Regional Development Fund-Project “High-sensitive and low-density materials based on polymeric nanocomposites – NANOMAT” ( CZ.02.1.01/0.0/0.0/17_048/0007376).</a:t>
            </a:r>
            <a:endParaRPr lang="en-US" altLang="en-US" sz="10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D06CD862-C38B-4D7E-B434-8C65E30C524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1507" y="1944224"/>
            <a:ext cx="3178891" cy="699356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FFB69DBB-C7F7-484D-ADED-EB2D14382ACD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480" y="447479"/>
            <a:ext cx="380317" cy="396000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5FD7E489-FC91-48C5-9AE8-C9AFC940E0E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24500" y="997205"/>
            <a:ext cx="1104711" cy="281455"/>
          </a:xfrm>
          <a:prstGeom prst="rect">
            <a:avLst/>
          </a:prstGeom>
        </p:spPr>
      </p:pic>
      <p:pic>
        <p:nvPicPr>
          <p:cNvPr id="55" name="Obrázek 54">
            <a:extLst>
              <a:ext uri="{FF2B5EF4-FFF2-40B4-BE49-F238E27FC236}">
                <a16:creationId xmlns:a16="http://schemas.microsoft.com/office/drawing/2014/main" id="{A0EB815F-ECB9-4983-AAAE-49DF55F30FA6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479" y="4100570"/>
            <a:ext cx="3118686" cy="3267075"/>
          </a:xfrm>
          <a:prstGeom prst="rect">
            <a:avLst/>
          </a:prstGeom>
        </p:spPr>
      </p:pic>
      <p:sp>
        <p:nvSpPr>
          <p:cNvPr id="73" name="TextBox 27">
            <a:extLst>
              <a:ext uri="{FF2B5EF4-FFF2-40B4-BE49-F238E27FC236}">
                <a16:creationId xmlns:a16="http://schemas.microsoft.com/office/drawing/2014/main" id="{19328AFA-CE62-434D-9F65-00A1BB434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441" y="8884779"/>
            <a:ext cx="1588570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input parameters of the model</a:t>
            </a:r>
          </a:p>
        </p:txBody>
      </p:sp>
      <p:pic>
        <p:nvPicPr>
          <p:cNvPr id="42" name="Obrázek 41">
            <a:extLst>
              <a:ext uri="{FF2B5EF4-FFF2-40B4-BE49-F238E27FC236}">
                <a16:creationId xmlns:a16="http://schemas.microsoft.com/office/drawing/2014/main" id="{10DAA5E5-A088-4EDB-A504-D3F33F86062F}"/>
              </a:ext>
            </a:extLst>
          </p:cNvPr>
          <p:cNvPicPr/>
          <p:nvPr/>
        </p:nvPicPr>
        <p:blipFill>
          <a:blip r:embed="rId19"/>
          <a:stretch>
            <a:fillRect/>
          </a:stretch>
        </p:blipFill>
        <p:spPr>
          <a:xfrm>
            <a:off x="3680938" y="2977612"/>
            <a:ext cx="1188000" cy="1188000"/>
          </a:xfrm>
          <a:prstGeom prst="rect">
            <a:avLst/>
          </a:prstGeom>
        </p:spPr>
      </p:pic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4904810" y="3895979"/>
            <a:ext cx="1780931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cs-CZ" altLang="en-US" sz="750" b="1" dirty="0">
                <a:cs typeface="Arial" panose="020B0604020202020204" pitchFamily="34" charset="0"/>
              </a:rPr>
              <a:t>5.</a:t>
            </a:r>
            <a:r>
              <a:rPr lang="en-US" altLang="en-US" sz="750" dirty="0">
                <a:cs typeface="Arial" panose="020B0604020202020204" pitchFamily="34" charset="0"/>
              </a:rPr>
              <a:t> Spatial distribution of electric field </a:t>
            </a:r>
            <a:endParaRPr lang="cs-CZ" altLang="en-US" sz="75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dirty="0">
                <a:cs typeface="Arial" panose="020B0604020202020204" pitchFamily="34" charset="0"/>
              </a:rPr>
              <a:t>norm for </a:t>
            </a:r>
            <a:r>
              <a:rPr lang="en-US" altLang="en-US" sz="750" i="1" dirty="0">
                <a:cs typeface="Arial" panose="020B0604020202020204" pitchFamily="34" charset="0"/>
              </a:rPr>
              <a:t>h</a:t>
            </a:r>
            <a:r>
              <a:rPr lang="en-US" altLang="en-US" sz="750" dirty="0">
                <a:cs typeface="Arial" panose="020B0604020202020204" pitchFamily="34" charset="0"/>
              </a:rPr>
              <a:t> = 100 nm, </a:t>
            </a:r>
            <a:r>
              <a:rPr lang="en-US" altLang="en-US" sz="750" i="1" dirty="0"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altLang="en-US" sz="750" dirty="0">
                <a:cs typeface="Arial" panose="020B0604020202020204" pitchFamily="34" charset="0"/>
                <a:sym typeface="Symbol" panose="05050102010706020507" pitchFamily="18" charset="2"/>
              </a:rPr>
              <a:t> = 10 deg</a:t>
            </a:r>
            <a:r>
              <a:rPr lang="cs-CZ" altLang="en-US" sz="750" dirty="0"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65" name="TextBox 6">
            <a:extLst>
              <a:ext uri="{FF2B5EF4-FFF2-40B4-BE49-F238E27FC236}">
                <a16:creationId xmlns:a16="http://schemas.microsoft.com/office/drawing/2014/main" id="{5DE7C0EF-E6AA-45D1-8D82-13B71C4AA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402" y="1947982"/>
            <a:ext cx="504000" cy="288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800" i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  <a:sym typeface="Symbol" panose="05050102010706020507" pitchFamily="18" charset="2"/>
              </a:rPr>
              <a:t></a:t>
            </a:r>
            <a:r>
              <a:rPr lang="cs-CZ" altLang="en-US" sz="800" i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800" dirty="0">
                <a:cs typeface="Arial" panose="020B0604020202020204" pitchFamily="34" charset="0"/>
                <a:sym typeface="Symbol" panose="05050102010706020507" pitchFamily="18" charset="2"/>
              </a:rPr>
              <a:t>= 635 nm </a:t>
            </a:r>
            <a:endParaRPr lang="cs-CZ" altLang="en-US" sz="800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800" dirty="0">
                <a:cs typeface="Arial" panose="020B0604020202020204" pitchFamily="34" charset="0"/>
                <a:sym typeface="Symbol" panose="05050102010706020507" pitchFamily="18" charset="2"/>
              </a:rPr>
              <a:t>in-plane</a:t>
            </a:r>
            <a:r>
              <a:rPr lang="en-US" altLang="en-US" sz="800" dirty="0">
                <a:cs typeface="Arial" panose="020B0604020202020204" pitchFamily="34" charset="0"/>
              </a:rPr>
              <a:t> </a:t>
            </a:r>
            <a:endParaRPr lang="en-US" altLang="en-US" sz="8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75" name="TextBox 6">
            <a:extLst>
              <a:ext uri="{FF2B5EF4-FFF2-40B4-BE49-F238E27FC236}">
                <a16:creationId xmlns:a16="http://schemas.microsoft.com/office/drawing/2014/main" id="{ED378102-7390-4AAA-B81D-E73692A98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402" y="3211752"/>
            <a:ext cx="610714" cy="26545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800" i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  <a:sym typeface="Symbol" panose="05050102010706020507" pitchFamily="18" charset="2"/>
              </a:rPr>
              <a:t></a:t>
            </a:r>
            <a:r>
              <a:rPr lang="cs-CZ" altLang="en-US" sz="800" i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800" dirty="0">
                <a:cs typeface="Arial" panose="020B0604020202020204" pitchFamily="34" charset="0"/>
                <a:sym typeface="Symbol" panose="05050102010706020507" pitchFamily="18" charset="2"/>
              </a:rPr>
              <a:t>= 532 nm out-of-plane</a:t>
            </a:r>
            <a:endParaRPr lang="en-US" altLang="en-US" sz="8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74B5D7E-75D0-42EF-B222-DA54FD7F5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1876" y="4201769"/>
            <a:ext cx="1728031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>
                <a:cs typeface="Arial" panose="020B0604020202020204" pitchFamily="34" charset="0"/>
              </a:rPr>
              <a:t>Figure 2</a:t>
            </a:r>
            <a:r>
              <a:rPr lang="en-US" altLang="en-US" sz="750">
                <a:cs typeface="Arial" panose="020B0604020202020204" pitchFamily="34" charset="0"/>
              </a:rPr>
              <a:t>. Custom-made equipment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>
                <a:cs typeface="Arial" panose="020B0604020202020204" pitchFamily="34" charset="0"/>
              </a:rPr>
              <a:t> for the diffraction efficiency measurement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</Words>
  <Application>Microsoft Office PowerPoint</Application>
  <PresentationFormat>A4 (210 × 297 mm)</PresentationFormat>
  <Paragraphs>84</Paragraphs>
  <Slides>1</Slides>
  <Notes>1</Notes>
  <HiddenSlides>1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Calibri</vt:lpstr>
      <vt:lpstr>Cambria</vt:lpstr>
      <vt:lpstr>Cambria Math</vt:lpstr>
      <vt:lpstr>Symbol</vt:lpstr>
      <vt:lpstr>Office Theme</vt:lpstr>
      <vt:lpstr>Graph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2020-09-17T18:20:28Z</dcterms:modified>
</cp:coreProperties>
</file>