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9"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DDF8"/>
    <a:srgbClr val="D9F8F4"/>
    <a:srgbClr val="2B9AF5"/>
    <a:srgbClr val="0079C1"/>
    <a:srgbClr val="DEEBF8"/>
    <a:srgbClr val="D0F8F7"/>
    <a:srgbClr val="AEE6F8"/>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11" autoAdjust="0"/>
    <p:restoredTop sz="94683" autoAdjust="0"/>
  </p:normalViewPr>
  <p:slideViewPr>
    <p:cSldViewPr>
      <p:cViewPr>
        <p:scale>
          <a:sx n="91" d="100"/>
          <a:sy n="91" d="100"/>
        </p:scale>
        <p:origin x="736" y="-632"/>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9/13/20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9/13/20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2155608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9/13/20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9/13/20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9/13/20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9/13/20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9/13/20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9/13/20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9/13/20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9/13/20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9/13/20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9/13/20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9/13/20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9/13/20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23" Type="http://schemas.openxmlformats.org/officeDocument/2006/relationships/image" Target="../media/image17.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 name="Rounded Rectangle 122">
            <a:extLst>
              <a:ext uri="{FF2B5EF4-FFF2-40B4-BE49-F238E27FC236}">
                <a16:creationId xmlns:a16="http://schemas.microsoft.com/office/drawing/2014/main" id="{9AF6CA73-5D65-B14F-9004-B85B255D68E3}"/>
              </a:ext>
            </a:extLst>
          </p:cNvPr>
          <p:cNvSpPr/>
          <p:nvPr/>
        </p:nvSpPr>
        <p:spPr>
          <a:xfrm>
            <a:off x="3544595" y="6592144"/>
            <a:ext cx="3082923" cy="2448998"/>
          </a:xfrm>
          <a:prstGeom prst="roundRect">
            <a:avLst>
              <a:gd name="adj" fmla="val 6241"/>
            </a:avLst>
          </a:prstGeom>
          <a:ln>
            <a:solidFill>
              <a:srgbClr val="2B9AF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4" name="TextBox 23"/>
          <p:cNvSpPr txBox="1"/>
          <p:nvPr/>
        </p:nvSpPr>
        <p:spPr>
          <a:xfrm>
            <a:off x="3528151" y="9138384"/>
            <a:ext cx="1756683" cy="1034897"/>
          </a:xfrm>
          <a:prstGeom prst="rect">
            <a:avLst/>
          </a:prstGeom>
          <a:noFill/>
        </p:spPr>
        <p:txBody>
          <a:bodyPr wrap="square" lIns="19047" tIns="9524" rIns="19047" bIns="9524">
            <a:spAutoFit/>
          </a:bodyPr>
          <a:lstStyle/>
          <a:p>
            <a:r>
              <a:rPr lang="en-US" sz="600" dirty="0">
                <a:latin typeface="+mn-lt"/>
              </a:rPr>
              <a:t>1.  E. Westby, “Macromodelling of Microsystems”, 2004.</a:t>
            </a:r>
          </a:p>
          <a:p>
            <a:r>
              <a:rPr lang="en-US" sz="600" dirty="0">
                <a:latin typeface="+mn-lt"/>
              </a:rPr>
              <a:t>2. H. V. Allen et al;. “Accelerometer systems with self-testable features,” </a:t>
            </a:r>
            <a:r>
              <a:rPr lang="en-US" sz="600" i="1" dirty="0">
                <a:latin typeface="+mn-lt"/>
              </a:rPr>
              <a:t>Sensors and Actuators</a:t>
            </a:r>
            <a:r>
              <a:rPr lang="en-US" sz="600" dirty="0">
                <a:latin typeface="+mn-lt"/>
              </a:rPr>
              <a:t>, 1989.</a:t>
            </a:r>
          </a:p>
          <a:p>
            <a:endParaRPr lang="en-US" sz="600" dirty="0">
              <a:latin typeface="+mn-lt"/>
            </a:endParaRPr>
          </a:p>
          <a:p>
            <a:endParaRPr lang="en-US" sz="600" dirty="0">
              <a:latin typeface="+mn-lt"/>
            </a:endParaRPr>
          </a:p>
          <a:p>
            <a:endParaRPr lang="en-US" sz="600" dirty="0">
              <a:latin typeface="+mn-lt"/>
            </a:endParaRPr>
          </a:p>
          <a:p>
            <a:endParaRPr lang="en-US" sz="600" dirty="0">
              <a:latin typeface="+mn-lt"/>
            </a:endParaRPr>
          </a:p>
          <a:p>
            <a:pPr marL="107145" indent="-107145" defTabSz="914181" eaLnBrk="1" fontAlgn="auto" hangingPunct="1">
              <a:spcBef>
                <a:spcPts val="0"/>
              </a:spcBef>
              <a:spcAft>
                <a:spcPts val="0"/>
              </a:spcAft>
              <a:buFont typeface="+mj-lt"/>
              <a:buAutoNum type="arabicPeriod"/>
              <a:defRPr/>
            </a:pPr>
            <a:endParaRPr lang="en-US" sz="600" dirty="0">
              <a:latin typeface="+mn-lt"/>
              <a:ea typeface="+mn-ea"/>
              <a:cs typeface="Arial" panose="020B0604020202020204" pitchFamily="34" charset="0"/>
            </a:endParaRPr>
          </a:p>
          <a:p>
            <a:pPr marL="107145" indent="-107145" defTabSz="914181" eaLnBrk="1" fontAlgn="auto" hangingPunct="1">
              <a:spcBef>
                <a:spcPts val="0"/>
              </a:spcBef>
              <a:spcAft>
                <a:spcPts val="0"/>
              </a:spcAft>
              <a:buFont typeface="+mj-lt"/>
              <a:buAutoNum type="arabicPeriod"/>
              <a:defRPr/>
            </a:pPr>
            <a:endParaRPr lang="en-US" sz="600" dirty="0">
              <a:latin typeface="+mn-lt"/>
              <a:ea typeface="+mn-ea"/>
              <a:cs typeface="Arial" panose="020B0604020202020204" pitchFamily="34" charset="0"/>
            </a:endParaRPr>
          </a:p>
          <a:p>
            <a:pPr marL="107145" indent="-107145" defTabSz="914181" eaLnBrk="1" fontAlgn="auto" hangingPunct="1">
              <a:spcBef>
                <a:spcPts val="0"/>
              </a:spcBef>
              <a:spcAft>
                <a:spcPts val="0"/>
              </a:spcAft>
              <a:buFont typeface="+mj-lt"/>
              <a:buAutoNum type="arabicPeriod"/>
              <a:defRPr/>
            </a:pPr>
            <a:endParaRPr lang="en-US" sz="600" dirty="0">
              <a:latin typeface="+mn-lt"/>
              <a:ea typeface="+mn-ea"/>
              <a:cs typeface="Arial" panose="020B0604020202020204" pitchFamily="34" charset="0"/>
            </a:endParaRPr>
          </a:p>
        </p:txBody>
      </p:sp>
      <p:sp>
        <p:nvSpPr>
          <p:cNvPr id="25" name="TextBox 3"/>
          <p:cNvSpPr txBox="1">
            <a:spLocks noChangeArrowheads="1"/>
          </p:cNvSpPr>
          <p:nvPr/>
        </p:nvSpPr>
        <p:spPr bwMode="auto">
          <a:xfrm>
            <a:off x="963929" y="274072"/>
            <a:ext cx="5449478" cy="1065674"/>
          </a:xfrm>
          <a:prstGeom prst="rect">
            <a:avLst/>
          </a:prstGeom>
          <a:noFill/>
          <a:ln w="9525">
            <a:noFill/>
            <a:miter lim="800000"/>
            <a:headEnd/>
            <a:tailEnd/>
          </a:ln>
        </p:spPr>
        <p:txBody>
          <a:bodyPr wrap="square" lIns="19047" tIns="9524" rIns="19047" bIns="9524" anchor="ctr" anchorCtr="0">
            <a:spAutoFit/>
          </a:bodyPr>
          <a:lstStyle/>
          <a:p>
            <a:pPr algn="ctr"/>
            <a:r>
              <a:rPr lang="en-US" sz="1600" b="1" dirty="0">
                <a:latin typeface="Apple Braille Pinpoint 8 Dot" pitchFamily="2" charset="0"/>
                <a:cs typeface="Adobe Hebrew" panose="02040503050201020203" pitchFamily="18" charset="-79"/>
              </a:rPr>
              <a:t>Cross Domain Modelling of a Meander Beam MEMS Bulk Micromachined Accelerometer in COMSOL Multiphysics® and SPICE </a:t>
            </a:r>
            <a:endParaRPr lang="en-US" sz="1600" dirty="0">
              <a:latin typeface="Apple Braille Pinpoint 8 Dot" pitchFamily="2" charset="0"/>
              <a:cs typeface="Adobe Hebrew" panose="02040503050201020203" pitchFamily="18" charset="-79"/>
            </a:endParaRPr>
          </a:p>
          <a:p>
            <a:pPr algn="ctr" defTabSz="913916" eaLnBrk="1" hangingPunct="1">
              <a:defRPr/>
            </a:pPr>
            <a:r>
              <a:rPr lang="en-US" sz="1000" dirty="0">
                <a:latin typeface="Calibri" panose="020F0502020204030204" pitchFamily="34" charset="0"/>
                <a:ea typeface="+mn-ea"/>
                <a:cs typeface="Arial" panose="020B0604020202020204" pitchFamily="34" charset="0"/>
              </a:rPr>
              <a:t>Mahdieh Shojaei Baghini</a:t>
            </a:r>
            <a:r>
              <a:rPr lang="en-US" sz="1000" baseline="30000" dirty="0">
                <a:latin typeface="Calibri" panose="020F0502020204030204" pitchFamily="34" charset="0"/>
                <a:ea typeface="+mn-ea"/>
                <a:cs typeface="Arial" panose="020B0604020202020204" pitchFamily="34" charset="0"/>
              </a:rPr>
              <a:t>1</a:t>
            </a:r>
          </a:p>
          <a:p>
            <a:pPr algn="ctr" defTabSz="913916" eaLnBrk="1" hangingPunct="1">
              <a:defRPr/>
            </a:pPr>
            <a:r>
              <a:rPr lang="en-US" sz="1000" dirty="0">
                <a:latin typeface="Calibri" panose="020F0502020204030204" pitchFamily="34" charset="0"/>
                <a:ea typeface="+mn-ea"/>
                <a:cs typeface="Arial" panose="020B0604020202020204" pitchFamily="34" charset="0"/>
              </a:rPr>
              <a:t>1. </a:t>
            </a:r>
            <a:r>
              <a:rPr lang="en-US" sz="1000" dirty="0">
                <a:latin typeface="Calibri" panose="020F0502020204030204" pitchFamily="34" charset="0"/>
                <a:cs typeface="Arial" panose="020B0604020202020204" pitchFamily="34" charset="0"/>
              </a:rPr>
              <a:t>Delft University of Technology, Delft, Netherlands</a:t>
            </a:r>
            <a:endParaRPr lang="en-US" sz="1000" dirty="0">
              <a:latin typeface="Calibri" panose="020F0502020204030204" pitchFamily="34" charset="0"/>
              <a:ea typeface="+mn-ea"/>
              <a:cs typeface="Arial" panose="020B0604020202020204" pitchFamily="34" charset="0"/>
            </a:endParaRP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190500" y="13335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Conference</a:t>
            </a:r>
          </a:p>
        </p:txBody>
      </p:sp>
      <p:sp>
        <p:nvSpPr>
          <p:cNvPr id="3" name="Rounded Rectangle 2">
            <a:extLst>
              <a:ext uri="{FF2B5EF4-FFF2-40B4-BE49-F238E27FC236}">
                <a16:creationId xmlns:a16="http://schemas.microsoft.com/office/drawing/2014/main" id="{09AD3DA1-DAA3-014B-B0B5-93D8339E0E38}"/>
              </a:ext>
            </a:extLst>
          </p:cNvPr>
          <p:cNvSpPr/>
          <p:nvPr/>
        </p:nvSpPr>
        <p:spPr>
          <a:xfrm>
            <a:off x="249424" y="1419384"/>
            <a:ext cx="3238500" cy="2980860"/>
          </a:xfrm>
          <a:prstGeom prst="roundRect">
            <a:avLst>
              <a:gd name="adj" fmla="val 6241"/>
            </a:avLst>
          </a:prstGeom>
          <a:ln>
            <a:solidFill>
              <a:srgbClr val="2B9AF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 name="Rectangle 3">
            <a:extLst>
              <a:ext uri="{FF2B5EF4-FFF2-40B4-BE49-F238E27FC236}">
                <a16:creationId xmlns:a16="http://schemas.microsoft.com/office/drawing/2014/main" id="{6A53F25A-1073-EA47-B9BD-1622F05EA073}"/>
              </a:ext>
            </a:extLst>
          </p:cNvPr>
          <p:cNvSpPr/>
          <p:nvPr/>
        </p:nvSpPr>
        <p:spPr>
          <a:xfrm>
            <a:off x="1152727" y="1349600"/>
            <a:ext cx="1372718" cy="18726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TextBox 6">
            <a:extLst>
              <a:ext uri="{FF2B5EF4-FFF2-40B4-BE49-F238E27FC236}">
                <a16:creationId xmlns:a16="http://schemas.microsoft.com/office/drawing/2014/main" id="{FD78E005-759D-B043-9227-E8C7A2E09816}"/>
              </a:ext>
            </a:extLst>
          </p:cNvPr>
          <p:cNvSpPr txBox="1"/>
          <p:nvPr/>
        </p:nvSpPr>
        <p:spPr>
          <a:xfrm>
            <a:off x="1344381" y="1299176"/>
            <a:ext cx="2162326" cy="261610"/>
          </a:xfrm>
          <a:prstGeom prst="rect">
            <a:avLst/>
          </a:prstGeom>
          <a:noFill/>
        </p:spPr>
        <p:txBody>
          <a:bodyPr wrap="square" rtlCol="0">
            <a:spAutoFit/>
          </a:bodyPr>
          <a:lstStyle/>
          <a:p>
            <a:r>
              <a:rPr lang="en-US" sz="1100" dirty="0">
                <a:latin typeface="Times New Roman" panose="02020603050405020304" pitchFamily="18" charset="0"/>
                <a:ea typeface="Apple Symbols" panose="02000000000000000000" pitchFamily="2" charset="-79"/>
                <a:cs typeface="Times New Roman" panose="02020603050405020304" pitchFamily="18" charset="0"/>
              </a:rPr>
              <a:t>Introduction</a:t>
            </a:r>
          </a:p>
        </p:txBody>
      </p:sp>
      <p:pic>
        <p:nvPicPr>
          <p:cNvPr id="9" name="Picture 8">
            <a:extLst>
              <a:ext uri="{FF2B5EF4-FFF2-40B4-BE49-F238E27FC236}">
                <a16:creationId xmlns:a16="http://schemas.microsoft.com/office/drawing/2014/main" id="{8A64840B-A2D6-5246-A079-5A77BBCCAF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456" y="357678"/>
            <a:ext cx="930613" cy="916129"/>
          </a:xfrm>
          <a:prstGeom prst="rect">
            <a:avLst/>
          </a:prstGeom>
        </p:spPr>
      </p:pic>
      <p:sp>
        <p:nvSpPr>
          <p:cNvPr id="44" name="TextBox 25">
            <a:extLst>
              <a:ext uri="{FF2B5EF4-FFF2-40B4-BE49-F238E27FC236}">
                <a16:creationId xmlns:a16="http://schemas.microsoft.com/office/drawing/2014/main" id="{8EE50BD1-5743-6A4A-8BC6-A0517F6A3DCB}"/>
              </a:ext>
            </a:extLst>
          </p:cNvPr>
          <p:cNvSpPr txBox="1">
            <a:spLocks noChangeArrowheads="1"/>
          </p:cNvSpPr>
          <p:nvPr/>
        </p:nvSpPr>
        <p:spPr bwMode="auto">
          <a:xfrm>
            <a:off x="369171" y="4121753"/>
            <a:ext cx="2957973" cy="26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b="1" dirty="0">
                <a:latin typeface="Times New Roman" panose="02020603050405020304" pitchFamily="18" charset="0"/>
                <a:cs typeface="Times New Roman" panose="02020603050405020304" pitchFamily="18" charset="0"/>
              </a:rPr>
              <a:t>Fig</a:t>
            </a:r>
            <a:r>
              <a:rPr lang="en-US" altLang="en-US" sz="800" dirty="0">
                <a:latin typeface="Times New Roman" panose="02020603050405020304" pitchFamily="18" charset="0"/>
                <a:cs typeface="Times New Roman" panose="02020603050405020304" pitchFamily="18" charset="0"/>
              </a:rPr>
              <a:t>. </a:t>
            </a:r>
            <a:r>
              <a:rPr lang="en-US" altLang="en-US" sz="800" b="1" dirty="0">
                <a:latin typeface="Times New Roman" panose="02020603050405020304" pitchFamily="18" charset="0"/>
                <a:cs typeface="Times New Roman" panose="02020603050405020304" pitchFamily="18" charset="0"/>
              </a:rPr>
              <a:t>1. </a:t>
            </a:r>
            <a:r>
              <a:rPr lang="en-US" altLang="en-US" sz="800" dirty="0">
                <a:latin typeface="Times New Roman" panose="02020603050405020304" pitchFamily="18" charset="0"/>
                <a:cs typeface="Times New Roman" panose="02020603050405020304" pitchFamily="18" charset="0"/>
              </a:rPr>
              <a:t>Eight-beam Si accelerometer with squeeze film damping fabricated using anisotropic wet etching.    </a:t>
            </a:r>
          </a:p>
        </p:txBody>
      </p:sp>
      <p:pic>
        <p:nvPicPr>
          <p:cNvPr id="29" name="Picture 28">
            <a:extLst>
              <a:ext uri="{FF2B5EF4-FFF2-40B4-BE49-F238E27FC236}">
                <a16:creationId xmlns:a16="http://schemas.microsoft.com/office/drawing/2014/main" id="{8F8197B2-CE94-BB43-BCC3-43BE5FE304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7219" y="2930517"/>
            <a:ext cx="1902908" cy="1200516"/>
          </a:xfrm>
          <a:prstGeom prst="rect">
            <a:avLst/>
          </a:prstGeom>
        </p:spPr>
      </p:pic>
      <p:sp>
        <p:nvSpPr>
          <p:cNvPr id="56" name="TextBox 15">
            <a:extLst>
              <a:ext uri="{FF2B5EF4-FFF2-40B4-BE49-F238E27FC236}">
                <a16:creationId xmlns:a16="http://schemas.microsoft.com/office/drawing/2014/main" id="{86B20091-BE6D-834B-946B-504DF15A767D}"/>
              </a:ext>
            </a:extLst>
          </p:cNvPr>
          <p:cNvSpPr txBox="1">
            <a:spLocks noChangeArrowheads="1"/>
          </p:cNvSpPr>
          <p:nvPr/>
        </p:nvSpPr>
        <p:spPr bwMode="auto">
          <a:xfrm>
            <a:off x="367186" y="1598111"/>
            <a:ext cx="3010843" cy="1527339"/>
          </a:xfrm>
          <a:prstGeom prst="rect">
            <a:avLst/>
          </a:prstGeom>
          <a:noFill/>
          <a:ln>
            <a:noFill/>
          </a:ln>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100" dirty="0">
                <a:latin typeface="Times New Roman" panose="02020603050405020304" pitchFamily="18" charset="0"/>
                <a:cs typeface="Times New Roman" panose="02020603050405020304" pitchFamily="18" charset="0"/>
              </a:rPr>
              <a:t>Static and dynamic modelling of MEMS accelerometers using COMSOL and lumped circuit elements enables cross domain design, analysis and simulation of these devices. Meander beams are utilized due to their lower effective vertical stiffness as compared to rectangular beams and placed at the edges of the proof mass to reduce parasitic frequencies which lead to tilts [1,2].</a:t>
            </a:r>
          </a:p>
          <a:p>
            <a:pPr algn="just" eaLnBrk="1" hangingPunct="1">
              <a:spcBef>
                <a:spcPct val="0"/>
              </a:spcBef>
              <a:buFontTx/>
              <a:buNone/>
              <a:defRPr/>
            </a:pPr>
            <a:r>
              <a:rPr lang="en-US" altLang="en-US" sz="1000" dirty="0">
                <a:latin typeface="Adobe Hebrew" panose="02040503050201020203" pitchFamily="18" charset="-79"/>
                <a:cs typeface="Adobe Hebrew" panose="02040503050201020203" pitchFamily="18" charset="-79"/>
              </a:rPr>
              <a:t> </a:t>
            </a:r>
          </a:p>
        </p:txBody>
      </p:sp>
      <p:sp>
        <p:nvSpPr>
          <p:cNvPr id="57" name="Rounded Rectangle 56">
            <a:extLst>
              <a:ext uri="{FF2B5EF4-FFF2-40B4-BE49-F238E27FC236}">
                <a16:creationId xmlns:a16="http://schemas.microsoft.com/office/drawing/2014/main" id="{B8F885B2-3EA9-CF4D-9175-A935EF8045AC}"/>
              </a:ext>
            </a:extLst>
          </p:cNvPr>
          <p:cNvSpPr/>
          <p:nvPr/>
        </p:nvSpPr>
        <p:spPr>
          <a:xfrm>
            <a:off x="239211" y="4457681"/>
            <a:ext cx="3238500" cy="3236739"/>
          </a:xfrm>
          <a:prstGeom prst="roundRect">
            <a:avLst>
              <a:gd name="adj" fmla="val 6241"/>
            </a:avLst>
          </a:prstGeom>
          <a:noFill/>
          <a:ln>
            <a:solidFill>
              <a:srgbClr val="2B9AF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8" name="Rectangle 57">
            <a:extLst>
              <a:ext uri="{FF2B5EF4-FFF2-40B4-BE49-F238E27FC236}">
                <a16:creationId xmlns:a16="http://schemas.microsoft.com/office/drawing/2014/main" id="{5C8EDF60-E015-3D41-BF21-4AFD96319C0B}"/>
              </a:ext>
            </a:extLst>
          </p:cNvPr>
          <p:cNvSpPr/>
          <p:nvPr/>
        </p:nvSpPr>
        <p:spPr>
          <a:xfrm>
            <a:off x="1078586" y="4429584"/>
            <a:ext cx="1580175" cy="18726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9" name="TextBox 58">
            <a:extLst>
              <a:ext uri="{FF2B5EF4-FFF2-40B4-BE49-F238E27FC236}">
                <a16:creationId xmlns:a16="http://schemas.microsoft.com/office/drawing/2014/main" id="{CB4A53C9-8B4E-C043-8242-D1B87098CFAE}"/>
              </a:ext>
            </a:extLst>
          </p:cNvPr>
          <p:cNvSpPr txBox="1"/>
          <p:nvPr/>
        </p:nvSpPr>
        <p:spPr>
          <a:xfrm>
            <a:off x="1066264" y="4393534"/>
            <a:ext cx="2162326" cy="261610"/>
          </a:xfrm>
          <a:prstGeom prst="rect">
            <a:avLst/>
          </a:prstGeom>
          <a:noFill/>
        </p:spPr>
        <p:txBody>
          <a:bodyPr wrap="square" rtlCol="0">
            <a:spAutoFit/>
          </a:bodyPr>
          <a:lstStyle/>
          <a:p>
            <a:r>
              <a:rPr lang="en-US" sz="1100" dirty="0">
                <a:latin typeface="Times New Roman" panose="02020603050405020304" pitchFamily="18" charset="0"/>
                <a:ea typeface="Apple Symbols" panose="02000000000000000000" pitchFamily="2" charset="-79"/>
                <a:cs typeface="Times New Roman" panose="02020603050405020304" pitchFamily="18" charset="0"/>
              </a:rPr>
              <a:t>SPICE Analytical Model</a:t>
            </a:r>
          </a:p>
        </p:txBody>
      </p:sp>
      <p:sp>
        <p:nvSpPr>
          <p:cNvPr id="60" name="Rounded Rectangle 59">
            <a:extLst>
              <a:ext uri="{FF2B5EF4-FFF2-40B4-BE49-F238E27FC236}">
                <a16:creationId xmlns:a16="http://schemas.microsoft.com/office/drawing/2014/main" id="{2123257F-0776-A04A-889F-98AA976FAFB4}"/>
              </a:ext>
            </a:extLst>
          </p:cNvPr>
          <p:cNvSpPr/>
          <p:nvPr/>
        </p:nvSpPr>
        <p:spPr>
          <a:xfrm>
            <a:off x="239211" y="7713539"/>
            <a:ext cx="3238500" cy="1898879"/>
          </a:xfrm>
          <a:prstGeom prst="roundRect">
            <a:avLst>
              <a:gd name="adj" fmla="val 6241"/>
            </a:avLst>
          </a:prstGeom>
          <a:noFill/>
          <a:ln>
            <a:solidFill>
              <a:srgbClr val="2B9AF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2" name="Rectangle 61">
            <a:extLst>
              <a:ext uri="{FF2B5EF4-FFF2-40B4-BE49-F238E27FC236}">
                <a16:creationId xmlns:a16="http://schemas.microsoft.com/office/drawing/2014/main" id="{4373476F-7673-7542-9509-CA023FE913A7}"/>
              </a:ext>
            </a:extLst>
          </p:cNvPr>
          <p:cNvSpPr/>
          <p:nvPr/>
        </p:nvSpPr>
        <p:spPr>
          <a:xfrm>
            <a:off x="1042671" y="7654429"/>
            <a:ext cx="1580175" cy="18726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3" name="TextBox 62">
            <a:extLst>
              <a:ext uri="{FF2B5EF4-FFF2-40B4-BE49-F238E27FC236}">
                <a16:creationId xmlns:a16="http://schemas.microsoft.com/office/drawing/2014/main" id="{A88C7F0C-0FD2-5541-BEF1-3AAA55DFA667}"/>
              </a:ext>
            </a:extLst>
          </p:cNvPr>
          <p:cNvSpPr txBox="1"/>
          <p:nvPr/>
        </p:nvSpPr>
        <p:spPr>
          <a:xfrm>
            <a:off x="1108069" y="7623231"/>
            <a:ext cx="2162326" cy="261610"/>
          </a:xfrm>
          <a:prstGeom prst="rect">
            <a:avLst/>
          </a:prstGeom>
          <a:noFill/>
        </p:spPr>
        <p:txBody>
          <a:bodyPr wrap="square" rtlCol="0">
            <a:spAutoFit/>
          </a:bodyPr>
          <a:lstStyle/>
          <a:p>
            <a:r>
              <a:rPr lang="en-US" sz="1100" dirty="0">
                <a:latin typeface="Times New Roman" panose="02020603050405020304" pitchFamily="18" charset="0"/>
                <a:ea typeface="Apple Symbols" panose="02000000000000000000" pitchFamily="2" charset="-79"/>
                <a:cs typeface="Times New Roman" panose="02020603050405020304" pitchFamily="18" charset="0"/>
              </a:rPr>
              <a:t>Computational Model</a:t>
            </a:r>
          </a:p>
        </p:txBody>
      </p:sp>
      <p:pic>
        <p:nvPicPr>
          <p:cNvPr id="64" name="Picture 63">
            <a:extLst>
              <a:ext uri="{FF2B5EF4-FFF2-40B4-BE49-F238E27FC236}">
                <a16:creationId xmlns:a16="http://schemas.microsoft.com/office/drawing/2014/main" id="{B292FD68-2B8B-3745-B63A-684E1581658E}"/>
              </a:ext>
            </a:extLst>
          </p:cNvPr>
          <p:cNvPicPr>
            <a:picLocks noChangeAspect="1"/>
          </p:cNvPicPr>
          <p:nvPr/>
        </p:nvPicPr>
        <p:blipFill rotWithShape="1">
          <a:blip r:embed="rId5">
            <a:extLst>
              <a:ext uri="{28A0092B-C50C-407E-A947-70E740481C1C}">
                <a14:useLocalDpi xmlns:a14="http://schemas.microsoft.com/office/drawing/2010/main" val="0"/>
              </a:ext>
            </a:extLst>
          </a:blip>
          <a:srcRect l="47265" t="22105" r="-1650" b="11934"/>
          <a:stretch/>
        </p:blipFill>
        <p:spPr>
          <a:xfrm>
            <a:off x="281687" y="6025352"/>
            <a:ext cx="3074059" cy="1457917"/>
          </a:xfrm>
          <a:prstGeom prst="rect">
            <a:avLst/>
          </a:prstGeom>
        </p:spPr>
      </p:pic>
      <p:sp>
        <p:nvSpPr>
          <p:cNvPr id="30" name="TextBox 29">
            <a:extLst>
              <a:ext uri="{FF2B5EF4-FFF2-40B4-BE49-F238E27FC236}">
                <a16:creationId xmlns:a16="http://schemas.microsoft.com/office/drawing/2014/main" id="{496D7D59-F107-F244-AAAF-3476467DE1AA}"/>
              </a:ext>
            </a:extLst>
          </p:cNvPr>
          <p:cNvSpPr txBox="1"/>
          <p:nvPr/>
        </p:nvSpPr>
        <p:spPr>
          <a:xfrm>
            <a:off x="226951" y="4607740"/>
            <a:ext cx="3375458" cy="938719"/>
          </a:xfrm>
          <a:prstGeom prst="rect">
            <a:avLst/>
          </a:prstGeom>
          <a:noFill/>
        </p:spPr>
        <p:txBody>
          <a:bodyPr wrap="square" rtlCol="0">
            <a:spAutoFit/>
          </a:bodyPr>
          <a:lstStyle/>
          <a:p>
            <a:r>
              <a:rPr lang="en-US" sz="1100" dirty="0">
                <a:latin typeface="Times New Roman" panose="02020603050405020304" pitchFamily="18" charset="0"/>
                <a:cs typeface="Times New Roman" panose="02020603050405020304" pitchFamily="18" charset="0"/>
              </a:rPr>
              <a:t>The force applied on the proof mass is modeled by a current source. Consequently, each discrete element models a mechanical variable, conserving energy. The damping is modeled by R and L. The damping ratio </a:t>
            </a:r>
          </a:p>
          <a:p>
            <a:r>
              <a:rPr lang="en-US" sz="1100" dirty="0">
                <a:latin typeface="Times New Roman" panose="02020603050405020304" pitchFamily="18" charset="0"/>
                <a:cs typeface="Times New Roman" panose="02020603050405020304" pitchFamily="18" charset="0"/>
              </a:rPr>
              <a:t>(</a:t>
            </a:r>
            <a:r>
              <a:rPr lang="el-GR" sz="1100" dirty="0">
                <a:latin typeface="Times New Roman" panose="02020603050405020304" pitchFamily="18" charset="0"/>
                <a:cs typeface="Times New Roman" panose="02020603050405020304" pitchFamily="18" charset="0"/>
              </a:rPr>
              <a:t>ζ</a:t>
            </a:r>
            <a:r>
              <a:rPr lang="en-US" sz="1100" dirty="0">
                <a:latin typeface="Times New Roman" panose="02020603050405020304" pitchFamily="18" charset="0"/>
                <a:cs typeface="Times New Roman" panose="02020603050405020304" pitchFamily="18" charset="0"/>
              </a:rPr>
              <a:t>) is 0.7.</a:t>
            </a:r>
          </a:p>
        </p:txBody>
      </p:sp>
      <p:sp>
        <p:nvSpPr>
          <p:cNvPr id="74" name="Rounded Rectangle 73">
            <a:extLst>
              <a:ext uri="{FF2B5EF4-FFF2-40B4-BE49-F238E27FC236}">
                <a16:creationId xmlns:a16="http://schemas.microsoft.com/office/drawing/2014/main" id="{DE4B30A8-266D-AF48-BF23-1A09EE6794A9}"/>
              </a:ext>
            </a:extLst>
          </p:cNvPr>
          <p:cNvSpPr/>
          <p:nvPr/>
        </p:nvSpPr>
        <p:spPr>
          <a:xfrm>
            <a:off x="3540726" y="1398650"/>
            <a:ext cx="3090662" cy="5155051"/>
          </a:xfrm>
          <a:prstGeom prst="roundRect">
            <a:avLst>
              <a:gd name="adj" fmla="val 6241"/>
            </a:avLst>
          </a:prstGeom>
          <a:noFill/>
          <a:ln>
            <a:solidFill>
              <a:srgbClr val="2B9AF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32" name="Picture 31">
            <a:extLst>
              <a:ext uri="{FF2B5EF4-FFF2-40B4-BE49-F238E27FC236}">
                <a16:creationId xmlns:a16="http://schemas.microsoft.com/office/drawing/2014/main" id="{FDFF927F-C50C-784E-AA33-9ABA851F7237}"/>
              </a:ext>
            </a:extLst>
          </p:cNvPr>
          <p:cNvPicPr>
            <a:picLocks noChangeAspect="1"/>
          </p:cNvPicPr>
          <p:nvPr/>
        </p:nvPicPr>
        <p:blipFill rotWithShape="1">
          <a:blip r:embed="rId6">
            <a:extLst>
              <a:ext uri="{BEBA8EAE-BF5A-486C-A8C5-ECC9F3942E4B}">
                <a14:imgProps xmlns:a14="http://schemas.microsoft.com/office/drawing/2010/main">
                  <a14:imgLayer>
                    <a14:imgEffect>
                      <a14:sharpenSoften amount="100000"/>
                    </a14:imgEffect>
                    <a14:imgEffect>
                      <a14:saturation sat="0"/>
                    </a14:imgEffect>
                    <a14:imgEffect>
                      <a14:brightnessContrast bright="14000" contrast="100000"/>
                    </a14:imgEffect>
                  </a14:imgLayer>
                </a14:imgProps>
              </a:ext>
              <a:ext uri="{28A0092B-C50C-407E-A947-70E740481C1C}">
                <a14:useLocalDpi xmlns:a14="http://schemas.microsoft.com/office/drawing/2010/main" val="0"/>
              </a:ext>
            </a:extLst>
          </a:blip>
          <a:srcRect t="10945"/>
          <a:stretch/>
        </p:blipFill>
        <p:spPr>
          <a:xfrm>
            <a:off x="263437" y="5475026"/>
            <a:ext cx="1558466" cy="741081"/>
          </a:xfrm>
          <a:prstGeom prst="rect">
            <a:avLst/>
          </a:prstGeom>
        </p:spPr>
      </p:pic>
      <p:pic>
        <p:nvPicPr>
          <p:cNvPr id="34" name="Picture 33">
            <a:extLst>
              <a:ext uri="{FF2B5EF4-FFF2-40B4-BE49-F238E27FC236}">
                <a16:creationId xmlns:a16="http://schemas.microsoft.com/office/drawing/2014/main" id="{C198AE34-7C26-5441-AFFF-444F0432767E}"/>
              </a:ext>
            </a:extLst>
          </p:cNvPr>
          <p:cNvPicPr>
            <a:picLocks noChangeAspect="1"/>
          </p:cNvPicPr>
          <p:nvPr/>
        </p:nvPicPr>
        <p:blipFill>
          <a:blip r:embed="rId7">
            <a:extLst>
              <a:ext uri="{BEBA8EAE-BF5A-486C-A8C5-ECC9F3942E4B}">
                <a14:imgProps xmlns:a14="http://schemas.microsoft.com/office/drawing/2010/main">
                  <a14:imgLayer>
                    <a14:imgEffect>
                      <a14:sharpenSoften amount="100000"/>
                    </a14:imgEffect>
                    <a14:imgEffect>
                      <a14:brightnessContrast contrast="100000"/>
                    </a14:imgEffect>
                  </a14:imgLayer>
                </a14:imgProps>
              </a:ext>
              <a:ext uri="{28A0092B-C50C-407E-A947-70E740481C1C}">
                <a14:useLocalDpi xmlns:a14="http://schemas.microsoft.com/office/drawing/2010/main" val="0"/>
              </a:ext>
            </a:extLst>
          </a:blip>
          <a:stretch>
            <a:fillRect/>
          </a:stretch>
        </p:blipFill>
        <p:spPr>
          <a:xfrm>
            <a:off x="1858461" y="5469566"/>
            <a:ext cx="988897" cy="183567"/>
          </a:xfrm>
          <a:prstGeom prst="rect">
            <a:avLst/>
          </a:prstGeom>
        </p:spPr>
      </p:pic>
      <p:pic>
        <p:nvPicPr>
          <p:cNvPr id="39" name="Picture 38">
            <a:extLst>
              <a:ext uri="{FF2B5EF4-FFF2-40B4-BE49-F238E27FC236}">
                <a16:creationId xmlns:a16="http://schemas.microsoft.com/office/drawing/2014/main" id="{00A0C47E-E29D-5C45-BCE3-6194344CC044}"/>
              </a:ext>
            </a:extLst>
          </p:cNvPr>
          <p:cNvPicPr>
            <a:picLocks noChangeAspect="1"/>
          </p:cNvPicPr>
          <p:nvPr/>
        </p:nvPicPr>
        <p:blipFill>
          <a:blip r:embed="rId8">
            <a:extLst>
              <a:ext uri="{BEBA8EAE-BF5A-486C-A8C5-ECC9F3942E4B}">
                <a14:imgProps xmlns:a14="http://schemas.microsoft.com/office/drawing/2010/main">
                  <a14:imgLayer>
                    <a14:imgEffect>
                      <a14:sharpenSoften amount="100000"/>
                    </a14:imgEffect>
                    <a14:imgEffect>
                      <a14:brightnessContrast contrast="100000"/>
                    </a14:imgEffect>
                  </a14:imgLayer>
                </a14:imgProps>
              </a:ext>
              <a:ext uri="{28A0092B-C50C-407E-A947-70E740481C1C}">
                <a14:useLocalDpi xmlns:a14="http://schemas.microsoft.com/office/drawing/2010/main" val="0"/>
              </a:ext>
            </a:extLst>
          </a:blip>
          <a:stretch>
            <a:fillRect/>
          </a:stretch>
        </p:blipFill>
        <p:spPr>
          <a:xfrm>
            <a:off x="1818410" y="5633885"/>
            <a:ext cx="1374293" cy="457115"/>
          </a:xfrm>
          <a:prstGeom prst="rect">
            <a:avLst/>
          </a:prstGeom>
        </p:spPr>
      </p:pic>
      <p:sp>
        <p:nvSpPr>
          <p:cNvPr id="72" name="Rectangle 71">
            <a:extLst>
              <a:ext uri="{FF2B5EF4-FFF2-40B4-BE49-F238E27FC236}">
                <a16:creationId xmlns:a16="http://schemas.microsoft.com/office/drawing/2014/main" id="{3B055164-21C3-C942-B608-3C03263911FD}"/>
              </a:ext>
            </a:extLst>
          </p:cNvPr>
          <p:cNvSpPr/>
          <p:nvPr/>
        </p:nvSpPr>
        <p:spPr>
          <a:xfrm>
            <a:off x="4689360" y="1335137"/>
            <a:ext cx="810661" cy="1897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3" name="TextBox 72">
            <a:extLst>
              <a:ext uri="{FF2B5EF4-FFF2-40B4-BE49-F238E27FC236}">
                <a16:creationId xmlns:a16="http://schemas.microsoft.com/office/drawing/2014/main" id="{2C09CB9A-DD67-584D-AA6C-964D1ADB29C6}"/>
              </a:ext>
            </a:extLst>
          </p:cNvPr>
          <p:cNvSpPr txBox="1"/>
          <p:nvPr/>
        </p:nvSpPr>
        <p:spPr>
          <a:xfrm>
            <a:off x="4773462" y="1294733"/>
            <a:ext cx="2162326" cy="261610"/>
          </a:xfrm>
          <a:prstGeom prst="rect">
            <a:avLst/>
          </a:prstGeom>
          <a:noFill/>
        </p:spPr>
        <p:txBody>
          <a:bodyPr wrap="square" rtlCol="0">
            <a:spAutoFit/>
          </a:bodyPr>
          <a:lstStyle/>
          <a:p>
            <a:r>
              <a:rPr lang="en-US" sz="1100" dirty="0">
                <a:latin typeface="Times New Roman" panose="02020603050405020304" pitchFamily="18" charset="0"/>
                <a:ea typeface="Apple Symbols" panose="02000000000000000000" pitchFamily="2" charset="-79"/>
                <a:cs typeface="Times New Roman" panose="02020603050405020304" pitchFamily="18" charset="0"/>
              </a:rPr>
              <a:t>Results</a:t>
            </a:r>
          </a:p>
        </p:txBody>
      </p:sp>
      <p:grpSp>
        <p:nvGrpSpPr>
          <p:cNvPr id="4118" name="Group 4117">
            <a:extLst>
              <a:ext uri="{FF2B5EF4-FFF2-40B4-BE49-F238E27FC236}">
                <a16:creationId xmlns:a16="http://schemas.microsoft.com/office/drawing/2014/main" id="{E561D559-2F26-424D-9DE0-368BB97D5958}"/>
              </a:ext>
            </a:extLst>
          </p:cNvPr>
          <p:cNvGrpSpPr/>
          <p:nvPr/>
        </p:nvGrpSpPr>
        <p:grpSpPr>
          <a:xfrm>
            <a:off x="3562726" y="2951553"/>
            <a:ext cx="3028661" cy="1407421"/>
            <a:chOff x="3548456" y="2344057"/>
            <a:chExt cx="3028661" cy="1407421"/>
          </a:xfrm>
        </p:grpSpPr>
        <p:pic>
          <p:nvPicPr>
            <p:cNvPr id="48" name="Picture 47">
              <a:extLst>
                <a:ext uri="{FF2B5EF4-FFF2-40B4-BE49-F238E27FC236}">
                  <a16:creationId xmlns:a16="http://schemas.microsoft.com/office/drawing/2014/main" id="{A56EA0DB-B6EA-BE4A-8AFF-5AF86489B5CE}"/>
                </a:ext>
              </a:extLst>
            </p:cNvPr>
            <p:cNvPicPr>
              <a:picLocks noChangeAspect="1"/>
            </p:cNvPicPr>
            <p:nvPr/>
          </p:nvPicPr>
          <p:blipFill rotWithShape="1">
            <a:blip r:embed="rId9">
              <a:extLst>
                <a:ext uri="{28A0092B-C50C-407E-A947-70E740481C1C}">
                  <a14:useLocalDpi xmlns:a14="http://schemas.microsoft.com/office/drawing/2010/main" val="0"/>
                </a:ext>
              </a:extLst>
            </a:blip>
            <a:srcRect l="21915" t="11635" r="11781" b="25573"/>
            <a:stretch/>
          </p:blipFill>
          <p:spPr>
            <a:xfrm>
              <a:off x="5104715" y="2344057"/>
              <a:ext cx="1472402" cy="1076399"/>
            </a:xfrm>
            <a:prstGeom prst="rect">
              <a:avLst/>
            </a:prstGeom>
          </p:spPr>
        </p:pic>
        <p:pic>
          <p:nvPicPr>
            <p:cNvPr id="50" name="Picture 49">
              <a:extLst>
                <a:ext uri="{FF2B5EF4-FFF2-40B4-BE49-F238E27FC236}">
                  <a16:creationId xmlns:a16="http://schemas.microsoft.com/office/drawing/2014/main" id="{975FEFFE-4C8C-4D46-93AB-355EAF2DBFE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74252" y="2350487"/>
              <a:ext cx="1561386" cy="1097920"/>
            </a:xfrm>
            <a:prstGeom prst="rect">
              <a:avLst/>
            </a:prstGeom>
          </p:spPr>
        </p:pic>
        <p:pic>
          <p:nvPicPr>
            <p:cNvPr id="52" name="Picture 51">
              <a:extLst>
                <a:ext uri="{FF2B5EF4-FFF2-40B4-BE49-F238E27FC236}">
                  <a16:creationId xmlns:a16="http://schemas.microsoft.com/office/drawing/2014/main" id="{52A697C4-F0C7-AE44-A540-1B015AB3BB6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48456" y="3459060"/>
              <a:ext cx="1633921" cy="292418"/>
            </a:xfrm>
            <a:prstGeom prst="rect">
              <a:avLst/>
            </a:prstGeom>
          </p:spPr>
        </p:pic>
        <p:pic>
          <p:nvPicPr>
            <p:cNvPr id="54" name="Picture 53">
              <a:extLst>
                <a:ext uri="{FF2B5EF4-FFF2-40B4-BE49-F238E27FC236}">
                  <a16:creationId xmlns:a16="http://schemas.microsoft.com/office/drawing/2014/main" id="{7AEC9ACD-9EF7-594B-A507-A23A59B2352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121513" y="3463465"/>
              <a:ext cx="1455604" cy="283609"/>
            </a:xfrm>
            <a:prstGeom prst="rect">
              <a:avLst/>
            </a:prstGeom>
          </p:spPr>
        </p:pic>
      </p:grpSp>
      <p:pic>
        <p:nvPicPr>
          <p:cNvPr id="21" name="Picture 20">
            <a:extLst>
              <a:ext uri="{FF2B5EF4-FFF2-40B4-BE49-F238E27FC236}">
                <a16:creationId xmlns:a16="http://schemas.microsoft.com/office/drawing/2014/main" id="{71898A5F-2E55-E848-BCF9-4D20520DF36F}"/>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684364" y="4510344"/>
            <a:ext cx="2615158" cy="1738514"/>
          </a:xfrm>
          <a:prstGeom prst="rect">
            <a:avLst/>
          </a:prstGeom>
        </p:spPr>
      </p:pic>
      <p:sp>
        <p:nvSpPr>
          <p:cNvPr id="94" name="TextBox 25">
            <a:extLst>
              <a:ext uri="{FF2B5EF4-FFF2-40B4-BE49-F238E27FC236}">
                <a16:creationId xmlns:a16="http://schemas.microsoft.com/office/drawing/2014/main" id="{9E9CC692-A2DC-9A48-948B-835C94E17960}"/>
              </a:ext>
            </a:extLst>
          </p:cNvPr>
          <p:cNvSpPr txBox="1">
            <a:spLocks noChangeArrowheads="1"/>
          </p:cNvSpPr>
          <p:nvPr/>
        </p:nvSpPr>
        <p:spPr bwMode="auto">
          <a:xfrm>
            <a:off x="435693" y="7382009"/>
            <a:ext cx="2957973" cy="26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b="1" dirty="0">
                <a:latin typeface="Times New Roman" panose="02020603050405020304" pitchFamily="18" charset="0"/>
                <a:cs typeface="Times New Roman" panose="02020603050405020304" pitchFamily="18" charset="0"/>
              </a:rPr>
              <a:t>Fig</a:t>
            </a:r>
            <a:r>
              <a:rPr lang="en-US" altLang="en-US" sz="800" dirty="0">
                <a:latin typeface="Times New Roman" panose="02020603050405020304" pitchFamily="18" charset="0"/>
                <a:cs typeface="Times New Roman" panose="02020603050405020304" pitchFamily="18" charset="0"/>
              </a:rPr>
              <a:t>. </a:t>
            </a:r>
            <a:r>
              <a:rPr lang="en-US" altLang="en-US" sz="800" b="1" dirty="0">
                <a:latin typeface="Times New Roman" panose="02020603050405020304" pitchFamily="18" charset="0"/>
                <a:cs typeface="Times New Roman" panose="02020603050405020304" pitchFamily="18" charset="0"/>
              </a:rPr>
              <a:t>2. </a:t>
            </a:r>
            <a:r>
              <a:rPr lang="en-US" altLang="en-US" sz="800" dirty="0">
                <a:latin typeface="Times New Roman" panose="02020603050405020304" pitchFamily="18" charset="0"/>
                <a:cs typeface="Times New Roman" panose="02020603050405020304" pitchFamily="18" charset="0"/>
              </a:rPr>
              <a:t>Lumped element circuit model of accelerometer with thin film damping.</a:t>
            </a:r>
          </a:p>
        </p:txBody>
      </p:sp>
      <mc:AlternateContent xmlns:mc="http://schemas.openxmlformats.org/markup-compatibility/2006">
        <mc:Choice xmlns:a14="http://schemas.microsoft.com/office/drawing/2010/main" Requires="a14">
          <p:sp>
            <p:nvSpPr>
              <p:cNvPr id="95" name="TextBox 94">
                <a:extLst>
                  <a:ext uri="{FF2B5EF4-FFF2-40B4-BE49-F238E27FC236}">
                    <a16:creationId xmlns:a16="http://schemas.microsoft.com/office/drawing/2014/main" id="{CDE2B467-9AEA-0B43-A3C4-E188246F6C57}"/>
                  </a:ext>
                </a:extLst>
              </p:cNvPr>
              <p:cNvSpPr txBox="1"/>
              <p:nvPr/>
            </p:nvSpPr>
            <p:spPr>
              <a:xfrm>
                <a:off x="180944" y="7864863"/>
                <a:ext cx="3375458" cy="600164"/>
              </a:xfrm>
              <a:prstGeom prst="rect">
                <a:avLst/>
              </a:prstGeom>
              <a:noFill/>
            </p:spPr>
            <p:txBody>
              <a:bodyPr wrap="square" rtlCol="0">
                <a:spAutoFit/>
              </a:bodyPr>
              <a:lstStyle/>
              <a:p>
                <a:r>
                  <a:rPr lang="en-US" sz="1100" dirty="0">
                    <a:latin typeface="Times New Roman" panose="02020603050405020304" pitchFamily="18" charset="0"/>
                    <a:cs typeface="Times New Roman" panose="02020603050405020304" pitchFamily="18" charset="0"/>
                  </a:rPr>
                  <a:t>Solid mechanics physics is used for the derivation of proof mass displacement, eigen modes, damping factor and resonance frequency of accelerometer (</a:t>
                </a:r>
                <a14:m>
                  <m:oMath xmlns:m="http://schemas.openxmlformats.org/officeDocument/2006/math">
                    <m:r>
                      <a:rPr lang="en-US" sz="1100" i="1" dirty="0">
                        <a:latin typeface="Cambria Math" panose="02040503050406030204" pitchFamily="18" charset="0"/>
                        <a:cs typeface="Adobe Hebrew" panose="02040503050201020203" pitchFamily="18" charset="-79"/>
                      </a:rPr>
                      <m:t>𝑓</m:t>
                    </m:r>
                    <m:r>
                      <a:rPr lang="en-US" sz="1100" i="1" dirty="0">
                        <a:latin typeface="Cambria Math" panose="02040503050406030204" pitchFamily="18" charset="0"/>
                        <a:cs typeface="Adobe Hebrew" panose="02040503050201020203" pitchFamily="18" charset="-79"/>
                      </a:rPr>
                      <m:t>0</m:t>
                    </m:r>
                  </m:oMath>
                </a14:m>
                <a:r>
                  <a:rPr lang="en-US" sz="1100" dirty="0">
                    <a:latin typeface="Times New Roman" panose="02020603050405020304" pitchFamily="18" charset="0"/>
                    <a:cs typeface="Times New Roman" panose="02020603050405020304" pitchFamily="18" charset="0"/>
                  </a:rPr>
                  <a:t>). </a:t>
                </a:r>
              </a:p>
            </p:txBody>
          </p:sp>
        </mc:Choice>
        <mc:Fallback>
          <p:sp>
            <p:nvSpPr>
              <p:cNvPr id="95" name="TextBox 94">
                <a:extLst>
                  <a:ext uri="{FF2B5EF4-FFF2-40B4-BE49-F238E27FC236}">
                    <a16:creationId xmlns:a16="http://schemas.microsoft.com/office/drawing/2014/main" id="{CDE2B467-9AEA-0B43-A3C4-E188246F6C57}"/>
                  </a:ext>
                </a:extLst>
              </p:cNvPr>
              <p:cNvSpPr txBox="1">
                <a:spLocks noRot="1" noChangeAspect="1" noMove="1" noResize="1" noEditPoints="1" noAdjustHandles="1" noChangeArrowheads="1" noChangeShapeType="1" noTextEdit="1"/>
              </p:cNvSpPr>
              <p:nvPr/>
            </p:nvSpPr>
            <p:spPr>
              <a:xfrm>
                <a:off x="180944" y="7864863"/>
                <a:ext cx="3375458" cy="600164"/>
              </a:xfrm>
              <a:prstGeom prst="rect">
                <a:avLst/>
              </a:prstGeom>
              <a:blipFill>
                <a:blip r:embed="rId14"/>
                <a:stretch>
                  <a:fillRect b="-4082"/>
                </a:stretch>
              </a:blipFill>
            </p:spPr>
            <p:txBody>
              <a:bodyPr/>
              <a:lstStyle/>
              <a:p>
                <a:r>
                  <a:rPr lang="en-US">
                    <a:noFill/>
                  </a:rPr>
                  <a:t> </a:t>
                </a:r>
              </a:p>
            </p:txBody>
          </p:sp>
        </mc:Fallback>
      </mc:AlternateContent>
      <p:pic>
        <p:nvPicPr>
          <p:cNvPr id="4107" name="Picture 4106">
            <a:extLst>
              <a:ext uri="{FF2B5EF4-FFF2-40B4-BE49-F238E27FC236}">
                <a16:creationId xmlns:a16="http://schemas.microsoft.com/office/drawing/2014/main" id="{B359B5F5-39FD-A343-9C33-95EE213ABE03}"/>
              </a:ext>
            </a:extLst>
          </p:cNvPr>
          <p:cNvPicPr>
            <a:picLocks noChangeAspect="1"/>
          </p:cNvPicPr>
          <p:nvPr/>
        </p:nvPicPr>
        <p:blipFill rotWithShape="1">
          <a:blip r:embed="rId15">
            <a:extLst>
              <a:ext uri="{28A0092B-C50C-407E-A947-70E740481C1C}">
                <a14:useLocalDpi xmlns:a14="http://schemas.microsoft.com/office/drawing/2010/main" val="0"/>
              </a:ext>
            </a:extLst>
          </a:blip>
          <a:srcRect b="17297"/>
          <a:stretch/>
        </p:blipFill>
        <p:spPr>
          <a:xfrm>
            <a:off x="300084" y="8484146"/>
            <a:ext cx="852644" cy="444877"/>
          </a:xfrm>
          <a:prstGeom prst="rect">
            <a:avLst/>
          </a:prstGeom>
        </p:spPr>
      </p:pic>
      <p:sp>
        <p:nvSpPr>
          <p:cNvPr id="98" name="TextBox 25">
            <a:extLst>
              <a:ext uri="{FF2B5EF4-FFF2-40B4-BE49-F238E27FC236}">
                <a16:creationId xmlns:a16="http://schemas.microsoft.com/office/drawing/2014/main" id="{FFA8C7D2-B183-444C-A626-52CD4460133C}"/>
              </a:ext>
            </a:extLst>
          </p:cNvPr>
          <p:cNvSpPr txBox="1">
            <a:spLocks noChangeArrowheads="1"/>
          </p:cNvSpPr>
          <p:nvPr/>
        </p:nvSpPr>
        <p:spPr bwMode="auto">
          <a:xfrm>
            <a:off x="277134" y="8953510"/>
            <a:ext cx="978727" cy="511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b="1" dirty="0">
                <a:latin typeface="Times New Roman" panose="02020603050405020304" pitchFamily="18" charset="0"/>
                <a:cs typeface="Times New Roman" panose="02020603050405020304" pitchFamily="18" charset="0"/>
              </a:rPr>
              <a:t>Fig</a:t>
            </a:r>
            <a:r>
              <a:rPr lang="en-US" altLang="en-US" sz="800" dirty="0">
                <a:latin typeface="Times New Roman" panose="02020603050405020304" pitchFamily="18" charset="0"/>
                <a:cs typeface="Times New Roman" panose="02020603050405020304" pitchFamily="18" charset="0"/>
              </a:rPr>
              <a:t>. </a:t>
            </a:r>
            <a:r>
              <a:rPr lang="en-US" altLang="en-US" sz="800" b="1" dirty="0">
                <a:latin typeface="Times New Roman" panose="02020603050405020304" pitchFamily="18" charset="0"/>
                <a:cs typeface="Times New Roman" panose="02020603050405020304" pitchFamily="18" charset="0"/>
              </a:rPr>
              <a:t>3. </a:t>
            </a:r>
            <a:r>
              <a:rPr lang="en-US" altLang="en-US" sz="800" dirty="0">
                <a:latin typeface="Times New Roman" panose="02020603050405020304" pitchFamily="18" charset="0"/>
                <a:cs typeface="Times New Roman" panose="02020603050405020304" pitchFamily="18" charset="0"/>
              </a:rPr>
              <a:t>Distribution of finer</a:t>
            </a:r>
          </a:p>
          <a:p>
            <a:pPr eaLnBrk="1" hangingPunct="1">
              <a:spcBef>
                <a:spcPct val="0"/>
              </a:spcBef>
              <a:buFontTx/>
              <a:buNone/>
            </a:pPr>
            <a:r>
              <a:rPr lang="en-US" altLang="en-US" sz="800" dirty="0">
                <a:latin typeface="Times New Roman" panose="02020603050405020304" pitchFamily="18" charset="0"/>
                <a:cs typeface="Times New Roman" panose="02020603050405020304" pitchFamily="18" charset="0"/>
              </a:rPr>
              <a:t>mesh elements at beam-mass interface</a:t>
            </a:r>
            <a:r>
              <a:rPr lang="en-US" altLang="en-US" sz="750" dirty="0">
                <a:latin typeface="Times New Roman" panose="02020603050405020304" pitchFamily="18" charset="0"/>
                <a:cs typeface="Times New Roman" panose="02020603050405020304" pitchFamily="18" charset="0"/>
              </a:rPr>
              <a:t>.</a:t>
            </a:r>
          </a:p>
        </p:txBody>
      </p:sp>
      <p:pic>
        <p:nvPicPr>
          <p:cNvPr id="4111" name="Picture 4110">
            <a:extLst>
              <a:ext uri="{FF2B5EF4-FFF2-40B4-BE49-F238E27FC236}">
                <a16:creationId xmlns:a16="http://schemas.microsoft.com/office/drawing/2014/main" id="{077E5F72-DB6E-F442-A5D5-B37C53C67A04}"/>
              </a:ext>
            </a:extLst>
          </p:cNvPr>
          <p:cNvPicPr>
            <a:picLocks noChangeAspect="1"/>
          </p:cNvPicPr>
          <p:nvPr/>
        </p:nvPicPr>
        <p:blipFill>
          <a:blip r:embed="rId16">
            <a:biLevel thresh="75000"/>
            <a:extLst>
              <a:ext uri="{BEBA8EAE-BF5A-486C-A8C5-ECC9F3942E4B}">
                <a14:imgProps xmlns:a14="http://schemas.microsoft.com/office/drawing/2010/main">
                  <a14:imgLayer>
                    <a14:imgEffect>
                      <a14:sharpenSoften amount="100000"/>
                    </a14:imgEffect>
                    <a14:imgEffect>
                      <a14:brightnessContrast contrast="100000"/>
                    </a14:imgEffect>
                  </a14:imgLayer>
                </a14:imgProps>
              </a:ext>
              <a:ext uri="{28A0092B-C50C-407E-A947-70E740481C1C}">
                <a14:useLocalDpi xmlns:a14="http://schemas.microsoft.com/office/drawing/2010/main" val="0"/>
              </a:ext>
            </a:extLst>
          </a:blip>
          <a:stretch>
            <a:fillRect/>
          </a:stretch>
        </p:blipFill>
        <p:spPr>
          <a:xfrm>
            <a:off x="1162630" y="8418848"/>
            <a:ext cx="819934" cy="488259"/>
          </a:xfrm>
          <a:prstGeom prst="rect">
            <a:avLst/>
          </a:prstGeom>
        </p:spPr>
      </p:pic>
      <p:grpSp>
        <p:nvGrpSpPr>
          <p:cNvPr id="4115" name="Group 4114">
            <a:extLst>
              <a:ext uri="{FF2B5EF4-FFF2-40B4-BE49-F238E27FC236}">
                <a16:creationId xmlns:a16="http://schemas.microsoft.com/office/drawing/2014/main" id="{425E60EE-652C-9442-8E38-4845CB3E84D5}"/>
              </a:ext>
            </a:extLst>
          </p:cNvPr>
          <p:cNvGrpSpPr/>
          <p:nvPr/>
        </p:nvGrpSpPr>
        <p:grpSpPr>
          <a:xfrm>
            <a:off x="2050733" y="8467712"/>
            <a:ext cx="1400753" cy="271509"/>
            <a:chOff x="2012648" y="8465028"/>
            <a:chExt cx="1400753" cy="271509"/>
          </a:xfrm>
        </p:grpSpPr>
        <p:pic>
          <p:nvPicPr>
            <p:cNvPr id="4113" name="Picture 4112">
              <a:extLst>
                <a:ext uri="{FF2B5EF4-FFF2-40B4-BE49-F238E27FC236}">
                  <a16:creationId xmlns:a16="http://schemas.microsoft.com/office/drawing/2014/main" id="{1FD8F999-A25A-3E44-ABF3-1EE16E6D854B}"/>
                </a:ext>
              </a:extLst>
            </p:cNvPr>
            <p:cNvPicPr>
              <a:picLocks noChangeAspect="1"/>
            </p:cNvPicPr>
            <p:nvPr/>
          </p:nvPicPr>
          <p:blipFill rotWithShape="1">
            <a:blip r:embed="rId17">
              <a:extLst>
                <a:ext uri="{BEBA8EAE-BF5A-486C-A8C5-ECC9F3942E4B}">
                  <a14:imgProps xmlns:a14="http://schemas.microsoft.com/office/drawing/2010/main">
                    <a14:imgLayer>
                      <a14:imgEffect>
                        <a14:sharpenSoften amount="100000"/>
                      </a14:imgEffect>
                      <a14:imgEffect>
                        <a14:brightnessContrast contrast="100000"/>
                      </a14:imgEffect>
                    </a14:imgLayer>
                  </a14:imgProps>
                </a:ext>
                <a:ext uri="{28A0092B-C50C-407E-A947-70E740481C1C}">
                  <a14:useLocalDpi xmlns:a14="http://schemas.microsoft.com/office/drawing/2010/main" val="0"/>
                </a:ext>
              </a:extLst>
            </a:blip>
            <a:srcRect r="27226"/>
            <a:stretch/>
          </p:blipFill>
          <p:spPr>
            <a:xfrm>
              <a:off x="2012648" y="8465028"/>
              <a:ext cx="1365381" cy="271509"/>
            </a:xfrm>
            <a:prstGeom prst="rect">
              <a:avLst/>
            </a:prstGeom>
          </p:spPr>
        </p:pic>
        <p:sp>
          <p:nvSpPr>
            <p:cNvPr id="4114" name="Oval 4113">
              <a:extLst>
                <a:ext uri="{FF2B5EF4-FFF2-40B4-BE49-F238E27FC236}">
                  <a16:creationId xmlns:a16="http://schemas.microsoft.com/office/drawing/2014/main" id="{AD9E44DF-D24E-7E46-A2F9-E09518D5ED7E}"/>
                </a:ext>
              </a:extLst>
            </p:cNvPr>
            <p:cNvSpPr/>
            <p:nvPr/>
          </p:nvSpPr>
          <p:spPr>
            <a:xfrm>
              <a:off x="3367682" y="8565746"/>
              <a:ext cx="45719" cy="70072"/>
            </a:xfrm>
            <a:prstGeom prst="ellipse">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
        <p:nvSpPr>
          <p:cNvPr id="4116" name="Frame 4115">
            <a:extLst>
              <a:ext uri="{FF2B5EF4-FFF2-40B4-BE49-F238E27FC236}">
                <a16:creationId xmlns:a16="http://schemas.microsoft.com/office/drawing/2014/main" id="{FB585E77-F598-E145-96B8-39688E0F5DCB}"/>
              </a:ext>
            </a:extLst>
          </p:cNvPr>
          <p:cNvSpPr/>
          <p:nvPr/>
        </p:nvSpPr>
        <p:spPr>
          <a:xfrm>
            <a:off x="1210995" y="8436181"/>
            <a:ext cx="821890" cy="226795"/>
          </a:xfrm>
          <a:prstGeom prst="frame">
            <a:avLst>
              <a:gd name="adj1" fmla="val 0"/>
            </a:avLst>
          </a:prstGeom>
          <a:ln w="63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9" name="Frame 108">
            <a:extLst>
              <a:ext uri="{FF2B5EF4-FFF2-40B4-BE49-F238E27FC236}">
                <a16:creationId xmlns:a16="http://schemas.microsoft.com/office/drawing/2014/main" id="{E8437880-351D-6C40-B9E9-65ABBF4E8ACB}"/>
              </a:ext>
            </a:extLst>
          </p:cNvPr>
          <p:cNvSpPr/>
          <p:nvPr/>
        </p:nvSpPr>
        <p:spPr>
          <a:xfrm>
            <a:off x="2025467" y="8436181"/>
            <a:ext cx="1380299" cy="226795"/>
          </a:xfrm>
          <a:prstGeom prst="frame">
            <a:avLst>
              <a:gd name="adj1" fmla="val 0"/>
            </a:avLst>
          </a:prstGeom>
          <a:ln w="63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17" name="Rectangle 4116">
            <a:extLst>
              <a:ext uri="{FF2B5EF4-FFF2-40B4-BE49-F238E27FC236}">
                <a16:creationId xmlns:a16="http://schemas.microsoft.com/office/drawing/2014/main" id="{DF0DBD47-023A-A94F-90D5-0D33CC6AAF27}"/>
              </a:ext>
            </a:extLst>
          </p:cNvPr>
          <p:cNvSpPr/>
          <p:nvPr/>
        </p:nvSpPr>
        <p:spPr>
          <a:xfrm>
            <a:off x="1181051" y="8671582"/>
            <a:ext cx="778142" cy="251502"/>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1" name="TextBox 25">
            <a:extLst>
              <a:ext uri="{FF2B5EF4-FFF2-40B4-BE49-F238E27FC236}">
                <a16:creationId xmlns:a16="http://schemas.microsoft.com/office/drawing/2014/main" id="{6423F8CA-3615-9440-BFD2-2E6C11B4011F}"/>
              </a:ext>
            </a:extLst>
          </p:cNvPr>
          <p:cNvSpPr txBox="1">
            <a:spLocks noChangeArrowheads="1"/>
          </p:cNvSpPr>
          <p:nvPr/>
        </p:nvSpPr>
        <p:spPr bwMode="auto">
          <a:xfrm>
            <a:off x="1193474" y="8695098"/>
            <a:ext cx="1059358"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dirty="0">
                <a:latin typeface="Times New Roman" panose="02020603050405020304" pitchFamily="18" charset="0"/>
                <a:cs typeface="Times New Roman" panose="02020603050405020304" pitchFamily="18" charset="0"/>
              </a:rPr>
              <a:t>Transient modelling</a:t>
            </a:r>
          </a:p>
        </p:txBody>
      </p:sp>
      <p:sp>
        <p:nvSpPr>
          <p:cNvPr id="112" name="TextBox 25">
            <a:extLst>
              <a:ext uri="{FF2B5EF4-FFF2-40B4-BE49-F238E27FC236}">
                <a16:creationId xmlns:a16="http://schemas.microsoft.com/office/drawing/2014/main" id="{DB4D28DA-E530-6348-9754-F962B392879C}"/>
              </a:ext>
            </a:extLst>
          </p:cNvPr>
          <p:cNvSpPr txBox="1">
            <a:spLocks noChangeArrowheads="1"/>
          </p:cNvSpPr>
          <p:nvPr/>
        </p:nvSpPr>
        <p:spPr bwMode="auto">
          <a:xfrm>
            <a:off x="2168882" y="8695098"/>
            <a:ext cx="1236883"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dirty="0">
                <a:latin typeface="Times New Roman" panose="02020603050405020304" pitchFamily="18" charset="0"/>
                <a:cs typeface="Times New Roman" panose="02020603050405020304" pitchFamily="18" charset="0"/>
              </a:rPr>
              <a:t>Eigen-frequencies modelling</a:t>
            </a:r>
          </a:p>
        </p:txBody>
      </p:sp>
      <p:sp>
        <p:nvSpPr>
          <p:cNvPr id="114" name="TextBox 25">
            <a:extLst>
              <a:ext uri="{FF2B5EF4-FFF2-40B4-BE49-F238E27FC236}">
                <a16:creationId xmlns:a16="http://schemas.microsoft.com/office/drawing/2014/main" id="{7A9BE4BB-E822-6F4A-83D7-DE11DED1856D}"/>
              </a:ext>
            </a:extLst>
          </p:cNvPr>
          <p:cNvSpPr txBox="1">
            <a:spLocks noChangeArrowheads="1"/>
          </p:cNvSpPr>
          <p:nvPr/>
        </p:nvSpPr>
        <p:spPr bwMode="auto">
          <a:xfrm>
            <a:off x="1255861" y="8886004"/>
            <a:ext cx="2122168" cy="696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100" dirty="0">
                <a:latin typeface="Times New Roman" panose="02020603050405020304" pitchFamily="18" charset="0"/>
                <a:cs typeface="Times New Roman" panose="02020603050405020304" pitchFamily="18" charset="0"/>
              </a:rPr>
              <a:t>Wall height for thin film damping is derived previously using SPICE models based on desired damping factor.  </a:t>
            </a:r>
          </a:p>
        </p:txBody>
      </p:sp>
      <p:sp>
        <p:nvSpPr>
          <p:cNvPr id="116" name="TextBox 15">
            <a:extLst>
              <a:ext uri="{FF2B5EF4-FFF2-40B4-BE49-F238E27FC236}">
                <a16:creationId xmlns:a16="http://schemas.microsoft.com/office/drawing/2014/main" id="{FCA98297-9BAE-9545-B03D-2B67E31FC423}"/>
              </a:ext>
            </a:extLst>
          </p:cNvPr>
          <p:cNvSpPr txBox="1">
            <a:spLocks noChangeArrowheads="1"/>
          </p:cNvSpPr>
          <p:nvPr/>
        </p:nvSpPr>
        <p:spPr bwMode="auto">
          <a:xfrm>
            <a:off x="3600697" y="1597086"/>
            <a:ext cx="3010843" cy="1204174"/>
          </a:xfrm>
          <a:prstGeom prst="rect">
            <a:avLst/>
          </a:prstGeom>
          <a:noFill/>
          <a:ln>
            <a:noFill/>
          </a:ln>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100" dirty="0">
                <a:latin typeface="Times New Roman" panose="02020603050405020304" pitchFamily="18" charset="0"/>
                <a:cs typeface="Times New Roman" panose="02020603050405020304" pitchFamily="18" charset="0"/>
              </a:rPr>
              <a:t>The sensor exhibits a stable transient response on application of a body load. The presence of parasitic frequencies leading to tilts in the proof mass is highlighted by the higher order eigen modes. As acceleration increases, the SPICE derived displacement diverges from that of COMSOL since validity of  small deformation theory is not satisfied. </a:t>
            </a:r>
          </a:p>
        </p:txBody>
      </p:sp>
      <p:pic>
        <p:nvPicPr>
          <p:cNvPr id="4120" name="Picture 4119">
            <a:extLst>
              <a:ext uri="{FF2B5EF4-FFF2-40B4-BE49-F238E27FC236}">
                <a16:creationId xmlns:a16="http://schemas.microsoft.com/office/drawing/2014/main" id="{4B8B38CF-F0AA-034A-B5E9-D1D43EE8DADA}"/>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448051" y="7403269"/>
            <a:ext cx="1083108" cy="1083108"/>
          </a:xfrm>
          <a:prstGeom prst="rect">
            <a:avLst/>
          </a:prstGeom>
        </p:spPr>
      </p:pic>
      <p:sp>
        <p:nvSpPr>
          <p:cNvPr id="119" name="TextBox 25">
            <a:extLst>
              <a:ext uri="{FF2B5EF4-FFF2-40B4-BE49-F238E27FC236}">
                <a16:creationId xmlns:a16="http://schemas.microsoft.com/office/drawing/2014/main" id="{CE5998E8-D564-5443-BFF0-DBF6292605F1}"/>
              </a:ext>
            </a:extLst>
          </p:cNvPr>
          <p:cNvSpPr txBox="1">
            <a:spLocks noChangeArrowheads="1"/>
          </p:cNvSpPr>
          <p:nvPr/>
        </p:nvSpPr>
        <p:spPr bwMode="auto">
          <a:xfrm>
            <a:off x="3600314" y="4293988"/>
            <a:ext cx="1337086" cy="388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b="1" dirty="0">
                <a:latin typeface="Times New Roman" panose="02020603050405020304" pitchFamily="18" charset="0"/>
                <a:cs typeface="Times New Roman" panose="02020603050405020304" pitchFamily="18" charset="0"/>
              </a:rPr>
              <a:t>Fig</a:t>
            </a:r>
            <a:r>
              <a:rPr lang="en-US" altLang="en-US" sz="800" dirty="0">
                <a:latin typeface="Times New Roman" panose="02020603050405020304" pitchFamily="18" charset="0"/>
                <a:cs typeface="Times New Roman" panose="02020603050405020304" pitchFamily="18" charset="0"/>
              </a:rPr>
              <a:t>. </a:t>
            </a:r>
            <a:r>
              <a:rPr lang="en-US" altLang="en-US" sz="800" b="1" dirty="0">
                <a:latin typeface="Times New Roman" panose="02020603050405020304" pitchFamily="18" charset="0"/>
                <a:cs typeface="Times New Roman" panose="02020603050405020304" pitchFamily="18" charset="0"/>
              </a:rPr>
              <a:t>3</a:t>
            </a:r>
            <a:r>
              <a:rPr lang="en-US" altLang="en-US" sz="800" dirty="0">
                <a:latin typeface="Times New Roman" panose="02020603050405020304" pitchFamily="18" charset="0"/>
                <a:cs typeface="Times New Roman" panose="02020603050405020304" pitchFamily="18" charset="0"/>
              </a:rPr>
              <a:t>. First eigen mode corresponding to the natural frequency.   </a:t>
            </a:r>
          </a:p>
        </p:txBody>
      </p:sp>
      <p:sp>
        <p:nvSpPr>
          <p:cNvPr id="120" name="TextBox 25">
            <a:extLst>
              <a:ext uri="{FF2B5EF4-FFF2-40B4-BE49-F238E27FC236}">
                <a16:creationId xmlns:a16="http://schemas.microsoft.com/office/drawing/2014/main" id="{0513CD5B-984A-3B48-A8F4-651056A6599C}"/>
              </a:ext>
            </a:extLst>
          </p:cNvPr>
          <p:cNvSpPr txBox="1">
            <a:spLocks noChangeArrowheads="1"/>
          </p:cNvSpPr>
          <p:nvPr/>
        </p:nvSpPr>
        <p:spPr bwMode="auto">
          <a:xfrm>
            <a:off x="5186082" y="4305015"/>
            <a:ext cx="1337086" cy="388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b="1" dirty="0">
                <a:latin typeface="Times New Roman" panose="02020603050405020304" pitchFamily="18" charset="0"/>
                <a:cs typeface="Times New Roman" panose="02020603050405020304" pitchFamily="18" charset="0"/>
              </a:rPr>
              <a:t>Fig</a:t>
            </a:r>
            <a:r>
              <a:rPr lang="en-US" altLang="en-US" sz="800" dirty="0">
                <a:latin typeface="Times New Roman" panose="02020603050405020304" pitchFamily="18" charset="0"/>
                <a:cs typeface="Times New Roman" panose="02020603050405020304" pitchFamily="18" charset="0"/>
              </a:rPr>
              <a:t>. </a:t>
            </a:r>
            <a:r>
              <a:rPr lang="en-US" altLang="en-US" sz="800" b="1" dirty="0">
                <a:latin typeface="Times New Roman" panose="02020603050405020304" pitchFamily="18" charset="0"/>
                <a:cs typeface="Times New Roman" panose="02020603050405020304" pitchFamily="18" charset="0"/>
              </a:rPr>
              <a:t>4</a:t>
            </a:r>
            <a:r>
              <a:rPr lang="en-US" altLang="en-US" sz="800" dirty="0">
                <a:latin typeface="Times New Roman" panose="02020603050405020304" pitchFamily="18" charset="0"/>
                <a:cs typeface="Times New Roman" panose="02020603050405020304" pitchFamily="18" charset="0"/>
              </a:rPr>
              <a:t>. Third eigen mode corresponding to the second parasitic frequency.     </a:t>
            </a:r>
          </a:p>
        </p:txBody>
      </p:sp>
      <p:sp>
        <p:nvSpPr>
          <p:cNvPr id="121" name="TextBox 25">
            <a:extLst>
              <a:ext uri="{FF2B5EF4-FFF2-40B4-BE49-F238E27FC236}">
                <a16:creationId xmlns:a16="http://schemas.microsoft.com/office/drawing/2014/main" id="{D18FEFC8-5AD4-924D-A0F6-0C92C77C1C87}"/>
              </a:ext>
            </a:extLst>
          </p:cNvPr>
          <p:cNvSpPr txBox="1">
            <a:spLocks noChangeArrowheads="1"/>
          </p:cNvSpPr>
          <p:nvPr/>
        </p:nvSpPr>
        <p:spPr bwMode="auto">
          <a:xfrm>
            <a:off x="4347215" y="4063708"/>
            <a:ext cx="2602333"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n-US" altLang="en-US" sz="750" dirty="0">
                <a:latin typeface="Times New Roman" panose="02020603050405020304" pitchFamily="18" charset="0"/>
                <a:cs typeface="Times New Roman" panose="02020603050405020304" pitchFamily="18" charset="0"/>
              </a:rPr>
              <a:t>Color bar: Surface displacement (</a:t>
            </a:r>
            <a:r>
              <a:rPr lang="el-GR" altLang="en-US" sz="750" dirty="0">
                <a:latin typeface="Times New Roman" panose="02020603050405020304" pitchFamily="18" charset="0"/>
                <a:cs typeface="Times New Roman" panose="02020603050405020304" pitchFamily="18" charset="0"/>
              </a:rPr>
              <a:t>μ</a:t>
            </a:r>
            <a:r>
              <a:rPr lang="en-US" altLang="en-US" sz="750" dirty="0">
                <a:latin typeface="Times New Roman" panose="02020603050405020304" pitchFamily="18" charset="0"/>
                <a:cs typeface="Times New Roman" panose="02020603050405020304" pitchFamily="18" charset="0"/>
              </a:rPr>
              <a:t>m)</a:t>
            </a:r>
          </a:p>
        </p:txBody>
      </p:sp>
      <p:sp>
        <p:nvSpPr>
          <p:cNvPr id="122" name="TextBox 25">
            <a:extLst>
              <a:ext uri="{FF2B5EF4-FFF2-40B4-BE49-F238E27FC236}">
                <a16:creationId xmlns:a16="http://schemas.microsoft.com/office/drawing/2014/main" id="{E2A00266-6383-364E-B909-7467992E25C8}"/>
              </a:ext>
            </a:extLst>
          </p:cNvPr>
          <p:cNvSpPr txBox="1">
            <a:spLocks noChangeArrowheads="1"/>
          </p:cNvSpPr>
          <p:nvPr/>
        </p:nvSpPr>
        <p:spPr bwMode="auto">
          <a:xfrm>
            <a:off x="3732082" y="6256325"/>
            <a:ext cx="2981251" cy="26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b="1" dirty="0">
                <a:latin typeface="Times New Roman" panose="02020603050405020304" pitchFamily="18" charset="0"/>
                <a:cs typeface="Times New Roman" panose="02020603050405020304" pitchFamily="18" charset="0"/>
              </a:rPr>
              <a:t>Fig</a:t>
            </a:r>
            <a:r>
              <a:rPr lang="en-US" altLang="en-US" sz="800" dirty="0">
                <a:latin typeface="Times New Roman" panose="02020603050405020304" pitchFamily="18" charset="0"/>
                <a:cs typeface="Times New Roman" panose="02020603050405020304" pitchFamily="18" charset="0"/>
              </a:rPr>
              <a:t>. </a:t>
            </a:r>
            <a:r>
              <a:rPr lang="en-US" altLang="en-US" sz="800" b="1" dirty="0">
                <a:latin typeface="Times New Roman" panose="02020603050405020304" pitchFamily="18" charset="0"/>
                <a:cs typeface="Times New Roman" panose="02020603050405020304" pitchFamily="18" charset="0"/>
              </a:rPr>
              <a:t>5</a:t>
            </a:r>
            <a:r>
              <a:rPr lang="en-US" altLang="en-US" sz="800" dirty="0">
                <a:latin typeface="Times New Roman" panose="02020603050405020304" pitchFamily="18" charset="0"/>
                <a:cs typeface="Times New Roman" panose="02020603050405020304" pitchFamily="18" charset="0"/>
              </a:rPr>
              <a:t>. SPICE and COMSOL simulated proof mass displacement vs acceleration. </a:t>
            </a:r>
          </a:p>
        </p:txBody>
      </p:sp>
      <p:sp>
        <p:nvSpPr>
          <p:cNvPr id="124" name="Rectangle 123">
            <a:extLst>
              <a:ext uri="{FF2B5EF4-FFF2-40B4-BE49-F238E27FC236}">
                <a16:creationId xmlns:a16="http://schemas.microsoft.com/office/drawing/2014/main" id="{3F7A389A-C018-D74F-A909-9D6B3A7E9651}"/>
              </a:ext>
            </a:extLst>
          </p:cNvPr>
          <p:cNvSpPr/>
          <p:nvPr/>
        </p:nvSpPr>
        <p:spPr>
          <a:xfrm>
            <a:off x="4616473" y="6525877"/>
            <a:ext cx="810661" cy="1897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5" name="TextBox 124">
            <a:extLst>
              <a:ext uri="{FF2B5EF4-FFF2-40B4-BE49-F238E27FC236}">
                <a16:creationId xmlns:a16="http://schemas.microsoft.com/office/drawing/2014/main" id="{97CF99B5-FCC4-FE4C-A97E-DC4229A8A217}"/>
              </a:ext>
            </a:extLst>
          </p:cNvPr>
          <p:cNvSpPr txBox="1"/>
          <p:nvPr/>
        </p:nvSpPr>
        <p:spPr>
          <a:xfrm>
            <a:off x="4595095" y="6493505"/>
            <a:ext cx="2162326" cy="261610"/>
          </a:xfrm>
          <a:prstGeom prst="rect">
            <a:avLst/>
          </a:prstGeom>
          <a:noFill/>
        </p:spPr>
        <p:txBody>
          <a:bodyPr wrap="square" rtlCol="0">
            <a:spAutoFit/>
          </a:bodyPr>
          <a:lstStyle/>
          <a:p>
            <a:r>
              <a:rPr lang="en-US" sz="1100" dirty="0">
                <a:latin typeface="Times New Roman" panose="02020603050405020304" pitchFamily="18" charset="0"/>
                <a:ea typeface="Apple Symbols" panose="02000000000000000000" pitchFamily="2" charset="-79"/>
                <a:cs typeface="Times New Roman" panose="02020603050405020304" pitchFamily="18" charset="0"/>
              </a:rPr>
              <a:t>Conclusion</a:t>
            </a:r>
          </a:p>
        </p:txBody>
      </p:sp>
      <p:sp>
        <p:nvSpPr>
          <p:cNvPr id="126" name="TextBox 25">
            <a:extLst>
              <a:ext uri="{FF2B5EF4-FFF2-40B4-BE49-F238E27FC236}">
                <a16:creationId xmlns:a16="http://schemas.microsoft.com/office/drawing/2014/main" id="{385FC3DB-9A10-654F-9C14-31782825CD52}"/>
              </a:ext>
            </a:extLst>
          </p:cNvPr>
          <p:cNvSpPr txBox="1">
            <a:spLocks noChangeArrowheads="1"/>
          </p:cNvSpPr>
          <p:nvPr/>
        </p:nvSpPr>
        <p:spPr bwMode="auto">
          <a:xfrm>
            <a:off x="5476146" y="8449381"/>
            <a:ext cx="1337086" cy="511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dirty="0">
                <a:latin typeface="Times New Roman" panose="02020603050405020304" pitchFamily="18" charset="0"/>
                <a:cs typeface="Times New Roman" panose="02020603050405020304" pitchFamily="18" charset="0"/>
              </a:rPr>
              <a:t>First four eigen modes of designed  meander and rectangular beam MEMS accelerometers.   </a:t>
            </a:r>
          </a:p>
        </p:txBody>
      </p:sp>
      <p:sp>
        <p:nvSpPr>
          <p:cNvPr id="127" name="TextBox 15">
            <a:extLst>
              <a:ext uri="{FF2B5EF4-FFF2-40B4-BE49-F238E27FC236}">
                <a16:creationId xmlns:a16="http://schemas.microsoft.com/office/drawing/2014/main" id="{B1AF2481-448A-5C45-907E-7EC015E1B3D7}"/>
              </a:ext>
            </a:extLst>
          </p:cNvPr>
          <p:cNvSpPr txBox="1">
            <a:spLocks noChangeArrowheads="1"/>
          </p:cNvSpPr>
          <p:nvPr/>
        </p:nvSpPr>
        <p:spPr bwMode="auto">
          <a:xfrm>
            <a:off x="3586486" y="6725373"/>
            <a:ext cx="3010843" cy="2389114"/>
          </a:xfrm>
          <a:prstGeom prst="rect">
            <a:avLst/>
          </a:prstGeom>
          <a:noFill/>
          <a:ln>
            <a:noFill/>
          </a:ln>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marL="171450" indent="-171450" algn="just" eaLnBrk="1" hangingPunct="1">
              <a:spcBef>
                <a:spcPct val="0"/>
              </a:spcBef>
              <a:defRPr/>
            </a:pPr>
            <a:r>
              <a:rPr lang="en-US" altLang="en-US" sz="1100" dirty="0">
                <a:latin typeface="Times New Roman" panose="02020603050405020304" pitchFamily="18" charset="0"/>
                <a:cs typeface="Times New Roman" panose="02020603050405020304" pitchFamily="18" charset="0"/>
              </a:rPr>
              <a:t>The placement of meander beams away from the center leads to a reduction of parasitic effects and off-axis sensitivity. The drop in resonance frequency causes an increase in the damping factor of the sensor.</a:t>
            </a:r>
          </a:p>
          <a:p>
            <a:pPr marL="171450" indent="-171450" algn="just" eaLnBrk="1" hangingPunct="1">
              <a:spcBef>
                <a:spcPct val="0"/>
              </a:spcBef>
              <a:defRPr/>
            </a:pPr>
            <a:r>
              <a:rPr lang="en-US" altLang="en-US" sz="1100" dirty="0">
                <a:latin typeface="Times New Roman" panose="02020603050405020304" pitchFamily="18" charset="0"/>
                <a:cs typeface="Times New Roman" panose="02020603050405020304" pitchFamily="18" charset="0"/>
              </a:rPr>
              <a:t>As the beams are moved </a:t>
            </a:r>
          </a:p>
          <a:p>
            <a:pPr algn="just" eaLnBrk="1" hangingPunct="1">
              <a:spcBef>
                <a:spcPct val="0"/>
              </a:spcBef>
              <a:buNone/>
              <a:defRPr/>
            </a:pPr>
            <a:r>
              <a:rPr lang="en-US" altLang="en-US" sz="1100" dirty="0">
                <a:latin typeface="Times New Roman" panose="02020603050405020304" pitchFamily="18" charset="0"/>
                <a:cs typeface="Times New Roman" panose="02020603050405020304" pitchFamily="18" charset="0"/>
              </a:rPr>
              <a:t>     towards the center, operation</a:t>
            </a:r>
          </a:p>
          <a:p>
            <a:pPr algn="just" eaLnBrk="1" hangingPunct="1">
              <a:spcBef>
                <a:spcPct val="0"/>
              </a:spcBef>
              <a:buNone/>
              <a:defRPr/>
            </a:pPr>
            <a:r>
              <a:rPr lang="en-US" altLang="en-US" sz="1100" dirty="0">
                <a:latin typeface="Times New Roman" panose="02020603050405020304" pitchFamily="18" charset="0"/>
                <a:cs typeface="Times New Roman" panose="02020603050405020304" pitchFamily="18" charset="0"/>
              </a:rPr>
              <a:t>     bandwidth reduces.</a:t>
            </a:r>
          </a:p>
          <a:p>
            <a:pPr marL="171450" indent="-171450" algn="just" eaLnBrk="1" hangingPunct="1">
              <a:spcBef>
                <a:spcPct val="0"/>
              </a:spcBef>
              <a:defRPr/>
            </a:pPr>
            <a:r>
              <a:rPr lang="en-US" altLang="en-US" sz="1100" dirty="0">
                <a:latin typeface="Times New Roman" panose="02020603050405020304" pitchFamily="18" charset="0"/>
                <a:cs typeface="Times New Roman" panose="02020603050405020304" pitchFamily="18" charset="0"/>
              </a:rPr>
              <a:t>In order to improve </a:t>
            </a:r>
          </a:p>
          <a:p>
            <a:pPr algn="just" eaLnBrk="1" hangingPunct="1">
              <a:spcBef>
                <a:spcPct val="0"/>
              </a:spcBef>
              <a:buNone/>
              <a:defRPr/>
            </a:pPr>
            <a:r>
              <a:rPr lang="en-US" altLang="en-US" sz="1100" dirty="0">
                <a:latin typeface="Times New Roman" panose="02020603050405020304" pitchFamily="18" charset="0"/>
                <a:cs typeface="Times New Roman" panose="02020603050405020304" pitchFamily="18" charset="0"/>
              </a:rPr>
              <a:t>     performance,</a:t>
            </a:r>
          </a:p>
          <a:p>
            <a:pPr algn="just" eaLnBrk="1" hangingPunct="1">
              <a:spcBef>
                <a:spcPct val="0"/>
              </a:spcBef>
              <a:buNone/>
              <a:defRPr/>
            </a:pPr>
            <a:r>
              <a:rPr lang="en-US" altLang="en-US" sz="1100" dirty="0">
                <a:latin typeface="Times New Roman" panose="02020603050405020304" pitchFamily="18" charset="0"/>
                <a:cs typeface="Times New Roman" panose="02020603050405020304" pitchFamily="18" charset="0"/>
              </a:rPr>
              <a:t>     closed loop capacitive </a:t>
            </a:r>
          </a:p>
          <a:p>
            <a:pPr algn="just" eaLnBrk="1" hangingPunct="1">
              <a:spcBef>
                <a:spcPct val="0"/>
              </a:spcBef>
              <a:buNone/>
              <a:defRPr/>
            </a:pPr>
            <a:r>
              <a:rPr lang="en-US" altLang="en-US" sz="1100" dirty="0">
                <a:latin typeface="Times New Roman" panose="02020603050405020304" pitchFamily="18" charset="0"/>
                <a:cs typeface="Times New Roman" panose="02020603050405020304" pitchFamily="18" charset="0"/>
              </a:rPr>
              <a:t>     accelerometers can be</a:t>
            </a:r>
          </a:p>
          <a:p>
            <a:pPr algn="just" eaLnBrk="1" hangingPunct="1">
              <a:spcBef>
                <a:spcPct val="0"/>
              </a:spcBef>
              <a:buNone/>
              <a:defRPr/>
            </a:pPr>
            <a:r>
              <a:rPr lang="en-US" altLang="en-US" sz="1100" dirty="0">
                <a:latin typeface="Times New Roman" panose="02020603050405020304" pitchFamily="18" charset="0"/>
                <a:cs typeface="Times New Roman" panose="02020603050405020304" pitchFamily="18" charset="0"/>
              </a:rPr>
              <a:t>     designed with feedback.</a:t>
            </a:r>
          </a:p>
          <a:p>
            <a:pPr algn="just" eaLnBrk="1" hangingPunct="1">
              <a:spcBef>
                <a:spcPct val="0"/>
              </a:spcBef>
              <a:buNone/>
              <a:defRPr/>
            </a:pPr>
            <a:endParaRPr lang="en-US" altLang="en-US" sz="1100" dirty="0">
              <a:latin typeface="Times New Roman" panose="02020603050405020304" pitchFamily="18" charset="0"/>
              <a:cs typeface="Times New Roman" panose="02020603050405020304" pitchFamily="18" charset="0"/>
            </a:endParaRPr>
          </a:p>
        </p:txBody>
      </p:sp>
      <p:sp>
        <p:nvSpPr>
          <p:cNvPr id="128" name="Rounded Rectangle 127">
            <a:extLst>
              <a:ext uri="{FF2B5EF4-FFF2-40B4-BE49-F238E27FC236}">
                <a16:creationId xmlns:a16="http://schemas.microsoft.com/office/drawing/2014/main" id="{C2571E0C-3740-CF40-B2B9-BD061AE84B0E}"/>
              </a:ext>
            </a:extLst>
          </p:cNvPr>
          <p:cNvSpPr/>
          <p:nvPr/>
        </p:nvSpPr>
        <p:spPr>
          <a:xfrm>
            <a:off x="3518613" y="9067713"/>
            <a:ext cx="1739187" cy="506079"/>
          </a:xfrm>
          <a:prstGeom prst="roundRect">
            <a:avLst>
              <a:gd name="adj" fmla="val 23333"/>
            </a:avLst>
          </a:prstGeom>
          <a:noFill/>
          <a:ln>
            <a:solidFill>
              <a:srgbClr val="2B9AF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9" name="Rectangle 128">
            <a:extLst>
              <a:ext uri="{FF2B5EF4-FFF2-40B4-BE49-F238E27FC236}">
                <a16:creationId xmlns:a16="http://schemas.microsoft.com/office/drawing/2014/main" id="{B254B563-5496-B141-A58F-2432AFE42C67}"/>
              </a:ext>
            </a:extLst>
          </p:cNvPr>
          <p:cNvSpPr/>
          <p:nvPr/>
        </p:nvSpPr>
        <p:spPr>
          <a:xfrm>
            <a:off x="3951425" y="8943754"/>
            <a:ext cx="810661" cy="1897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0" name="TextBox 129">
            <a:extLst>
              <a:ext uri="{FF2B5EF4-FFF2-40B4-BE49-F238E27FC236}">
                <a16:creationId xmlns:a16="http://schemas.microsoft.com/office/drawing/2014/main" id="{6F54E719-845E-724C-B6E8-B1F0224DCC25}"/>
              </a:ext>
            </a:extLst>
          </p:cNvPr>
          <p:cNvSpPr txBox="1"/>
          <p:nvPr/>
        </p:nvSpPr>
        <p:spPr>
          <a:xfrm>
            <a:off x="3940640" y="8893366"/>
            <a:ext cx="2162326" cy="261610"/>
          </a:xfrm>
          <a:prstGeom prst="rect">
            <a:avLst/>
          </a:prstGeom>
          <a:noFill/>
        </p:spPr>
        <p:txBody>
          <a:bodyPr wrap="square" rtlCol="0">
            <a:spAutoFit/>
          </a:bodyPr>
          <a:lstStyle/>
          <a:p>
            <a:r>
              <a:rPr lang="en-US" sz="1100" dirty="0">
                <a:latin typeface="Times New Roman" panose="02020603050405020304" pitchFamily="18" charset="0"/>
                <a:ea typeface="Apple Symbols" panose="02000000000000000000" pitchFamily="2" charset="-79"/>
                <a:cs typeface="Times New Roman" panose="02020603050405020304" pitchFamily="18" charset="0"/>
              </a:rPr>
              <a:t>References</a:t>
            </a:r>
          </a:p>
        </p:txBody>
      </p:sp>
      <p:sp>
        <p:nvSpPr>
          <p:cNvPr id="131" name="TextBox 130">
            <a:extLst>
              <a:ext uri="{FF2B5EF4-FFF2-40B4-BE49-F238E27FC236}">
                <a16:creationId xmlns:a16="http://schemas.microsoft.com/office/drawing/2014/main" id="{FA183C56-5BE6-2D40-A5EE-910A568A47FF}"/>
              </a:ext>
            </a:extLst>
          </p:cNvPr>
          <p:cNvSpPr txBox="1"/>
          <p:nvPr/>
        </p:nvSpPr>
        <p:spPr>
          <a:xfrm>
            <a:off x="5315197" y="9174801"/>
            <a:ext cx="1409169" cy="388566"/>
          </a:xfrm>
          <a:prstGeom prst="rect">
            <a:avLst/>
          </a:prstGeom>
          <a:noFill/>
        </p:spPr>
        <p:txBody>
          <a:bodyPr wrap="square" lIns="19047" tIns="9524" rIns="19047" bIns="9524">
            <a:spAutoFit/>
          </a:bodyPr>
          <a:lstStyle/>
          <a:p>
            <a:r>
              <a:rPr lang="en-US" sz="800" dirty="0">
                <a:latin typeface="+mn-lt"/>
              </a:rPr>
              <a:t>The author would like to thank Dr. Andre Bossche for his valuable  inputs. </a:t>
            </a:r>
            <a:endParaRPr lang="en-US" sz="600" dirty="0">
              <a:latin typeface="+mn-lt"/>
              <a:ea typeface="+mn-ea"/>
              <a:cs typeface="Arial" panose="020B0604020202020204" pitchFamily="34" charset="0"/>
            </a:endParaRPr>
          </a:p>
        </p:txBody>
      </p:sp>
      <p:sp>
        <p:nvSpPr>
          <p:cNvPr id="132" name="Rounded Rectangle 131">
            <a:extLst>
              <a:ext uri="{FF2B5EF4-FFF2-40B4-BE49-F238E27FC236}">
                <a16:creationId xmlns:a16="http://schemas.microsoft.com/office/drawing/2014/main" id="{32C748FF-21C7-9C40-8312-5E58F044E04A}"/>
              </a:ext>
            </a:extLst>
          </p:cNvPr>
          <p:cNvSpPr/>
          <p:nvPr/>
        </p:nvSpPr>
        <p:spPr>
          <a:xfrm>
            <a:off x="5240135" y="9063952"/>
            <a:ext cx="1421911" cy="506079"/>
          </a:xfrm>
          <a:prstGeom prst="roundRect">
            <a:avLst>
              <a:gd name="adj" fmla="val 23333"/>
            </a:avLst>
          </a:prstGeom>
          <a:noFill/>
          <a:ln>
            <a:solidFill>
              <a:srgbClr val="2B9AF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3" name="Rectangle 132">
            <a:extLst>
              <a:ext uri="{FF2B5EF4-FFF2-40B4-BE49-F238E27FC236}">
                <a16:creationId xmlns:a16="http://schemas.microsoft.com/office/drawing/2014/main" id="{5F354DB4-7302-E645-95AD-7EC328C5D561}"/>
              </a:ext>
            </a:extLst>
          </p:cNvPr>
          <p:cNvSpPr/>
          <p:nvPr/>
        </p:nvSpPr>
        <p:spPr>
          <a:xfrm>
            <a:off x="5461508" y="8972612"/>
            <a:ext cx="1005210" cy="22295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4" name="TextBox 133">
            <a:extLst>
              <a:ext uri="{FF2B5EF4-FFF2-40B4-BE49-F238E27FC236}">
                <a16:creationId xmlns:a16="http://schemas.microsoft.com/office/drawing/2014/main" id="{6CE83787-E481-444D-96AB-528E45054873}"/>
              </a:ext>
            </a:extLst>
          </p:cNvPr>
          <p:cNvSpPr txBox="1"/>
          <p:nvPr/>
        </p:nvSpPr>
        <p:spPr>
          <a:xfrm>
            <a:off x="5424407" y="8964169"/>
            <a:ext cx="2036483" cy="230832"/>
          </a:xfrm>
          <a:prstGeom prst="rect">
            <a:avLst/>
          </a:prstGeom>
          <a:noFill/>
        </p:spPr>
        <p:txBody>
          <a:bodyPr wrap="square" rtlCol="0">
            <a:spAutoFit/>
          </a:bodyPr>
          <a:lstStyle/>
          <a:p>
            <a:r>
              <a:rPr lang="en-US" sz="900" dirty="0">
                <a:latin typeface="Times New Roman" panose="02020603050405020304" pitchFamily="18" charset="0"/>
                <a:ea typeface="Apple Symbols" panose="02000000000000000000" pitchFamily="2" charset="-79"/>
                <a:cs typeface="Times New Roman" panose="02020603050405020304" pitchFamily="18" charset="0"/>
              </a:rPr>
              <a:t>Acknowledgements</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AA8F7C7-AE7C-264A-A535-93D86F3E55ED}"/>
                  </a:ext>
                </a:extLst>
              </p:cNvPr>
              <p:cNvSpPr txBox="1"/>
              <p:nvPr/>
            </p:nvSpPr>
            <p:spPr>
              <a:xfrm>
                <a:off x="4315889" y="5085783"/>
                <a:ext cx="1828800" cy="461665"/>
              </a:xfrm>
              <a:prstGeom prst="rect">
                <a:avLst/>
              </a:prstGeom>
              <a:noFill/>
            </p:spPr>
            <p:txBody>
              <a:bodyPr wrap="square" rtlCol="0">
                <a:spAutoFit/>
              </a:bodyPr>
              <a:lstStyle/>
              <a:p>
                <a14:m>
                  <m:oMath xmlns:m="http://schemas.openxmlformats.org/officeDocument/2006/math">
                    <m:r>
                      <a:rPr lang="el-GR" sz="800" i="1" dirty="0">
                        <a:latin typeface="Cambria Math" panose="02040503050406030204" pitchFamily="18" charset="0"/>
                        <a:cs typeface="Adobe Hebrew" panose="02040503050201020203" pitchFamily="18" charset="-79"/>
                      </a:rPr>
                      <m:t>𝜁</m:t>
                    </m:r>
                  </m:oMath>
                </a14:m>
                <a:r>
                  <a:rPr lang="en-US" sz="800" i="1" baseline="-25000" dirty="0"/>
                  <a:t>COMSOL </a:t>
                </a:r>
                <a:r>
                  <a:rPr lang="en-US" sz="800" i="1" dirty="0"/>
                  <a:t>= 1.1</a:t>
                </a:r>
              </a:p>
              <a:p>
                <a14:m>
                  <m:oMath xmlns:m="http://schemas.openxmlformats.org/officeDocument/2006/math">
                    <m:r>
                      <a:rPr lang="el-GR" sz="800" i="1" dirty="0">
                        <a:latin typeface="Cambria Math" panose="02040503050406030204" pitchFamily="18" charset="0"/>
                        <a:cs typeface="Adobe Hebrew" panose="02040503050201020203" pitchFamily="18" charset="-79"/>
                      </a:rPr>
                      <m:t>𝜁</m:t>
                    </m:r>
                  </m:oMath>
                </a14:m>
                <a:r>
                  <a:rPr lang="en-US" sz="800" i="1" baseline="-25000" dirty="0"/>
                  <a:t>SPICE </a:t>
                </a:r>
                <a:r>
                  <a:rPr lang="en-US" sz="800" i="1" dirty="0"/>
                  <a:t>= 0.7</a:t>
                </a:r>
              </a:p>
              <a:p>
                <a:endParaRPr lang="en-US" sz="800" i="1" dirty="0"/>
              </a:p>
            </p:txBody>
          </p:sp>
        </mc:Choice>
        <mc:Fallback xmlns="">
          <p:sp>
            <p:nvSpPr>
              <p:cNvPr id="8" name="TextBox 7">
                <a:extLst>
                  <a:ext uri="{FF2B5EF4-FFF2-40B4-BE49-F238E27FC236}">
                    <a16:creationId xmlns:a16="http://schemas.microsoft.com/office/drawing/2014/main" id="{6AA8F7C7-AE7C-264A-A535-93D86F3E55ED}"/>
                  </a:ext>
                </a:extLst>
              </p:cNvPr>
              <p:cNvSpPr txBox="1">
                <a:spLocks noRot="1" noChangeAspect="1" noMove="1" noResize="1" noEditPoints="1" noAdjustHandles="1" noChangeArrowheads="1" noChangeShapeType="1" noTextEdit="1"/>
              </p:cNvSpPr>
              <p:nvPr/>
            </p:nvSpPr>
            <p:spPr>
              <a:xfrm>
                <a:off x="4315889" y="5085783"/>
                <a:ext cx="1828800" cy="461665"/>
              </a:xfrm>
              <a:prstGeom prst="rect">
                <a:avLst/>
              </a:prstGeom>
              <a:blipFill>
                <a:blip r:embed="rId23"/>
                <a:stretch>
                  <a:fillRect/>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3FF2839E-4987-2147-95E3-FF386A92F8B9}"/>
              </a:ext>
            </a:extLst>
          </p:cNvPr>
          <p:cNvSpPr txBox="1"/>
          <p:nvPr/>
        </p:nvSpPr>
        <p:spPr>
          <a:xfrm>
            <a:off x="5114696" y="5553008"/>
            <a:ext cx="1828800" cy="461665"/>
          </a:xfrm>
          <a:prstGeom prst="rect">
            <a:avLst/>
          </a:prstGeom>
          <a:noFill/>
        </p:spPr>
        <p:txBody>
          <a:bodyPr wrap="square" rtlCol="0">
            <a:spAutoFit/>
          </a:bodyPr>
          <a:lstStyle/>
          <a:p>
            <a:r>
              <a:rPr lang="en-US" sz="800" i="1" dirty="0"/>
              <a:t>f0</a:t>
            </a:r>
            <a:r>
              <a:rPr lang="en-US" sz="800" i="1" baseline="-25000" dirty="0"/>
              <a:t>COMSOL </a:t>
            </a:r>
            <a:r>
              <a:rPr lang="en-US" sz="800" i="1" dirty="0"/>
              <a:t>= 1.454 kHz</a:t>
            </a:r>
          </a:p>
          <a:p>
            <a:r>
              <a:rPr lang="en-US" sz="800" i="1" dirty="0"/>
              <a:t>f0</a:t>
            </a:r>
            <a:r>
              <a:rPr lang="en-US" sz="800" i="1" baseline="-25000" dirty="0"/>
              <a:t>SPICE </a:t>
            </a:r>
            <a:r>
              <a:rPr lang="en-US" sz="800" i="1" dirty="0"/>
              <a:t>= 1.575 kHz</a:t>
            </a:r>
          </a:p>
          <a:p>
            <a:endParaRPr lang="en-US" sz="800" dirty="0"/>
          </a:p>
        </p:txBody>
      </p:sp>
    </p:spTree>
    <p:extLst>
      <p:ext uri="{BB962C8B-B14F-4D97-AF65-F5344CB8AC3E}">
        <p14:creationId xmlns:p14="http://schemas.microsoft.com/office/powerpoint/2010/main" val="2365226669"/>
      </p:ext>
    </p:extLst>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510</Words>
  <Application>Microsoft Macintosh PowerPoint</Application>
  <PresentationFormat>A4 Paper (210x297 mm)</PresentationFormat>
  <Paragraphs>51</Paragraphs>
  <Slides>1</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ＭＳ Ｐゴシック</vt:lpstr>
      <vt:lpstr>Adobe Hebrew</vt:lpstr>
      <vt:lpstr>Apple Braille Pinpoint 8 Dot</vt:lpstr>
      <vt:lpstr>Apple Symbols</vt:lpstr>
      <vt:lpstr>Arial</vt:lpstr>
      <vt:lpstr>Calibri</vt:lpstr>
      <vt:lpstr>Cambria Math</vt:lpstr>
      <vt:lpstr>Times New Roman</vt:lpstr>
      <vt:lpstr>Office Theme</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cp:lastPrinted>2020-09-12T11:36:48Z</cp:lastPrinted>
  <dcterms:created xsi:type="dcterms:W3CDTF">2012-02-06T09:32:21Z</dcterms:created>
  <dcterms:modified xsi:type="dcterms:W3CDTF">2020-09-13T16:29:25Z</dcterms:modified>
</cp:coreProperties>
</file>