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6858000" cy="9906000" type="A4"/>
  <p:notesSz cx="7104063"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GES Maxime" initials="VM" lastIdx="1" clrIdx="0">
    <p:extLst>
      <p:ext uri="{19B8F6BF-5375-455C-9EA6-DF929625EA0E}">
        <p15:presenceInfo xmlns:p15="http://schemas.microsoft.com/office/powerpoint/2012/main" userId="S-1-5-21-3930464211-1712939524-2756701723-43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8F6C"/>
    <a:srgbClr val="FF6600"/>
    <a:srgbClr val="CC9900"/>
    <a:srgbClr val="CC5500"/>
    <a:srgbClr val="FF4500"/>
    <a:srgbClr val="CC3300"/>
    <a:srgbClr val="339966"/>
    <a:srgbClr val="009999"/>
    <a:srgbClr val="0198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0667" autoAdjust="0"/>
  </p:normalViewPr>
  <p:slideViewPr>
    <p:cSldViewPr>
      <p:cViewPr>
        <p:scale>
          <a:sx n="125" d="100"/>
          <a:sy n="125" d="100"/>
        </p:scale>
        <p:origin x="1218" y="90"/>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en-GB"/>
          </a:p>
        </p:txBody>
      </p:sp>
      <p:sp>
        <p:nvSpPr>
          <p:cNvPr id="3" name="Espace réservé de la date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F08F99FF-01E0-472F-8F1A-1209DDE40881}" type="datetimeFigureOut">
              <a:rPr lang="en-GB" smtClean="0"/>
              <a:pPr/>
              <a:t>16/09/2020</a:t>
            </a:fld>
            <a:endParaRPr lang="en-GB"/>
          </a:p>
        </p:txBody>
      </p:sp>
      <p:sp>
        <p:nvSpPr>
          <p:cNvPr id="4" name="Espace réservé de l'image des diapositives 3"/>
          <p:cNvSpPr>
            <a:spLocks noGrp="1" noRot="1" noChangeAspect="1"/>
          </p:cNvSpPr>
          <p:nvPr>
            <p:ph type="sldImg" idx="2"/>
          </p:nvPr>
        </p:nvSpPr>
        <p:spPr>
          <a:xfrm>
            <a:off x="2224088" y="768350"/>
            <a:ext cx="2655887" cy="3836988"/>
          </a:xfrm>
          <a:prstGeom prst="rect">
            <a:avLst/>
          </a:prstGeom>
          <a:noFill/>
          <a:ln w="12700">
            <a:solidFill>
              <a:prstClr val="black"/>
            </a:solidFill>
          </a:ln>
        </p:spPr>
        <p:txBody>
          <a:bodyPr vert="horz" lIns="99075" tIns="49538" rIns="99075" bIns="49538" rtlCol="0" anchor="ctr"/>
          <a:lstStyle/>
          <a:p>
            <a:endParaRPr lang="en-GB"/>
          </a:p>
        </p:txBody>
      </p:sp>
      <p:sp>
        <p:nvSpPr>
          <p:cNvPr id="5" name="Espace réservé des commentaires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en-GB"/>
          </a:p>
        </p:txBody>
      </p:sp>
      <p:sp>
        <p:nvSpPr>
          <p:cNvPr id="7" name="Espace réservé du numéro de diapositive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832912C8-B407-4122-AB5F-9F925BA56F46}" type="slidenum">
              <a:rPr lang="en-GB" smtClean="0"/>
              <a:pPr/>
              <a:t>‹N°›</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224088" y="768350"/>
            <a:ext cx="2655887" cy="3836988"/>
          </a:xfrm>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832912C8-B407-4122-AB5F-9F925BA56F46}"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3077283"/>
            <a:ext cx="5829300" cy="2123369"/>
          </a:xfrm>
        </p:spPr>
        <p:txBody>
          <a:bodyPr/>
          <a:lstStyle/>
          <a:p>
            <a:r>
              <a:rPr lang="fr-FR"/>
              <a:t>Cliquez pour modifier le style du titre</a:t>
            </a:r>
            <a:endParaRPr lang="en-GB"/>
          </a:p>
        </p:txBody>
      </p:sp>
      <p:sp>
        <p:nvSpPr>
          <p:cNvPr id="3" name="Sous-titr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GB"/>
          </a:p>
        </p:txBody>
      </p:sp>
      <p:sp>
        <p:nvSpPr>
          <p:cNvPr id="4" name="Espace réservé de la date 3"/>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972050" y="396701"/>
            <a:ext cx="1543050" cy="8452202"/>
          </a:xfrm>
        </p:spPr>
        <p:txBody>
          <a:bodyPr vert="eaVert"/>
          <a:lstStyle/>
          <a:p>
            <a:r>
              <a:rPr lang="fr-FR"/>
              <a:t>Cliquez pour modifier le style du titre</a:t>
            </a:r>
            <a:endParaRPr lang="en-GB"/>
          </a:p>
        </p:txBody>
      </p:sp>
      <p:sp>
        <p:nvSpPr>
          <p:cNvPr id="3" name="Espace réservé du texte vertical 2"/>
          <p:cNvSpPr>
            <a:spLocks noGrp="1"/>
          </p:cNvSpPr>
          <p:nvPr>
            <p:ph type="body" orient="vert" idx="1"/>
          </p:nvPr>
        </p:nvSpPr>
        <p:spPr>
          <a:xfrm>
            <a:off x="342900" y="396701"/>
            <a:ext cx="4514850" cy="845220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6365522"/>
            <a:ext cx="5829300" cy="1967442"/>
          </a:xfrm>
        </p:spPr>
        <p:txBody>
          <a:bodyPr anchor="t"/>
          <a:lstStyle>
            <a:lvl1pPr algn="l">
              <a:defRPr sz="4000" b="1" cap="all"/>
            </a:lvl1pPr>
          </a:lstStyle>
          <a:p>
            <a:r>
              <a:rPr lang="fr-FR"/>
              <a:t>Cliquez pour modifier le style du titre</a:t>
            </a:r>
            <a:endParaRPr lang="en-GB"/>
          </a:p>
        </p:txBody>
      </p:sp>
      <p:sp>
        <p:nvSpPr>
          <p:cNvPr id="3" name="Espace réservé du texte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contenu 2"/>
          <p:cNvSpPr>
            <a:spLocks noGrp="1"/>
          </p:cNvSpPr>
          <p:nvPr>
            <p:ph sz="half" idx="1"/>
          </p:nvPr>
        </p:nvSpPr>
        <p:spPr>
          <a:xfrm>
            <a:off x="34290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348615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endParaRPr lang="en-GB"/>
          </a:p>
        </p:txBody>
      </p:sp>
      <p:sp>
        <p:nvSpPr>
          <p:cNvPr id="3" name="Espace réservé du texte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e la date 2"/>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1" y="394406"/>
            <a:ext cx="2256235" cy="1678517"/>
          </a:xfrm>
        </p:spPr>
        <p:txBody>
          <a:bodyPr anchor="b"/>
          <a:lstStyle>
            <a:lvl1pPr algn="l">
              <a:defRPr sz="2000" b="1"/>
            </a:lvl1pPr>
          </a:lstStyle>
          <a:p>
            <a:r>
              <a:rPr lang="fr-FR"/>
              <a:t>Cliquez pour modifier le style du titre</a:t>
            </a:r>
            <a:endParaRPr lang="en-GB"/>
          </a:p>
        </p:txBody>
      </p:sp>
      <p:sp>
        <p:nvSpPr>
          <p:cNvPr id="3" name="Espace réservé du contenu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934201"/>
            <a:ext cx="4114800" cy="818622"/>
          </a:xfrm>
        </p:spPr>
        <p:txBody>
          <a:bodyPr anchor="b"/>
          <a:lstStyle>
            <a:lvl1pPr algn="l">
              <a:defRPr sz="2000" b="1"/>
            </a:lvl1pPr>
          </a:lstStyle>
          <a:p>
            <a:r>
              <a:rPr lang="fr-FR"/>
              <a:t>Cliquez pour modifier le style du titre</a:t>
            </a:r>
            <a:endParaRPr lang="en-GB"/>
          </a:p>
        </p:txBody>
      </p:sp>
      <p:sp>
        <p:nvSpPr>
          <p:cNvPr id="3" name="Espace réservé pour une image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43F1291E-3BFA-4568-BABC-2384E1D8BF81}" type="datetimeFigureOut">
              <a:rPr lang="en-GB" smtClean="0"/>
              <a:pPr/>
              <a:t>16/09/2020</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34DA3A48-852A-4131-8427-D6BBF3FC9CA2}" type="slidenum">
              <a:rPr lang="en-GB" smtClean="0"/>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fr-FR"/>
              <a:t>Cliquez pour modifier le style du titre</a:t>
            </a:r>
            <a:endParaRPr lang="en-GB"/>
          </a:p>
        </p:txBody>
      </p:sp>
      <p:sp>
        <p:nvSpPr>
          <p:cNvPr id="3" name="Espace réservé du texte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43F1291E-3BFA-4568-BABC-2384E1D8BF81}" type="datetimeFigureOut">
              <a:rPr lang="en-GB" smtClean="0"/>
              <a:pPr/>
              <a:t>16/09/2020</a:t>
            </a:fld>
            <a:endParaRPr lang="en-GB"/>
          </a:p>
        </p:txBody>
      </p:sp>
      <p:sp>
        <p:nvSpPr>
          <p:cNvPr id="5" name="Espace réservé du pied de page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34DA3A48-852A-4131-8427-D6BBF3FC9CA2}"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eg"/><Relationship Id="rId18" Type="http://schemas.openxmlformats.org/officeDocument/2006/relationships/image" Target="../media/image16.jpeg"/><Relationship Id="rId26" Type="http://schemas.openxmlformats.org/officeDocument/2006/relationships/image" Target="../media/image22.PNG"/><Relationship Id="rId3" Type="http://schemas.openxmlformats.org/officeDocument/2006/relationships/image" Target="../media/image1.jpe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jpeg"/><Relationship Id="rId17" Type="http://schemas.openxmlformats.org/officeDocument/2006/relationships/image" Target="../media/image15.png"/><Relationship Id="rId25" Type="http://schemas.openxmlformats.org/officeDocument/2006/relationships/image" Target="../media/image21.png"/><Relationship Id="rId2" Type="http://schemas.openxmlformats.org/officeDocument/2006/relationships/notesSlide" Target="../notesSlides/notesSlide1.xml"/><Relationship Id="rId16" Type="http://schemas.openxmlformats.org/officeDocument/2006/relationships/image" Target="../media/image14.png"/><Relationship Id="rId29"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0.png"/><Relationship Id="rId5" Type="http://schemas.openxmlformats.org/officeDocument/2006/relationships/image" Target="../media/image3.jpeg"/><Relationship Id="rId15" Type="http://schemas.openxmlformats.org/officeDocument/2006/relationships/image" Target="../media/image13.png"/><Relationship Id="rId23" Type="http://schemas.openxmlformats.org/officeDocument/2006/relationships/image" Target="../media/image18.png"/><Relationship Id="rId28" Type="http://schemas.openxmlformats.org/officeDocument/2006/relationships/image" Target="../media/image24.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17.png"/><Relationship Id="rId27" Type="http://schemas.openxmlformats.org/officeDocument/2006/relationships/image" Target="../media/image23.PNG"/><Relationship Id="rId30"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a:extLst>
              <a:ext uri="{FF2B5EF4-FFF2-40B4-BE49-F238E27FC236}">
                <a16:creationId xmlns:a16="http://schemas.microsoft.com/office/drawing/2014/main" id="{E229EC31-3774-41C0-9AA7-D48F213662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266" y="7663050"/>
            <a:ext cx="1646550" cy="1260000"/>
          </a:xfrm>
          <a:prstGeom prst="rect">
            <a:avLst/>
          </a:prstGeom>
        </p:spPr>
      </p:pic>
      <p:pic>
        <p:nvPicPr>
          <p:cNvPr id="27" name="Image 26">
            <a:extLst>
              <a:ext uri="{FF2B5EF4-FFF2-40B4-BE49-F238E27FC236}">
                <a16:creationId xmlns:a16="http://schemas.microsoft.com/office/drawing/2014/main" id="{11481CC0-C413-4837-BFD1-001FAF2EA7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5652" y="7664224"/>
            <a:ext cx="1646550" cy="1260000"/>
          </a:xfrm>
          <a:prstGeom prst="rect">
            <a:avLst/>
          </a:prstGeom>
        </p:spPr>
      </p:pic>
      <p:pic>
        <p:nvPicPr>
          <p:cNvPr id="32" name="Image 31">
            <a:extLst>
              <a:ext uri="{FF2B5EF4-FFF2-40B4-BE49-F238E27FC236}">
                <a16:creationId xmlns:a16="http://schemas.microsoft.com/office/drawing/2014/main" id="{183F3ADD-DC5B-4DA4-9515-4CC6095AE6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84196" y="7670905"/>
            <a:ext cx="1646550" cy="1260000"/>
          </a:xfrm>
          <a:prstGeom prst="rect">
            <a:avLst/>
          </a:prstGeom>
        </p:spPr>
      </p:pic>
      <p:pic>
        <p:nvPicPr>
          <p:cNvPr id="8" name="Image 7">
            <a:extLst>
              <a:ext uri="{FF2B5EF4-FFF2-40B4-BE49-F238E27FC236}">
                <a16:creationId xmlns:a16="http://schemas.microsoft.com/office/drawing/2014/main" id="{98EB8D6D-3A2D-4840-96D6-8DF64C27967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64214" y="5985934"/>
            <a:ext cx="1455093" cy="1187339"/>
          </a:xfrm>
          <a:prstGeom prst="rect">
            <a:avLst/>
          </a:prstGeom>
        </p:spPr>
      </p:pic>
      <p:pic>
        <p:nvPicPr>
          <p:cNvPr id="40" name="Image 39">
            <a:extLst>
              <a:ext uri="{FF2B5EF4-FFF2-40B4-BE49-F238E27FC236}">
                <a16:creationId xmlns:a16="http://schemas.microsoft.com/office/drawing/2014/main" id="{3F98AF26-EE0B-46DD-AAF7-000B63134D2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34521" y="5961253"/>
            <a:ext cx="1646550" cy="1260000"/>
          </a:xfrm>
          <a:prstGeom prst="rect">
            <a:avLst/>
          </a:prstGeom>
        </p:spPr>
      </p:pic>
      <p:pic>
        <p:nvPicPr>
          <p:cNvPr id="51" name="Image 50">
            <a:extLst>
              <a:ext uri="{FF2B5EF4-FFF2-40B4-BE49-F238E27FC236}">
                <a16:creationId xmlns:a16="http://schemas.microsoft.com/office/drawing/2014/main" id="{0BD4D067-2EDB-43E4-9278-E4D95B3F640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04828" y="5958008"/>
            <a:ext cx="1646550" cy="1260000"/>
          </a:xfrm>
          <a:prstGeom prst="rect">
            <a:avLst/>
          </a:prstGeom>
        </p:spPr>
      </p:pic>
      <p:pic>
        <p:nvPicPr>
          <p:cNvPr id="29" name="Image 28">
            <a:extLst>
              <a:ext uri="{FF2B5EF4-FFF2-40B4-BE49-F238E27FC236}">
                <a16:creationId xmlns:a16="http://schemas.microsoft.com/office/drawing/2014/main" id="{18B9EEC8-EDDC-4086-8924-6EE64E0C031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2278" y="6032763"/>
            <a:ext cx="1631128" cy="1060314"/>
          </a:xfrm>
          <a:prstGeom prst="rect">
            <a:avLst/>
          </a:prstGeom>
        </p:spPr>
      </p:pic>
      <p:pic>
        <p:nvPicPr>
          <p:cNvPr id="15" name="Image 14">
            <a:extLst>
              <a:ext uri="{FF2B5EF4-FFF2-40B4-BE49-F238E27FC236}">
                <a16:creationId xmlns:a16="http://schemas.microsoft.com/office/drawing/2014/main" id="{0525ADFB-BF5E-4A55-AD8A-E3E125E5B91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12305" y="4476723"/>
            <a:ext cx="1364888" cy="796482"/>
          </a:xfrm>
          <a:prstGeom prst="rect">
            <a:avLst/>
          </a:prstGeom>
        </p:spPr>
      </p:pic>
      <p:sp>
        <p:nvSpPr>
          <p:cNvPr id="119" name="Rectangle à coins arrondis 118"/>
          <p:cNvSpPr/>
          <p:nvPr/>
        </p:nvSpPr>
        <p:spPr>
          <a:xfrm>
            <a:off x="60877" y="3008782"/>
            <a:ext cx="6728771" cy="2567423"/>
          </a:xfrm>
          <a:prstGeom prst="snip2DiagRect">
            <a:avLst/>
          </a:prstGeom>
          <a:noFill/>
          <a:ln w="25400" cmpd="sng">
            <a:solidFill>
              <a:srgbClr val="00808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0" name="Rectangle à coins arrondis 69"/>
          <p:cNvSpPr/>
          <p:nvPr/>
        </p:nvSpPr>
        <p:spPr>
          <a:xfrm rot="10800000">
            <a:off x="50798" y="55411"/>
            <a:ext cx="6762577" cy="1347888"/>
          </a:xfrm>
          <a:prstGeom prst="snipRoundRect">
            <a:avLst/>
          </a:prstGeom>
          <a:solidFill>
            <a:srgbClr val="008F6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p:cNvSpPr/>
          <p:nvPr/>
        </p:nvSpPr>
        <p:spPr>
          <a:xfrm>
            <a:off x="3429000" y="6087320"/>
            <a:ext cx="3429000" cy="174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3429000" y="7779000"/>
            <a:ext cx="3429000" cy="174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5301208" y="381000"/>
            <a:ext cx="1556792" cy="1331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0" y="381000"/>
            <a:ext cx="6858000" cy="914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Connecteur droit 5"/>
          <p:cNvCxnSpPr/>
          <p:nvPr/>
        </p:nvCxnSpPr>
        <p:spPr>
          <a:xfrm>
            <a:off x="0" y="1712640"/>
            <a:ext cx="6858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4624" y="63277"/>
            <a:ext cx="6713656" cy="1423467"/>
          </a:xfrm>
          <a:prstGeom prst="rect">
            <a:avLst/>
          </a:prstGeom>
        </p:spPr>
        <p:txBody>
          <a:bodyPr wrap="square">
            <a:spAutoFit/>
          </a:bodyPr>
          <a:lstStyle/>
          <a:p>
            <a:pPr algn="just"/>
            <a:r>
              <a:rPr lang="en-US" dirty="0" err="1">
                <a:solidFill>
                  <a:schemeClr val="bg1"/>
                </a:solidFill>
                <a:latin typeface="Arial" pitchFamily="34" charset="0"/>
                <a:cs typeface="Arial" pitchFamily="34" charset="0"/>
              </a:rPr>
              <a:t>Plasmonic</a:t>
            </a:r>
            <a:r>
              <a:rPr lang="en-US" dirty="0">
                <a:solidFill>
                  <a:schemeClr val="bg1"/>
                </a:solidFill>
                <a:latin typeface="Arial" pitchFamily="34" charset="0"/>
                <a:cs typeface="Arial" pitchFamily="34" charset="0"/>
              </a:rPr>
              <a:t> </a:t>
            </a:r>
            <a:r>
              <a:rPr lang="en-US" dirty="0" err="1">
                <a:solidFill>
                  <a:schemeClr val="bg1"/>
                </a:solidFill>
                <a:latin typeface="Arial" pitchFamily="34" charset="0"/>
                <a:cs typeface="Arial" pitchFamily="34" charset="0"/>
              </a:rPr>
              <a:t>nanoantenna</a:t>
            </a:r>
            <a:r>
              <a:rPr lang="en-US" dirty="0">
                <a:solidFill>
                  <a:schemeClr val="bg1"/>
                </a:solidFill>
                <a:latin typeface="Arial" pitchFamily="34" charset="0"/>
                <a:cs typeface="Arial" pitchFamily="34" charset="0"/>
              </a:rPr>
              <a:t> for energy-efficient All-Optical Switching </a:t>
            </a:r>
          </a:p>
          <a:p>
            <a:pPr algn="just"/>
            <a:endParaRPr lang="en-US" sz="400" dirty="0">
              <a:solidFill>
                <a:schemeClr val="bg1"/>
              </a:solidFill>
              <a:latin typeface="Arial Nova" pitchFamily="34" charset="0"/>
            </a:endParaRPr>
          </a:p>
          <a:p>
            <a:pPr algn="just"/>
            <a:r>
              <a:rPr lang="en-US" sz="1050" dirty="0">
                <a:solidFill>
                  <a:schemeClr val="bg1"/>
                </a:solidFill>
                <a:latin typeface="Arial" pitchFamily="34" charset="0"/>
                <a:cs typeface="Arial" pitchFamily="34" charset="0"/>
              </a:rPr>
              <a:t>M.</a:t>
            </a:r>
            <a:r>
              <a:rPr lang="fr-FR" sz="1050" dirty="0">
                <a:latin typeface="Arial" pitchFamily="34" charset="0"/>
                <a:cs typeface="Arial" pitchFamily="34" charset="0"/>
              </a:rPr>
              <a:t> </a:t>
            </a:r>
            <a:r>
              <a:rPr lang="fr-FR" sz="1050" dirty="0">
                <a:solidFill>
                  <a:schemeClr val="bg1"/>
                </a:solidFill>
                <a:latin typeface="Arial" pitchFamily="34" charset="0"/>
                <a:cs typeface="Arial" pitchFamily="34" charset="0"/>
              </a:rPr>
              <a:t>Vergès</a:t>
            </a:r>
            <a:r>
              <a:rPr lang="fr-FR" sz="1050" baseline="30000" dirty="0">
                <a:solidFill>
                  <a:schemeClr val="bg1"/>
                </a:solidFill>
                <a:latin typeface="Arial" pitchFamily="34" charset="0"/>
                <a:cs typeface="Arial" pitchFamily="34" charset="0"/>
              </a:rPr>
              <a:t>1</a:t>
            </a:r>
            <a:r>
              <a:rPr lang="en-US" sz="1050" dirty="0">
                <a:solidFill>
                  <a:schemeClr val="bg1"/>
                </a:solidFill>
                <a:latin typeface="Arial" pitchFamily="34" charset="0"/>
                <a:cs typeface="Arial" pitchFamily="34" charset="0"/>
              </a:rPr>
              <a:t>, A. </a:t>
            </a:r>
            <a:r>
              <a:rPr lang="en-US" sz="1050" dirty="0" err="1">
                <a:solidFill>
                  <a:schemeClr val="bg1"/>
                </a:solidFill>
                <a:latin typeface="Arial" pitchFamily="34" charset="0"/>
                <a:cs typeface="Arial" pitchFamily="34" charset="0"/>
              </a:rPr>
              <a:t>Larin</a:t>
            </a:r>
            <a:r>
              <a:rPr lang="fr-FR" sz="1050" baseline="30000" dirty="0">
                <a:solidFill>
                  <a:schemeClr val="bg1"/>
                </a:solidFill>
                <a:latin typeface="Arial" pitchFamily="34" charset="0"/>
                <a:cs typeface="Arial" pitchFamily="34" charset="0"/>
              </a:rPr>
              <a:t>2</a:t>
            </a:r>
            <a:r>
              <a:rPr lang="en-US" sz="1050" dirty="0">
                <a:solidFill>
                  <a:schemeClr val="bg1"/>
                </a:solidFill>
                <a:latin typeface="Arial" pitchFamily="34" charset="0"/>
                <a:cs typeface="Arial" pitchFamily="34" charset="0"/>
              </a:rPr>
              <a:t>, J. </a:t>
            </a:r>
            <a:r>
              <a:rPr lang="en-US" sz="1050" dirty="0" err="1">
                <a:solidFill>
                  <a:schemeClr val="bg1"/>
                </a:solidFill>
                <a:latin typeface="Arial" pitchFamily="34" charset="0"/>
                <a:cs typeface="Arial" pitchFamily="34" charset="0"/>
              </a:rPr>
              <a:t>Hohlfeld</a:t>
            </a:r>
            <a:r>
              <a:rPr lang="fr-FR" sz="1050" baseline="30000" dirty="0">
                <a:solidFill>
                  <a:schemeClr val="bg1"/>
                </a:solidFill>
                <a:latin typeface="Arial" pitchFamily="34" charset="0"/>
                <a:cs typeface="Arial" pitchFamily="34" charset="0"/>
              </a:rPr>
              <a:t>1</a:t>
            </a:r>
            <a:r>
              <a:rPr lang="en-US" sz="1050" dirty="0">
                <a:solidFill>
                  <a:schemeClr val="bg1"/>
                </a:solidFill>
                <a:latin typeface="Arial" pitchFamily="34" charset="0"/>
                <a:cs typeface="Arial" pitchFamily="34" charset="0"/>
              </a:rPr>
              <a:t>, </a:t>
            </a:r>
            <a:r>
              <a:rPr lang="en-US" sz="1050" dirty="0" err="1">
                <a:solidFill>
                  <a:schemeClr val="bg1"/>
                </a:solidFill>
                <a:latin typeface="Arial" pitchFamily="34" charset="0"/>
                <a:cs typeface="Arial" pitchFamily="34" charset="0"/>
              </a:rPr>
              <a:t>M.Hehn</a:t>
            </a:r>
            <a:r>
              <a:rPr lang="fr-FR" sz="1050" baseline="30000" dirty="0">
                <a:solidFill>
                  <a:schemeClr val="bg1"/>
                </a:solidFill>
                <a:latin typeface="Arial" pitchFamily="34" charset="0"/>
                <a:cs typeface="Arial" pitchFamily="34" charset="0"/>
              </a:rPr>
              <a:t>1</a:t>
            </a:r>
            <a:r>
              <a:rPr lang="en-US" sz="1050" dirty="0">
                <a:solidFill>
                  <a:schemeClr val="bg1"/>
                </a:solidFill>
                <a:latin typeface="Arial" pitchFamily="34" charset="0"/>
                <a:cs typeface="Arial" pitchFamily="34" charset="0"/>
              </a:rPr>
              <a:t>, R. </a:t>
            </a:r>
            <a:r>
              <a:rPr lang="en-US" sz="1050" dirty="0" err="1">
                <a:solidFill>
                  <a:schemeClr val="bg1"/>
                </a:solidFill>
                <a:latin typeface="Arial" pitchFamily="34" charset="0"/>
                <a:cs typeface="Arial" pitchFamily="34" charset="0"/>
              </a:rPr>
              <a:t>Savelev</a:t>
            </a:r>
            <a:r>
              <a:rPr lang="fr-FR" sz="1050" baseline="30000" dirty="0">
                <a:solidFill>
                  <a:schemeClr val="bg1"/>
                </a:solidFill>
                <a:latin typeface="Arial" pitchFamily="34" charset="0"/>
                <a:cs typeface="Arial" pitchFamily="34" charset="0"/>
              </a:rPr>
              <a:t> 2</a:t>
            </a:r>
            <a:r>
              <a:rPr lang="en-US" sz="1050" dirty="0">
                <a:solidFill>
                  <a:schemeClr val="bg1"/>
                </a:solidFill>
                <a:latin typeface="Arial" pitchFamily="34" charset="0"/>
                <a:cs typeface="Arial" pitchFamily="34" charset="0"/>
              </a:rPr>
              <a:t>, D. </a:t>
            </a:r>
            <a:r>
              <a:rPr lang="en-US" sz="1050" dirty="0" err="1">
                <a:solidFill>
                  <a:schemeClr val="bg1"/>
                </a:solidFill>
                <a:latin typeface="Arial" pitchFamily="34" charset="0"/>
                <a:cs typeface="Arial" pitchFamily="34" charset="0"/>
              </a:rPr>
              <a:t>Zuev</a:t>
            </a:r>
            <a:r>
              <a:rPr lang="fr-FR" sz="1050" baseline="30000" dirty="0">
                <a:solidFill>
                  <a:schemeClr val="bg1"/>
                </a:solidFill>
                <a:latin typeface="Arial" pitchFamily="34" charset="0"/>
                <a:cs typeface="Arial" pitchFamily="34" charset="0"/>
              </a:rPr>
              <a:t>2</a:t>
            </a:r>
            <a:r>
              <a:rPr lang="en-US" sz="1050" dirty="0">
                <a:solidFill>
                  <a:schemeClr val="bg1"/>
                </a:solidFill>
                <a:latin typeface="Arial" pitchFamily="34" charset="0"/>
                <a:cs typeface="Arial" pitchFamily="34" charset="0"/>
              </a:rPr>
              <a:t>, S. </a:t>
            </a:r>
            <a:r>
              <a:rPr lang="en-US" sz="1050" dirty="0" err="1">
                <a:solidFill>
                  <a:schemeClr val="bg1"/>
                </a:solidFill>
                <a:latin typeface="Arial" pitchFamily="34" charset="0"/>
                <a:cs typeface="Arial" pitchFamily="34" charset="0"/>
              </a:rPr>
              <a:t>Mangin</a:t>
            </a:r>
            <a:r>
              <a:rPr lang="fr-FR" sz="1050" baseline="30000" dirty="0">
                <a:solidFill>
                  <a:schemeClr val="bg1"/>
                </a:solidFill>
                <a:latin typeface="Arial" pitchFamily="34" charset="0"/>
                <a:cs typeface="Arial" pitchFamily="34" charset="0"/>
              </a:rPr>
              <a:t>1</a:t>
            </a:r>
            <a:endParaRPr lang="fr-FR" sz="1100" baseline="30000" dirty="0">
              <a:solidFill>
                <a:schemeClr val="bg1"/>
              </a:solidFill>
              <a:latin typeface="Arial" pitchFamily="34" charset="0"/>
              <a:cs typeface="Arial" pitchFamily="34" charset="0"/>
            </a:endParaRPr>
          </a:p>
          <a:p>
            <a:pPr algn="just"/>
            <a:r>
              <a:rPr lang="fr-FR" sz="1000" baseline="30000" dirty="0">
                <a:solidFill>
                  <a:schemeClr val="bg1"/>
                </a:solidFill>
                <a:latin typeface="Arial" pitchFamily="34" charset="0"/>
                <a:cs typeface="Arial" pitchFamily="34" charset="0"/>
              </a:rPr>
              <a:t>1</a:t>
            </a:r>
            <a:r>
              <a:rPr lang="en-US" sz="1000" dirty="0">
                <a:solidFill>
                  <a:schemeClr val="bg1"/>
                </a:solidFill>
                <a:latin typeface="Arial" pitchFamily="34" charset="0"/>
                <a:cs typeface="Arial" pitchFamily="34" charset="0"/>
              </a:rPr>
              <a:t> </a:t>
            </a:r>
            <a:r>
              <a:rPr lang="en-US" sz="1000" dirty="0" err="1">
                <a:solidFill>
                  <a:schemeClr val="bg1"/>
                </a:solidFill>
                <a:latin typeface="Arial" pitchFamily="34" charset="0"/>
                <a:cs typeface="Arial" pitchFamily="34" charset="0"/>
              </a:rPr>
              <a:t>Institut</a:t>
            </a:r>
            <a:r>
              <a:rPr lang="en-US" sz="1000" dirty="0">
                <a:solidFill>
                  <a:schemeClr val="bg1"/>
                </a:solidFill>
                <a:latin typeface="Arial" pitchFamily="34" charset="0"/>
                <a:cs typeface="Arial" pitchFamily="34" charset="0"/>
              </a:rPr>
              <a:t> Jean </a:t>
            </a:r>
            <a:r>
              <a:rPr lang="en-US" sz="1000" dirty="0" err="1">
                <a:solidFill>
                  <a:schemeClr val="bg1"/>
                </a:solidFill>
                <a:latin typeface="Arial" pitchFamily="34" charset="0"/>
                <a:cs typeface="Arial" pitchFamily="34" charset="0"/>
              </a:rPr>
              <a:t>Lamour</a:t>
            </a:r>
            <a:r>
              <a:rPr lang="en-US" sz="1000" dirty="0">
                <a:solidFill>
                  <a:schemeClr val="bg1"/>
                </a:solidFill>
                <a:latin typeface="Arial" pitchFamily="34" charset="0"/>
                <a:cs typeface="Arial" pitchFamily="34" charset="0"/>
              </a:rPr>
              <a:t>, CNRS UMR 7198, </a:t>
            </a:r>
            <a:r>
              <a:rPr lang="en-US" sz="1000" dirty="0" err="1">
                <a:solidFill>
                  <a:schemeClr val="bg1"/>
                </a:solidFill>
                <a:latin typeface="Arial" pitchFamily="34" charset="0"/>
                <a:cs typeface="Arial" pitchFamily="34" charset="0"/>
              </a:rPr>
              <a:t>Université</a:t>
            </a:r>
            <a:r>
              <a:rPr lang="en-US" sz="1000" dirty="0">
                <a:solidFill>
                  <a:schemeClr val="bg1"/>
                </a:solidFill>
                <a:latin typeface="Arial" pitchFamily="34" charset="0"/>
                <a:cs typeface="Arial" pitchFamily="34" charset="0"/>
              </a:rPr>
              <a:t> de Lorraine, France</a:t>
            </a:r>
          </a:p>
          <a:p>
            <a:pPr algn="just"/>
            <a:r>
              <a:rPr lang="fr-FR" sz="1000" baseline="30000" dirty="0">
                <a:solidFill>
                  <a:schemeClr val="bg1"/>
                </a:solidFill>
                <a:latin typeface="Arial" pitchFamily="34" charset="0"/>
                <a:cs typeface="Arial" pitchFamily="34" charset="0"/>
              </a:rPr>
              <a:t>2</a:t>
            </a:r>
            <a:r>
              <a:rPr lang="en-US" sz="1000" dirty="0">
                <a:solidFill>
                  <a:schemeClr val="bg1"/>
                </a:solidFill>
                <a:latin typeface="Arial" pitchFamily="34" charset="0"/>
                <a:cs typeface="Arial" pitchFamily="34" charset="0"/>
              </a:rPr>
              <a:t> ITMO University, Russian Federation  </a:t>
            </a:r>
          </a:p>
          <a:p>
            <a:pPr algn="just"/>
            <a:endParaRPr lang="en-US" sz="800" dirty="0">
              <a:solidFill>
                <a:schemeClr val="bg1"/>
              </a:solidFill>
              <a:latin typeface="Arial Nova" pitchFamily="34" charset="0"/>
            </a:endParaRPr>
          </a:p>
          <a:p>
            <a:pPr algn="just"/>
            <a:endParaRPr lang="en-GB" sz="800" dirty="0">
              <a:solidFill>
                <a:schemeClr val="bg1"/>
              </a:solidFill>
              <a:latin typeface="Arial Nova" pitchFamily="34" charset="0"/>
            </a:endParaRPr>
          </a:p>
        </p:txBody>
      </p:sp>
      <p:pic>
        <p:nvPicPr>
          <p:cNvPr id="1026" name="Picture 2"/>
          <p:cNvPicPr>
            <a:picLocks noChangeAspect="1" noChangeArrowheads="1"/>
          </p:cNvPicPr>
          <p:nvPr/>
        </p:nvPicPr>
        <p:blipFill>
          <a:blip r:embed="rId11" cstate="print"/>
          <a:srcRect/>
          <a:stretch>
            <a:fillRect/>
          </a:stretch>
        </p:blipFill>
        <p:spPr bwMode="auto">
          <a:xfrm>
            <a:off x="5491475" y="893629"/>
            <a:ext cx="1249893" cy="447542"/>
          </a:xfrm>
          <a:prstGeom prst="rect">
            <a:avLst/>
          </a:prstGeom>
          <a:noFill/>
          <a:ln w="9525">
            <a:noFill/>
            <a:miter lim="800000"/>
            <a:headEnd/>
            <a:tailEnd/>
          </a:ln>
        </p:spPr>
      </p:pic>
      <p:pic>
        <p:nvPicPr>
          <p:cNvPr id="52" name="Image 51" descr="CNRS.JPG"/>
          <p:cNvPicPr>
            <a:picLocks noChangeAspect="1"/>
          </p:cNvPicPr>
          <p:nvPr/>
        </p:nvPicPr>
        <p:blipFill>
          <a:blip r:embed="rId12" cstate="print"/>
          <a:stretch>
            <a:fillRect/>
          </a:stretch>
        </p:blipFill>
        <p:spPr>
          <a:xfrm>
            <a:off x="4312680" y="940281"/>
            <a:ext cx="369028" cy="358824"/>
          </a:xfrm>
          <a:prstGeom prst="rect">
            <a:avLst/>
          </a:prstGeom>
        </p:spPr>
      </p:pic>
      <p:pic>
        <p:nvPicPr>
          <p:cNvPr id="62" name="Image 61" descr="UL.JPG"/>
          <p:cNvPicPr>
            <a:picLocks noChangeAspect="1"/>
          </p:cNvPicPr>
          <p:nvPr/>
        </p:nvPicPr>
        <p:blipFill>
          <a:blip r:embed="rId13" cstate="print"/>
          <a:stretch>
            <a:fillRect/>
          </a:stretch>
        </p:blipFill>
        <p:spPr>
          <a:xfrm>
            <a:off x="4674636" y="944794"/>
            <a:ext cx="809151" cy="352114"/>
          </a:xfrm>
          <a:prstGeom prst="rect">
            <a:avLst/>
          </a:prstGeom>
        </p:spPr>
      </p:pic>
      <p:pic>
        <p:nvPicPr>
          <p:cNvPr id="63" name="Image 62" descr="VINCIW.png"/>
          <p:cNvPicPr>
            <a:picLocks noChangeAspect="1"/>
          </p:cNvPicPr>
          <p:nvPr/>
        </p:nvPicPr>
        <p:blipFill>
          <a:blip r:embed="rId14" cstate="print"/>
          <a:stretch>
            <a:fillRect/>
          </a:stretch>
        </p:blipFill>
        <p:spPr>
          <a:xfrm>
            <a:off x="5706400" y="469625"/>
            <a:ext cx="412406" cy="412406"/>
          </a:xfrm>
          <a:prstGeom prst="rect">
            <a:avLst/>
          </a:prstGeom>
        </p:spPr>
      </p:pic>
      <p:sp>
        <p:nvSpPr>
          <p:cNvPr id="65" name="ZoneTexte 64"/>
          <p:cNvSpPr txBox="1"/>
          <p:nvPr/>
        </p:nvSpPr>
        <p:spPr>
          <a:xfrm>
            <a:off x="163240" y="1168326"/>
            <a:ext cx="3852544" cy="230832"/>
          </a:xfrm>
          <a:prstGeom prst="rect">
            <a:avLst/>
          </a:prstGeom>
          <a:noFill/>
        </p:spPr>
        <p:txBody>
          <a:bodyPr wrap="square" rtlCol="0">
            <a:spAutoFit/>
          </a:bodyPr>
          <a:lstStyle/>
          <a:p>
            <a:r>
              <a:rPr lang="en-GB" sz="900" dirty="0">
                <a:solidFill>
                  <a:schemeClr val="bg1"/>
                </a:solidFill>
                <a:latin typeface="Arial" pitchFamily="34" charset="0"/>
                <a:cs typeface="Arial" pitchFamily="34" charset="0"/>
              </a:rPr>
              <a:t>Corresponding author: maxime.verges@univ-lorraine.fr</a:t>
            </a:r>
          </a:p>
        </p:txBody>
      </p:sp>
      <p:pic>
        <p:nvPicPr>
          <p:cNvPr id="66" name="Image 65" descr="ITMO.jpg.png"/>
          <p:cNvPicPr>
            <a:picLocks noChangeAspect="1"/>
          </p:cNvPicPr>
          <p:nvPr/>
        </p:nvPicPr>
        <p:blipFill>
          <a:blip r:embed="rId15" cstate="print"/>
          <a:stretch>
            <a:fillRect/>
          </a:stretch>
        </p:blipFill>
        <p:spPr>
          <a:xfrm>
            <a:off x="6190716" y="425997"/>
            <a:ext cx="622660" cy="440193"/>
          </a:xfrm>
          <a:prstGeom prst="rect">
            <a:avLst/>
          </a:prstGeom>
        </p:spPr>
      </p:pic>
      <p:sp>
        <p:nvSpPr>
          <p:cNvPr id="2050" name="Rectangle 2"/>
          <p:cNvSpPr>
            <a:spLocks noChangeArrowheads="1"/>
          </p:cNvSpPr>
          <p:nvPr/>
        </p:nvSpPr>
        <p:spPr bwMode="auto">
          <a:xfrm>
            <a:off x="1" y="424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051" name="Rectangle 3"/>
          <p:cNvSpPr>
            <a:spLocks noChangeArrowheads="1"/>
          </p:cNvSpPr>
          <p:nvPr/>
        </p:nvSpPr>
        <p:spPr bwMode="auto">
          <a:xfrm>
            <a:off x="1" y="18727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fr-FR">
              <a:latin typeface="Arial" pitchFamily="34" charset="0"/>
              <a:cs typeface="Arial" pitchFamily="34" charset="0"/>
            </a:endParaRPr>
          </a:p>
        </p:txBody>
      </p:sp>
      <p:sp>
        <p:nvSpPr>
          <p:cNvPr id="2053" name="Rectangle 5"/>
          <p:cNvSpPr>
            <a:spLocks noChangeArrowheads="1"/>
          </p:cNvSpPr>
          <p:nvPr/>
        </p:nvSpPr>
        <p:spPr bwMode="auto">
          <a:xfrm>
            <a:off x="1" y="424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054" name="Rectangle 6"/>
          <p:cNvSpPr>
            <a:spLocks noChangeArrowheads="1"/>
          </p:cNvSpPr>
          <p:nvPr/>
        </p:nvSpPr>
        <p:spPr bwMode="auto">
          <a:xfrm>
            <a:off x="1" y="18727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fr-FR">
              <a:latin typeface="Arial" pitchFamily="34" charset="0"/>
              <a:cs typeface="Arial" pitchFamily="34" charset="0"/>
            </a:endParaRPr>
          </a:p>
        </p:txBody>
      </p:sp>
      <p:sp>
        <p:nvSpPr>
          <p:cNvPr id="2057" name="Rectangle 9"/>
          <p:cNvSpPr>
            <a:spLocks noChangeArrowheads="1"/>
          </p:cNvSpPr>
          <p:nvPr/>
        </p:nvSpPr>
        <p:spPr bwMode="auto">
          <a:xfrm>
            <a:off x="1" y="424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058" name="Rectangle 10"/>
          <p:cNvSpPr>
            <a:spLocks noChangeArrowheads="1"/>
          </p:cNvSpPr>
          <p:nvPr/>
        </p:nvSpPr>
        <p:spPr bwMode="auto">
          <a:xfrm>
            <a:off x="1" y="229977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fr-FR">
              <a:latin typeface="Arial" pitchFamily="34" charset="0"/>
              <a:cs typeface="Arial" pitchFamily="34" charset="0"/>
            </a:endParaRPr>
          </a:p>
        </p:txBody>
      </p:sp>
      <p:sp>
        <p:nvSpPr>
          <p:cNvPr id="2061" name="Rectangle 13"/>
          <p:cNvSpPr>
            <a:spLocks noChangeArrowheads="1"/>
          </p:cNvSpPr>
          <p:nvPr/>
        </p:nvSpPr>
        <p:spPr bwMode="auto">
          <a:xfrm>
            <a:off x="1" y="424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062" name="Rectangle 14"/>
          <p:cNvSpPr>
            <a:spLocks noChangeArrowheads="1"/>
          </p:cNvSpPr>
          <p:nvPr/>
        </p:nvSpPr>
        <p:spPr bwMode="auto">
          <a:xfrm>
            <a:off x="1" y="21616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fr-FR">
              <a:latin typeface="Arial" pitchFamily="34" charset="0"/>
              <a:cs typeface="Arial" pitchFamily="34" charset="0"/>
            </a:endParaRPr>
          </a:p>
        </p:txBody>
      </p:sp>
      <p:sp>
        <p:nvSpPr>
          <p:cNvPr id="89" name="Rectangle à coins arrondis 88"/>
          <p:cNvSpPr/>
          <p:nvPr/>
        </p:nvSpPr>
        <p:spPr>
          <a:xfrm>
            <a:off x="4875269" y="7523873"/>
            <a:ext cx="1904200" cy="1277274"/>
          </a:xfrm>
          <a:prstGeom prst="snip1Rect">
            <a:avLst/>
          </a:prstGeom>
          <a:noFill/>
          <a:ln w="25400" cmpd="sng">
            <a:solidFill>
              <a:schemeClr val="accent6">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ZoneTexte 89"/>
          <p:cNvSpPr txBox="1"/>
          <p:nvPr/>
        </p:nvSpPr>
        <p:spPr>
          <a:xfrm>
            <a:off x="4930121" y="7382604"/>
            <a:ext cx="933727" cy="289441"/>
          </a:xfrm>
          <a:prstGeom prst="roundRect">
            <a:avLst/>
          </a:prstGeom>
          <a:solidFill>
            <a:schemeClr val="accent6">
              <a:lumMod val="75000"/>
            </a:schemeClr>
          </a:solidFill>
          <a:ln>
            <a:noFill/>
          </a:ln>
          <a:effectLst>
            <a:outerShdw blurRad="50800" dist="38100" dir="5400000" algn="t" rotWithShape="0">
              <a:prstClr val="black">
                <a:alpha val="40000"/>
              </a:prstClr>
            </a:outerShdw>
          </a:effectLst>
        </p:spPr>
        <p:txBody>
          <a:bodyPr wrap="square" rtlCol="0">
            <a:spAutoFit/>
          </a:bodyPr>
          <a:lstStyle/>
          <a:p>
            <a:pPr algn="ctr"/>
            <a:r>
              <a:rPr lang="en-GB" sz="1100" dirty="0">
                <a:solidFill>
                  <a:schemeClr val="bg1"/>
                </a:solidFill>
                <a:latin typeface="Arial" pitchFamily="34" charset="0"/>
                <a:cs typeface="Arial" pitchFamily="34" charset="0"/>
              </a:rPr>
              <a:t>Conclusion</a:t>
            </a:r>
          </a:p>
        </p:txBody>
      </p:sp>
      <p:sp>
        <p:nvSpPr>
          <p:cNvPr id="116" name="ZoneTexte 115"/>
          <p:cNvSpPr txBox="1"/>
          <p:nvPr/>
        </p:nvSpPr>
        <p:spPr>
          <a:xfrm>
            <a:off x="4875268" y="7689304"/>
            <a:ext cx="1904200" cy="1277273"/>
          </a:xfrm>
          <a:prstGeom prst="rect">
            <a:avLst/>
          </a:prstGeom>
          <a:noFill/>
        </p:spPr>
        <p:txBody>
          <a:bodyPr wrap="square" rtlCol="0">
            <a:spAutoFit/>
          </a:bodyPr>
          <a:lstStyle/>
          <a:p>
            <a:pPr marL="171450" indent="-171450" algn="just">
              <a:buFont typeface="Arial" panose="020B0604020202020204" pitchFamily="34" charset="0"/>
              <a:buChar char="•"/>
            </a:pPr>
            <a:r>
              <a:rPr lang="en-GB" sz="1100" dirty="0">
                <a:solidFill>
                  <a:schemeClr val="accent6">
                    <a:lumMod val="75000"/>
                  </a:schemeClr>
                </a:solidFill>
                <a:latin typeface="Arial" pitchFamily="34" charset="0"/>
                <a:cs typeface="Arial" pitchFamily="34" charset="0"/>
              </a:rPr>
              <a:t>Plasmonic disks enhance absorption in GdFeCo significantly</a:t>
            </a:r>
          </a:p>
          <a:p>
            <a:pPr marL="171450" indent="-171450" algn="just">
              <a:buFont typeface="Arial" panose="020B0604020202020204" pitchFamily="34" charset="0"/>
              <a:buChar char="•"/>
            </a:pPr>
            <a:r>
              <a:rPr lang="en-GB" sz="1100" dirty="0">
                <a:solidFill>
                  <a:schemeClr val="accent6">
                    <a:lumMod val="75000"/>
                  </a:schemeClr>
                </a:solidFill>
                <a:latin typeface="Arial" pitchFamily="34" charset="0"/>
                <a:cs typeface="Arial" pitchFamily="34" charset="0"/>
              </a:rPr>
              <a:t>Next step : further calculations and complete experiments</a:t>
            </a:r>
          </a:p>
          <a:p>
            <a:pPr algn="just">
              <a:buFont typeface="Arial" charset="0"/>
              <a:buChar char="•"/>
            </a:pPr>
            <a:endParaRPr lang="en-GB" sz="1100" dirty="0">
              <a:latin typeface="Arial" pitchFamily="34" charset="0"/>
              <a:cs typeface="Arial" pitchFamily="34" charset="0"/>
            </a:endParaRPr>
          </a:p>
        </p:txBody>
      </p:sp>
      <p:pic>
        <p:nvPicPr>
          <p:cNvPr id="110" name="Image 109" descr="abstract.png"/>
          <p:cNvPicPr>
            <a:picLocks noChangeAspect="1"/>
          </p:cNvPicPr>
          <p:nvPr/>
        </p:nvPicPr>
        <p:blipFill>
          <a:blip r:embed="rId16" cstate="print"/>
          <a:stretch>
            <a:fillRect/>
          </a:stretch>
        </p:blipFill>
        <p:spPr>
          <a:xfrm>
            <a:off x="5002547" y="1442302"/>
            <a:ext cx="1789745" cy="1006733"/>
          </a:xfrm>
          <a:prstGeom prst="roundRect">
            <a:avLst/>
          </a:prstGeom>
          <a:effectLst>
            <a:softEdge rad="12700"/>
          </a:effectLst>
        </p:spPr>
      </p:pic>
      <p:sp>
        <p:nvSpPr>
          <p:cNvPr id="121" name="ZoneTexte 120"/>
          <p:cNvSpPr txBox="1"/>
          <p:nvPr/>
        </p:nvSpPr>
        <p:spPr>
          <a:xfrm>
            <a:off x="44624" y="4304928"/>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(a)</a:t>
            </a:r>
          </a:p>
        </p:txBody>
      </p:sp>
      <p:sp>
        <p:nvSpPr>
          <p:cNvPr id="122" name="ZoneTexte 121"/>
          <p:cNvSpPr txBox="1"/>
          <p:nvPr/>
        </p:nvSpPr>
        <p:spPr>
          <a:xfrm>
            <a:off x="1563142" y="4305508"/>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(b)</a:t>
            </a:r>
          </a:p>
        </p:txBody>
      </p:sp>
      <p:sp>
        <p:nvSpPr>
          <p:cNvPr id="126" name="ZoneTexte 125"/>
          <p:cNvSpPr txBox="1"/>
          <p:nvPr/>
        </p:nvSpPr>
        <p:spPr>
          <a:xfrm>
            <a:off x="420315" y="5351140"/>
            <a:ext cx="6453938" cy="215444"/>
          </a:xfrm>
          <a:prstGeom prst="rect">
            <a:avLst/>
          </a:prstGeom>
          <a:noFill/>
          <a:ln>
            <a:noFill/>
          </a:ln>
        </p:spPr>
        <p:txBody>
          <a:bodyPr wrap="square" rtlCol="0">
            <a:spAutoFit/>
          </a:bodyPr>
          <a:lstStyle/>
          <a:p>
            <a:r>
              <a:rPr lang="en-GB" sz="800" i="1" dirty="0">
                <a:latin typeface="Arial" pitchFamily="34" charset="0"/>
                <a:cs typeface="Arial" pitchFamily="34" charset="0"/>
              </a:rPr>
              <a:t>Fig 2 : AOS with GdFeCo. (a) </a:t>
            </a:r>
            <a:r>
              <a:rPr lang="fr-FR" sz="800" i="1" dirty="0">
                <a:latin typeface="Arial" pitchFamily="34" charset="0"/>
                <a:cs typeface="Arial" pitchFamily="34" charset="0"/>
              </a:rPr>
              <a:t>Sketch of ferrimagnetic system. </a:t>
            </a:r>
            <a:r>
              <a:rPr lang="en-GB" sz="800" i="1" dirty="0">
                <a:latin typeface="Arial" pitchFamily="34" charset="0"/>
                <a:cs typeface="Arial" pitchFamily="34" charset="0"/>
              </a:rPr>
              <a:t>(b) MOKE images describing AOS. (c) SEM image (r = 120nm, a = 300nm).</a:t>
            </a:r>
          </a:p>
        </p:txBody>
      </p:sp>
      <mc:AlternateContent xmlns:mc="http://schemas.openxmlformats.org/markup-compatibility/2006">
        <mc:Choice xmlns:a14="http://schemas.microsoft.com/office/drawing/2010/main" Requires="a14">
          <p:sp>
            <p:nvSpPr>
              <p:cNvPr id="131" name="ZoneTexte 130"/>
              <p:cNvSpPr txBox="1"/>
              <p:nvPr/>
            </p:nvSpPr>
            <p:spPr>
              <a:xfrm>
                <a:off x="44624" y="7116628"/>
                <a:ext cx="7272808" cy="240194"/>
              </a:xfrm>
              <a:prstGeom prst="rect">
                <a:avLst/>
              </a:prstGeom>
              <a:noFill/>
              <a:ln>
                <a:noFill/>
              </a:ln>
            </p:spPr>
            <p:txBody>
              <a:bodyPr wrap="square" rtlCol="0">
                <a:spAutoFit/>
              </a:bodyPr>
              <a:lstStyle/>
              <a:p>
                <a:r>
                  <a:rPr lang="en-US" sz="800" i="1" dirty="0">
                    <a:latin typeface="Arial" pitchFamily="34" charset="0"/>
                    <a:cs typeface="Arial" pitchFamily="34" charset="0"/>
                  </a:rPr>
                  <a:t>Fig 3 : Design. (a) Sketch of scattering definition. (b) </a:t>
                </a:r>
                <a:r>
                  <a:rPr lang="en-US" sz="800" i="1" dirty="0" err="1">
                    <a:latin typeface="Arial" pitchFamily="34" charset="0"/>
                    <a:cs typeface="Arial" pitchFamily="34" charset="0"/>
                  </a:rPr>
                  <a:t>σ</a:t>
                </a:r>
                <a:r>
                  <a:rPr lang="en-US" sz="800" i="1" baseline="-25000" dirty="0" err="1">
                    <a:latin typeface="Arial" pitchFamily="34" charset="0"/>
                    <a:cs typeface="Arial" pitchFamily="34" charset="0"/>
                  </a:rPr>
                  <a:t>sc</a:t>
                </a:r>
                <a:r>
                  <a:rPr lang="en-US" sz="800" i="1" dirty="0">
                    <a:latin typeface="Arial" pitchFamily="34" charset="0"/>
                    <a:cs typeface="Arial" pitchFamily="34" charset="0"/>
                  </a:rPr>
                  <a:t> for different radius. (c) Multipoles decomposition. (d) Electric field distribution (</a:t>
                </a:r>
                <a14:m>
                  <m:oMath xmlns:m="http://schemas.openxmlformats.org/officeDocument/2006/math">
                    <m:d>
                      <m:dPr>
                        <m:begChr m:val="‖"/>
                        <m:endChr m:val="‖"/>
                        <m:ctrlPr>
                          <a:rPr lang="en-US" sz="800" i="1">
                            <a:latin typeface="Cambria Math" panose="02040503050406030204" pitchFamily="18" charset="0"/>
                            <a:cs typeface="Arial" pitchFamily="34" charset="0"/>
                          </a:rPr>
                        </m:ctrlPr>
                      </m:dPr>
                      <m:e>
                        <m:acc>
                          <m:accPr>
                            <m:chr m:val="⃗"/>
                            <m:ctrlPr>
                              <a:rPr lang="en-US" sz="800" i="1">
                                <a:latin typeface="Cambria Math" panose="02040503050406030204" pitchFamily="18" charset="0"/>
                                <a:cs typeface="Arial" pitchFamily="34" charset="0"/>
                              </a:rPr>
                            </m:ctrlPr>
                          </m:accPr>
                          <m:e>
                            <m:r>
                              <a:rPr lang="fr-FR" sz="800" i="1">
                                <a:latin typeface="Cambria Math" panose="02040503050406030204" pitchFamily="18" charset="0"/>
                                <a:cs typeface="Arial" pitchFamily="34" charset="0"/>
                              </a:rPr>
                              <m:t>𝐸</m:t>
                            </m:r>
                          </m:e>
                        </m:acc>
                      </m:e>
                    </m:d>
                  </m:oMath>
                </a14:m>
                <a:r>
                  <a:rPr lang="en-US" sz="800" i="1" dirty="0">
                    <a:latin typeface="Arial" pitchFamily="34" charset="0"/>
                    <a:cs typeface="Arial" pitchFamily="34" charset="0"/>
                  </a:rPr>
                  <a:t>/</a:t>
                </a:r>
                <a:r>
                  <a:rPr lang="en-US" sz="800" dirty="0">
                    <a:cs typeface="Arial" pitchFamily="34" charset="0"/>
                  </a:rPr>
                  <a:t> </a:t>
                </a:r>
                <a14:m>
                  <m:oMath xmlns:m="http://schemas.openxmlformats.org/officeDocument/2006/math">
                    <m:d>
                      <m:dPr>
                        <m:begChr m:val="‖"/>
                        <m:endChr m:val="‖"/>
                        <m:ctrlPr>
                          <a:rPr lang="en-US" sz="800" i="1">
                            <a:latin typeface="Cambria Math" panose="02040503050406030204" pitchFamily="18" charset="0"/>
                            <a:cs typeface="Arial" pitchFamily="34" charset="0"/>
                          </a:rPr>
                        </m:ctrlPr>
                      </m:dPr>
                      <m:e>
                        <m:acc>
                          <m:accPr>
                            <m:chr m:val="⃗"/>
                            <m:ctrlPr>
                              <a:rPr lang="en-US" sz="800" i="1">
                                <a:latin typeface="Cambria Math" panose="02040503050406030204" pitchFamily="18" charset="0"/>
                                <a:cs typeface="Arial" pitchFamily="34" charset="0"/>
                              </a:rPr>
                            </m:ctrlPr>
                          </m:accPr>
                          <m:e>
                            <m:sSub>
                              <m:sSubPr>
                                <m:ctrlPr>
                                  <a:rPr lang="en-US" sz="800" i="1">
                                    <a:latin typeface="Cambria Math" panose="02040503050406030204" pitchFamily="18" charset="0"/>
                                    <a:cs typeface="Arial" pitchFamily="34" charset="0"/>
                                  </a:rPr>
                                </m:ctrlPr>
                              </m:sSubPr>
                              <m:e>
                                <m:r>
                                  <a:rPr lang="fr-FR" sz="800" i="1">
                                    <a:latin typeface="Cambria Math" panose="02040503050406030204" pitchFamily="18" charset="0"/>
                                    <a:cs typeface="Arial" pitchFamily="34" charset="0"/>
                                  </a:rPr>
                                  <m:t>𝐸</m:t>
                                </m:r>
                              </m:e>
                              <m:sub>
                                <m:r>
                                  <a:rPr lang="fr-FR" sz="800" i="1">
                                    <a:latin typeface="Cambria Math" panose="02040503050406030204" pitchFamily="18" charset="0"/>
                                    <a:cs typeface="Arial" pitchFamily="34" charset="0"/>
                                  </a:rPr>
                                  <m:t>0</m:t>
                                </m:r>
                              </m:sub>
                            </m:sSub>
                          </m:e>
                        </m:acc>
                      </m:e>
                    </m:d>
                  </m:oMath>
                </a14:m>
                <a:r>
                  <a:rPr lang="en-US" sz="800" i="1" dirty="0">
                    <a:latin typeface="Arial" pitchFamily="34" charset="0"/>
                    <a:cs typeface="Arial" pitchFamily="34" charset="0"/>
                  </a:rPr>
                  <a:t>).</a:t>
                </a:r>
              </a:p>
            </p:txBody>
          </p:sp>
        </mc:Choice>
        <mc:Fallback>
          <p:sp>
            <p:nvSpPr>
              <p:cNvPr id="131" name="ZoneTexte 130"/>
              <p:cNvSpPr txBox="1">
                <a:spLocks noRot="1" noChangeAspect="1" noMove="1" noResize="1" noEditPoints="1" noAdjustHandles="1" noChangeArrowheads="1" noChangeShapeType="1" noTextEdit="1"/>
              </p:cNvSpPr>
              <p:nvPr/>
            </p:nvSpPr>
            <p:spPr>
              <a:xfrm>
                <a:off x="44624" y="7116628"/>
                <a:ext cx="7272808" cy="240194"/>
              </a:xfrm>
              <a:prstGeom prst="rect">
                <a:avLst/>
              </a:prstGeom>
              <a:blipFill>
                <a:blip r:embed="rId17"/>
                <a:stretch>
                  <a:fillRect b="-2500"/>
                </a:stretch>
              </a:blipFill>
              <a:ln>
                <a:noFill/>
              </a:ln>
            </p:spPr>
            <p:txBody>
              <a:bodyPr/>
              <a:lstStyle/>
              <a:p>
                <a:r>
                  <a:rPr lang="fr-FR">
                    <a:noFill/>
                  </a:rPr>
                  <a:t> </a:t>
                </a:r>
              </a:p>
            </p:txBody>
          </p:sp>
        </mc:Fallback>
      </mc:AlternateContent>
      <p:sp>
        <p:nvSpPr>
          <p:cNvPr id="138" name="ZoneTexte 137"/>
          <p:cNvSpPr txBox="1"/>
          <p:nvPr/>
        </p:nvSpPr>
        <p:spPr>
          <a:xfrm>
            <a:off x="44624" y="5961852"/>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(a)</a:t>
            </a:r>
          </a:p>
        </p:txBody>
      </p:sp>
      <p:sp>
        <p:nvSpPr>
          <p:cNvPr id="139" name="ZoneTexte 138"/>
          <p:cNvSpPr txBox="1"/>
          <p:nvPr/>
        </p:nvSpPr>
        <p:spPr>
          <a:xfrm>
            <a:off x="3356992" y="5961692"/>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(c)</a:t>
            </a:r>
          </a:p>
        </p:txBody>
      </p:sp>
      <p:sp>
        <p:nvSpPr>
          <p:cNvPr id="140" name="ZoneTexte 139"/>
          <p:cNvSpPr txBox="1"/>
          <p:nvPr/>
        </p:nvSpPr>
        <p:spPr>
          <a:xfrm>
            <a:off x="1628800" y="5961692"/>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(b)</a:t>
            </a:r>
          </a:p>
        </p:txBody>
      </p:sp>
      <p:sp>
        <p:nvSpPr>
          <p:cNvPr id="143" name="ZoneTexte 142"/>
          <p:cNvSpPr txBox="1"/>
          <p:nvPr/>
        </p:nvSpPr>
        <p:spPr>
          <a:xfrm>
            <a:off x="116632" y="8862918"/>
            <a:ext cx="4680048" cy="338554"/>
          </a:xfrm>
          <a:prstGeom prst="rect">
            <a:avLst/>
          </a:prstGeom>
          <a:noFill/>
          <a:ln>
            <a:noFill/>
          </a:ln>
        </p:spPr>
        <p:txBody>
          <a:bodyPr wrap="square" rtlCol="0">
            <a:spAutoFit/>
          </a:bodyPr>
          <a:lstStyle/>
          <a:p>
            <a:pPr algn="just"/>
            <a:r>
              <a:rPr lang="en-US" sz="800" i="1" dirty="0">
                <a:latin typeface="Arial" pitchFamily="34" charset="0"/>
                <a:cs typeface="Arial" pitchFamily="34" charset="0"/>
              </a:rPr>
              <a:t>Fig 4 : (a) Normalized fields in structure without disk (COMSOL vs. TMM method). (b) Mesh refinement (maximum mesh size in thin layers). (c) Absorption enhancement in </a:t>
            </a:r>
            <a:r>
              <a:rPr lang="en-US" sz="800" i="1" dirty="0" err="1">
                <a:latin typeface="Arial" pitchFamily="34" charset="0"/>
                <a:cs typeface="Arial" pitchFamily="34" charset="0"/>
              </a:rPr>
              <a:t>GdFeCo</a:t>
            </a:r>
            <a:r>
              <a:rPr lang="en-US" sz="800" i="1" dirty="0">
                <a:latin typeface="Arial" pitchFamily="34" charset="0"/>
                <a:cs typeface="Arial" pitchFamily="34" charset="0"/>
              </a:rPr>
              <a:t>.</a:t>
            </a:r>
          </a:p>
        </p:txBody>
      </p:sp>
      <p:sp>
        <p:nvSpPr>
          <p:cNvPr id="146" name="ZoneTexte 145"/>
          <p:cNvSpPr txBox="1"/>
          <p:nvPr/>
        </p:nvSpPr>
        <p:spPr>
          <a:xfrm>
            <a:off x="35119" y="7653797"/>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(a)</a:t>
            </a:r>
          </a:p>
        </p:txBody>
      </p:sp>
      <p:sp>
        <p:nvSpPr>
          <p:cNvPr id="147" name="ZoneTexte 146"/>
          <p:cNvSpPr txBox="1"/>
          <p:nvPr/>
        </p:nvSpPr>
        <p:spPr>
          <a:xfrm>
            <a:off x="1513379" y="7653797"/>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(b)</a:t>
            </a:r>
          </a:p>
        </p:txBody>
      </p:sp>
      <p:sp>
        <p:nvSpPr>
          <p:cNvPr id="148" name="ZoneTexte 147"/>
          <p:cNvSpPr txBox="1"/>
          <p:nvPr/>
        </p:nvSpPr>
        <p:spPr>
          <a:xfrm>
            <a:off x="3107060" y="7647776"/>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(c)</a:t>
            </a:r>
          </a:p>
        </p:txBody>
      </p:sp>
      <p:sp>
        <p:nvSpPr>
          <p:cNvPr id="150" name="ZoneTexte 149"/>
          <p:cNvSpPr txBox="1"/>
          <p:nvPr/>
        </p:nvSpPr>
        <p:spPr>
          <a:xfrm>
            <a:off x="44624" y="3153380"/>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(a)</a:t>
            </a:r>
          </a:p>
        </p:txBody>
      </p:sp>
      <p:sp>
        <p:nvSpPr>
          <p:cNvPr id="151" name="ZoneTexte 150"/>
          <p:cNvSpPr txBox="1"/>
          <p:nvPr/>
        </p:nvSpPr>
        <p:spPr>
          <a:xfrm>
            <a:off x="3242973" y="3153698"/>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(b)</a:t>
            </a:r>
          </a:p>
        </p:txBody>
      </p:sp>
      <p:sp>
        <p:nvSpPr>
          <p:cNvPr id="152" name="ZoneTexte 151"/>
          <p:cNvSpPr txBox="1"/>
          <p:nvPr/>
        </p:nvSpPr>
        <p:spPr>
          <a:xfrm>
            <a:off x="424421" y="4084090"/>
            <a:ext cx="6355047" cy="215444"/>
          </a:xfrm>
          <a:prstGeom prst="rect">
            <a:avLst/>
          </a:prstGeom>
          <a:noFill/>
          <a:ln>
            <a:noFill/>
          </a:ln>
        </p:spPr>
        <p:txBody>
          <a:bodyPr wrap="square" rtlCol="0">
            <a:spAutoFit/>
          </a:bodyPr>
          <a:lstStyle/>
          <a:p>
            <a:r>
              <a:rPr lang="en-GB" sz="800" i="1" dirty="0">
                <a:latin typeface="Arial" pitchFamily="34" charset="0"/>
                <a:cs typeface="Arial" pitchFamily="34" charset="0"/>
              </a:rPr>
              <a:t>Fig 1 : Plasmonic systems.</a:t>
            </a:r>
            <a:r>
              <a:rPr lang="fr-FR" sz="800" i="1" dirty="0">
                <a:latin typeface="Arial" pitchFamily="34" charset="0"/>
                <a:cs typeface="Arial" pitchFamily="34" charset="0"/>
              </a:rPr>
              <a:t> </a:t>
            </a:r>
            <a:r>
              <a:rPr lang="en-GB" sz="800" i="1" dirty="0">
                <a:latin typeface="Arial" pitchFamily="34" charset="0"/>
                <a:cs typeface="Arial" pitchFamily="34" charset="0"/>
              </a:rPr>
              <a:t>(a) Localized surface plasmon resonance. (b) Sketch of the system. (b) COMSOL main model.</a:t>
            </a:r>
          </a:p>
        </p:txBody>
      </p:sp>
      <p:sp>
        <p:nvSpPr>
          <p:cNvPr id="2" name="ZoneTexte 1">
            <a:extLst>
              <a:ext uri="{FF2B5EF4-FFF2-40B4-BE49-F238E27FC236}">
                <a16:creationId xmlns:a16="http://schemas.microsoft.com/office/drawing/2014/main" id="{1493BDAA-CD7E-4CA7-849A-CB17AA98100E}"/>
              </a:ext>
            </a:extLst>
          </p:cNvPr>
          <p:cNvSpPr txBox="1"/>
          <p:nvPr/>
        </p:nvSpPr>
        <p:spPr>
          <a:xfrm>
            <a:off x="73348" y="1437886"/>
            <a:ext cx="4905471" cy="1107996"/>
          </a:xfrm>
          <a:prstGeom prst="rect">
            <a:avLst/>
          </a:prstGeom>
          <a:noFill/>
        </p:spPr>
        <p:txBody>
          <a:bodyPr wrap="square" rtlCol="0">
            <a:spAutoFit/>
          </a:bodyPr>
          <a:lstStyle/>
          <a:p>
            <a:pPr algn="just"/>
            <a:r>
              <a:rPr lang="en-US" sz="1100" dirty="0">
                <a:solidFill>
                  <a:schemeClr val="accent6">
                    <a:lumMod val="75000"/>
                  </a:schemeClr>
                </a:solidFill>
                <a:latin typeface="Arial" pitchFamily="34" charset="0"/>
                <a:cs typeface="Arial" pitchFamily="34" charset="0"/>
              </a:rPr>
              <a:t>Our goal is to create plasmons to enhance All Optical Switching (AOS) of the magnetization</a:t>
            </a:r>
            <a:r>
              <a:rPr lang="fr-FR" sz="1100" baseline="30000" dirty="0">
                <a:solidFill>
                  <a:schemeClr val="accent6">
                    <a:lumMod val="75000"/>
                  </a:schemeClr>
                </a:solidFill>
                <a:latin typeface="Arial" panose="020B0604020202020204" pitchFamily="34" charset="0"/>
                <a:cs typeface="Arial" panose="020B0604020202020204" pitchFamily="34" charset="0"/>
              </a:rPr>
              <a:t>1,2</a:t>
            </a:r>
            <a:r>
              <a:rPr lang="en-US" sz="1100" dirty="0">
                <a:solidFill>
                  <a:schemeClr val="accent6">
                    <a:lumMod val="75000"/>
                  </a:schemeClr>
                </a:solidFill>
                <a:latin typeface="Arial" pitchFamily="34" charset="0"/>
                <a:cs typeface="Arial" pitchFamily="34" charset="0"/>
              </a:rPr>
              <a:t>. We used a finite-element model in order to understand the impact of plasmonic disk-shaped </a:t>
            </a:r>
            <a:r>
              <a:rPr lang="en-US" sz="1100" dirty="0" err="1">
                <a:solidFill>
                  <a:schemeClr val="accent6">
                    <a:lumMod val="75000"/>
                  </a:schemeClr>
                </a:solidFill>
                <a:latin typeface="Arial" pitchFamily="34" charset="0"/>
                <a:cs typeface="Arial" pitchFamily="34" charset="0"/>
              </a:rPr>
              <a:t>nanoantennas</a:t>
            </a:r>
            <a:r>
              <a:rPr lang="en-US" sz="1100" dirty="0">
                <a:solidFill>
                  <a:schemeClr val="accent6">
                    <a:lumMod val="75000"/>
                  </a:schemeClr>
                </a:solidFill>
                <a:latin typeface="Arial" pitchFamily="34" charset="0"/>
                <a:cs typeface="Arial" pitchFamily="34" charset="0"/>
              </a:rPr>
              <a:t> on magneto-optical effects. We first tested our model without an antenna and compare it with analytical solutions. The plasmonic nanoantenna tends to enhance the energy absorption in the layers, especially the magnetic layer (</a:t>
            </a:r>
            <a:r>
              <a:rPr lang="en-US" sz="1100" dirty="0" err="1">
                <a:solidFill>
                  <a:schemeClr val="accent6">
                    <a:lumMod val="75000"/>
                  </a:schemeClr>
                </a:solidFill>
                <a:latin typeface="Arial" pitchFamily="34" charset="0"/>
                <a:cs typeface="Arial" pitchFamily="34" charset="0"/>
              </a:rPr>
              <a:t>GdFeCo</a:t>
            </a:r>
            <a:r>
              <a:rPr lang="en-US" sz="1100" dirty="0">
                <a:solidFill>
                  <a:schemeClr val="accent6">
                    <a:lumMod val="75000"/>
                  </a:schemeClr>
                </a:solidFill>
                <a:latin typeface="Arial" pitchFamily="34" charset="0"/>
                <a:cs typeface="Arial" pitchFamily="34" charset="0"/>
              </a:rPr>
              <a:t>), but </a:t>
            </a:r>
          </a:p>
        </p:txBody>
      </p:sp>
      <p:sp>
        <p:nvSpPr>
          <p:cNvPr id="5" name="ZoneTexte 4">
            <a:extLst>
              <a:ext uri="{FF2B5EF4-FFF2-40B4-BE49-F238E27FC236}">
                <a16:creationId xmlns:a16="http://schemas.microsoft.com/office/drawing/2014/main" id="{C5F28E79-87FC-4FF8-A08F-38A32351B442}"/>
              </a:ext>
            </a:extLst>
          </p:cNvPr>
          <p:cNvSpPr txBox="1"/>
          <p:nvPr/>
        </p:nvSpPr>
        <p:spPr>
          <a:xfrm>
            <a:off x="76374" y="2452931"/>
            <a:ext cx="6668020" cy="430887"/>
          </a:xfrm>
          <a:prstGeom prst="rect">
            <a:avLst/>
          </a:prstGeom>
          <a:noFill/>
        </p:spPr>
        <p:txBody>
          <a:bodyPr wrap="square" rtlCol="0">
            <a:spAutoFit/>
          </a:bodyPr>
          <a:lstStyle/>
          <a:p>
            <a:pPr algn="just"/>
            <a:r>
              <a:rPr lang="en-US" sz="1100" dirty="0">
                <a:solidFill>
                  <a:schemeClr val="accent6">
                    <a:lumMod val="75000"/>
                  </a:schemeClr>
                </a:solidFill>
                <a:latin typeface="Arial" pitchFamily="34" charset="0"/>
                <a:cs typeface="Arial" pitchFamily="34" charset="0"/>
              </a:rPr>
              <a:t>also induces a  field confinement around the antenna. These results sound promising for developing energy-efficient plasmonic magneto-optical devices.</a:t>
            </a:r>
            <a:endParaRPr lang="en-GB" sz="1100" dirty="0">
              <a:solidFill>
                <a:schemeClr val="accent6">
                  <a:lumMod val="75000"/>
                </a:schemeClr>
              </a:solidFill>
              <a:latin typeface="Arial" pitchFamily="34" charset="0"/>
              <a:cs typeface="Arial" pitchFamily="34" charset="0"/>
            </a:endParaRPr>
          </a:p>
        </p:txBody>
      </p:sp>
      <p:sp>
        <p:nvSpPr>
          <p:cNvPr id="154" name="ZoneTexte 153">
            <a:extLst>
              <a:ext uri="{FF2B5EF4-FFF2-40B4-BE49-F238E27FC236}">
                <a16:creationId xmlns:a16="http://schemas.microsoft.com/office/drawing/2014/main" id="{7A387D56-D1CC-4810-B501-9E692E43AAD1}"/>
              </a:ext>
            </a:extLst>
          </p:cNvPr>
          <p:cNvSpPr txBox="1"/>
          <p:nvPr/>
        </p:nvSpPr>
        <p:spPr>
          <a:xfrm>
            <a:off x="1814354" y="5152350"/>
            <a:ext cx="3085276" cy="215444"/>
          </a:xfrm>
          <a:prstGeom prst="rect">
            <a:avLst/>
          </a:prstGeom>
          <a:noFill/>
          <a:ln>
            <a:noFill/>
          </a:ln>
        </p:spPr>
        <p:txBody>
          <a:bodyPr wrap="square" rtlCol="0">
            <a:spAutoFit/>
          </a:bodyPr>
          <a:lstStyle/>
          <a:p>
            <a:r>
              <a:rPr lang="en-GB" sz="800" dirty="0">
                <a:solidFill>
                  <a:schemeClr val="accent6">
                    <a:lumMod val="75000"/>
                  </a:schemeClr>
                </a:solidFill>
                <a:latin typeface="Arial" pitchFamily="34" charset="0"/>
                <a:cs typeface="Arial" pitchFamily="34" charset="0"/>
              </a:rPr>
              <a:t>Single fs-pulse, helicity independent, pure thermal effect</a:t>
            </a:r>
          </a:p>
        </p:txBody>
      </p:sp>
      <p:cxnSp>
        <p:nvCxnSpPr>
          <p:cNvPr id="77" name="Connecteur droit 76">
            <a:extLst>
              <a:ext uri="{FF2B5EF4-FFF2-40B4-BE49-F238E27FC236}">
                <a16:creationId xmlns:a16="http://schemas.microsoft.com/office/drawing/2014/main" id="{CA51C98F-3EC4-46BD-9087-74BDFC461130}"/>
              </a:ext>
            </a:extLst>
          </p:cNvPr>
          <p:cNvCxnSpPr>
            <a:cxnSpLocks/>
          </p:cNvCxnSpPr>
          <p:nvPr/>
        </p:nvCxnSpPr>
        <p:spPr>
          <a:xfrm flipH="1">
            <a:off x="1629000" y="4292494"/>
            <a:ext cx="3600000" cy="0"/>
          </a:xfrm>
          <a:prstGeom prst="line">
            <a:avLst/>
          </a:prstGeom>
          <a:ln w="12700">
            <a:solidFill>
              <a:srgbClr val="008080"/>
            </a:solidFill>
          </a:ln>
        </p:spPr>
        <p:style>
          <a:lnRef idx="1">
            <a:schemeClr val="accent1"/>
          </a:lnRef>
          <a:fillRef idx="0">
            <a:schemeClr val="accent1"/>
          </a:fillRef>
          <a:effectRef idx="0">
            <a:schemeClr val="accent1"/>
          </a:effectRef>
          <a:fontRef idx="minor">
            <a:schemeClr val="tx1"/>
          </a:fontRef>
        </p:style>
      </p:cxnSp>
      <p:sp>
        <p:nvSpPr>
          <p:cNvPr id="165" name="Rectangle à coins arrondis 118">
            <a:extLst>
              <a:ext uri="{FF2B5EF4-FFF2-40B4-BE49-F238E27FC236}">
                <a16:creationId xmlns:a16="http://schemas.microsoft.com/office/drawing/2014/main" id="{4AC5BC31-1D17-44CE-AAB8-9FF16E984246}"/>
              </a:ext>
            </a:extLst>
          </p:cNvPr>
          <p:cNvSpPr/>
          <p:nvPr/>
        </p:nvSpPr>
        <p:spPr>
          <a:xfrm>
            <a:off x="44624" y="5745088"/>
            <a:ext cx="6743352" cy="1598309"/>
          </a:xfrm>
          <a:prstGeom prst="snip1Rect">
            <a:avLst/>
          </a:prstGeom>
          <a:noFill/>
          <a:ln w="25400" cmpd="sng">
            <a:solidFill>
              <a:srgbClr val="00808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6" name="ZoneTexte 85"/>
          <p:cNvSpPr txBox="1"/>
          <p:nvPr/>
        </p:nvSpPr>
        <p:spPr>
          <a:xfrm>
            <a:off x="90239" y="5616312"/>
            <a:ext cx="1500461" cy="289441"/>
          </a:xfrm>
          <a:prstGeom prst="roundRect">
            <a:avLst/>
          </a:prstGeom>
          <a:solidFill>
            <a:srgbClr val="008F6C"/>
          </a:solidFill>
          <a:ln>
            <a:noFill/>
          </a:ln>
          <a:effectLst>
            <a:outerShdw blurRad="50800" dist="38100" dir="5400000" algn="t" rotWithShape="0">
              <a:prstClr val="black">
                <a:alpha val="40000"/>
              </a:prstClr>
            </a:outerShdw>
            <a:softEdge rad="12700"/>
          </a:effectLst>
        </p:spPr>
        <p:txBody>
          <a:bodyPr wrap="square" rtlCol="0">
            <a:spAutoFit/>
          </a:bodyPr>
          <a:lstStyle/>
          <a:p>
            <a:pPr algn="ctr"/>
            <a:r>
              <a:rPr lang="en-GB" sz="1100" dirty="0">
                <a:solidFill>
                  <a:schemeClr val="bg1"/>
                </a:solidFill>
                <a:latin typeface="Arial" pitchFamily="34" charset="0"/>
                <a:cs typeface="Arial" pitchFamily="34" charset="0"/>
              </a:rPr>
              <a:t>Design of the device</a:t>
            </a:r>
          </a:p>
        </p:txBody>
      </p:sp>
      <p:sp>
        <p:nvSpPr>
          <p:cNvPr id="141" name="ZoneTexte 140"/>
          <p:cNvSpPr txBox="1"/>
          <p:nvPr/>
        </p:nvSpPr>
        <p:spPr>
          <a:xfrm>
            <a:off x="4941168" y="5961112"/>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(d)</a:t>
            </a:r>
          </a:p>
        </p:txBody>
      </p:sp>
      <p:sp>
        <p:nvSpPr>
          <p:cNvPr id="166" name="ZoneTexte 165">
            <a:extLst>
              <a:ext uri="{FF2B5EF4-FFF2-40B4-BE49-F238E27FC236}">
                <a16:creationId xmlns:a16="http://schemas.microsoft.com/office/drawing/2014/main" id="{4F433F15-03F3-43CE-BE5C-77D7F2D7624F}"/>
              </a:ext>
            </a:extLst>
          </p:cNvPr>
          <p:cNvSpPr txBox="1"/>
          <p:nvPr/>
        </p:nvSpPr>
        <p:spPr>
          <a:xfrm>
            <a:off x="2025124" y="5817676"/>
            <a:ext cx="3708132" cy="215444"/>
          </a:xfrm>
          <a:prstGeom prst="rect">
            <a:avLst/>
          </a:prstGeom>
          <a:noFill/>
          <a:ln>
            <a:noFill/>
          </a:ln>
        </p:spPr>
        <p:txBody>
          <a:bodyPr wrap="square" rtlCol="0">
            <a:spAutoFit/>
          </a:bodyPr>
          <a:lstStyle/>
          <a:p>
            <a:r>
              <a:rPr lang="en-GB" sz="800" dirty="0">
                <a:solidFill>
                  <a:schemeClr val="accent6">
                    <a:lumMod val="75000"/>
                  </a:schemeClr>
                </a:solidFill>
                <a:latin typeface="Arial" pitchFamily="34" charset="0"/>
                <a:cs typeface="Arial" pitchFamily="34" charset="0"/>
              </a:rPr>
              <a:t>At 800nm, plasmon resonance (electric dipole) occurs for a radius of 120nm</a:t>
            </a:r>
          </a:p>
        </p:txBody>
      </p:sp>
      <p:sp>
        <p:nvSpPr>
          <p:cNvPr id="167" name="Rectangle à coins arrondis 118">
            <a:extLst>
              <a:ext uri="{FF2B5EF4-FFF2-40B4-BE49-F238E27FC236}">
                <a16:creationId xmlns:a16="http://schemas.microsoft.com/office/drawing/2014/main" id="{50A0DF5B-0BF1-4084-B7AE-41C8423B0743}"/>
              </a:ext>
            </a:extLst>
          </p:cNvPr>
          <p:cNvSpPr/>
          <p:nvPr/>
        </p:nvSpPr>
        <p:spPr>
          <a:xfrm rot="10800000">
            <a:off x="44624" y="7519000"/>
            <a:ext cx="4752056" cy="2294032"/>
          </a:xfrm>
          <a:prstGeom prst="snip1Rect">
            <a:avLst/>
          </a:prstGeom>
          <a:noFill/>
          <a:ln w="25400" cmpd="sng">
            <a:solidFill>
              <a:srgbClr val="00808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8" name="ZoneTexte 167">
            <a:extLst>
              <a:ext uri="{FF2B5EF4-FFF2-40B4-BE49-F238E27FC236}">
                <a16:creationId xmlns:a16="http://schemas.microsoft.com/office/drawing/2014/main" id="{2F4277D9-812C-44AE-A793-13AA90191BF0}"/>
              </a:ext>
            </a:extLst>
          </p:cNvPr>
          <p:cNvSpPr txBox="1"/>
          <p:nvPr/>
        </p:nvSpPr>
        <p:spPr>
          <a:xfrm>
            <a:off x="116632" y="7384623"/>
            <a:ext cx="2490419" cy="289441"/>
          </a:xfrm>
          <a:prstGeom prst="roundRect">
            <a:avLst/>
          </a:prstGeom>
          <a:solidFill>
            <a:srgbClr val="008F6C"/>
          </a:solidFill>
          <a:ln>
            <a:solidFill>
              <a:srgbClr val="008F6C"/>
            </a:solidFill>
          </a:ln>
          <a:effectLst>
            <a:outerShdw blurRad="50800" dist="38100" dir="5400000" algn="t" rotWithShape="0">
              <a:prstClr val="black">
                <a:alpha val="40000"/>
              </a:prstClr>
            </a:outerShdw>
            <a:softEdge rad="12700"/>
          </a:effectLst>
        </p:spPr>
        <p:txBody>
          <a:bodyPr wrap="square" rtlCol="0">
            <a:spAutoFit/>
          </a:bodyPr>
          <a:lstStyle/>
          <a:p>
            <a:pPr algn="ctr"/>
            <a:r>
              <a:rPr lang="en-GB" sz="1100" dirty="0">
                <a:solidFill>
                  <a:schemeClr val="bg1"/>
                </a:solidFill>
                <a:latin typeface="Arial" pitchFamily="34" charset="0"/>
                <a:cs typeface="Arial" pitchFamily="34" charset="0"/>
              </a:rPr>
              <a:t>Absorption enhancement in GdFeCo</a:t>
            </a:r>
          </a:p>
        </p:txBody>
      </p:sp>
      <p:sp>
        <p:nvSpPr>
          <p:cNvPr id="169" name="ZoneTexte 168">
            <a:extLst>
              <a:ext uri="{FF2B5EF4-FFF2-40B4-BE49-F238E27FC236}">
                <a16:creationId xmlns:a16="http://schemas.microsoft.com/office/drawing/2014/main" id="{FB8C85AF-10B1-4AFB-909F-F8F806D582D4}"/>
              </a:ext>
            </a:extLst>
          </p:cNvPr>
          <p:cNvSpPr txBox="1"/>
          <p:nvPr/>
        </p:nvSpPr>
        <p:spPr>
          <a:xfrm>
            <a:off x="217638" y="9152324"/>
            <a:ext cx="4636282" cy="723275"/>
          </a:xfrm>
          <a:prstGeom prst="rect">
            <a:avLst/>
          </a:prstGeom>
          <a:noFill/>
          <a:ln>
            <a:noFill/>
          </a:ln>
        </p:spPr>
        <p:txBody>
          <a:bodyPr wrap="square" rtlCol="0">
            <a:spAutoFit/>
          </a:bodyPr>
          <a:lstStyle/>
          <a:p>
            <a:pPr marL="171450" indent="-171450" algn="just">
              <a:buFont typeface="Arial" panose="020B0604020202020204" pitchFamily="34" charset="0"/>
              <a:buChar char="•"/>
            </a:pPr>
            <a:r>
              <a:rPr lang="en-GB" sz="1100" dirty="0">
                <a:solidFill>
                  <a:schemeClr val="accent6">
                    <a:lumMod val="75000"/>
                  </a:schemeClr>
                </a:solidFill>
                <a:latin typeface="Arial" pitchFamily="34" charset="0"/>
                <a:cs typeface="Arial" pitchFamily="34" charset="0"/>
              </a:rPr>
              <a:t>Mesh refinement has been done in comparison with analytical method for thin films</a:t>
            </a:r>
          </a:p>
          <a:p>
            <a:pPr marL="171450" indent="-171450" algn="just">
              <a:buFont typeface="Arial" panose="020B0604020202020204" pitchFamily="34" charset="0"/>
              <a:buChar char="•"/>
            </a:pPr>
            <a:r>
              <a:rPr lang="en-GB" sz="1100" dirty="0">
                <a:solidFill>
                  <a:schemeClr val="accent6">
                    <a:lumMod val="75000"/>
                  </a:schemeClr>
                </a:solidFill>
                <a:latin typeface="Arial" pitchFamily="34" charset="0"/>
                <a:cs typeface="Arial" pitchFamily="34" charset="0"/>
              </a:rPr>
              <a:t>Antenna enhances the absorption in GdFeCo</a:t>
            </a:r>
            <a:endParaRPr lang="en-GB" sz="800" dirty="0">
              <a:solidFill>
                <a:schemeClr val="accent6">
                  <a:lumMod val="50000"/>
                </a:schemeClr>
              </a:solidFill>
              <a:latin typeface="Arial" pitchFamily="34" charset="0"/>
              <a:cs typeface="Arial" pitchFamily="34" charset="0"/>
            </a:endParaRPr>
          </a:p>
          <a:p>
            <a:pPr marL="171450" indent="-171450" algn="just">
              <a:buFont typeface="Arial" panose="020B0604020202020204" pitchFamily="34" charset="0"/>
              <a:buChar char="•"/>
            </a:pPr>
            <a:endParaRPr lang="en-GB" sz="800" dirty="0">
              <a:solidFill>
                <a:schemeClr val="accent6">
                  <a:lumMod val="50000"/>
                </a:schemeClr>
              </a:solidFill>
              <a:latin typeface="Arial" pitchFamily="34" charset="0"/>
              <a:cs typeface="Arial" pitchFamily="34" charset="0"/>
            </a:endParaRPr>
          </a:p>
        </p:txBody>
      </p:sp>
      <p:sp>
        <p:nvSpPr>
          <p:cNvPr id="118" name="ZoneTexte 117">
            <a:extLst>
              <a:ext uri="{FF2B5EF4-FFF2-40B4-BE49-F238E27FC236}">
                <a16:creationId xmlns:a16="http://schemas.microsoft.com/office/drawing/2014/main" id="{C2529127-DBE5-4E8B-89E3-4B49CE65A572}"/>
              </a:ext>
            </a:extLst>
          </p:cNvPr>
          <p:cNvSpPr txBox="1"/>
          <p:nvPr/>
        </p:nvSpPr>
        <p:spPr>
          <a:xfrm>
            <a:off x="4867002" y="8871912"/>
            <a:ext cx="1904200" cy="1000274"/>
          </a:xfrm>
          <a:prstGeom prst="rect">
            <a:avLst/>
          </a:prstGeom>
          <a:noFill/>
        </p:spPr>
        <p:txBody>
          <a:bodyPr wrap="square" rtlCol="0">
            <a:spAutoFit/>
          </a:bodyPr>
          <a:lstStyle/>
          <a:p>
            <a:r>
              <a:rPr lang="fr-FR" sz="1100" dirty="0" err="1">
                <a:solidFill>
                  <a:srgbClr val="008080"/>
                </a:solidFill>
                <a:latin typeface="Arial" panose="020B0604020202020204" pitchFamily="34" charset="0"/>
                <a:cs typeface="Arial" panose="020B0604020202020204" pitchFamily="34" charset="0"/>
              </a:rPr>
              <a:t>References</a:t>
            </a:r>
            <a:endParaRPr lang="fr-FR" sz="1100" dirty="0">
              <a:solidFill>
                <a:srgbClr val="008080"/>
              </a:solidFill>
              <a:latin typeface="Arial" panose="020B0604020202020204" pitchFamily="34" charset="0"/>
              <a:cs typeface="Arial" panose="020B0604020202020204" pitchFamily="34" charset="0"/>
            </a:endParaRPr>
          </a:p>
          <a:p>
            <a:pPr algn="just"/>
            <a:r>
              <a:rPr lang="fr-FR" sz="800" dirty="0">
                <a:solidFill>
                  <a:srgbClr val="008F6C"/>
                </a:solidFill>
                <a:latin typeface="Arial" panose="020B0604020202020204" pitchFamily="34" charset="0"/>
                <a:cs typeface="Arial" panose="020B0604020202020204" pitchFamily="34" charset="0"/>
              </a:rPr>
              <a:t>[1] F. Cheng. </a:t>
            </a:r>
            <a:r>
              <a:rPr lang="fr-FR" sz="800" i="1" dirty="0">
                <a:solidFill>
                  <a:srgbClr val="008F6C"/>
                </a:solidFill>
                <a:latin typeface="Arial" panose="020B0604020202020204" pitchFamily="34" charset="0"/>
                <a:cs typeface="Arial" panose="020B0604020202020204" pitchFamily="34" charset="0"/>
              </a:rPr>
              <a:t>et al., Nano </a:t>
            </a:r>
            <a:r>
              <a:rPr lang="fr-FR" sz="800" i="1" dirty="0" err="1">
                <a:solidFill>
                  <a:srgbClr val="008F6C"/>
                </a:solidFill>
                <a:latin typeface="Arial" panose="020B0604020202020204" pitchFamily="34" charset="0"/>
                <a:cs typeface="Arial" panose="020B0604020202020204" pitchFamily="34" charset="0"/>
              </a:rPr>
              <a:t>Letters</a:t>
            </a:r>
            <a:r>
              <a:rPr lang="fr-FR" sz="800" i="1" dirty="0">
                <a:solidFill>
                  <a:srgbClr val="008F6C"/>
                </a:solidFill>
                <a:latin typeface="Arial" panose="020B0604020202020204" pitchFamily="34" charset="0"/>
                <a:cs typeface="Arial" panose="020B0604020202020204" pitchFamily="34" charset="0"/>
              </a:rPr>
              <a:t>, </a:t>
            </a:r>
            <a:r>
              <a:rPr lang="fr-FR" sz="800" dirty="0">
                <a:solidFill>
                  <a:srgbClr val="008F6C"/>
                </a:solidFill>
                <a:latin typeface="Arial" panose="020B0604020202020204" pitchFamily="34" charset="0"/>
                <a:cs typeface="Arial" panose="020B0604020202020204" pitchFamily="34" charset="0"/>
              </a:rPr>
              <a:t>20, 6437 – 6443 (2020)</a:t>
            </a:r>
            <a:endParaRPr lang="fr-FR" sz="800" i="1" dirty="0">
              <a:solidFill>
                <a:srgbClr val="008F6C"/>
              </a:solidFill>
              <a:latin typeface="Arial" panose="020B0604020202020204" pitchFamily="34" charset="0"/>
              <a:cs typeface="Arial" panose="020B0604020202020204" pitchFamily="34" charset="0"/>
            </a:endParaRPr>
          </a:p>
          <a:p>
            <a:pPr algn="just"/>
            <a:r>
              <a:rPr lang="fr-FR" sz="800" dirty="0">
                <a:solidFill>
                  <a:srgbClr val="008F6C"/>
                </a:solidFill>
                <a:latin typeface="Arial" panose="020B0604020202020204" pitchFamily="34" charset="0"/>
                <a:cs typeface="Arial" panose="020B0604020202020204" pitchFamily="34" charset="0"/>
              </a:rPr>
              <a:t>[2] D. </a:t>
            </a:r>
            <a:r>
              <a:rPr lang="fr-FR" sz="800" dirty="0" err="1">
                <a:solidFill>
                  <a:srgbClr val="008F6C"/>
                </a:solidFill>
                <a:latin typeface="Arial" panose="020B0604020202020204" pitchFamily="34" charset="0"/>
                <a:cs typeface="Arial" panose="020B0604020202020204" pitchFamily="34" charset="0"/>
              </a:rPr>
              <a:t>Ignatyeva</a:t>
            </a:r>
            <a:r>
              <a:rPr lang="fr-FR" sz="800" dirty="0">
                <a:solidFill>
                  <a:srgbClr val="008F6C"/>
                </a:solidFill>
                <a:latin typeface="Arial" panose="020B0604020202020204" pitchFamily="34" charset="0"/>
                <a:cs typeface="Arial" panose="020B0604020202020204" pitchFamily="34" charset="0"/>
              </a:rPr>
              <a:t> </a:t>
            </a:r>
            <a:r>
              <a:rPr lang="fr-FR" sz="800" i="1" dirty="0">
                <a:solidFill>
                  <a:srgbClr val="008F6C"/>
                </a:solidFill>
                <a:latin typeface="Arial" panose="020B0604020202020204" pitchFamily="34" charset="0"/>
                <a:cs typeface="Arial" panose="020B0604020202020204" pitchFamily="34" charset="0"/>
              </a:rPr>
              <a:t>et al.</a:t>
            </a:r>
            <a:r>
              <a:rPr lang="fr-FR" sz="800" dirty="0">
                <a:solidFill>
                  <a:srgbClr val="008F6C"/>
                </a:solidFill>
                <a:latin typeface="Arial" panose="020B0604020202020204" pitchFamily="34" charset="0"/>
                <a:cs typeface="Arial" panose="020B0604020202020204" pitchFamily="34" charset="0"/>
              </a:rPr>
              <a:t>, </a:t>
            </a:r>
            <a:r>
              <a:rPr lang="fr-FR" sz="800" i="1" dirty="0">
                <a:solidFill>
                  <a:srgbClr val="008F6C"/>
                </a:solidFill>
                <a:latin typeface="Arial" panose="020B0604020202020204" pitchFamily="34" charset="0"/>
                <a:cs typeface="Arial" panose="020B0604020202020204" pitchFamily="34" charset="0"/>
              </a:rPr>
              <a:t>Nature Communications </a:t>
            </a:r>
            <a:r>
              <a:rPr lang="fr-FR" sz="800" dirty="0">
                <a:solidFill>
                  <a:srgbClr val="008F6C"/>
                </a:solidFill>
                <a:latin typeface="Arial" panose="020B0604020202020204" pitchFamily="34" charset="0"/>
                <a:cs typeface="Arial" panose="020B0604020202020204" pitchFamily="34" charset="0"/>
              </a:rPr>
              <a:t>10(1), 4786 (2019)</a:t>
            </a:r>
          </a:p>
          <a:p>
            <a:pPr algn="just"/>
            <a:r>
              <a:rPr lang="fr-FR" sz="800" dirty="0">
                <a:solidFill>
                  <a:srgbClr val="008080"/>
                </a:solidFill>
                <a:latin typeface="Arial" panose="020B0604020202020204" pitchFamily="34" charset="0"/>
                <a:cs typeface="Arial" panose="020B0604020202020204" pitchFamily="34" charset="0"/>
              </a:rPr>
              <a:t>[3] S. </a:t>
            </a:r>
            <a:r>
              <a:rPr lang="fr-FR" sz="800" dirty="0" err="1">
                <a:solidFill>
                  <a:srgbClr val="008080"/>
                </a:solidFill>
                <a:latin typeface="Arial" panose="020B0604020202020204" pitchFamily="34" charset="0"/>
                <a:cs typeface="Arial" panose="020B0604020202020204" pitchFamily="34" charset="0"/>
              </a:rPr>
              <a:t>Wienholdt</a:t>
            </a:r>
            <a:r>
              <a:rPr lang="fr-FR" sz="800" dirty="0">
                <a:solidFill>
                  <a:srgbClr val="008080"/>
                </a:solidFill>
                <a:latin typeface="Arial" panose="020B0604020202020204" pitchFamily="34" charset="0"/>
                <a:cs typeface="Arial" panose="020B0604020202020204" pitchFamily="34" charset="0"/>
              </a:rPr>
              <a:t> </a:t>
            </a:r>
            <a:r>
              <a:rPr lang="fr-FR" sz="800" i="1" dirty="0">
                <a:solidFill>
                  <a:srgbClr val="008F6C"/>
                </a:solidFill>
                <a:latin typeface="Arial" panose="020B0604020202020204" pitchFamily="34" charset="0"/>
                <a:cs typeface="Arial" panose="020B0604020202020204" pitchFamily="34" charset="0"/>
              </a:rPr>
              <a:t>et al.</a:t>
            </a:r>
            <a:r>
              <a:rPr lang="fr-FR" sz="800" dirty="0">
                <a:solidFill>
                  <a:srgbClr val="008F6C"/>
                </a:solidFill>
                <a:latin typeface="Arial" panose="020B0604020202020204" pitchFamily="34" charset="0"/>
                <a:cs typeface="Arial" panose="020B0604020202020204" pitchFamily="34" charset="0"/>
              </a:rPr>
              <a:t>, </a:t>
            </a:r>
            <a:r>
              <a:rPr lang="fr-FR" sz="800" dirty="0">
                <a:solidFill>
                  <a:srgbClr val="008080"/>
                </a:solidFill>
                <a:latin typeface="Arial" panose="020B0604020202020204" pitchFamily="34" charset="0"/>
                <a:cs typeface="Arial" panose="020B0604020202020204" pitchFamily="34" charset="0"/>
              </a:rPr>
              <a:t>Phys. </a:t>
            </a:r>
            <a:r>
              <a:rPr lang="fr-FR" sz="800" dirty="0" err="1">
                <a:solidFill>
                  <a:srgbClr val="008080"/>
                </a:solidFill>
                <a:latin typeface="Arial" panose="020B0604020202020204" pitchFamily="34" charset="0"/>
                <a:cs typeface="Arial" panose="020B0604020202020204" pitchFamily="34" charset="0"/>
              </a:rPr>
              <a:t>Rev</a:t>
            </a:r>
            <a:r>
              <a:rPr lang="fr-FR" sz="800" dirty="0">
                <a:solidFill>
                  <a:srgbClr val="008080"/>
                </a:solidFill>
                <a:latin typeface="Arial" panose="020B0604020202020204" pitchFamily="34" charset="0"/>
                <a:cs typeface="Arial" panose="020B0604020202020204" pitchFamily="34" charset="0"/>
              </a:rPr>
              <a:t>. B 88, 020406 (2013).</a:t>
            </a:r>
            <a:endParaRPr lang="fr-FR" sz="100" i="1" dirty="0">
              <a:solidFill>
                <a:srgbClr val="008080"/>
              </a:solidFill>
              <a:latin typeface="Arial" panose="020B0604020202020204" pitchFamily="34" charset="0"/>
              <a:cs typeface="Arial" panose="020B0604020202020204" pitchFamily="34" charset="0"/>
            </a:endParaRPr>
          </a:p>
        </p:txBody>
      </p:sp>
      <p:sp>
        <p:nvSpPr>
          <p:cNvPr id="21" name="ZoneTexte 20"/>
          <p:cNvSpPr txBox="1"/>
          <p:nvPr/>
        </p:nvSpPr>
        <p:spPr>
          <a:xfrm>
            <a:off x="116632" y="2864768"/>
            <a:ext cx="4862187" cy="289441"/>
          </a:xfrm>
          <a:prstGeom prst="roundRect">
            <a:avLst/>
          </a:prstGeom>
          <a:solidFill>
            <a:srgbClr val="008F6C"/>
          </a:solidFill>
          <a:ln>
            <a:noFill/>
          </a:ln>
          <a:effectLst>
            <a:outerShdw blurRad="50800" dist="38100" dir="5400000" algn="t" rotWithShape="0">
              <a:prstClr val="black">
                <a:alpha val="40000"/>
              </a:prstClr>
            </a:outerShdw>
          </a:effectLst>
        </p:spPr>
        <p:txBody>
          <a:bodyPr wrap="square" rtlCol="0">
            <a:spAutoFit/>
          </a:bodyPr>
          <a:lstStyle/>
          <a:p>
            <a:r>
              <a:rPr lang="en-GB" sz="1100" dirty="0">
                <a:solidFill>
                  <a:schemeClr val="bg1"/>
                </a:solidFill>
                <a:latin typeface="Arial" pitchFamily="34" charset="0"/>
                <a:cs typeface="Arial" pitchFamily="34" charset="0"/>
              </a:rPr>
              <a:t>Combining </a:t>
            </a:r>
            <a:r>
              <a:rPr lang="en-GB" sz="1100" dirty="0" err="1">
                <a:solidFill>
                  <a:schemeClr val="bg1"/>
                </a:solidFill>
                <a:latin typeface="Arial" pitchFamily="34" charset="0"/>
                <a:cs typeface="Arial" pitchFamily="34" charset="0"/>
              </a:rPr>
              <a:t>Plasmonics</a:t>
            </a:r>
            <a:r>
              <a:rPr lang="en-GB" sz="1100" dirty="0">
                <a:solidFill>
                  <a:schemeClr val="bg1"/>
                </a:solidFill>
                <a:latin typeface="Arial" pitchFamily="34" charset="0"/>
                <a:cs typeface="Arial" pitchFamily="34" charset="0"/>
              </a:rPr>
              <a:t> and All-Optical Switching in RE – TM alloy GdFeCo</a:t>
            </a:r>
          </a:p>
        </p:txBody>
      </p:sp>
      <p:pic>
        <p:nvPicPr>
          <p:cNvPr id="16" name="Image 15">
            <a:extLst>
              <a:ext uri="{FF2B5EF4-FFF2-40B4-BE49-F238E27FC236}">
                <a16:creationId xmlns:a16="http://schemas.microsoft.com/office/drawing/2014/main" id="{6E02B712-170C-4EAF-84EB-FA9846DAE1A9}"/>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978819" y="4413064"/>
            <a:ext cx="1310792" cy="979577"/>
          </a:xfrm>
          <a:prstGeom prst="rect">
            <a:avLst/>
          </a:prstGeom>
        </p:spPr>
      </p:pic>
      <p:sp>
        <p:nvSpPr>
          <p:cNvPr id="97" name="ZoneTexte 96">
            <a:extLst>
              <a:ext uri="{FF2B5EF4-FFF2-40B4-BE49-F238E27FC236}">
                <a16:creationId xmlns:a16="http://schemas.microsoft.com/office/drawing/2014/main" id="{44D06528-FB38-455D-8BF7-B4BAE8085253}"/>
              </a:ext>
            </a:extLst>
          </p:cNvPr>
          <p:cNvSpPr txBox="1"/>
          <p:nvPr/>
        </p:nvSpPr>
        <p:spPr>
          <a:xfrm>
            <a:off x="4506471" y="3152648"/>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(c)</a:t>
            </a:r>
          </a:p>
        </p:txBody>
      </p:sp>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0D62DBBB-6CDC-48C0-8D36-7872516A3FA3}"/>
                  </a:ext>
                </a:extLst>
              </p:cNvPr>
              <p:cNvSpPr/>
              <p:nvPr/>
            </p:nvSpPr>
            <p:spPr>
              <a:xfrm>
                <a:off x="2358593" y="3377500"/>
                <a:ext cx="1070407" cy="625171"/>
              </a:xfrm>
              <a:prstGeom prst="rect">
                <a:avLst/>
              </a:prstGeom>
            </p:spPr>
            <p:txBody>
              <a:bodyPr wrap="square">
                <a:spAutoFit/>
              </a:bodyPr>
              <a:lstStyle/>
              <a:p>
                <a:r>
                  <a:rPr lang="fr-FR" sz="1000" u="sng" dirty="0">
                    <a:latin typeface="Arial Narrow" panose="020B0606020202030204" pitchFamily="34" charset="0"/>
                    <a:ea typeface="Cambria Math" panose="02040503050406030204" pitchFamily="18" charset="0"/>
                  </a:rPr>
                  <a:t>Rayleigh scattering</a:t>
                </a:r>
              </a:p>
              <a:p>
                <a:endParaRPr lang="fr-FR" sz="1000" dirty="0">
                  <a:ea typeface="Cambria Math" panose="02040503050406030204" pitchFamily="18" charset="0"/>
                </a:endParaRPr>
              </a:p>
              <a:p>
                <a14:m>
                  <m:oMath xmlns:m="http://schemas.openxmlformats.org/officeDocument/2006/math">
                    <m:r>
                      <a:rPr lang="fr-FR" sz="1000" i="1">
                        <a:latin typeface="Cambria Math" panose="02040503050406030204" pitchFamily="18" charset="0"/>
                        <a:ea typeface="Cambria Math" panose="02040503050406030204" pitchFamily="18" charset="0"/>
                      </a:rPr>
                      <m:t>𝛼</m:t>
                    </m:r>
                    <m:r>
                      <a:rPr lang="fr-FR" sz="1000" i="1">
                        <a:latin typeface="Cambria Math" panose="02040503050406030204" pitchFamily="18" charset="0"/>
                      </a:rPr>
                      <m:t>=</m:t>
                    </m:r>
                  </m:oMath>
                </a14:m>
                <a:r>
                  <a:rPr lang="fr-FR" sz="1000" dirty="0">
                    <a:ea typeface="Cambria Math" panose="02040503050406030204" pitchFamily="18" charset="0"/>
                  </a:rPr>
                  <a:t> </a:t>
                </a:r>
                <a14:m>
                  <m:oMath xmlns:m="http://schemas.openxmlformats.org/officeDocument/2006/math">
                    <m:r>
                      <a:rPr lang="fr-FR" sz="1000" i="1">
                        <a:latin typeface="Cambria Math" panose="02040503050406030204" pitchFamily="18" charset="0"/>
                      </a:rPr>
                      <m:t>4</m:t>
                    </m:r>
                    <m:r>
                      <a:rPr lang="fr-FR" sz="1000" i="1">
                        <a:latin typeface="Cambria Math" panose="02040503050406030204" pitchFamily="18" charset="0"/>
                        <a:ea typeface="Cambria Math" panose="02040503050406030204" pitchFamily="18" charset="0"/>
                      </a:rPr>
                      <m:t>𝜋</m:t>
                    </m:r>
                    <m:sSup>
                      <m:sSupPr>
                        <m:ctrlPr>
                          <a:rPr lang="fr-FR" sz="1000" i="1">
                            <a:latin typeface="Cambria Math" panose="02040503050406030204" pitchFamily="18" charset="0"/>
                            <a:ea typeface="Cambria Math" panose="02040503050406030204" pitchFamily="18" charset="0"/>
                          </a:rPr>
                        </m:ctrlPr>
                      </m:sSupPr>
                      <m:e>
                        <m:r>
                          <a:rPr lang="fr-FR" sz="1000" i="1">
                            <a:latin typeface="Cambria Math" panose="02040503050406030204" pitchFamily="18" charset="0"/>
                            <a:ea typeface="Cambria Math" panose="02040503050406030204" pitchFamily="18" charset="0"/>
                          </a:rPr>
                          <m:t>𝑅</m:t>
                        </m:r>
                      </m:e>
                      <m:sup>
                        <m:r>
                          <a:rPr lang="fr-FR" sz="1000" i="1">
                            <a:latin typeface="Cambria Math" panose="02040503050406030204" pitchFamily="18" charset="0"/>
                            <a:ea typeface="Cambria Math" panose="02040503050406030204" pitchFamily="18" charset="0"/>
                          </a:rPr>
                          <m:t>3</m:t>
                        </m:r>
                      </m:sup>
                    </m:sSup>
                    <m:f>
                      <m:fPr>
                        <m:ctrlPr>
                          <a:rPr lang="fr-FR" sz="1000" i="1">
                            <a:latin typeface="Cambria Math" panose="02040503050406030204" pitchFamily="18" charset="0"/>
                            <a:ea typeface="Cambria Math" panose="02040503050406030204" pitchFamily="18" charset="0"/>
                          </a:rPr>
                        </m:ctrlPr>
                      </m:fPr>
                      <m:num>
                        <m:r>
                          <a:rPr lang="fr-FR" sz="1000" i="1">
                            <a:latin typeface="Cambria Math" panose="02040503050406030204" pitchFamily="18" charset="0"/>
                            <a:ea typeface="Cambria Math" panose="02040503050406030204" pitchFamily="18" charset="0"/>
                          </a:rPr>
                          <m:t>𝜀</m:t>
                        </m:r>
                        <m:r>
                          <a:rPr lang="fr-FR" sz="1000" i="1">
                            <a:latin typeface="Cambria Math" panose="02040503050406030204" pitchFamily="18" charset="0"/>
                            <a:ea typeface="Cambria Math" panose="02040503050406030204" pitchFamily="18" charset="0"/>
                          </a:rPr>
                          <m:t>−</m:t>
                        </m:r>
                        <m:sSub>
                          <m:sSubPr>
                            <m:ctrlPr>
                              <a:rPr lang="fr-FR" sz="1000" i="1">
                                <a:latin typeface="Cambria Math" panose="02040503050406030204" pitchFamily="18" charset="0"/>
                                <a:ea typeface="Cambria Math" panose="02040503050406030204" pitchFamily="18" charset="0"/>
                              </a:rPr>
                            </m:ctrlPr>
                          </m:sSubPr>
                          <m:e>
                            <m:r>
                              <a:rPr lang="fr-FR" sz="1000" i="1">
                                <a:latin typeface="Cambria Math" panose="02040503050406030204" pitchFamily="18" charset="0"/>
                                <a:ea typeface="Cambria Math" panose="02040503050406030204" pitchFamily="18" charset="0"/>
                              </a:rPr>
                              <m:t>𝜀</m:t>
                            </m:r>
                          </m:e>
                          <m:sub>
                            <m:r>
                              <a:rPr lang="fr-FR" sz="1000" i="1">
                                <a:latin typeface="Cambria Math" panose="02040503050406030204" pitchFamily="18" charset="0"/>
                                <a:ea typeface="Cambria Math" panose="02040503050406030204" pitchFamily="18" charset="0"/>
                              </a:rPr>
                              <m:t>𝑚</m:t>
                            </m:r>
                          </m:sub>
                        </m:sSub>
                      </m:num>
                      <m:den>
                        <m:r>
                          <a:rPr lang="fr-FR" sz="1000" i="1">
                            <a:latin typeface="Cambria Math" panose="02040503050406030204" pitchFamily="18" charset="0"/>
                            <a:ea typeface="Cambria Math" panose="02040503050406030204" pitchFamily="18" charset="0"/>
                          </a:rPr>
                          <m:t>𝜀</m:t>
                        </m:r>
                        <m:r>
                          <a:rPr lang="fr-FR" sz="1000" i="1">
                            <a:latin typeface="Cambria Math" panose="02040503050406030204" pitchFamily="18" charset="0"/>
                            <a:ea typeface="Cambria Math" panose="02040503050406030204" pitchFamily="18" charset="0"/>
                          </a:rPr>
                          <m:t>+</m:t>
                        </m:r>
                        <m:sSub>
                          <m:sSubPr>
                            <m:ctrlPr>
                              <a:rPr lang="fr-FR" sz="1000" i="1">
                                <a:latin typeface="Cambria Math" panose="02040503050406030204" pitchFamily="18" charset="0"/>
                                <a:ea typeface="Cambria Math" panose="02040503050406030204" pitchFamily="18" charset="0"/>
                              </a:rPr>
                            </m:ctrlPr>
                          </m:sSubPr>
                          <m:e>
                            <m:r>
                              <a:rPr lang="fr-FR" sz="1000" i="1">
                                <a:latin typeface="Cambria Math" panose="02040503050406030204" pitchFamily="18" charset="0"/>
                                <a:ea typeface="Cambria Math" panose="02040503050406030204" pitchFamily="18" charset="0"/>
                              </a:rPr>
                              <m:t>2</m:t>
                            </m:r>
                            <m:r>
                              <a:rPr lang="fr-FR" sz="1000" i="1">
                                <a:latin typeface="Cambria Math" panose="02040503050406030204" pitchFamily="18" charset="0"/>
                                <a:ea typeface="Cambria Math" panose="02040503050406030204" pitchFamily="18" charset="0"/>
                              </a:rPr>
                              <m:t>𝜀</m:t>
                            </m:r>
                          </m:e>
                          <m:sub>
                            <m:r>
                              <a:rPr lang="fr-FR" sz="1000" i="1">
                                <a:latin typeface="Cambria Math" panose="02040503050406030204" pitchFamily="18" charset="0"/>
                                <a:ea typeface="Cambria Math" panose="02040503050406030204" pitchFamily="18" charset="0"/>
                              </a:rPr>
                              <m:t>𝑚</m:t>
                            </m:r>
                          </m:sub>
                        </m:sSub>
                      </m:den>
                    </m:f>
                  </m:oMath>
                </a14:m>
                <a:r>
                  <a:rPr lang="fr-FR" sz="1000" dirty="0">
                    <a:latin typeface="Arial Narrow" panose="020B0606020202030204" pitchFamily="34" charset="0"/>
                  </a:rPr>
                  <a:t> </a:t>
                </a:r>
                <a:endParaRPr lang="fr-FR" sz="1000" dirty="0"/>
              </a:p>
            </p:txBody>
          </p:sp>
        </mc:Choice>
        <mc:Fallback xmlns="">
          <p:sp>
            <p:nvSpPr>
              <p:cNvPr id="19" name="Rectangle 18">
                <a:extLst>
                  <a:ext uri="{FF2B5EF4-FFF2-40B4-BE49-F238E27FC236}">
                    <a16:creationId xmlns:a16="http://schemas.microsoft.com/office/drawing/2014/main" id="{0D62DBBB-6CDC-48C0-8D36-7872516A3FA3}"/>
                  </a:ext>
                </a:extLst>
              </p:cNvPr>
              <p:cNvSpPr>
                <a:spLocks noRot="1" noChangeAspect="1" noMove="1" noResize="1" noEditPoints="1" noAdjustHandles="1" noChangeArrowheads="1" noChangeShapeType="1" noTextEdit="1"/>
              </p:cNvSpPr>
              <p:nvPr/>
            </p:nvSpPr>
            <p:spPr>
              <a:xfrm>
                <a:off x="2358593" y="3377500"/>
                <a:ext cx="1070407" cy="625171"/>
              </a:xfrm>
              <a:prstGeom prst="rect">
                <a:avLst/>
              </a:prstGeom>
              <a:blipFill>
                <a:blip r:embed="rId21"/>
                <a:stretch>
                  <a:fillRect/>
                </a:stretch>
              </a:blipFill>
            </p:spPr>
            <p:txBody>
              <a:bodyPr/>
              <a:lstStyle/>
              <a:p>
                <a:r>
                  <a:rPr lang="fr-FR">
                    <a:noFill/>
                  </a:rPr>
                  <a:t> </a:t>
                </a:r>
              </a:p>
            </p:txBody>
          </p:sp>
        </mc:Fallback>
      </mc:AlternateContent>
      <p:pic>
        <p:nvPicPr>
          <p:cNvPr id="26" name="Image 25">
            <a:extLst>
              <a:ext uri="{FF2B5EF4-FFF2-40B4-BE49-F238E27FC236}">
                <a16:creationId xmlns:a16="http://schemas.microsoft.com/office/drawing/2014/main" id="{0C32BF54-E62A-45A4-96B3-328A726DB4CC}"/>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4339467" y="9361893"/>
            <a:ext cx="419032" cy="419032"/>
          </a:xfrm>
          <a:prstGeom prst="rect">
            <a:avLst/>
          </a:prstGeom>
        </p:spPr>
      </p:pic>
      <p:pic>
        <p:nvPicPr>
          <p:cNvPr id="31" name="Image 30">
            <a:extLst>
              <a:ext uri="{FF2B5EF4-FFF2-40B4-BE49-F238E27FC236}">
                <a16:creationId xmlns:a16="http://schemas.microsoft.com/office/drawing/2014/main" id="{130AC2A6-A5B6-4CAF-8746-23DC6033985A}"/>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429394" y="3252441"/>
            <a:ext cx="1912762" cy="870579"/>
          </a:xfrm>
          <a:prstGeom prst="rect">
            <a:avLst/>
          </a:prstGeom>
        </p:spPr>
      </p:pic>
      <p:pic>
        <p:nvPicPr>
          <p:cNvPr id="33" name="Image 32">
            <a:extLst>
              <a:ext uri="{FF2B5EF4-FFF2-40B4-BE49-F238E27FC236}">
                <a16:creationId xmlns:a16="http://schemas.microsoft.com/office/drawing/2014/main" id="{09402073-788D-4792-BF0B-078DDB582E51}"/>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6086" y="3263160"/>
            <a:ext cx="669597" cy="827149"/>
          </a:xfrm>
          <a:prstGeom prst="rect">
            <a:avLst/>
          </a:prstGeom>
        </p:spPr>
      </p:pic>
      <p:pic>
        <p:nvPicPr>
          <p:cNvPr id="7" name="Image 6">
            <a:extLst>
              <a:ext uri="{FF2B5EF4-FFF2-40B4-BE49-F238E27FC236}">
                <a16:creationId xmlns:a16="http://schemas.microsoft.com/office/drawing/2014/main" id="{58C35A9E-5A0A-4777-9DA4-6FD723358223}"/>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311588" y="3081983"/>
            <a:ext cx="906506" cy="1050199"/>
          </a:xfrm>
          <a:prstGeom prst="rect">
            <a:avLst/>
          </a:prstGeom>
        </p:spPr>
      </p:pic>
      <p:pic>
        <p:nvPicPr>
          <p:cNvPr id="10" name="Image 9">
            <a:extLst>
              <a:ext uri="{FF2B5EF4-FFF2-40B4-BE49-F238E27FC236}">
                <a16:creationId xmlns:a16="http://schemas.microsoft.com/office/drawing/2014/main" id="{5E93BEB2-153D-40E3-9FE6-77E8FCE9926C}"/>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5311587" y="3989252"/>
            <a:ext cx="194796" cy="137356"/>
          </a:xfrm>
          <a:prstGeom prst="rect">
            <a:avLst/>
          </a:prstGeom>
        </p:spPr>
      </p:pic>
      <p:pic>
        <p:nvPicPr>
          <p:cNvPr id="18" name="Image 17">
            <a:extLst>
              <a:ext uri="{FF2B5EF4-FFF2-40B4-BE49-F238E27FC236}">
                <a16:creationId xmlns:a16="http://schemas.microsoft.com/office/drawing/2014/main" id="{47A50131-EA5A-4CE4-9943-8615164ABB31}"/>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3528160" y="4415253"/>
            <a:ext cx="715200" cy="720000"/>
          </a:xfrm>
          <a:prstGeom prst="rect">
            <a:avLst/>
          </a:prstGeom>
        </p:spPr>
      </p:pic>
      <p:pic>
        <p:nvPicPr>
          <p:cNvPr id="23" name="Image 22">
            <a:extLst>
              <a:ext uri="{FF2B5EF4-FFF2-40B4-BE49-F238E27FC236}">
                <a16:creationId xmlns:a16="http://schemas.microsoft.com/office/drawing/2014/main" id="{3DC1F312-6746-4DF4-804C-3C7EF074B2E1}"/>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119965" y="4417500"/>
            <a:ext cx="720000" cy="720000"/>
          </a:xfrm>
          <a:prstGeom prst="rect">
            <a:avLst/>
          </a:prstGeom>
        </p:spPr>
      </p:pic>
      <p:cxnSp>
        <p:nvCxnSpPr>
          <p:cNvPr id="83" name="Connecteur droit avec flèche 82">
            <a:extLst>
              <a:ext uri="{FF2B5EF4-FFF2-40B4-BE49-F238E27FC236}">
                <a16:creationId xmlns:a16="http://schemas.microsoft.com/office/drawing/2014/main" id="{61672810-DFCD-43C3-9F2A-E810D77D8551}"/>
              </a:ext>
            </a:extLst>
          </p:cNvPr>
          <p:cNvCxnSpPr>
            <a:cxnSpLocks/>
            <a:stCxn id="23" idx="3"/>
            <a:endCxn id="18" idx="1"/>
          </p:cNvCxnSpPr>
          <p:nvPr/>
        </p:nvCxnSpPr>
        <p:spPr>
          <a:xfrm flipV="1">
            <a:off x="2839965" y="4775253"/>
            <a:ext cx="688195" cy="2247"/>
          </a:xfrm>
          <a:prstGeom prst="straightConnector1">
            <a:avLst/>
          </a:prstGeom>
          <a:ln w="1905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4" name="ZoneTexte 83">
            <a:extLst>
              <a:ext uri="{FF2B5EF4-FFF2-40B4-BE49-F238E27FC236}">
                <a16:creationId xmlns:a16="http://schemas.microsoft.com/office/drawing/2014/main" id="{F171156E-2DD4-4E49-8643-7FB71FD8F183}"/>
              </a:ext>
            </a:extLst>
          </p:cNvPr>
          <p:cNvSpPr txBox="1"/>
          <p:nvPr/>
        </p:nvSpPr>
        <p:spPr>
          <a:xfrm>
            <a:off x="2842372" y="4531833"/>
            <a:ext cx="688195" cy="246221"/>
          </a:xfrm>
          <a:prstGeom prst="rect">
            <a:avLst/>
          </a:prstGeom>
          <a:noFill/>
        </p:spPr>
        <p:txBody>
          <a:bodyPr wrap="square" rtlCol="0">
            <a:spAutoFit/>
          </a:bodyPr>
          <a:lstStyle/>
          <a:p>
            <a:pPr algn="ctr"/>
            <a:r>
              <a:rPr lang="fr-FR" sz="1000" b="1" dirty="0">
                <a:solidFill>
                  <a:srgbClr val="C00000"/>
                </a:solidFill>
                <a:latin typeface="Arial Narrow" panose="020B0606020202030204" pitchFamily="34" charset="0"/>
              </a:rPr>
              <a:t>40 fs</a:t>
            </a:r>
          </a:p>
        </p:txBody>
      </p:sp>
      <p:sp>
        <p:nvSpPr>
          <p:cNvPr id="87" name="ZoneTexte 86">
            <a:extLst>
              <a:ext uri="{FF2B5EF4-FFF2-40B4-BE49-F238E27FC236}">
                <a16:creationId xmlns:a16="http://schemas.microsoft.com/office/drawing/2014/main" id="{3708F17C-01C5-4156-B1F1-852E6D840AE9}"/>
              </a:ext>
            </a:extLst>
          </p:cNvPr>
          <p:cNvSpPr txBox="1"/>
          <p:nvPr/>
        </p:nvSpPr>
        <p:spPr>
          <a:xfrm>
            <a:off x="4509120" y="4301202"/>
            <a:ext cx="504056" cy="215444"/>
          </a:xfrm>
          <a:prstGeom prst="rect">
            <a:avLst/>
          </a:prstGeom>
          <a:noFill/>
        </p:spPr>
        <p:txBody>
          <a:bodyPr wrap="square" rtlCol="0">
            <a:spAutoFit/>
          </a:bodyPr>
          <a:lstStyle/>
          <a:p>
            <a:pPr algn="ctr"/>
            <a:r>
              <a:rPr lang="en-GB" sz="800" b="1" dirty="0">
                <a:latin typeface="Arial" pitchFamily="34" charset="0"/>
                <a:cs typeface="Arial" pitchFamily="34" charset="0"/>
              </a:rPr>
              <a:t>(c)</a:t>
            </a:r>
          </a:p>
        </p:txBody>
      </p:sp>
      <p:pic>
        <p:nvPicPr>
          <p:cNvPr id="11" name="Image 10">
            <a:extLst>
              <a:ext uri="{FF2B5EF4-FFF2-40B4-BE49-F238E27FC236}">
                <a16:creationId xmlns:a16="http://schemas.microsoft.com/office/drawing/2014/main" id="{0B8FF951-D2F3-4231-8AAE-958E5ADE0AE1}"/>
              </a:ext>
            </a:extLst>
          </p:cNvPr>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6595509" y="7039998"/>
            <a:ext cx="121156" cy="127316"/>
          </a:xfrm>
          <a:prstGeom prst="rect">
            <a:avLst/>
          </a:prstGeom>
        </p:spPr>
      </p:pic>
      <p:pic>
        <p:nvPicPr>
          <p:cNvPr id="14" name="Image 13">
            <a:extLst>
              <a:ext uri="{FF2B5EF4-FFF2-40B4-BE49-F238E27FC236}">
                <a16:creationId xmlns:a16="http://schemas.microsoft.com/office/drawing/2014/main" id="{545F8EF3-EF58-48C7-81E1-929F4383D016}"/>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6477215" y="6091774"/>
            <a:ext cx="133850" cy="961932"/>
          </a:xfrm>
          <a:prstGeom prst="rect">
            <a:avLst/>
          </a:prstGeom>
        </p:spPr>
      </p:pic>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494</Words>
  <Application>Microsoft Office PowerPoint</Application>
  <PresentationFormat>Format A4 (210 x 297 mm)</PresentationFormat>
  <Paragraphs>44</Paragraphs>
  <Slides>1</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vt:i4>
      </vt:variant>
    </vt:vector>
  </HeadingPairs>
  <TitlesOfParts>
    <vt:vector size="7" baseType="lpstr">
      <vt:lpstr>Arial</vt:lpstr>
      <vt:lpstr>Arial Narrow</vt:lpstr>
      <vt:lpstr>Arial Nova</vt:lpstr>
      <vt:lpstr>Calibri</vt:lpstr>
      <vt:lpstr>Cambria Math</vt:lpstr>
      <vt:lpstr>Thème Office</vt:lpstr>
      <vt:lpstr>Présentation PowerPoint</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Maxime Vergès</dc:creator>
  <cp:lastModifiedBy>VERGES Maxime</cp:lastModifiedBy>
  <cp:revision>68</cp:revision>
  <cp:lastPrinted>2020-09-16T11:18:46Z</cp:lastPrinted>
  <dcterms:created xsi:type="dcterms:W3CDTF">2020-07-30T13:41:14Z</dcterms:created>
  <dcterms:modified xsi:type="dcterms:W3CDTF">2020-09-16T11:21:14Z</dcterms:modified>
</cp:coreProperties>
</file>