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1" r:id="rId4"/>
    <p:sldId id="260" r:id="rId5"/>
    <p:sldId id="262" r:id="rId6"/>
    <p:sldId id="312" r:id="rId7"/>
    <p:sldId id="314" r:id="rId8"/>
    <p:sldId id="311" r:id="rId9"/>
    <p:sldId id="315" r:id="rId10"/>
    <p:sldId id="263" r:id="rId11"/>
    <p:sldId id="264" r:id="rId12"/>
  </p:sldIdLst>
  <p:sldSz cx="10691813" cy="7559675"/>
  <p:notesSz cx="9929813" cy="67992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2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FF"/>
    <a:srgbClr val="EA5B0C"/>
    <a:srgbClr val="595959"/>
    <a:srgbClr val="008F6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6229" autoAdjust="0"/>
  </p:normalViewPr>
  <p:slideViewPr>
    <p:cSldViewPr snapToGrid="0" snapToObjects="1">
      <p:cViewPr varScale="1">
        <p:scale>
          <a:sx n="77" d="100"/>
          <a:sy n="77" d="100"/>
        </p:scale>
        <p:origin x="-1262" y="-82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2310" y="-96"/>
      </p:cViewPr>
      <p:guideLst>
        <p:guide orient="horz" pos="2142"/>
        <p:guide pos="31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19" cy="341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COMSOL CONFERENCE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5171" y="0"/>
            <a:ext cx="4302919" cy="341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85FF0-9479-414D-A8DF-B4C78044C16E}" type="datetimeFigureOut">
              <a:rPr lang="fr-FR" smtClean="0"/>
              <a:pPr/>
              <a:t>23/09/2020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7727"/>
            <a:ext cx="4302919" cy="341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5171" y="6457727"/>
            <a:ext cx="4302919" cy="341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A0F9B-2ADA-AB46-A422-F97A153B7E8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1989578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19" cy="3411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COMSOL CONFERENCE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4596" y="0"/>
            <a:ext cx="4302919" cy="3411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822A0-2B7D-7547-A90F-D4CB89B273DB}" type="datetimeFigureOut">
              <a:rPr lang="fr-FR" smtClean="0"/>
              <a:pPr/>
              <a:t>23/09/2020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849313"/>
            <a:ext cx="3246437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982" y="3272145"/>
            <a:ext cx="7943850" cy="267721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8120"/>
            <a:ext cx="4302919" cy="3411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4596" y="6458120"/>
            <a:ext cx="4302919" cy="3411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26C7B-C74B-CA45-B868-3518BC1B2CA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089160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91813" cy="756158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1032916" y="2488980"/>
            <a:ext cx="7230886" cy="12001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FontTx/>
              <a:buNone/>
              <a:defRPr sz="5000" b="1" i="0" baseline="0">
                <a:solidFill>
                  <a:srgbClr val="008F6C"/>
                </a:solidFill>
                <a:latin typeface="arial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1" hasCustomPrompt="1"/>
          </p:nvPr>
        </p:nvSpPr>
        <p:spPr>
          <a:xfrm>
            <a:off x="1032740" y="3822590"/>
            <a:ext cx="7231062" cy="7842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500" baseline="0">
                <a:solidFill>
                  <a:srgbClr val="595959"/>
                </a:solidFill>
                <a:latin typeface="arial" charset="0"/>
              </a:defRPr>
            </a:lvl1pPr>
          </a:lstStyle>
          <a:p>
            <a:pPr lvl="0"/>
            <a:r>
              <a:rPr lang="fr-FR" dirty="0"/>
              <a:t>Auteurs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1032740" y="4740275"/>
            <a:ext cx="7231062" cy="86995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FontTx/>
              <a:buNone/>
              <a:defRPr sz="2500" baseline="0">
                <a:solidFill>
                  <a:srgbClr val="EA5B0C"/>
                </a:solidFill>
                <a:latin typeface="arial" charset="0"/>
              </a:defRPr>
            </a:lvl1pPr>
          </a:lstStyle>
          <a:p>
            <a:pPr lvl="0"/>
            <a:r>
              <a:rPr lang="fr-FR" dirty="0"/>
              <a:t>Manifestation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3" hasCustomPrompt="1"/>
          </p:nvPr>
        </p:nvSpPr>
        <p:spPr>
          <a:xfrm>
            <a:off x="1032740" y="5743685"/>
            <a:ext cx="7231062" cy="6429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800" baseline="0">
                <a:solidFill>
                  <a:srgbClr val="595959"/>
                </a:solidFill>
                <a:latin typeface="arial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="" xmlns:p14="http://schemas.microsoft.com/office/powerpoint/2010/main" val="57520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91813" cy="7561589"/>
          </a:xfrm>
          <a:prstGeom prst="rect">
            <a:avLst/>
          </a:prstGeom>
        </p:spPr>
      </p:pic>
      <p:sp>
        <p:nvSpPr>
          <p:cNvPr id="9" name="Espace réservé pour une image  8"/>
          <p:cNvSpPr>
            <a:spLocks noGrp="1"/>
          </p:cNvSpPr>
          <p:nvPr>
            <p:ph type="pic" sz="quarter" idx="10" hasCustomPrompt="1"/>
          </p:nvPr>
        </p:nvSpPr>
        <p:spPr>
          <a:xfrm>
            <a:off x="655760" y="679573"/>
            <a:ext cx="3435594" cy="23567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2000" baseline="0"/>
            </a:lvl1pPr>
          </a:lstStyle>
          <a:p>
            <a:r>
              <a:rPr lang="fr-FR" dirty="0"/>
              <a:t>Cliquez ici pour insérer une image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1" hasCustomPrompt="1"/>
          </p:nvPr>
        </p:nvSpPr>
        <p:spPr>
          <a:xfrm>
            <a:off x="655760" y="3317265"/>
            <a:ext cx="3435594" cy="23567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2000" baseline="0"/>
            </a:lvl1pPr>
          </a:lstStyle>
          <a:p>
            <a:r>
              <a:rPr lang="fr-FR" dirty="0"/>
              <a:t>Cliquez ici pour insérer une image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4619625" y="679450"/>
            <a:ext cx="5403850" cy="3130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1200"/>
              </a:spcAft>
              <a:buFontTx/>
              <a:buNone/>
              <a:defRPr sz="2500" b="1" i="0" baseline="0">
                <a:solidFill>
                  <a:srgbClr val="008F6C"/>
                </a:solidFill>
                <a:latin typeface="arial" charset="0"/>
              </a:defRPr>
            </a:lvl1pPr>
            <a:lvl2pPr marL="0" indent="0">
              <a:spcAft>
                <a:spcPts val="1200"/>
              </a:spcAft>
              <a:buFontTx/>
              <a:buNone/>
              <a:defRPr sz="2500" b="1" i="0" baseline="0"/>
            </a:lvl2pPr>
            <a:lvl3pPr marL="0">
              <a:spcAft>
                <a:spcPts val="1200"/>
              </a:spcAft>
              <a:defRPr sz="1800" baseline="0">
                <a:latin typeface="arial" charset="0"/>
              </a:defRPr>
            </a:lvl3pPr>
            <a:lvl4pPr marL="0">
              <a:defRPr sz="1800" baseline="0">
                <a:latin typeface="arial" charset="0"/>
              </a:defRPr>
            </a:lvl4pPr>
            <a:lvl5pPr marL="0" marR="0" indent="-251986" algn="l" defTabSz="1007943" rtl="0" eaLnBrk="1" fontAlgn="auto" latinLnBrk="0" hangingPunct="1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>
                <a:latin typeface="arial" charset="0"/>
              </a:defRPr>
            </a:lvl5pPr>
          </a:lstStyle>
          <a:p>
            <a:pPr lvl="0"/>
            <a:r>
              <a:rPr lang="fr-FR"/>
              <a:t>Grand titre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</p:nvPr>
        </p:nvSpPr>
        <p:spPr>
          <a:xfrm>
            <a:off x="4619625" y="1271614"/>
            <a:ext cx="5403850" cy="2986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500" b="1" i="0" baseline="0">
                <a:latin typeface="arial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4619625" y="1849438"/>
            <a:ext cx="5403850" cy="382428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latin typeface="arial" charset="0"/>
              </a:defRPr>
            </a:lvl1pPr>
          </a:lstStyle>
          <a:p>
            <a:pPr lvl="0"/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622388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691813" cy="7561589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0" hasCustomPrompt="1"/>
          </p:nvPr>
        </p:nvSpPr>
        <p:spPr>
          <a:xfrm>
            <a:off x="669133" y="632436"/>
            <a:ext cx="9359623" cy="828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1200"/>
              </a:spcAft>
              <a:buFontTx/>
              <a:buNone/>
              <a:defRPr sz="3500" b="1" i="0" baseline="0">
                <a:solidFill>
                  <a:srgbClr val="008F6C"/>
                </a:solidFill>
                <a:latin typeface="arial" charset="0"/>
              </a:defRPr>
            </a:lvl1pPr>
            <a:lvl2pPr marL="0" indent="0">
              <a:spcAft>
                <a:spcPts val="1200"/>
              </a:spcAft>
              <a:buFontTx/>
              <a:buNone/>
              <a:defRPr sz="2800" b="1" i="0" baseline="0"/>
            </a:lvl2pPr>
            <a:lvl3pPr marL="0">
              <a:spcAft>
                <a:spcPts val="1200"/>
              </a:spcAft>
              <a:defRPr/>
            </a:lvl3pPr>
            <a:lvl5pPr marL="2015886" indent="0">
              <a:buNone/>
              <a:defRPr/>
            </a:lvl5pPr>
          </a:lstStyle>
          <a:p>
            <a:pPr lvl="0"/>
            <a:r>
              <a:rPr lang="fr-FR"/>
              <a:t>Grand titre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669622" y="1460500"/>
            <a:ext cx="9359134" cy="63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500" b="1" i="0" baseline="0">
                <a:solidFill>
                  <a:srgbClr val="EA5B0C"/>
                </a:solidFill>
                <a:latin typeface="arial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669133" y="2270859"/>
            <a:ext cx="9359900" cy="3846020"/>
          </a:xfrm>
          <a:prstGeom prst="rect">
            <a:avLst/>
          </a:prstGeom>
        </p:spPr>
        <p:txBody>
          <a:bodyPr/>
          <a:lstStyle>
            <a:lvl1pPr marL="251986" marR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>
                <a:latin typeface="arial" charset="0"/>
              </a:defRPr>
            </a:lvl1pPr>
          </a:lstStyle>
          <a:p>
            <a:pPr lvl="0"/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Contenu</a:t>
            </a:r>
          </a:p>
          <a:p>
            <a:pPr marL="251986" marR="0" lvl="0" indent="-251986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87851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0699"/>
            <a:ext cx="10692239" cy="1078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26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9.png"/><Relationship Id="rId4" Type="http://schemas.openxmlformats.org/officeDocument/2006/relationships/image" Target="../media/image29.png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6.png"/><Relationship Id="rId7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32740" y="5786547"/>
            <a:ext cx="7231062" cy="642937"/>
          </a:xfrm>
        </p:spPr>
        <p:txBody>
          <a:bodyPr/>
          <a:lstStyle/>
          <a:p>
            <a:r>
              <a:rPr lang="fr-FR" dirty="0">
                <a:latin typeface="Arial" pitchFamily="34" charset="0"/>
                <a:cs typeface="Arial" pitchFamily="34" charset="0"/>
              </a:rPr>
              <a:t>14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  <a:r>
              <a:rPr lang="fr-FR" dirty="0">
                <a:latin typeface="Arial" pitchFamily="34" charset="0"/>
                <a:cs typeface="Arial" pitchFamily="34" charset="0"/>
              </a:rPr>
              <a:t>15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 October, 2020</a:t>
            </a:r>
            <a:endParaRPr lang="fr-FR" dirty="0"/>
          </a:p>
          <a:p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z="3200" dirty="0" err="1"/>
              <a:t>Plasmonic</a:t>
            </a:r>
            <a:r>
              <a:rPr lang="fr-FR" sz="3200" dirty="0"/>
              <a:t> </a:t>
            </a:r>
            <a:r>
              <a:rPr lang="fr-FR" sz="3200" dirty="0" err="1"/>
              <a:t>nanoantenna</a:t>
            </a:r>
            <a:r>
              <a:rPr lang="fr-FR" sz="3200" dirty="0"/>
              <a:t> for </a:t>
            </a:r>
            <a:r>
              <a:rPr lang="fr-FR" sz="3200" dirty="0" err="1"/>
              <a:t>energy</a:t>
            </a:r>
            <a:r>
              <a:rPr lang="fr-FR" sz="3200" dirty="0"/>
              <a:t>-efficient All-Optical </a:t>
            </a:r>
            <a:r>
              <a:rPr lang="fr-FR" sz="3200" dirty="0" err="1"/>
              <a:t>Switching</a:t>
            </a:r>
            <a:endParaRPr lang="fr-FR" sz="32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1032916" y="3905250"/>
            <a:ext cx="7231062" cy="869950"/>
          </a:xfrm>
        </p:spPr>
        <p:txBody>
          <a:bodyPr/>
          <a:lstStyle/>
          <a:p>
            <a:r>
              <a:rPr lang="fr-FR" dirty="0">
                <a:latin typeface="Arial" pitchFamily="34" charset="0"/>
                <a:cs typeface="Arial" pitchFamily="34" charset="0"/>
              </a:rPr>
              <a:t>Impact of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plasmonics</a:t>
            </a:r>
            <a:r>
              <a:rPr lang="fr-FR" dirty="0">
                <a:latin typeface="Arial" pitchFamily="34" charset="0"/>
                <a:cs typeface="Arial" pitchFamily="34" charset="0"/>
              </a:rPr>
              <a:t> on All-Optical </a:t>
            </a:r>
            <a:r>
              <a:rPr lang="fr-FR" dirty="0" err="1">
                <a:latin typeface="Arial" pitchFamily="34" charset="0"/>
                <a:cs typeface="Arial" pitchFamily="34" charset="0"/>
              </a:rPr>
              <a:t>Switching</a:t>
            </a:r>
            <a:endParaRPr lang="fr-FR" baseline="30000" dirty="0">
              <a:latin typeface="Arial" pitchFamily="34" charset="0"/>
              <a:cs typeface="Arial" pitchFamily="34" charset="0"/>
            </a:endParaRPr>
          </a:p>
          <a:p>
            <a:endParaRPr lang="fr-FR" sz="1600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32916" y="5143610"/>
            <a:ext cx="7231062" cy="642937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M.</a:t>
            </a:r>
            <a:r>
              <a:rPr lang="fr-FR" b="1" dirty="0">
                <a:latin typeface="Arial" pitchFamily="34" charset="0"/>
                <a:cs typeface="Arial" pitchFamily="34" charset="0"/>
              </a:rPr>
              <a:t> Vergès</a:t>
            </a:r>
            <a:r>
              <a:rPr lang="fr-FR" b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, A.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Larin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, J.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Hohlfeld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M.Hehn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, R.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Savelev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 2</a:t>
            </a:r>
            <a:r>
              <a:rPr lang="en-US" dirty="0">
                <a:latin typeface="Arial" pitchFamily="34" charset="0"/>
                <a:cs typeface="Arial" pitchFamily="34" charset="0"/>
              </a:rPr>
              <a:t>, D.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Zuev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, S.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Mangin</a:t>
            </a:r>
            <a:r>
              <a:rPr lang="fr-FR" baseline="30000" dirty="0">
                <a:latin typeface="Arial" pitchFamily="34" charset="0"/>
                <a:cs typeface="Arial" pitchFamily="34" charset="0"/>
              </a:rPr>
              <a:t>1</a:t>
            </a:r>
            <a:endParaRPr lang="fr-FR" dirty="0"/>
          </a:p>
        </p:txBody>
      </p:sp>
      <p:pic>
        <p:nvPicPr>
          <p:cNvPr id="7" name="Image 6" descr="VINCIW.png">
            <a:extLst>
              <a:ext uri="{FF2B5EF4-FFF2-40B4-BE49-F238E27FC236}">
                <a16:creationId xmlns="" xmlns:a16="http://schemas.microsoft.com/office/drawing/2014/main" id="{76669250-B14A-463D-8190-6F7F40E3E56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7716" y="1387120"/>
            <a:ext cx="772015" cy="772015"/>
          </a:xfrm>
          <a:prstGeom prst="rect">
            <a:avLst/>
          </a:prstGeom>
        </p:spPr>
      </p:pic>
      <p:pic>
        <p:nvPicPr>
          <p:cNvPr id="8" name="Image 7" descr="ITMO.jpg.png">
            <a:extLst>
              <a:ext uri="{FF2B5EF4-FFF2-40B4-BE49-F238E27FC236}">
                <a16:creationId xmlns="" xmlns:a16="http://schemas.microsoft.com/office/drawing/2014/main" id="{AFB22C29-F85D-4997-A59F-84ACA5E3142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60570" y="1175665"/>
            <a:ext cx="1427326" cy="1009056"/>
          </a:xfrm>
          <a:prstGeom prst="rect">
            <a:avLst/>
          </a:prstGeom>
        </p:spPr>
      </p:pic>
      <p:pic>
        <p:nvPicPr>
          <p:cNvPr id="9" name="Image 8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93060BF0-E298-4E77-956C-4A36240A76E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895" y="6384010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#Abstrac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3804" y="5510952"/>
            <a:ext cx="3104205" cy="17461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8909278"/>
      </p:ext>
    </p:extLst>
  </p:cSld>
  <p:clrMapOvr>
    <a:masterClrMapping/>
  </p:clrMapOvr>
  <p:transition advTm="785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C02A8168-799A-42B9-9116-0B30ACECAF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Impact of an </a:t>
            </a:r>
            <a:r>
              <a:rPr lang="fr-FR" dirty="0" err="1"/>
              <a:t>antenna</a:t>
            </a:r>
            <a:r>
              <a:rPr lang="fr-FR" dirty="0"/>
              <a:t> on local absorption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977E2E22-DBE8-4B4B-8E10-F2099E95F2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12E0B338-73DA-4305-9C01-C92F377DC8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1 : Cut Line (0, 0, </a:t>
            </a:r>
            <a:r>
              <a:rPr lang="fr-FR" dirty="0" err="1"/>
              <a:t>from</a:t>
            </a:r>
            <a:r>
              <a:rPr lang="fr-FR" dirty="0"/>
              <a:t> 20nm to -40nm)</a:t>
            </a:r>
          </a:p>
          <a:p>
            <a:r>
              <a:rPr lang="fr-FR" dirty="0"/>
              <a:t>2 : Cut Line (75nm, 75nm, </a:t>
            </a:r>
            <a:r>
              <a:rPr lang="fr-FR" dirty="0" err="1"/>
              <a:t>from</a:t>
            </a:r>
            <a:r>
              <a:rPr lang="fr-FR" dirty="0"/>
              <a:t> 20nm to -40nm)</a:t>
            </a:r>
          </a:p>
          <a:p>
            <a:r>
              <a:rPr lang="fr-FR" dirty="0"/>
              <a:t>3 : Cut Line (130nm, 130nm, </a:t>
            </a:r>
            <a:r>
              <a:rPr lang="fr-FR" dirty="0" err="1"/>
              <a:t>from</a:t>
            </a:r>
            <a:r>
              <a:rPr lang="fr-FR" dirty="0"/>
              <a:t> 20nm to -40nm)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Absorption </a:t>
            </a:r>
            <a:r>
              <a:rPr lang="fr-FR" dirty="0" err="1"/>
              <a:t>multiplied</a:t>
            </a:r>
            <a:r>
              <a:rPr lang="fr-FR" dirty="0"/>
              <a:t> by more </a:t>
            </a:r>
            <a:r>
              <a:rPr lang="fr-FR" dirty="0" err="1"/>
              <a:t>than</a:t>
            </a:r>
            <a:r>
              <a:rPr lang="fr-FR" dirty="0"/>
              <a:t> 2 </a:t>
            </a:r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high </a:t>
            </a:r>
            <a:r>
              <a:rPr lang="fr-FR" dirty="0" err="1"/>
              <a:t>near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enhancement</a:t>
            </a:r>
            <a:r>
              <a:rPr lang="fr-FR" dirty="0"/>
              <a:t> at the </a:t>
            </a:r>
            <a:r>
              <a:rPr lang="fr-FR" dirty="0" err="1"/>
              <a:t>edges</a:t>
            </a:r>
            <a:r>
              <a:rPr lang="fr-FR" dirty="0"/>
              <a:t> of the </a:t>
            </a:r>
            <a:r>
              <a:rPr lang="fr-FR" dirty="0" err="1"/>
              <a:t>antenna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B070A8F8-E71B-41A1-B6FF-3550E2972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6965" y="2478048"/>
            <a:ext cx="3763542" cy="288000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="" xmlns:a16="http://schemas.microsoft.com/office/drawing/2014/main" id="{C1621A8F-368E-4128-AF00-0867D0569F10}"/>
              </a:ext>
            </a:extLst>
          </p:cNvPr>
          <p:cNvSpPr/>
          <p:nvPr/>
        </p:nvSpPr>
        <p:spPr>
          <a:xfrm>
            <a:off x="2146300" y="3479800"/>
            <a:ext cx="1905000" cy="1905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A30ADA4-97D3-4363-AE40-4478E55E4645}"/>
              </a:ext>
            </a:extLst>
          </p:cNvPr>
          <p:cNvSpPr/>
          <p:nvPr/>
        </p:nvSpPr>
        <p:spPr>
          <a:xfrm>
            <a:off x="2952270" y="4278411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latin typeface="Arial Narrow" panose="020B0606020202030204" pitchFamily="34" charset="0"/>
              </a:rPr>
              <a:t>+ 1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E9D5E13-2B85-4DA8-88B3-A63AC82D739F}"/>
              </a:ext>
            </a:extLst>
          </p:cNvPr>
          <p:cNvSpPr/>
          <p:nvPr/>
        </p:nvSpPr>
        <p:spPr>
          <a:xfrm>
            <a:off x="3373692" y="3918048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latin typeface="Arial Narrow" panose="020B0606020202030204" pitchFamily="34" charset="0"/>
              </a:rPr>
              <a:t>+ 2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1B942FC6-F195-4ABA-8265-6DDD3EC89525}"/>
              </a:ext>
            </a:extLst>
          </p:cNvPr>
          <p:cNvSpPr/>
          <p:nvPr/>
        </p:nvSpPr>
        <p:spPr>
          <a:xfrm>
            <a:off x="3768352" y="3492437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latin typeface="Arial Narrow" panose="020B0606020202030204" pitchFamily="34" charset="0"/>
              </a:rPr>
              <a:t>+ 3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6D73BA63-974A-413E-8E58-8212DCC24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12" name="Image 11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758F0C45-29A7-4F18-ACB6-F7A513DCDB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643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C02A8168-799A-42B9-9116-0B30ACECAF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977E2E22-DBE8-4B4B-8E10-F2099E95F2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Future </a:t>
            </a:r>
            <a:r>
              <a:rPr lang="fr-FR" dirty="0" err="1"/>
              <a:t>work</a:t>
            </a:r>
            <a:r>
              <a:rPr lang="fr-FR" dirty="0"/>
              <a:t>, perspectives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12E0B338-73DA-4305-9C01-C92F377DC8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err="1">
                <a:latin typeface="Arial Narrow" panose="020B0606020202030204" pitchFamily="34" charset="0"/>
              </a:rPr>
              <a:t>Considering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b="1" dirty="0">
                <a:latin typeface="Arial Narrow" panose="020B0606020202030204" pitchFamily="34" charset="0"/>
              </a:rPr>
              <a:t>Surface </a:t>
            </a:r>
            <a:r>
              <a:rPr lang="fr-FR" b="1" dirty="0" err="1">
                <a:latin typeface="Arial Narrow" panose="020B0606020202030204" pitchFamily="34" charset="0"/>
              </a:rPr>
              <a:t>Lattice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Resonance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dirty="0">
                <a:latin typeface="Arial Narrow" panose="020B0606020202030204" pitchFamily="34" charset="0"/>
              </a:rPr>
              <a:t>for the final design of the </a:t>
            </a:r>
            <a:r>
              <a:rPr lang="fr-FR" dirty="0" err="1">
                <a:latin typeface="Arial Narrow" panose="020B0606020202030204" pitchFamily="34" charset="0"/>
              </a:rPr>
              <a:t>array</a:t>
            </a:r>
            <a:r>
              <a:rPr lang="fr-FR" dirty="0">
                <a:latin typeface="Arial Narrow" panose="020B0606020202030204" pitchFamily="34" charset="0"/>
              </a:rPr>
              <a:t> to </a:t>
            </a:r>
            <a:r>
              <a:rPr lang="fr-FR" dirty="0" err="1">
                <a:latin typeface="Arial Narrow" panose="020B0606020202030204" pitchFamily="34" charset="0"/>
              </a:rPr>
              <a:t>improve</a:t>
            </a:r>
            <a:r>
              <a:rPr lang="fr-FR" dirty="0">
                <a:latin typeface="Arial Narrow" panose="020B0606020202030204" pitchFamily="34" charset="0"/>
              </a:rPr>
              <a:t> the </a:t>
            </a:r>
            <a:r>
              <a:rPr lang="fr-FR" dirty="0" err="1">
                <a:latin typeface="Arial Narrow" panose="020B0606020202030204" pitchFamily="34" charset="0"/>
              </a:rPr>
              <a:t>quality</a:t>
            </a:r>
            <a:r>
              <a:rPr lang="fr-FR" dirty="0">
                <a:latin typeface="Arial Narrow" panose="020B0606020202030204" pitchFamily="34" charset="0"/>
              </a:rPr>
              <a:t> factor Q</a:t>
            </a:r>
          </a:p>
          <a:p>
            <a:endParaRPr lang="fr-FR" dirty="0">
              <a:latin typeface="Arial Narrow" panose="020B0606020202030204" pitchFamily="34" charset="0"/>
            </a:endParaRPr>
          </a:p>
          <a:p>
            <a:r>
              <a:rPr lang="fr-FR" dirty="0">
                <a:latin typeface="Arial Narrow" panose="020B0606020202030204" pitchFamily="34" charset="0"/>
              </a:rPr>
              <a:t>Single </a:t>
            </a:r>
            <a:r>
              <a:rPr lang="fr-FR" dirty="0" err="1">
                <a:latin typeface="Arial Narrow" panose="020B0606020202030204" pitchFamily="34" charset="0"/>
              </a:rPr>
              <a:t>antenna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already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provides</a:t>
            </a:r>
            <a:r>
              <a:rPr lang="fr-FR" dirty="0">
                <a:latin typeface="Arial Narrow" panose="020B0606020202030204" pitchFamily="34" charset="0"/>
              </a:rPr>
              <a:t> a good </a:t>
            </a:r>
            <a:r>
              <a:rPr lang="fr-FR" dirty="0" err="1">
                <a:latin typeface="Arial Narrow" panose="020B0606020202030204" pitchFamily="34" charset="0"/>
              </a:rPr>
              <a:t>enhancement</a:t>
            </a:r>
            <a:r>
              <a:rPr lang="fr-FR" dirty="0">
                <a:latin typeface="Arial Narrow" panose="020B0606020202030204" pitchFamily="34" charset="0"/>
              </a:rPr>
              <a:t> in absorption in the </a:t>
            </a:r>
            <a:r>
              <a:rPr lang="fr-FR" dirty="0" err="1">
                <a:latin typeface="Arial Narrow" panose="020B0606020202030204" pitchFamily="34" charset="0"/>
              </a:rPr>
              <a:t>magnetic</a:t>
            </a:r>
            <a:r>
              <a:rPr lang="fr-FR" dirty="0">
                <a:latin typeface="Arial Narrow" panose="020B0606020202030204" pitchFamily="34" charset="0"/>
              </a:rPr>
              <a:t> layer</a:t>
            </a:r>
          </a:p>
          <a:p>
            <a:endParaRPr lang="fr-FR" dirty="0">
              <a:latin typeface="Arial Narrow" panose="020B0606020202030204" pitchFamily="34" charset="0"/>
            </a:endParaRPr>
          </a:p>
          <a:p>
            <a:r>
              <a:rPr lang="fr-FR" dirty="0" err="1">
                <a:latin typeface="Arial Narrow" panose="020B0606020202030204" pitchFamily="34" charset="0"/>
              </a:rPr>
              <a:t>Comparing</a:t>
            </a:r>
            <a:r>
              <a:rPr lang="fr-FR" dirty="0">
                <a:latin typeface="Arial Narrow" panose="020B0606020202030204" pitchFamily="34" charset="0"/>
              </a:rPr>
              <a:t> the real </a:t>
            </a:r>
            <a:r>
              <a:rPr lang="fr-FR" dirty="0" err="1">
                <a:latin typeface="Arial Narrow" panose="020B0606020202030204" pitchFamily="34" charset="0"/>
              </a:rPr>
              <a:t>shape</a:t>
            </a:r>
            <a:r>
              <a:rPr lang="fr-FR" dirty="0">
                <a:latin typeface="Arial Narrow" panose="020B0606020202030204" pitchFamily="34" charset="0"/>
              </a:rPr>
              <a:t> of </a:t>
            </a:r>
            <a:r>
              <a:rPr lang="fr-FR" dirty="0" err="1">
                <a:latin typeface="Arial Narrow" panose="020B0606020202030204" pitchFamily="34" charset="0"/>
              </a:rPr>
              <a:t>antenna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with</a:t>
            </a:r>
            <a:r>
              <a:rPr lang="fr-FR" dirty="0">
                <a:latin typeface="Arial Narrow" panose="020B0606020202030204" pitchFamily="34" charset="0"/>
              </a:rPr>
              <a:t> the </a:t>
            </a:r>
            <a:r>
              <a:rPr lang="fr-FR" dirty="0" err="1">
                <a:latin typeface="Arial Narrow" panose="020B0606020202030204" pitchFamily="34" charset="0"/>
              </a:rPr>
              <a:t>expected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shape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seems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necessary</a:t>
            </a:r>
            <a:r>
              <a:rPr lang="fr-FR" dirty="0">
                <a:latin typeface="Arial Narrow" panose="020B0606020202030204" pitchFamily="34" charset="0"/>
              </a:rPr>
              <a:t> to </a:t>
            </a:r>
            <a:r>
              <a:rPr lang="fr-FR" dirty="0" err="1">
                <a:latin typeface="Arial Narrow" panose="020B0606020202030204" pitchFamily="34" charset="0"/>
              </a:rPr>
              <a:t>provide</a:t>
            </a:r>
            <a:r>
              <a:rPr lang="fr-FR" dirty="0">
                <a:latin typeface="Arial Narrow" panose="020B0606020202030204" pitchFamily="34" charset="0"/>
              </a:rPr>
              <a:t> the </a:t>
            </a:r>
            <a:r>
              <a:rPr lang="fr-FR" dirty="0" err="1">
                <a:latin typeface="Arial Narrow" panose="020B0606020202030204" pitchFamily="34" charset="0"/>
              </a:rPr>
              <a:t>most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realistic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calculations</a:t>
            </a:r>
            <a:endParaRPr lang="fr-FR" dirty="0">
              <a:latin typeface="Arial Narrow" panose="020B0606020202030204" pitchFamily="34" charset="0"/>
            </a:endParaRPr>
          </a:p>
          <a:p>
            <a:endParaRPr lang="fr-FR" dirty="0">
              <a:latin typeface="Arial Narrow" panose="020B0606020202030204" pitchFamily="34" charset="0"/>
            </a:endParaRPr>
          </a:p>
          <a:p>
            <a:r>
              <a:rPr lang="fr-FR" dirty="0" err="1">
                <a:latin typeface="Arial Narrow" panose="020B0606020202030204" pitchFamily="34" charset="0"/>
              </a:rPr>
              <a:t>We</a:t>
            </a:r>
            <a:r>
              <a:rPr lang="fr-FR" dirty="0">
                <a:latin typeface="Arial Narrow" panose="020B0606020202030204" pitchFamily="34" charset="0"/>
              </a:rPr>
              <a:t> are </a:t>
            </a:r>
            <a:r>
              <a:rPr lang="fr-FR" dirty="0" err="1">
                <a:latin typeface="Arial Narrow" panose="020B0606020202030204" pitchFamily="34" charset="0"/>
              </a:rPr>
              <a:t>working</a:t>
            </a:r>
            <a:r>
              <a:rPr lang="fr-FR" dirty="0">
                <a:latin typeface="Arial Narrow" panose="020B0606020202030204" pitchFamily="34" charset="0"/>
              </a:rPr>
              <a:t> on </a:t>
            </a:r>
            <a:r>
              <a:rPr lang="fr-FR" dirty="0" err="1">
                <a:latin typeface="Arial Narrow" panose="020B0606020202030204" pitchFamily="34" charset="0"/>
              </a:rPr>
              <a:t>measurements</a:t>
            </a:r>
            <a:r>
              <a:rPr lang="fr-FR" dirty="0">
                <a:latin typeface="Arial Narrow" panose="020B0606020202030204" pitchFamily="34" charset="0"/>
              </a:rPr>
              <a:t> to support </a:t>
            </a:r>
            <a:r>
              <a:rPr lang="fr-FR" dirty="0" err="1">
                <a:latin typeface="Arial Narrow" panose="020B0606020202030204" pitchFamily="34" charset="0"/>
              </a:rPr>
              <a:t>calculations</a:t>
            </a:r>
            <a:endParaRPr lang="fr-FR" dirty="0">
              <a:latin typeface="Arial Narrow" panose="020B0606020202030204" pitchFamily="34" charset="0"/>
            </a:endParaRPr>
          </a:p>
          <a:p>
            <a:endParaRPr lang="fr-FR" dirty="0"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fr-FR" b="1" dirty="0">
                <a:latin typeface="Arial Narrow" panose="020B0606020202030204" pitchFamily="34" charset="0"/>
              </a:rPr>
              <a:t>THANKS FOR YOUR ATTENTION !</a:t>
            </a:r>
          </a:p>
          <a:p>
            <a:endParaRPr lang="fr-FR" dirty="0">
              <a:latin typeface="Arial Narrow" panose="020B0606020202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A2313CA-3078-4100-94F2-D24E314CE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7" name="Image 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9F09DC9D-3638-415B-B9CD-9D6A983499D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4CCD2A81-DE36-4963-BF51-64970DA26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4698" y="-168844"/>
            <a:ext cx="3188170" cy="24397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00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Espace réservé du texte 4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47" name="Espace réservé du texte 4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8" name="Espace réservé du texte 4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sz="2800" b="1" dirty="0">
                <a:latin typeface="Arial Narrow" panose="020B0606020202030204" pitchFamily="34" charset="0"/>
              </a:rPr>
              <a:t>Context</a:t>
            </a:r>
          </a:p>
          <a:p>
            <a:pPr marL="342900" indent="-342900">
              <a:buAutoNum type="arabicPeriod"/>
            </a:pPr>
            <a:r>
              <a:rPr lang="en-US" sz="2800" b="1" dirty="0">
                <a:latin typeface="Arial Narrow" panose="020B0606020202030204" pitchFamily="34" charset="0"/>
              </a:rPr>
              <a:t>State of the art and objectives</a:t>
            </a:r>
          </a:p>
          <a:p>
            <a:pPr marL="342900" indent="-342900">
              <a:buAutoNum type="arabicPeriod"/>
            </a:pPr>
            <a:r>
              <a:rPr lang="en-US" sz="2800" b="1" dirty="0">
                <a:latin typeface="Arial Narrow" panose="020B0606020202030204" pitchFamily="34" charset="0"/>
              </a:rPr>
              <a:t>Theoretical background</a:t>
            </a:r>
          </a:p>
          <a:p>
            <a:pPr marL="342900" indent="-342900">
              <a:buAutoNum type="arabicPeriod"/>
            </a:pPr>
            <a:r>
              <a:rPr lang="en-US" sz="2800" b="1" dirty="0">
                <a:latin typeface="Arial Narrow" panose="020B0606020202030204" pitchFamily="34" charset="0"/>
              </a:rPr>
              <a:t>Design of the antenna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2800" b="1" dirty="0">
                <a:latin typeface="Arial Narrow" panose="020B0606020202030204" pitchFamily="34" charset="0"/>
              </a:rPr>
              <a:t>Impact of a single </a:t>
            </a:r>
            <a:r>
              <a:rPr lang="fr-FR" sz="2800" b="1" dirty="0" err="1">
                <a:latin typeface="Arial Narrow" panose="020B0606020202030204" pitchFamily="34" charset="0"/>
              </a:rPr>
              <a:t>disk</a:t>
            </a:r>
            <a:r>
              <a:rPr lang="fr-FR" sz="2800" b="1" dirty="0">
                <a:latin typeface="Arial Narrow" panose="020B0606020202030204" pitchFamily="34" charset="0"/>
              </a:rPr>
              <a:t> on local absorption</a:t>
            </a:r>
            <a:endParaRPr lang="en-US" sz="2800" b="1" dirty="0">
              <a:latin typeface="Arial Narrow" panose="020B0606020202030204" pitchFamily="34" charset="0"/>
            </a:endParaRPr>
          </a:p>
          <a:p>
            <a:pPr marL="342900" indent="-342900">
              <a:buAutoNum type="arabicPeriod"/>
            </a:pPr>
            <a:r>
              <a:rPr lang="en-US" sz="2800" b="1" dirty="0">
                <a:latin typeface="Arial Narrow" panose="020B0606020202030204" pitchFamily="34" charset="0"/>
              </a:rPr>
              <a:t>Conclusion and perspectives</a:t>
            </a:r>
          </a:p>
          <a:p>
            <a:endParaRPr lang="fr-FR" sz="2800" b="1" dirty="0">
              <a:latin typeface="Arial Narrow" panose="020B0606020202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1E82CEF0-A441-4B61-A6F8-F3BEC39D6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10" name="Image 9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6B96F25F-ABC6-4815-98A1-924E7364BFE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2948100"/>
      </p:ext>
    </p:extLst>
  </p:cSld>
  <p:clrMapOvr>
    <a:masterClrMapping/>
  </p:clrMapOvr>
  <p:transition advTm="183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26D432AC-6DB9-4410-B0EC-B92BB2F84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BD547DB2-AE13-432E-8354-2DA7F0EEA4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Interest</a:t>
            </a:r>
            <a:r>
              <a:rPr lang="fr-FR" dirty="0"/>
              <a:t> in thermal </a:t>
            </a:r>
            <a:r>
              <a:rPr lang="fr-FR" dirty="0" err="1"/>
              <a:t>effect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6D232B8-1179-471F-8200-A8B3015DC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7" name="Image 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2E5AF9C9-F252-4DB7-A9EB-8736092CBD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80E87A1-5C5D-4E5F-BD5E-2BAE769BD154}"/>
              </a:ext>
            </a:extLst>
          </p:cNvPr>
          <p:cNvSpPr/>
          <p:nvPr/>
        </p:nvSpPr>
        <p:spPr>
          <a:xfrm>
            <a:off x="6165036" y="4246449"/>
            <a:ext cx="2094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>
                <a:latin typeface="Arial Narrow" panose="020B0606020202030204" pitchFamily="34" charset="0"/>
              </a:rPr>
              <a:t>Nature </a:t>
            </a:r>
            <a:r>
              <a:rPr lang="fr-FR" sz="1400" dirty="0">
                <a:latin typeface="Arial Narrow" panose="020B0606020202030204" pitchFamily="34" charset="0"/>
              </a:rPr>
              <a:t>2011, </a:t>
            </a:r>
            <a:r>
              <a:rPr lang="fr-FR" sz="1400" b="1" dirty="0">
                <a:latin typeface="Arial Narrow" panose="020B0606020202030204" pitchFamily="34" charset="0"/>
              </a:rPr>
              <a:t>472</a:t>
            </a:r>
            <a:r>
              <a:rPr lang="fr-FR" sz="1400" dirty="0">
                <a:latin typeface="Arial Narrow" panose="020B0606020202030204" pitchFamily="34" charset="0"/>
              </a:rPr>
              <a:t>, 205 – 209</a:t>
            </a:r>
            <a:endParaRPr lang="fr-FR" sz="1400" b="1" dirty="0">
              <a:latin typeface="Arial Narrow" panose="020B0606020202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AE51B475-C65F-4993-B859-05D46D8EC6CD}"/>
              </a:ext>
            </a:extLst>
          </p:cNvPr>
          <p:cNvSpPr txBox="1"/>
          <p:nvPr/>
        </p:nvSpPr>
        <p:spPr>
          <a:xfrm>
            <a:off x="5985001" y="4622034"/>
            <a:ext cx="63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latin typeface="Arial Narrow" panose="020B0606020202030204" pitchFamily="34" charset="0"/>
              </a:rPr>
              <a:t>All-Optical </a:t>
            </a:r>
            <a:r>
              <a:rPr lang="fr-FR" dirty="0" err="1">
                <a:latin typeface="Arial Narrow" panose="020B0606020202030204" pitchFamily="34" charset="0"/>
              </a:rPr>
              <a:t>Switching</a:t>
            </a:r>
            <a:r>
              <a:rPr lang="fr-FR" dirty="0">
                <a:latin typeface="Arial Narrow" panose="020B0606020202030204" pitchFamily="34" charset="0"/>
              </a:rPr>
              <a:t> : </a:t>
            </a:r>
            <a:r>
              <a:rPr lang="fr-FR" b="1" dirty="0" err="1">
                <a:latin typeface="Arial Narrow" panose="020B0606020202030204" pitchFamily="34" charset="0"/>
              </a:rPr>
              <a:t>ultrafast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writing</a:t>
            </a:r>
            <a:r>
              <a:rPr lang="fr-FR" dirty="0">
                <a:latin typeface="Arial Narrow" panose="020B0606020202030204" pitchFamily="34" charset="0"/>
              </a:rPr>
              <a:t> of information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1B2A4782-E150-41A7-B56F-A3DCC77A6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320" y="5174215"/>
            <a:ext cx="900000" cy="90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5B8D20EF-2F25-4C11-9E2A-3AA2C53F7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9091" y="5170665"/>
            <a:ext cx="894000" cy="90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3AC85B7D-4BEF-4A15-8750-BED5A6FA58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5001" y="1846804"/>
            <a:ext cx="4548653" cy="237054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350AFE02-8BCB-4A5A-9490-B10D4C9717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094" y="1975335"/>
            <a:ext cx="5345907" cy="174342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CCAF1CE5-0452-4931-82DC-37DBEDE2CA0C}"/>
              </a:ext>
            </a:extLst>
          </p:cNvPr>
          <p:cNvSpPr/>
          <p:nvPr/>
        </p:nvSpPr>
        <p:spPr>
          <a:xfrm>
            <a:off x="675450" y="3779837"/>
            <a:ext cx="28219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>
                <a:latin typeface="Arial Narrow" panose="020B0606020202030204" pitchFamily="34" charset="0"/>
              </a:rPr>
              <a:t>J. Vac. </a:t>
            </a:r>
            <a:r>
              <a:rPr lang="fr-FR" sz="1400" i="1" dirty="0" err="1">
                <a:latin typeface="Arial Narrow" panose="020B0606020202030204" pitchFamily="34" charset="0"/>
              </a:rPr>
              <a:t>Sci</a:t>
            </a:r>
            <a:r>
              <a:rPr lang="fr-FR" sz="1400" i="1" dirty="0">
                <a:latin typeface="Arial Narrow" panose="020B0606020202030204" pitchFamily="34" charset="0"/>
              </a:rPr>
              <a:t>. </a:t>
            </a:r>
            <a:r>
              <a:rPr lang="fr-FR" sz="1400" i="1" dirty="0" err="1">
                <a:latin typeface="Arial Narrow" panose="020B0606020202030204" pitchFamily="34" charset="0"/>
              </a:rPr>
              <a:t>Technol</a:t>
            </a:r>
            <a:r>
              <a:rPr lang="fr-FR" sz="1400" i="1" dirty="0">
                <a:latin typeface="Arial Narrow" panose="020B0606020202030204" pitchFamily="34" charset="0"/>
              </a:rPr>
              <a:t>. B </a:t>
            </a:r>
            <a:r>
              <a:rPr lang="fr-FR" sz="1400" dirty="0">
                <a:latin typeface="Arial Narrow" panose="020B0606020202030204" pitchFamily="34" charset="0"/>
              </a:rPr>
              <a:t>2016</a:t>
            </a:r>
            <a:r>
              <a:rPr lang="fr-FR" sz="1400" i="1" dirty="0">
                <a:latin typeface="Arial Narrow" panose="020B0606020202030204" pitchFamily="34" charset="0"/>
              </a:rPr>
              <a:t>, </a:t>
            </a:r>
            <a:r>
              <a:rPr lang="fr-FR" sz="1400" b="1" dirty="0">
                <a:latin typeface="Arial Narrow" panose="020B0606020202030204" pitchFamily="34" charset="0"/>
              </a:rPr>
              <a:t>34</a:t>
            </a:r>
            <a:r>
              <a:rPr lang="fr-FR" sz="1400" dirty="0">
                <a:latin typeface="Arial Narrow" panose="020B0606020202030204" pitchFamily="34" charset="0"/>
              </a:rPr>
              <a:t>, 060801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="" xmlns:a16="http://schemas.microsoft.com/office/drawing/2014/main" id="{D50CEAB7-41EE-488E-87CD-9F25EFBD28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85001" y="4974190"/>
            <a:ext cx="2103551" cy="1227529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B20D1E65-160C-4426-AEA1-BE2979D8C634}"/>
              </a:ext>
            </a:extLst>
          </p:cNvPr>
          <p:cNvSpPr txBox="1"/>
          <p:nvPr/>
        </p:nvSpPr>
        <p:spPr>
          <a:xfrm>
            <a:off x="611483" y="4160369"/>
            <a:ext cx="4463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Arial Narrow" panose="020B0606020202030204" pitchFamily="34" charset="0"/>
              </a:rPr>
              <a:t>H</a:t>
            </a:r>
            <a:r>
              <a:rPr lang="fr-FR" dirty="0" err="1">
                <a:latin typeface="Arial Narrow" panose="020B0606020202030204" pitchFamily="34" charset="0"/>
              </a:rPr>
              <a:t>eat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A</a:t>
            </a:r>
            <a:r>
              <a:rPr lang="fr-FR" dirty="0" err="1">
                <a:latin typeface="Arial Narrow" panose="020B0606020202030204" pitchFamily="34" charset="0"/>
              </a:rPr>
              <a:t>ssisted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b="1" dirty="0">
                <a:latin typeface="Arial Narrow" panose="020B0606020202030204" pitchFamily="34" charset="0"/>
              </a:rPr>
              <a:t>M</a:t>
            </a:r>
            <a:r>
              <a:rPr lang="fr-FR" dirty="0">
                <a:latin typeface="Arial Narrow" panose="020B0606020202030204" pitchFamily="34" charset="0"/>
              </a:rPr>
              <a:t>agnetic </a:t>
            </a:r>
            <a:r>
              <a:rPr lang="fr-FR" b="1" dirty="0" err="1">
                <a:latin typeface="Arial Narrow" panose="020B0606020202030204" pitchFamily="34" charset="0"/>
              </a:rPr>
              <a:t>R</a:t>
            </a:r>
            <a:r>
              <a:rPr lang="fr-FR" dirty="0" err="1">
                <a:latin typeface="Arial Narrow" panose="020B0606020202030204" pitchFamily="34" charset="0"/>
              </a:rPr>
              <a:t>ecording</a:t>
            </a:r>
            <a:r>
              <a:rPr lang="fr-FR" dirty="0">
                <a:latin typeface="Arial Narrow" panose="020B0606020202030204" pitchFamily="34" charset="0"/>
              </a:rPr>
              <a:t>,  a </a:t>
            </a:r>
            <a:r>
              <a:rPr lang="fr-FR" dirty="0" err="1">
                <a:latin typeface="Arial Narrow" panose="020B0606020202030204" pitchFamily="34" charset="0"/>
              </a:rPr>
              <a:t>way</a:t>
            </a:r>
            <a:r>
              <a:rPr lang="fr-FR" dirty="0">
                <a:latin typeface="Arial Narrow" panose="020B0606020202030204" pitchFamily="34" charset="0"/>
              </a:rPr>
              <a:t> to come </a:t>
            </a:r>
            <a:r>
              <a:rPr lang="fr-FR" dirty="0" err="1">
                <a:latin typeface="Arial Narrow" panose="020B0606020202030204" pitchFamily="34" charset="0"/>
              </a:rPr>
              <a:t>from</a:t>
            </a:r>
            <a:r>
              <a:rPr lang="fr-FR" dirty="0">
                <a:latin typeface="Arial Narrow" panose="020B0606020202030204" pitchFamily="34" charset="0"/>
              </a:rPr>
              <a:t> 1 Tb/in² to 3-4 Tb/in² !  </a:t>
            </a:r>
            <a:endParaRPr lang="fr-FR" b="1" dirty="0">
              <a:latin typeface="Arial Narrow" panose="020B060602020203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="" xmlns:a16="http://schemas.microsoft.com/office/drawing/2014/main" id="{769D88C2-9C0F-4ECE-A191-031CC1EBEA1D}"/>
              </a:ext>
            </a:extLst>
          </p:cNvPr>
          <p:cNvSpPr txBox="1"/>
          <p:nvPr/>
        </p:nvSpPr>
        <p:spPr>
          <a:xfrm>
            <a:off x="5985001" y="6178261"/>
            <a:ext cx="63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>
                <a:latin typeface="Arial Narrow" panose="020B0606020202030204" pitchFamily="34" charset="0"/>
              </a:rPr>
              <a:t>GdFeCo</a:t>
            </a:r>
            <a:r>
              <a:rPr lang="fr-FR" dirty="0">
                <a:latin typeface="Arial Narrow" panose="020B0606020202030204" pitchFamily="34" charset="0"/>
              </a:rPr>
              <a:t> : </a:t>
            </a:r>
            <a:r>
              <a:rPr lang="fr-FR" b="1" dirty="0">
                <a:latin typeface="Arial Narrow" panose="020B0606020202030204" pitchFamily="34" charset="0"/>
              </a:rPr>
              <a:t>pure thermal </a:t>
            </a:r>
            <a:r>
              <a:rPr lang="fr-FR" b="1" dirty="0" err="1">
                <a:latin typeface="Arial Narrow" panose="020B0606020202030204" pitchFamily="34" charset="0"/>
              </a:rPr>
              <a:t>effect</a:t>
            </a:r>
            <a:endParaRPr lang="fr-FR" b="1" dirty="0"/>
          </a:p>
        </p:txBody>
      </p:sp>
      <p:pic>
        <p:nvPicPr>
          <p:cNvPr id="26" name="Image 25">
            <a:extLst>
              <a:ext uri="{FF2B5EF4-FFF2-40B4-BE49-F238E27FC236}">
                <a16:creationId xmlns="" xmlns:a16="http://schemas.microsoft.com/office/drawing/2014/main" id="{C7A173CA-CC0F-473B-9566-4A9AAA9401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0769" y="5172490"/>
            <a:ext cx="900000" cy="900000"/>
          </a:xfrm>
          <a:prstGeom prst="rect">
            <a:avLst/>
          </a:prstGeom>
        </p:spPr>
      </p:pic>
      <p:cxnSp>
        <p:nvCxnSpPr>
          <p:cNvPr id="30" name="Connecteur droit avec flèche 29">
            <a:extLst>
              <a:ext uri="{FF2B5EF4-FFF2-40B4-BE49-F238E27FC236}">
                <a16:creationId xmlns="" xmlns:a16="http://schemas.microsoft.com/office/drawing/2014/main" id="{943E8C0A-488C-4A5F-9539-D2B0ECD4C8F8}"/>
              </a:ext>
            </a:extLst>
          </p:cNvPr>
          <p:cNvCxnSpPr>
            <a:stCxn id="15" idx="3"/>
            <a:endCxn id="17" idx="1"/>
          </p:cNvCxnSpPr>
          <p:nvPr/>
        </p:nvCxnSpPr>
        <p:spPr>
          <a:xfrm flipV="1">
            <a:off x="3338320" y="5620665"/>
            <a:ext cx="850771" cy="3550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8AF74961-5DFD-4547-8855-5215BED25B1C}"/>
              </a:ext>
            </a:extLst>
          </p:cNvPr>
          <p:cNvSpPr/>
          <p:nvPr/>
        </p:nvSpPr>
        <p:spPr>
          <a:xfrm>
            <a:off x="1539702" y="5280472"/>
            <a:ext cx="984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Single pulse</a:t>
            </a:r>
            <a:endParaRPr lang="fr-FR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="" xmlns:a16="http://schemas.microsoft.com/office/drawing/2014/main" id="{C3E31564-AB6F-484F-9B6A-94ED84531219}"/>
              </a:ext>
            </a:extLst>
          </p:cNvPr>
          <p:cNvCxnSpPr>
            <a:cxnSpLocks/>
            <a:stCxn id="26" idx="3"/>
            <a:endCxn id="15" idx="1"/>
          </p:cNvCxnSpPr>
          <p:nvPr/>
        </p:nvCxnSpPr>
        <p:spPr>
          <a:xfrm>
            <a:off x="1620769" y="5622490"/>
            <a:ext cx="817551" cy="172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A98C42C4-C460-4F63-A233-25A50E6BE6AF}"/>
              </a:ext>
            </a:extLst>
          </p:cNvPr>
          <p:cNvSpPr/>
          <p:nvPr/>
        </p:nvSpPr>
        <p:spPr>
          <a:xfrm>
            <a:off x="3271422" y="5284233"/>
            <a:ext cx="984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Single pulse</a:t>
            </a:r>
            <a:endParaRPr lang="fr-FR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6473B7A5-CA86-4FAC-ACF2-9CDCB9BD28D9}"/>
              </a:ext>
            </a:extLst>
          </p:cNvPr>
          <p:cNvSpPr/>
          <p:nvPr/>
        </p:nvSpPr>
        <p:spPr>
          <a:xfrm>
            <a:off x="3485503" y="5652870"/>
            <a:ext cx="5052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40 </a:t>
            </a:r>
            <a:r>
              <a:rPr lang="fr-FR" sz="14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fs</a:t>
            </a:r>
            <a:endParaRPr lang="fr-FR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E01ED6F7-5C3B-429C-87C7-A1F9C6A25D8D}"/>
              </a:ext>
            </a:extLst>
          </p:cNvPr>
          <p:cNvSpPr/>
          <p:nvPr/>
        </p:nvSpPr>
        <p:spPr>
          <a:xfrm>
            <a:off x="1789960" y="5652870"/>
            <a:ext cx="5052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  <a:latin typeface="Arial Narrow" panose="020B0606020202030204" pitchFamily="34" charset="0"/>
              </a:rPr>
              <a:t>40 </a:t>
            </a:r>
            <a:r>
              <a:rPr lang="fr-FR" sz="14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fs</a:t>
            </a:r>
            <a:endParaRPr lang="fr-FR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7DC38118-65C6-483B-9169-702211340127}"/>
              </a:ext>
            </a:extLst>
          </p:cNvPr>
          <p:cNvSpPr txBox="1"/>
          <p:nvPr/>
        </p:nvSpPr>
        <p:spPr>
          <a:xfrm>
            <a:off x="669622" y="6195915"/>
            <a:ext cx="637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>
                <a:latin typeface="Arial Narrow" panose="020B0606020202030204" pitchFamily="34" charset="0"/>
              </a:rPr>
              <a:t>GdFeCo</a:t>
            </a:r>
            <a:r>
              <a:rPr lang="fr-FR" dirty="0">
                <a:latin typeface="Arial Narrow" panose="020B0606020202030204" pitchFamily="34" charset="0"/>
              </a:rPr>
              <a:t> : </a:t>
            </a:r>
            <a:r>
              <a:rPr lang="fr-FR" b="1" dirty="0">
                <a:latin typeface="Arial Narrow" panose="020B0606020202030204" pitchFamily="34" charset="0"/>
              </a:rPr>
              <a:t>single pulse, </a:t>
            </a:r>
            <a:r>
              <a:rPr lang="fr-FR" b="1" dirty="0" err="1">
                <a:latin typeface="Arial Narrow" panose="020B0606020202030204" pitchFamily="34" charset="0"/>
              </a:rPr>
              <a:t>helicity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independent</a:t>
            </a:r>
            <a:endParaRPr lang="fr-FR" b="1" dirty="0"/>
          </a:p>
        </p:txBody>
      </p:sp>
    </p:spTree>
    <p:extLst>
      <p:ext uri="{BB962C8B-B14F-4D97-AF65-F5344CB8AC3E}">
        <p14:creationId xmlns="" xmlns:p14="http://schemas.microsoft.com/office/powerpoint/2010/main" val="392682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26D432AC-6DB9-4410-B0EC-B92BB2F84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State of the art and objectives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BD547DB2-AE13-432E-8354-2DA7F0EEA4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Magnetoplasmonics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6D232B8-1179-471F-8200-A8B3015DC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7" name="Image 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2E5AF9C9-F252-4DB7-A9EB-8736092CBD5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1C7F7E3F-ED62-46A6-8321-827BD2F02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5148" y="2930024"/>
            <a:ext cx="2999913" cy="19125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A4B6D916-010B-4E02-A055-3C8B304DFF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3380" y="1539619"/>
            <a:ext cx="4057198" cy="43688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6E048E0-D577-40D8-B0C1-7C296497B150}"/>
              </a:ext>
            </a:extLst>
          </p:cNvPr>
          <p:cNvSpPr/>
          <p:nvPr/>
        </p:nvSpPr>
        <p:spPr>
          <a:xfrm>
            <a:off x="641235" y="6216522"/>
            <a:ext cx="2465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err="1">
                <a:latin typeface="Arial Narrow" panose="020B0606020202030204" pitchFamily="34" charset="0"/>
              </a:rPr>
              <a:t>Nanoletters</a:t>
            </a:r>
            <a:r>
              <a:rPr lang="fr-FR" sz="1400" i="1" dirty="0">
                <a:latin typeface="Arial Narrow" panose="020B0606020202030204" pitchFamily="34" charset="0"/>
              </a:rPr>
              <a:t> </a:t>
            </a:r>
            <a:r>
              <a:rPr lang="fr-FR" sz="1400" dirty="0">
                <a:latin typeface="Arial Narrow" panose="020B0606020202030204" pitchFamily="34" charset="0"/>
              </a:rPr>
              <a:t>2020, </a:t>
            </a:r>
            <a:r>
              <a:rPr lang="fr-FR" sz="1400" b="1" dirty="0">
                <a:latin typeface="Arial Narrow" panose="020B0606020202030204" pitchFamily="34" charset="0"/>
              </a:rPr>
              <a:t>20</a:t>
            </a:r>
            <a:r>
              <a:rPr lang="fr-FR" sz="1400" dirty="0">
                <a:latin typeface="Arial Narrow" panose="020B0606020202030204" pitchFamily="34" charset="0"/>
              </a:rPr>
              <a:t>, 6437 - 6443 </a:t>
            </a:r>
            <a:endParaRPr lang="fr-FR" sz="1400" b="1" dirty="0">
              <a:latin typeface="Arial Narrow" panose="020B0606020202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DFDEF3F7-3611-43F8-91BC-86CA7E0F3F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235" y="2092936"/>
            <a:ext cx="4975124" cy="78574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F7A237E6-53CE-4089-93FA-8EE47DF609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492" y="2914388"/>
            <a:ext cx="2027714" cy="215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D94DBD7A-651C-4317-8BE7-1D3C3E0B1A67}"/>
              </a:ext>
            </a:extLst>
          </p:cNvPr>
          <p:cNvSpPr txBox="1"/>
          <p:nvPr/>
        </p:nvSpPr>
        <p:spPr>
          <a:xfrm>
            <a:off x="663056" y="5137702"/>
            <a:ext cx="5069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>
                <a:latin typeface="Arial Narrow" panose="020B0606020202030204" pitchFamily="34" charset="0"/>
              </a:rPr>
              <a:t>Heat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assisted</a:t>
            </a:r>
            <a:r>
              <a:rPr lang="fr-FR" dirty="0">
                <a:latin typeface="Arial Narrow" panose="020B0606020202030204" pitchFamily="34" charset="0"/>
              </a:rPr>
              <a:t> All-Optical </a:t>
            </a:r>
            <a:r>
              <a:rPr lang="fr-FR" dirty="0" err="1">
                <a:latin typeface="Arial Narrow" panose="020B0606020202030204" pitchFamily="34" charset="0"/>
              </a:rPr>
              <a:t>Switching</a:t>
            </a:r>
            <a:r>
              <a:rPr lang="fr-FR" dirty="0">
                <a:latin typeface="Arial Narrow" panose="020B0606020202030204" pitchFamily="34" charset="0"/>
              </a:rPr>
              <a:t> in Co/Pt </a:t>
            </a:r>
            <a:r>
              <a:rPr lang="fr-FR" dirty="0" err="1">
                <a:latin typeface="Arial Narrow" panose="020B0606020202030204" pitchFamily="34" charset="0"/>
              </a:rPr>
              <a:t>ferromagnet</a:t>
            </a:r>
            <a:r>
              <a:rPr lang="fr-FR" dirty="0">
                <a:latin typeface="Arial Narrow" panose="020B0606020202030204" pitchFamily="34" charset="0"/>
              </a:rPr>
              <a:t> due to </a:t>
            </a:r>
            <a:r>
              <a:rPr lang="fr-FR" dirty="0" err="1">
                <a:latin typeface="Arial Narrow" panose="020B0606020202030204" pitchFamily="34" charset="0"/>
              </a:rPr>
              <a:t>loss</a:t>
            </a:r>
            <a:r>
              <a:rPr lang="fr-FR" dirty="0">
                <a:latin typeface="Arial Narrow" panose="020B0606020202030204" pitchFamily="34" charset="0"/>
              </a:rPr>
              <a:t> of transmission (absorption </a:t>
            </a:r>
            <a:r>
              <a:rPr lang="fr-FR" dirty="0" err="1">
                <a:latin typeface="Arial Narrow" panose="020B0606020202030204" pitchFamily="34" charset="0"/>
              </a:rPr>
              <a:t>enhanced</a:t>
            </a:r>
            <a:r>
              <a:rPr lang="fr-FR" dirty="0">
                <a:latin typeface="Arial Narrow" panose="020B0606020202030204" pitchFamily="34" charset="0"/>
              </a:rPr>
              <a:t>) </a:t>
            </a:r>
            <a:r>
              <a:rPr lang="fr-FR" dirty="0" err="1">
                <a:latin typeface="Arial Narrow" panose="020B0606020202030204" pitchFamily="34" charset="0"/>
              </a:rPr>
              <a:t>induced</a:t>
            </a:r>
            <a:r>
              <a:rPr lang="fr-FR" dirty="0">
                <a:latin typeface="Arial Narrow" panose="020B0606020202030204" pitchFamily="34" charset="0"/>
              </a:rPr>
              <a:t> by Au </a:t>
            </a:r>
            <a:r>
              <a:rPr lang="fr-FR" dirty="0" err="1">
                <a:latin typeface="Arial Narrow" panose="020B0606020202030204" pitchFamily="34" charset="0"/>
              </a:rPr>
              <a:t>nanoislands</a:t>
            </a:r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EDEDBDAF-5ED1-4848-ACEC-FDE47C6A5EE7}"/>
              </a:ext>
            </a:extLst>
          </p:cNvPr>
          <p:cNvSpPr txBox="1"/>
          <p:nvPr/>
        </p:nvSpPr>
        <p:spPr>
          <a:xfrm>
            <a:off x="3079635" y="5893357"/>
            <a:ext cx="7030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>
                <a:latin typeface="Arial Narrow" panose="020B0606020202030204" pitchFamily="34" charset="0"/>
              </a:rPr>
              <a:t>Absorption </a:t>
            </a:r>
            <a:r>
              <a:rPr lang="fr-FR" b="1" dirty="0" err="1">
                <a:latin typeface="Arial Narrow" panose="020B0606020202030204" pitchFamily="34" charset="0"/>
              </a:rPr>
              <a:t>resonance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makes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threshold</a:t>
            </a:r>
            <a:r>
              <a:rPr lang="fr-FR" b="1" dirty="0">
                <a:latin typeface="Arial Narrow" panose="020B0606020202030204" pitchFamily="34" charset="0"/>
              </a:rPr>
              <a:t> power </a:t>
            </a:r>
            <a:r>
              <a:rPr lang="fr-FR" b="1" dirty="0" err="1">
                <a:latin typeface="Arial Narrow" panose="020B0606020202030204" pitchFamily="34" charset="0"/>
              </a:rPr>
              <a:t>decrease</a:t>
            </a:r>
            <a:r>
              <a:rPr lang="fr-FR" b="1" dirty="0">
                <a:latin typeface="Arial Narrow" panose="020B0606020202030204" pitchFamily="34" charset="0"/>
              </a:rPr>
              <a:t> : 18.5% of </a:t>
            </a:r>
            <a:r>
              <a:rPr lang="fr-FR" b="1" dirty="0" err="1">
                <a:latin typeface="Arial Narrow" panose="020B0606020202030204" pitchFamily="34" charset="0"/>
              </a:rPr>
              <a:t>energy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saved</a:t>
            </a:r>
            <a:r>
              <a:rPr lang="fr-FR" b="1" dirty="0">
                <a:latin typeface="Arial Narrow" panose="020B0606020202030204" pitchFamily="34" charset="0"/>
              </a:rPr>
              <a:t> !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999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26D432AC-6DB9-4410-B0EC-B92BB2F84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Theoretical</a:t>
            </a:r>
            <a:r>
              <a:rPr lang="fr-FR" dirty="0"/>
              <a:t> Background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BD547DB2-AE13-432E-8354-2DA7F0EEA4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Localized</a:t>
            </a:r>
            <a:r>
              <a:rPr lang="fr-FR" dirty="0"/>
              <a:t> Surface </a:t>
            </a:r>
            <a:r>
              <a:rPr lang="fr-FR" dirty="0" err="1"/>
              <a:t>Plasmon</a:t>
            </a:r>
            <a:r>
              <a:rPr lang="fr-FR" dirty="0"/>
              <a:t> </a:t>
            </a:r>
            <a:r>
              <a:rPr lang="fr-FR" dirty="0" err="1"/>
              <a:t>Resonance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6D232B8-1179-471F-8200-A8B3015DC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7" name="Image 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2E5AF9C9-F252-4DB7-A9EB-8736092CBD5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D4B86D3-ACAE-4B3F-BBA0-1AFB7D2E8E89}"/>
              </a:ext>
            </a:extLst>
          </p:cNvPr>
          <p:cNvSpPr txBox="1"/>
          <p:nvPr/>
        </p:nvSpPr>
        <p:spPr>
          <a:xfrm>
            <a:off x="5220929" y="1917290"/>
            <a:ext cx="53290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6020202030204" pitchFamily="34" charset="0"/>
              </a:rPr>
              <a:t>Coherent oscillations </a:t>
            </a:r>
            <a:r>
              <a:rPr lang="en-US" dirty="0">
                <a:latin typeface="Arial Narrow" panose="020B0606020202030204" pitchFamily="34" charset="0"/>
              </a:rPr>
              <a:t>of conduction electrons in a metallic nanoparticle excited by electromagnetic radiation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 Narrow" panose="020B0606020202030204" pitchFamily="34" charset="0"/>
              </a:rPr>
              <a:t>Resonance depends on </a:t>
            </a:r>
            <a:r>
              <a:rPr lang="en-US" b="1" dirty="0">
                <a:latin typeface="Arial Narrow" panose="020B0606020202030204" pitchFamily="34" charset="0"/>
              </a:rPr>
              <a:t>size</a:t>
            </a:r>
            <a:r>
              <a:rPr lang="en-US" dirty="0">
                <a:latin typeface="Arial Narrow" panose="020B0606020202030204" pitchFamily="34" charset="0"/>
              </a:rPr>
              <a:t>, </a:t>
            </a:r>
            <a:r>
              <a:rPr lang="en-US" b="1" dirty="0">
                <a:latin typeface="Arial Narrow" panose="020B0606020202030204" pitchFamily="34" charset="0"/>
              </a:rPr>
              <a:t>shape</a:t>
            </a:r>
            <a:r>
              <a:rPr lang="en-US" dirty="0">
                <a:latin typeface="Arial Narrow" panose="020B0606020202030204" pitchFamily="34" charset="0"/>
              </a:rPr>
              <a:t>, </a:t>
            </a:r>
            <a:r>
              <a:rPr lang="en-US" b="1" dirty="0">
                <a:latin typeface="Arial Narrow" panose="020B0606020202030204" pitchFamily="34" charset="0"/>
              </a:rPr>
              <a:t>composition</a:t>
            </a:r>
            <a:r>
              <a:rPr lang="en-US" dirty="0">
                <a:latin typeface="Arial Narrow" panose="020B0606020202030204" pitchFamily="34" charset="0"/>
              </a:rPr>
              <a:t> and </a:t>
            </a:r>
            <a:r>
              <a:rPr lang="en-US" b="1" dirty="0">
                <a:latin typeface="Arial Narrow" panose="020B0606020202030204" pitchFamily="34" charset="0"/>
              </a:rPr>
              <a:t>environment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6020202030204" pitchFamily="34" charset="0"/>
              </a:rPr>
              <a:t>No momentum matching </a:t>
            </a:r>
            <a:r>
              <a:rPr lang="en-US" dirty="0">
                <a:latin typeface="Arial Narrow" panose="020B0606020202030204" pitchFamily="34" charset="0"/>
              </a:rPr>
              <a:t>is required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6020202030204" pitchFamily="34" charset="0"/>
              </a:rPr>
              <a:t>Applications : </a:t>
            </a:r>
            <a:r>
              <a:rPr lang="en-US" dirty="0" err="1">
                <a:latin typeface="Arial Narrow" panose="020B0606020202030204" pitchFamily="34" charset="0"/>
              </a:rPr>
              <a:t>Biophotonics</a:t>
            </a:r>
            <a:r>
              <a:rPr lang="en-US" dirty="0">
                <a:latin typeface="Arial Narrow" panose="020B0606020202030204" pitchFamily="34" charset="0"/>
              </a:rPr>
              <a:t>, SERS</a:t>
            </a:r>
            <a:endParaRPr lang="en-US" b="1" dirty="0">
              <a:latin typeface="Arial Narrow" panose="020B060602020203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0FAA6274-3050-4FAB-B72E-90352706A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57" y="1985023"/>
            <a:ext cx="4425200" cy="201409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261D5A03-FB4F-4FE6-9117-4165CFECD6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864" y="4211295"/>
            <a:ext cx="3428418" cy="2228643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00230D0-E123-4DFC-B18A-F8157FDCBA7D}"/>
                  </a:ext>
                </a:extLst>
              </p:cNvPr>
              <p:cNvSpPr/>
              <p:nvPr/>
            </p:nvSpPr>
            <p:spPr>
              <a:xfrm>
                <a:off x="5220929" y="4512800"/>
                <a:ext cx="5343525" cy="13946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Scattering cross-section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𝑠𝑐𝑎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𝑠𝑐𝑎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Absorption cross-section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𝑎𝑏𝑠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Extinction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efficiency</a:t>
                </a:r>
                <a:r>
                  <a:rPr lang="fr-FR" b="1" dirty="0">
                    <a:latin typeface="Arial Narrow" panose="020B0606020202030204" pitchFamily="34" charset="0"/>
                  </a:rPr>
                  <a:t>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𝑠𝑐𝑎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𝑎𝑏𝑠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𝑔𝑒𝑜𝑚</m:t>
                            </m:r>
                          </m:sub>
                        </m:sSub>
                      </m:den>
                    </m:f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="" xmlns:a16="http://schemas.microsoft.com/office/drawing/2014/main" id="{100230D0-E123-4DFC-B18A-F8157FDCBA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929" y="4512800"/>
                <a:ext cx="5343525" cy="1394677"/>
              </a:xfrm>
              <a:prstGeom prst="rect">
                <a:avLst/>
              </a:prstGeom>
              <a:blipFill>
                <a:blip r:embed="rId6"/>
                <a:stretch>
                  <a:fillRect l="-6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566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1AF69273-5D5C-4552-A6B7-C6551CCCCD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Design of the </a:t>
            </a:r>
            <a:r>
              <a:rPr lang="fr-FR" dirty="0" err="1"/>
              <a:t>antenna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13501366-23DF-4424-B8BC-6F5C627173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Resonance</a:t>
            </a:r>
            <a:r>
              <a:rPr lang="fr-FR" dirty="0"/>
              <a:t> </a:t>
            </a:r>
            <a:r>
              <a:rPr lang="fr-FR" dirty="0" err="1"/>
              <a:t>depending</a:t>
            </a:r>
            <a:r>
              <a:rPr lang="fr-FR" dirty="0"/>
              <a:t> on radius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0E2DA63-D649-4AD7-8828-43B6330B6C1C}"/>
                  </a:ext>
                </a:extLst>
              </p:cNvPr>
              <p:cNvSpPr/>
              <p:nvPr/>
            </p:nvSpPr>
            <p:spPr>
              <a:xfrm>
                <a:off x="669132" y="2063132"/>
                <a:ext cx="6575797" cy="4356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latin typeface="Arial Narrow" panose="020B0606020202030204" pitchFamily="34" charset="0"/>
                  </a:rPr>
                  <a:t>Challenge : design </a:t>
                </a:r>
                <a:r>
                  <a:rPr lang="fr-FR" dirty="0" err="1">
                    <a:latin typeface="Arial Narrow" panose="020B0606020202030204" pitchFamily="34" charset="0"/>
                  </a:rPr>
                  <a:t>antenna</a:t>
                </a:r>
                <a:r>
                  <a:rPr lang="fr-FR" dirty="0">
                    <a:latin typeface="Arial Narrow" panose="020B0606020202030204" pitchFamily="34" charset="0"/>
                  </a:rPr>
                  <a:t> for a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plasmon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resonance</a:t>
                </a:r>
                <a:r>
                  <a:rPr lang="fr-FR" b="1" dirty="0">
                    <a:latin typeface="Arial Narrow" panose="020B0606020202030204" pitchFamily="34" charset="0"/>
                  </a:rPr>
                  <a:t> at 800nm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 err="1">
                    <a:latin typeface="Arial Narrow" panose="020B0606020202030204" pitchFamily="34" charset="0"/>
                  </a:rPr>
                  <a:t>Multipoles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decomposition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dirty="0">
                    <a:latin typeface="Arial Narrow" panose="020B0606020202030204" pitchFamily="34" charset="0"/>
                  </a:rPr>
                  <a:t>(</a:t>
                </a:r>
                <a:r>
                  <a:rPr lang="fr-FR" dirty="0" err="1">
                    <a:latin typeface="Arial Narrow" panose="020B0606020202030204" pitchFamily="34" charset="0"/>
                  </a:rPr>
                  <a:t>electric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dipole</a:t>
                </a:r>
                <a:r>
                  <a:rPr lang="fr-FR" dirty="0">
                    <a:latin typeface="Arial Narrow" panose="020B0606020202030204" pitchFamily="34" charset="0"/>
                  </a:rPr>
                  <a:t> and </a:t>
                </a:r>
                <a:r>
                  <a:rPr lang="fr-FR" dirty="0" err="1">
                    <a:latin typeface="Arial Narrow" panose="020B0606020202030204" pitchFamily="34" charset="0"/>
                  </a:rPr>
                  <a:t>magnetic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dipole</a:t>
                </a:r>
                <a:r>
                  <a:rPr lang="fr-FR" dirty="0">
                    <a:latin typeface="Arial Narrow" panose="020B060602020203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latin typeface="Arial Narrow" panose="020B0606020202030204" pitchFamily="34" charset="0"/>
                  </a:rPr>
                  <a:t>Study</a:t>
                </a:r>
                <a:r>
                  <a:rPr lang="fr-FR" dirty="0">
                    <a:latin typeface="Arial Narrow" panose="020B0606020202030204" pitchFamily="34" charset="0"/>
                  </a:rPr>
                  <a:t> : COMSOL </a:t>
                </a:r>
                <a:r>
                  <a:rPr lang="fr-FR" dirty="0" err="1">
                    <a:latin typeface="Arial Narrow" panose="020B0606020202030204" pitchFamily="34" charset="0"/>
                  </a:rPr>
                  <a:t>Wave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Optics</a:t>
                </a:r>
                <a:r>
                  <a:rPr lang="fr-FR" dirty="0">
                    <a:latin typeface="Arial Narrow" panose="020B0606020202030204" pitchFamily="34" charset="0"/>
                  </a:rPr>
                  <a:t> Module in </a:t>
                </a:r>
                <a:r>
                  <a:rPr lang="fr-FR" dirty="0" err="1">
                    <a:latin typeface="Arial Narrow" panose="020B0606020202030204" pitchFamily="34" charset="0"/>
                  </a:rPr>
                  <a:t>wavelength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domain</a:t>
                </a:r>
                <a:endParaRPr lang="fr-FR" dirty="0">
                  <a:latin typeface="Arial Narrow" panose="020B0606020202030204" pitchFamily="34" charset="0"/>
                </a:endParaRPr>
              </a:p>
              <a:p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PML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domains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dirty="0">
                    <a:latin typeface="Arial Narrow" panose="020B0606020202030204" pitchFamily="34" charset="0"/>
                  </a:rPr>
                  <a:t>: </a:t>
                </a:r>
                <a:r>
                  <a:rPr lang="fr-FR" dirty="0" err="1">
                    <a:latin typeface="Arial Narrow" panose="020B0606020202030204" pitchFamily="34" charset="0"/>
                  </a:rPr>
                  <a:t>avoid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internal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reflections</a:t>
                </a:r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latin typeface="Arial Narrow" panose="020B0606020202030204" pitchFamily="34" charset="0"/>
                  </a:rPr>
                  <a:t>Source type :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Linear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polarized</a:t>
                </a:r>
                <a:r>
                  <a:rPr lang="fr-FR" b="1" dirty="0">
                    <a:latin typeface="Arial Narrow" panose="020B0606020202030204" pitchFamily="34" charset="0"/>
                  </a:rPr>
                  <a:t> plane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wave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  <m:acc>
                      <m:accPr>
                        <m:chr m:val="⃗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acc>
                  </m:oMath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i="1" dirty="0">
                  <a:latin typeface="Cambria Math" panose="02040503050406030204" pitchFamily="18" charset="0"/>
                </a:endParaRPr>
              </a:p>
              <a:p>
                <a:r>
                  <a:rPr lang="fr-FR" b="1" dirty="0">
                    <a:latin typeface="Arial Narrow" panose="020B0606020202030204" pitchFamily="34" charset="0"/>
                  </a:rPr>
                  <a:t>Explicit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evaluations</a:t>
                </a:r>
                <a:endParaRPr lang="fr-FR" b="1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𝑒𝑤𝑓𝑑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nary>
                  </m:oMath>
                </a14:m>
                <a:endParaRPr lang="fr-F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𝑠𝑐𝑎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∯"/>
                        <m:limLoc m:val="undOvr"/>
                        <m:subHide m:val="on"/>
                        <m:supHide m:val="on"/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𝑒𝑤𝑓𝑑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𝑟𝑒𝑙𝑃𝑜𝑎𝑣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𝑒𝑤𝑓𝑑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𝑟𝑒𝑙𝑃𝑜𝑎𝑣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𝑒𝑤𝑓𝑑</m:t>
                            </m:r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𝑟𝑒𝑙𝑃𝑜𝑎𝑣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fr-FR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fr-FR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fr-F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fr-FR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Arial Narrow" panose="020B0606020202030204" pitchFamily="34" charset="0"/>
                </a:endParaRP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="" xmlns:a16="http://schemas.microsoft.com/office/drawing/2014/main" id="{B0E2DA63-D649-4AD7-8828-43B6330B6C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32" y="2063132"/>
                <a:ext cx="6575797" cy="4356705"/>
              </a:xfrm>
              <a:prstGeom prst="rect">
                <a:avLst/>
              </a:prstGeom>
              <a:blipFill>
                <a:blip r:embed="rId2"/>
                <a:stretch>
                  <a:fillRect l="-835" t="-559" b="-62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Image 24">
            <a:extLst>
              <a:ext uri="{FF2B5EF4-FFF2-40B4-BE49-F238E27FC236}">
                <a16:creationId xmlns="" xmlns:a16="http://schemas.microsoft.com/office/drawing/2014/main" id="{3C63FC06-F3CC-4DFC-8693-F0A49A9CC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27" name="Image 2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7706DC37-9B41-48DA-8538-A338160ED45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094ACE28-52F1-4BC1-B710-1826856584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5342" y="859294"/>
            <a:ext cx="2726471" cy="288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12932237-6A53-4B5C-B870-4466411EE6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4929" y="3717309"/>
            <a:ext cx="2726878" cy="288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F0081A58-226E-408C-8DE4-72EECD890E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8177" y="3474771"/>
            <a:ext cx="625983" cy="4413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87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37FC63EB-BE01-4D8E-A0F5-283E1A2CF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45" y="1826905"/>
            <a:ext cx="2822658" cy="21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="" xmlns:a16="http://schemas.microsoft.com/office/drawing/2014/main" id="{884A1372-5A64-45C9-91E3-A2E294969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577" y="1807801"/>
            <a:ext cx="2822658" cy="2160000"/>
          </a:xfrm>
          <a:prstGeom prst="rect">
            <a:avLst/>
          </a:prstGeom>
        </p:spPr>
      </p:pic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1AF69273-5D5C-4552-A6B7-C6551CCCCD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Design of the </a:t>
            </a:r>
            <a:r>
              <a:rPr lang="fr-FR" dirty="0" err="1"/>
              <a:t>antenna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13501366-23DF-4424-B8BC-6F5C627173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8853A58D-6A9F-4A0E-8031-3ACDC6BCD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711" y="1824227"/>
            <a:ext cx="2822657" cy="216000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52226687-6002-4B66-8478-D477DA4E907C}"/>
              </a:ext>
            </a:extLst>
          </p:cNvPr>
          <p:cNvSpPr txBox="1"/>
          <p:nvPr/>
        </p:nvSpPr>
        <p:spPr>
          <a:xfrm>
            <a:off x="7013936" y="3988510"/>
            <a:ext cx="240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latin typeface="Arial Narrow" panose="020B0606020202030204" pitchFamily="34" charset="0"/>
              </a:rPr>
              <a:t>Multipoles</a:t>
            </a:r>
            <a:r>
              <a:rPr lang="fr-FR" sz="1400" b="1" dirty="0">
                <a:latin typeface="Arial Narrow" panose="020B0606020202030204" pitchFamily="34" charset="0"/>
              </a:rPr>
              <a:t> </a:t>
            </a:r>
            <a:r>
              <a:rPr lang="fr-FR" sz="1400" b="1" dirty="0" err="1">
                <a:latin typeface="Arial Narrow" panose="020B0606020202030204" pitchFamily="34" charset="0"/>
              </a:rPr>
              <a:t>decompositon</a:t>
            </a:r>
            <a:r>
              <a:rPr lang="fr-FR" sz="1400" b="1" dirty="0">
                <a:latin typeface="Arial Narrow" panose="020B0606020202030204" pitchFamily="34" charset="0"/>
              </a:rPr>
              <a:t> </a:t>
            </a:r>
            <a:r>
              <a:rPr lang="fr-FR" sz="1400" dirty="0">
                <a:latin typeface="Arial Narrow" panose="020B0606020202030204" pitchFamily="34" charset="0"/>
              </a:rPr>
              <a:t>(in air)</a:t>
            </a:r>
            <a:endParaRPr lang="fr-FR" b="1" dirty="0">
              <a:latin typeface="Arial Narrow" panose="020B0606020202030204" pitchFamily="34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="" xmlns:a16="http://schemas.microsoft.com/office/drawing/2014/main" id="{25B78DD4-2BF0-4A94-BFFA-3CC7C488EA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9754" y="4313203"/>
            <a:ext cx="2662839" cy="217284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="" xmlns:a16="http://schemas.microsoft.com/office/drawing/2014/main" id="{2069D460-13A0-403F-A379-59315B97BA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6594" y="4296287"/>
            <a:ext cx="253687" cy="182315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="" xmlns:a16="http://schemas.microsoft.com/office/drawing/2014/main" id="{536AA6E3-7C60-4A5C-91E1-B2C789A427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6305" y="6099175"/>
            <a:ext cx="267618" cy="28122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B0E2DA63-D649-4AD7-8828-43B6330B6C1C}"/>
              </a:ext>
            </a:extLst>
          </p:cNvPr>
          <p:cNvSpPr/>
          <p:nvPr/>
        </p:nvSpPr>
        <p:spPr>
          <a:xfrm>
            <a:off x="669132" y="4412022"/>
            <a:ext cx="62424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 Narrow" panose="020B0606020202030204" pitchFamily="34" charset="0"/>
              </a:rPr>
              <a:t>Au </a:t>
            </a:r>
            <a:r>
              <a:rPr lang="fr-FR" dirty="0" err="1">
                <a:latin typeface="Arial Narrow" panose="020B0606020202030204" pitchFamily="34" charset="0"/>
              </a:rPr>
              <a:t>nanoantenna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exhibits</a:t>
            </a:r>
            <a:r>
              <a:rPr lang="fr-FR" dirty="0">
                <a:latin typeface="Arial Narrow" panose="020B0606020202030204" pitchFamily="34" charset="0"/>
              </a:rPr>
              <a:t> high </a:t>
            </a:r>
            <a:r>
              <a:rPr lang="fr-FR" dirty="0" err="1">
                <a:latin typeface="Arial Narrow" panose="020B0606020202030204" pitchFamily="34" charset="0"/>
              </a:rPr>
              <a:t>near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field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enhancement</a:t>
            </a:r>
            <a:endParaRPr lang="fr-FR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 Narrow" panose="020B0606020202030204" pitchFamily="34" charset="0"/>
              </a:rPr>
              <a:t>120nm-radius </a:t>
            </a:r>
            <a:r>
              <a:rPr lang="fr-FR" dirty="0" err="1">
                <a:latin typeface="Arial Narrow" panose="020B0606020202030204" pitchFamily="34" charset="0"/>
              </a:rPr>
              <a:t>antenna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exhibit</a:t>
            </a:r>
            <a:r>
              <a:rPr lang="fr-FR" dirty="0">
                <a:latin typeface="Arial Narrow" panose="020B0606020202030204" pitchFamily="34" charset="0"/>
              </a:rPr>
              <a:t> LSPR at 800 nm</a:t>
            </a:r>
          </a:p>
          <a:p>
            <a:endParaRPr lang="fr-FR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 Narrow" panose="020B0606020202030204" pitchFamily="34" charset="0"/>
              </a:rPr>
              <a:t>Electric </a:t>
            </a:r>
            <a:r>
              <a:rPr lang="fr-FR" b="1" dirty="0" err="1">
                <a:latin typeface="Arial Narrow" panose="020B0606020202030204" pitchFamily="34" charset="0"/>
              </a:rPr>
              <a:t>dipole</a:t>
            </a:r>
            <a:r>
              <a:rPr lang="fr-FR" b="1" dirty="0">
                <a:latin typeface="Arial Narrow" panose="020B0606020202030204" pitchFamily="34" charset="0"/>
              </a:rPr>
              <a:t> </a:t>
            </a:r>
            <a:r>
              <a:rPr lang="fr-FR" b="1" dirty="0" err="1">
                <a:latin typeface="Arial Narrow" panose="020B0606020202030204" pitchFamily="34" charset="0"/>
              </a:rPr>
              <a:t>resonance</a:t>
            </a:r>
            <a:endParaRPr lang="fr-FR" b="1" dirty="0">
              <a:latin typeface="Arial Narrow" panose="020B0606020202030204" pitchFamily="34" charset="0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="" xmlns:a16="http://schemas.microsoft.com/office/drawing/2014/main" id="{3C63FC06-F3CC-4DFC-8693-F0A49A9CCA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27" name="Image 26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7706DC37-9B41-48DA-8538-A338160ED457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9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58B319CB-878B-4DDF-A95D-B006953026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Impact of an </a:t>
            </a:r>
            <a:r>
              <a:rPr lang="fr-FR" dirty="0" err="1"/>
              <a:t>antenna</a:t>
            </a:r>
            <a:r>
              <a:rPr lang="fr-FR" dirty="0"/>
              <a:t> on local absorption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794D30A1-9B00-4C18-B576-AF29E33EAF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Method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67358A9E-2B29-4FF3-8F8A-6BB7799B6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988" y="1259837"/>
            <a:ext cx="2175203" cy="25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1C62C23D-B36B-44A2-B39F-570184D41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988" y="3405536"/>
            <a:ext cx="559668" cy="394637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24D78217-CD24-4DDA-90CC-15E5D7889C2A}"/>
                  </a:ext>
                </a:extLst>
              </p:cNvPr>
              <p:cNvSpPr txBox="1"/>
              <p:nvPr/>
            </p:nvSpPr>
            <p:spPr>
              <a:xfrm>
                <a:off x="669622" y="2010572"/>
                <a:ext cx="6861888" cy="4280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>
                    <a:latin typeface="Arial Narrow" panose="020B0606020202030204" pitchFamily="34" charset="0"/>
                  </a:rPr>
                  <a:t>2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steps</a:t>
                </a:r>
                <a:r>
                  <a:rPr lang="fr-FR" b="1" dirty="0">
                    <a:latin typeface="Arial Narrow" panose="020B0606020202030204" pitchFamily="34" charset="0"/>
                  </a:rPr>
                  <a:t>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1</a:t>
                </a:r>
                <a:r>
                  <a:rPr lang="fr-FR" b="1" baseline="30000" dirty="0">
                    <a:latin typeface="Arial Narrow" panose="020B0606020202030204" pitchFamily="34" charset="0"/>
                  </a:rPr>
                  <a:t>st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</a:t>
                </a:r>
                <a:r>
                  <a:rPr lang="fr-FR" b="1" dirty="0">
                    <a:latin typeface="Arial Narrow" panose="020B0606020202030204" pitchFamily="34" charset="0"/>
                  </a:rPr>
                  <a:t> : </a:t>
                </a:r>
                <a:r>
                  <a:rPr lang="fr-FR" dirty="0">
                    <a:latin typeface="Arial Narrow" panose="020B0606020202030204" pitchFamily="34" charset="0"/>
                  </a:rPr>
                  <a:t>full </a:t>
                </a:r>
                <a:r>
                  <a:rPr lang="fr-FR" dirty="0" err="1">
                    <a:latin typeface="Arial Narrow" panose="020B0606020202030204" pitchFamily="34" charset="0"/>
                  </a:rPr>
                  <a:t>field</a:t>
                </a:r>
                <a:r>
                  <a:rPr lang="fr-FR" dirty="0">
                    <a:latin typeface="Arial Narrow" panose="020B0606020202030204" pitchFamily="34" charset="0"/>
                  </a:rPr>
                  <a:t> solution, </a:t>
                </a:r>
                <a:r>
                  <a:rPr lang="fr-FR" dirty="0" err="1">
                    <a:latin typeface="Arial Narrow" panose="020B0606020202030204" pitchFamily="34" charset="0"/>
                  </a:rPr>
                  <a:t>only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thin</a:t>
                </a:r>
                <a:r>
                  <a:rPr lang="fr-FR" dirty="0">
                    <a:latin typeface="Arial Narrow" panose="020B0606020202030204" pitchFamily="34" charset="0"/>
                  </a:rPr>
                  <a:t> films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b="1" dirty="0">
                    <a:latin typeface="Arial Narrow" panose="020B0606020202030204" pitchFamily="34" charset="0"/>
                  </a:rPr>
                  <a:t>2</a:t>
                </a:r>
                <a:r>
                  <a:rPr lang="fr-FR" b="1" baseline="30000" dirty="0">
                    <a:latin typeface="Arial Narrow" panose="020B0606020202030204" pitchFamily="34" charset="0"/>
                  </a:rPr>
                  <a:t>nd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</a:t>
                </a:r>
                <a:r>
                  <a:rPr lang="fr-FR" dirty="0">
                    <a:latin typeface="Arial Narrow" panose="020B0606020202030204" pitchFamily="34" charset="0"/>
                  </a:rPr>
                  <a:t> : </a:t>
                </a:r>
                <a:r>
                  <a:rPr lang="fr-FR" dirty="0" err="1">
                    <a:latin typeface="Arial Narrow" panose="020B0606020202030204" pitchFamily="34" charset="0"/>
                  </a:rPr>
                  <a:t>scattered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field</a:t>
                </a:r>
                <a:r>
                  <a:rPr lang="fr-FR" dirty="0">
                    <a:latin typeface="Arial Narrow" panose="020B0606020202030204" pitchFamily="34" charset="0"/>
                  </a:rPr>
                  <a:t> solution, </a:t>
                </a:r>
                <a:r>
                  <a:rPr lang="fr-FR" dirty="0" err="1">
                    <a:latin typeface="Arial Narrow" panose="020B0606020202030204" pitchFamily="34" charset="0"/>
                  </a:rPr>
                  <a:t>thin</a:t>
                </a:r>
                <a:r>
                  <a:rPr lang="fr-FR" dirty="0">
                    <a:latin typeface="Arial Narrow" panose="020B0606020202030204" pitchFamily="34" charset="0"/>
                  </a:rPr>
                  <a:t> films </a:t>
                </a:r>
                <a:r>
                  <a:rPr lang="fr-FR" dirty="0" err="1">
                    <a:latin typeface="Arial Narrow" panose="020B0606020202030204" pitchFamily="34" charset="0"/>
                  </a:rPr>
                  <a:t>with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antenna</a:t>
                </a:r>
                <a:r>
                  <a:rPr lang="fr-FR" dirty="0">
                    <a:latin typeface="Arial Narrow" panose="020B0606020202030204" pitchFamily="34" charset="0"/>
                  </a:rPr>
                  <a:t> on top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b="1" dirty="0">
                  <a:latin typeface="Arial Narrow" panose="020B0606020202030204" pitchFamily="34" charset="0"/>
                </a:endParaRPr>
              </a:p>
              <a:p>
                <a:r>
                  <a:rPr lang="fr-FR" b="1" dirty="0">
                    <a:latin typeface="Arial Narrow" panose="020B0606020202030204" pitchFamily="34" charset="0"/>
                  </a:rPr>
                  <a:t>Challenge : </a:t>
                </a:r>
                <a:r>
                  <a:rPr lang="fr-FR" dirty="0">
                    <a:latin typeface="Arial Narrow" panose="020B0606020202030204" pitchFamily="34" charset="0"/>
                  </a:rPr>
                  <a:t>the </a:t>
                </a:r>
                <a:r>
                  <a:rPr lang="fr-FR" dirty="0" err="1">
                    <a:latin typeface="Arial Narrow" panose="020B0606020202030204" pitchFamily="34" charset="0"/>
                  </a:rPr>
                  <a:t>antenna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should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enhance</a:t>
                </a:r>
                <a:r>
                  <a:rPr lang="fr-FR" dirty="0">
                    <a:latin typeface="Arial Narrow" panose="020B0606020202030204" pitchFamily="34" charset="0"/>
                  </a:rPr>
                  <a:t> the absorption in </a:t>
                </a:r>
                <a:r>
                  <a:rPr lang="fr-FR" dirty="0" err="1">
                    <a:latin typeface="Arial Narrow" panose="020B0606020202030204" pitchFamily="34" charset="0"/>
                  </a:rPr>
                  <a:t>GdFeCo</a:t>
                </a:r>
                <a:r>
                  <a:rPr lang="fr-FR" dirty="0">
                    <a:latin typeface="Arial Narrow" panose="020B0606020202030204" pitchFamily="34" charset="0"/>
                  </a:rPr>
                  <a:t> layer</a:t>
                </a:r>
              </a:p>
              <a:p>
                <a:endParaRPr lang="fr-FR" dirty="0">
                  <a:latin typeface="Arial Narrow" panose="020B0606020202030204" pitchFamily="34" charset="0"/>
                </a:endParaRPr>
              </a:p>
              <a:p>
                <a:r>
                  <a:rPr lang="fr-FR" dirty="0">
                    <a:latin typeface="Arial Narrow" panose="020B0606020202030204" pitchFamily="34" charset="0"/>
                  </a:rPr>
                  <a:t>Study : COMSOL </a:t>
                </a:r>
                <a:r>
                  <a:rPr lang="fr-FR" dirty="0" err="1">
                    <a:latin typeface="Arial Narrow" panose="020B0606020202030204" pitchFamily="34" charset="0"/>
                  </a:rPr>
                  <a:t>Wave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Optics</a:t>
                </a:r>
                <a:r>
                  <a:rPr lang="fr-FR" dirty="0">
                    <a:latin typeface="Arial Narrow" panose="020B0606020202030204" pitchFamily="34" charset="0"/>
                  </a:rPr>
                  <a:t> Module in </a:t>
                </a:r>
                <a:r>
                  <a:rPr lang="fr-FR" dirty="0" err="1">
                    <a:latin typeface="Arial Narrow" panose="020B0606020202030204" pitchFamily="34" charset="0"/>
                  </a:rPr>
                  <a:t>wavelength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domain</a:t>
                </a:r>
                <a:endParaRPr lang="fr-FR" dirty="0">
                  <a:latin typeface="Arial Narrow" panose="020B0606020202030204" pitchFamily="34" charset="0"/>
                </a:endParaRPr>
              </a:p>
              <a:p>
                <a:endParaRPr lang="fr-FR" dirty="0">
                  <a:latin typeface="Arial Narrow" panose="020B0606020202030204" pitchFamily="34" charset="0"/>
                </a:endParaRPr>
              </a:p>
              <a:p>
                <a:r>
                  <a:rPr lang="fr-FR" b="1" dirty="0">
                    <a:latin typeface="Arial Narrow" panose="020B0606020202030204" pitchFamily="34" charset="0"/>
                  </a:rPr>
                  <a:t>PML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domains</a:t>
                </a:r>
                <a:r>
                  <a:rPr lang="fr-FR" b="1" dirty="0">
                    <a:latin typeface="Arial Narrow" panose="020B0606020202030204" pitchFamily="34" charset="0"/>
                  </a:rPr>
                  <a:t> in 2</a:t>
                </a:r>
                <a:r>
                  <a:rPr lang="fr-FR" b="1" baseline="30000" dirty="0">
                    <a:latin typeface="Arial Narrow" panose="020B0606020202030204" pitchFamily="34" charset="0"/>
                  </a:rPr>
                  <a:t>nd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dirty="0">
                    <a:latin typeface="Arial Narrow" panose="020B0606020202030204" pitchFamily="34" charset="0"/>
                  </a:rPr>
                  <a:t>: </a:t>
                </a:r>
                <a:r>
                  <a:rPr lang="fr-FR" dirty="0" err="1">
                    <a:latin typeface="Arial Narrow" panose="020B0606020202030204" pitchFamily="34" charset="0"/>
                  </a:rPr>
                  <a:t>avoid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internal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reflections</a:t>
                </a:r>
                <a:endParaRPr lang="fr-FR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Arial Narrow" panose="020B0606020202030204" pitchFamily="34" charset="0"/>
                </a:endParaRPr>
              </a:p>
              <a:p>
                <a:r>
                  <a:rPr lang="fr-FR" dirty="0">
                    <a:latin typeface="Arial Narrow" panose="020B0606020202030204" pitchFamily="34" charset="0"/>
                  </a:rPr>
                  <a:t>Source type :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Linear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polarized</a:t>
                </a:r>
                <a:r>
                  <a:rPr lang="fr-FR" b="1" dirty="0">
                    <a:latin typeface="Arial Narrow" panose="020B0606020202030204" pitchFamily="34" charset="0"/>
                  </a:rPr>
                  <a:t> plane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wave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acc>
                  </m:oMath>
                </a14:m>
                <a:endParaRPr lang="fr-FR" b="1" dirty="0">
                  <a:latin typeface="Arial Narrow" panose="020B0606020202030204" pitchFamily="34" charset="0"/>
                </a:endParaRPr>
              </a:p>
              <a:p>
                <a:endParaRPr lang="fr-FR" b="1" dirty="0">
                  <a:latin typeface="Arial Narrow" panose="020B0606020202030204" pitchFamily="34" charset="0"/>
                </a:endParaRPr>
              </a:p>
              <a:p>
                <a:r>
                  <a:rPr lang="fr-FR" b="1" dirty="0" err="1">
                    <a:latin typeface="Arial Narrow" panose="020B0606020202030204" pitchFamily="34" charset="0"/>
                  </a:rPr>
                  <a:t>Mesh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refinement</a:t>
                </a:r>
                <a:endParaRPr lang="fr-FR" b="1" dirty="0">
                  <a:latin typeface="Arial Narrow" panose="020B0606020202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latin typeface="Arial Narrow" panose="020B0606020202030204" pitchFamily="34" charset="0"/>
                  </a:rPr>
                  <a:t>Comparing</a:t>
                </a:r>
                <a:r>
                  <a:rPr lang="fr-FR" dirty="0">
                    <a:latin typeface="Arial Narrow" panose="020B0606020202030204" pitchFamily="34" charset="0"/>
                  </a:rPr>
                  <a:t> EM </a:t>
                </a:r>
                <a:r>
                  <a:rPr lang="fr-FR" dirty="0" err="1">
                    <a:latin typeface="Arial Narrow" panose="020B0606020202030204" pitchFamily="34" charset="0"/>
                  </a:rPr>
                  <a:t>fields</a:t>
                </a:r>
                <a:r>
                  <a:rPr lang="fr-FR" dirty="0">
                    <a:latin typeface="Arial Narrow" panose="020B0606020202030204" pitchFamily="34" charset="0"/>
                  </a:rPr>
                  <a:t> distribution </a:t>
                </a:r>
                <a:r>
                  <a:rPr lang="fr-FR" dirty="0" err="1">
                    <a:latin typeface="Arial Narrow" panose="020B0606020202030204" pitchFamily="34" charset="0"/>
                  </a:rPr>
                  <a:t>from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>
                    <a:latin typeface="Arial Narrow" panose="020B0606020202030204" pitchFamily="34" charset="0"/>
                  </a:rPr>
                  <a:t>1</a:t>
                </a:r>
                <a:r>
                  <a:rPr lang="fr-FR" b="1" baseline="30000" dirty="0">
                    <a:latin typeface="Arial Narrow" panose="020B0606020202030204" pitchFamily="34" charset="0"/>
                  </a:rPr>
                  <a:t>st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with</a:t>
                </a:r>
                <a:r>
                  <a:rPr lang="fr-FR" dirty="0">
                    <a:latin typeface="Arial Narrow" panose="020B0606020202030204" pitchFamily="34" charset="0"/>
                  </a:rPr>
                  <a:t> Transfer Matrix Method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>
                    <a:latin typeface="Arial Narrow" panose="020B0606020202030204" pitchFamily="34" charset="0"/>
                  </a:rPr>
                  <a:t>Comparing</a:t>
                </a:r>
                <a:r>
                  <a:rPr lang="fr-FR" dirty="0">
                    <a:latin typeface="Arial Narrow" panose="020B0606020202030204" pitchFamily="34" charset="0"/>
                  </a:rPr>
                  <a:t> local absorption profile </a:t>
                </a:r>
                <a:r>
                  <a:rPr lang="fr-FR" dirty="0" err="1">
                    <a:latin typeface="Arial Narrow" panose="020B0606020202030204" pitchFamily="34" charset="0"/>
                  </a:rPr>
                  <a:t>from</a:t>
                </a:r>
                <a:r>
                  <a:rPr lang="fr-FR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>
                    <a:latin typeface="Arial Narrow" panose="020B0606020202030204" pitchFamily="34" charset="0"/>
                  </a:rPr>
                  <a:t>1</a:t>
                </a:r>
                <a:r>
                  <a:rPr lang="fr-FR" b="1" baseline="30000" dirty="0">
                    <a:latin typeface="Arial Narrow" panose="020B0606020202030204" pitchFamily="34" charset="0"/>
                  </a:rPr>
                  <a:t>st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b="1" dirty="0" err="1">
                    <a:latin typeface="Arial Narrow" panose="020B0606020202030204" pitchFamily="34" charset="0"/>
                  </a:rPr>
                  <a:t>step</a:t>
                </a:r>
                <a:r>
                  <a:rPr lang="fr-FR" b="1" dirty="0">
                    <a:latin typeface="Arial Narrow" panose="020B0606020202030204" pitchFamily="34" charset="0"/>
                  </a:rPr>
                  <a:t> </a:t>
                </a:r>
                <a:r>
                  <a:rPr lang="fr-FR" dirty="0" err="1">
                    <a:latin typeface="Arial Narrow" panose="020B0606020202030204" pitchFamily="34" charset="0"/>
                  </a:rPr>
                  <a:t>with</a:t>
                </a:r>
                <a:r>
                  <a:rPr lang="fr-FR" dirty="0">
                    <a:latin typeface="Arial Narrow" panose="020B0606020202030204" pitchFamily="34" charset="0"/>
                  </a:rPr>
                  <a:t> Transfer Matrix Method</a:t>
                </a:r>
              </a:p>
            </p:txBody>
          </p:sp>
        </mc:Choice>
        <mc:Fallback>
          <p:sp>
            <p:nvSpPr>
              <p:cNvPr id="21" name="ZoneTexte 20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24D78217-CD24-4DDA-90CC-15E5D7889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22" y="2010572"/>
                <a:ext cx="6861888" cy="4280916"/>
              </a:xfrm>
              <a:prstGeom prst="rect">
                <a:avLst/>
              </a:prstGeom>
              <a:blipFill>
                <a:blip r:embed="rId4"/>
                <a:stretch>
                  <a:fillRect l="-800" t="-712" r="-178" b="-14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C6DC5E0C-73BF-4B78-81F8-86F097AC3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19" name="Image 18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8B0939C4-8DA2-4E0D-853F-5B93B963A48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8E49D5E5-7EF9-4436-8216-21585D6816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0423" y="3779837"/>
            <a:ext cx="2176650" cy="252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641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="" xmlns:a16="http://schemas.microsoft.com/office/drawing/2014/main" id="{ECF6A663-AF89-4FFA-9EA8-AC8FE1D11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741" y="2014271"/>
            <a:ext cx="4233984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Image 33">
            <a:extLst>
              <a:ext uri="{FF2B5EF4-FFF2-40B4-BE49-F238E27FC236}">
                <a16:creationId xmlns="" xmlns:a16="http://schemas.microsoft.com/office/drawing/2014/main" id="{89080B43-FD15-4A6F-971A-E2C02E35E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82" y="2014271"/>
            <a:ext cx="4233987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space réservé du texte 1">
            <a:extLst>
              <a:ext uri="{FF2B5EF4-FFF2-40B4-BE49-F238E27FC236}">
                <a16:creationId xmlns="" xmlns:a16="http://schemas.microsoft.com/office/drawing/2014/main" id="{58B319CB-878B-4DDF-A95D-B006953026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Impact of an </a:t>
            </a:r>
            <a:r>
              <a:rPr lang="fr-FR" dirty="0" err="1"/>
              <a:t>antenna</a:t>
            </a:r>
            <a:r>
              <a:rPr lang="fr-FR" dirty="0"/>
              <a:t> on local absorption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794D30A1-9B00-4C18-B576-AF29E33EAF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Mesh</a:t>
            </a:r>
            <a:r>
              <a:rPr lang="fr-FR" dirty="0"/>
              <a:t> </a:t>
            </a:r>
            <a:r>
              <a:rPr lang="fr-FR" dirty="0" err="1"/>
              <a:t>refinement</a:t>
            </a:r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C6DC5E0C-73BF-4B78-81F8-86F097AC3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073" y="6632721"/>
            <a:ext cx="1164736" cy="823418"/>
          </a:xfrm>
          <a:prstGeom prst="rect">
            <a:avLst/>
          </a:prstGeom>
        </p:spPr>
      </p:pic>
      <p:pic>
        <p:nvPicPr>
          <p:cNvPr id="19" name="Image 18" descr="M:\Marketing-FR\COMSOL CONFERENCE\Conf20\Material\COMSOL_Conference_Logo_2020_Europe.png">
            <a:extLst>
              <a:ext uri="{FF2B5EF4-FFF2-40B4-BE49-F238E27FC236}">
                <a16:creationId xmlns="" xmlns:a16="http://schemas.microsoft.com/office/drawing/2014/main" id="{8B0939C4-8DA2-4E0D-853F-5B93B963A48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3" y="6749913"/>
            <a:ext cx="2008505" cy="82042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ZoneTexte 31">
            <a:extLst>
              <a:ext uri="{FF2B5EF4-FFF2-40B4-BE49-F238E27FC236}">
                <a16:creationId xmlns="" xmlns:a16="http://schemas.microsoft.com/office/drawing/2014/main" id="{358E7E32-CF8B-4D7D-86A0-DC2029792D64}"/>
              </a:ext>
            </a:extLst>
          </p:cNvPr>
          <p:cNvSpPr txBox="1"/>
          <p:nvPr/>
        </p:nvSpPr>
        <p:spPr>
          <a:xfrm>
            <a:off x="5659741" y="5356238"/>
            <a:ext cx="423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latin typeface="Arial Narrow" panose="020B0606020202030204" pitchFamily="34" charset="0"/>
              </a:rPr>
              <a:t>Excellent agreement </a:t>
            </a:r>
            <a:r>
              <a:rPr lang="fr-FR" dirty="0" err="1">
                <a:latin typeface="Arial Narrow" panose="020B0606020202030204" pitchFamily="34" charset="0"/>
              </a:rPr>
              <a:t>between</a:t>
            </a:r>
            <a:r>
              <a:rPr lang="fr-FR" dirty="0">
                <a:latin typeface="Arial Narrow" panose="020B0606020202030204" pitchFamily="34" charset="0"/>
              </a:rPr>
              <a:t> COMSOL and Transfer Matrix Method !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="" xmlns:a16="http://schemas.microsoft.com/office/drawing/2014/main" id="{751DFCCE-18A7-4708-8FE6-803B30D75E21}"/>
              </a:ext>
            </a:extLst>
          </p:cNvPr>
          <p:cNvSpPr txBox="1"/>
          <p:nvPr/>
        </p:nvSpPr>
        <p:spPr>
          <a:xfrm>
            <a:off x="798085" y="5356238"/>
            <a:ext cx="4233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>
                <a:latin typeface="Arial Narrow" panose="020B0606020202030204" pitchFamily="34" charset="0"/>
              </a:rPr>
              <a:t>Mesh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refinement</a:t>
            </a:r>
            <a:r>
              <a:rPr lang="fr-FR" dirty="0">
                <a:latin typeface="Arial Narrow" panose="020B0606020202030204" pitchFamily="34" charset="0"/>
              </a:rPr>
              <a:t> for local absorption </a:t>
            </a:r>
            <a:r>
              <a:rPr lang="fr-FR" dirty="0" err="1">
                <a:latin typeface="Arial Narrow" panose="020B0606020202030204" pitchFamily="34" charset="0"/>
              </a:rPr>
              <a:t>allows</a:t>
            </a:r>
            <a:r>
              <a:rPr lang="fr-FR" dirty="0">
                <a:latin typeface="Arial Narrow" panose="020B0606020202030204" pitchFamily="34" charset="0"/>
              </a:rPr>
              <a:t> to </a:t>
            </a:r>
            <a:r>
              <a:rPr lang="fr-FR" dirty="0" err="1">
                <a:latin typeface="Arial Narrow" panose="020B0606020202030204" pitchFamily="34" charset="0"/>
              </a:rPr>
              <a:t>determine</a:t>
            </a:r>
            <a:r>
              <a:rPr lang="fr-FR" dirty="0">
                <a:latin typeface="Arial Narrow" panose="020B0606020202030204" pitchFamily="34" charset="0"/>
              </a:rPr>
              <a:t> the maximum </a:t>
            </a:r>
            <a:r>
              <a:rPr lang="fr-FR" dirty="0" err="1">
                <a:latin typeface="Arial Narrow" panose="020B0606020202030204" pitchFamily="34" charset="0"/>
              </a:rPr>
              <a:t>element</a:t>
            </a:r>
            <a:r>
              <a:rPr lang="fr-FR" dirty="0">
                <a:latin typeface="Arial Narrow" panose="020B0606020202030204" pitchFamily="34" charset="0"/>
              </a:rPr>
              <a:t> size in the </a:t>
            </a:r>
            <a:r>
              <a:rPr lang="fr-FR" dirty="0" err="1">
                <a:latin typeface="Arial Narrow" panose="020B0606020202030204" pitchFamily="34" charset="0"/>
              </a:rPr>
              <a:t>mesh</a:t>
            </a:r>
            <a:r>
              <a:rPr lang="fr-FR" dirty="0">
                <a:latin typeface="Arial Narrow" panose="020B0606020202030204" pitchFamily="34" charset="0"/>
              </a:rPr>
              <a:t> of </a:t>
            </a:r>
            <a:r>
              <a:rPr lang="fr-FR" dirty="0" err="1">
                <a:latin typeface="Arial Narrow" panose="020B0606020202030204" pitchFamily="34" charset="0"/>
              </a:rPr>
              <a:t>thin</a:t>
            </a:r>
            <a:r>
              <a:rPr lang="fr-FR" dirty="0">
                <a:latin typeface="Arial Narrow" panose="020B0606020202030204" pitchFamily="34" charset="0"/>
              </a:rPr>
              <a:t> </a:t>
            </a:r>
            <a:r>
              <a:rPr lang="fr-FR" dirty="0" err="1">
                <a:latin typeface="Arial Narrow" panose="020B0606020202030204" pitchFamily="34" charset="0"/>
              </a:rPr>
              <a:t>layers</a:t>
            </a:r>
            <a:endParaRPr lang="fr-FR" dirty="0">
              <a:latin typeface="Arial Narrow" panose="020B060602020203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659763D1-C51B-4444-8615-C223A44D52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1884" y="6789782"/>
            <a:ext cx="639099" cy="639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82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456</Words>
  <Application>Microsoft Office PowerPoint</Application>
  <PresentationFormat>Personnalisé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Maxime Vergès</cp:lastModifiedBy>
  <cp:revision>52</cp:revision>
  <cp:lastPrinted>2018-07-12T12:24:09Z</cp:lastPrinted>
  <dcterms:created xsi:type="dcterms:W3CDTF">2018-06-19T13:44:34Z</dcterms:created>
  <dcterms:modified xsi:type="dcterms:W3CDTF">2020-09-23T16:05:31Z</dcterms:modified>
</cp:coreProperties>
</file>