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7099300" cy="10234613"/>
  <p:defaultTextStyle>
    <a:defPPr>
      <a:defRPr lang="en-US"/>
    </a:defPPr>
    <a:lvl1pPr algn="l" defTabSz="956070" rtl="0" eaLnBrk="0" fontAlgn="base" hangingPunct="0">
      <a:spcBef>
        <a:spcPct val="0"/>
      </a:spcBef>
      <a:spcAft>
        <a:spcPct val="0"/>
      </a:spcAft>
      <a:defRPr sz="1875" kern="1200">
        <a:solidFill>
          <a:schemeClr val="tx1"/>
        </a:solidFill>
        <a:latin typeface="Arial" panose="020B0604020202020204" pitchFamily="34" charset="0"/>
        <a:ea typeface="ＭＳ Ｐゴシック" panose="020B0600070205080204" pitchFamily="34" charset="-128"/>
        <a:cs typeface="+mn-cs"/>
      </a:defRPr>
    </a:lvl1pPr>
    <a:lvl2pPr marL="477689" indent="-377997" algn="l" defTabSz="956070" rtl="0" eaLnBrk="0" fontAlgn="base" hangingPunct="0">
      <a:spcBef>
        <a:spcPct val="0"/>
      </a:spcBef>
      <a:spcAft>
        <a:spcPct val="0"/>
      </a:spcAft>
      <a:defRPr sz="1875" kern="1200">
        <a:solidFill>
          <a:schemeClr val="tx1"/>
        </a:solidFill>
        <a:latin typeface="Arial" panose="020B0604020202020204" pitchFamily="34" charset="0"/>
        <a:ea typeface="ＭＳ Ｐゴシック" panose="020B0600070205080204" pitchFamily="34" charset="-128"/>
        <a:cs typeface="+mn-cs"/>
      </a:defRPr>
    </a:lvl2pPr>
    <a:lvl3pPr marL="956070" indent="-756688" algn="l" defTabSz="956070" rtl="0" eaLnBrk="0" fontAlgn="base" hangingPunct="0">
      <a:spcBef>
        <a:spcPct val="0"/>
      </a:spcBef>
      <a:spcAft>
        <a:spcPct val="0"/>
      </a:spcAft>
      <a:defRPr sz="1875" kern="1200">
        <a:solidFill>
          <a:schemeClr val="tx1"/>
        </a:solidFill>
        <a:latin typeface="Arial" panose="020B0604020202020204" pitchFamily="34" charset="0"/>
        <a:ea typeface="ＭＳ Ｐゴシック" panose="020B0600070205080204" pitchFamily="34" charset="-128"/>
        <a:cs typeface="+mn-cs"/>
      </a:defRPr>
    </a:lvl3pPr>
    <a:lvl4pPr marL="1434798" indent="-1135723" algn="l" defTabSz="956070" rtl="0" eaLnBrk="0" fontAlgn="base" hangingPunct="0">
      <a:spcBef>
        <a:spcPct val="0"/>
      </a:spcBef>
      <a:spcAft>
        <a:spcPct val="0"/>
      </a:spcAft>
      <a:defRPr sz="1875" kern="1200">
        <a:solidFill>
          <a:schemeClr val="tx1"/>
        </a:solidFill>
        <a:latin typeface="Arial" panose="020B0604020202020204" pitchFamily="34" charset="0"/>
        <a:ea typeface="ＭＳ Ｐゴシック" panose="020B0600070205080204" pitchFamily="34" charset="-128"/>
        <a:cs typeface="+mn-cs"/>
      </a:defRPr>
    </a:lvl4pPr>
    <a:lvl5pPr marL="1913180" indent="-1514414" algn="l" defTabSz="956070" rtl="0" eaLnBrk="0" fontAlgn="base" hangingPunct="0">
      <a:spcBef>
        <a:spcPct val="0"/>
      </a:spcBef>
      <a:spcAft>
        <a:spcPct val="0"/>
      </a:spcAft>
      <a:defRPr sz="1875" kern="1200">
        <a:solidFill>
          <a:schemeClr val="tx1"/>
        </a:solidFill>
        <a:latin typeface="Arial" panose="020B0604020202020204" pitchFamily="34" charset="0"/>
        <a:ea typeface="ＭＳ Ｐゴシック" panose="020B0600070205080204" pitchFamily="34" charset="-128"/>
        <a:cs typeface="+mn-cs"/>
      </a:defRPr>
    </a:lvl5pPr>
    <a:lvl6pPr marL="498458" algn="l" defTabSz="199384" rtl="0" eaLnBrk="1" latinLnBrk="0" hangingPunct="1">
      <a:defRPr sz="1875" kern="1200">
        <a:solidFill>
          <a:schemeClr val="tx1"/>
        </a:solidFill>
        <a:latin typeface="Arial" panose="020B0604020202020204" pitchFamily="34" charset="0"/>
        <a:ea typeface="ＭＳ Ｐゴシック" panose="020B0600070205080204" pitchFamily="34" charset="-128"/>
        <a:cs typeface="+mn-cs"/>
      </a:defRPr>
    </a:lvl6pPr>
    <a:lvl7pPr marL="598149" algn="l" defTabSz="199384" rtl="0" eaLnBrk="1" latinLnBrk="0" hangingPunct="1">
      <a:defRPr sz="1875" kern="1200">
        <a:solidFill>
          <a:schemeClr val="tx1"/>
        </a:solidFill>
        <a:latin typeface="Arial" panose="020B0604020202020204" pitchFamily="34" charset="0"/>
        <a:ea typeface="ＭＳ Ｐゴシック" panose="020B0600070205080204" pitchFamily="34" charset="-128"/>
        <a:cs typeface="+mn-cs"/>
      </a:defRPr>
    </a:lvl7pPr>
    <a:lvl8pPr marL="697842" algn="l" defTabSz="199384" rtl="0" eaLnBrk="1" latinLnBrk="0" hangingPunct="1">
      <a:defRPr sz="1875" kern="1200">
        <a:solidFill>
          <a:schemeClr val="tx1"/>
        </a:solidFill>
        <a:latin typeface="Arial" panose="020B0604020202020204" pitchFamily="34" charset="0"/>
        <a:ea typeface="ＭＳ Ｐゴシック" panose="020B0600070205080204" pitchFamily="34" charset="-128"/>
        <a:cs typeface="+mn-cs"/>
      </a:defRPr>
    </a:lvl8pPr>
    <a:lvl9pPr marL="797533" algn="l" defTabSz="199384" rtl="0" eaLnBrk="1" latinLnBrk="0" hangingPunct="1">
      <a:defRPr sz="1875"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F5F1"/>
    <a:srgbClr val="178B83"/>
    <a:srgbClr val="C4DBF2"/>
    <a:srgbClr val="F1FDFC"/>
    <a:srgbClr val="FFF9E5"/>
    <a:srgbClr val="FFEAA7"/>
    <a:srgbClr val="D9F8F4"/>
    <a:srgbClr val="AEE6F8"/>
    <a:srgbClr val="D0F8F7"/>
    <a:srgbClr val="5BB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03" autoAdjust="0"/>
    <p:restoredTop sz="94107" autoAdjust="0"/>
  </p:normalViewPr>
  <p:slideViewPr>
    <p:cSldViewPr>
      <p:cViewPr>
        <p:scale>
          <a:sx n="210" d="100"/>
          <a:sy n="210" d="100"/>
        </p:scale>
        <p:origin x="150" y="-408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3508"/>
          </a:xfrm>
          <a:prstGeom prst="rect">
            <a:avLst/>
          </a:prstGeom>
        </p:spPr>
        <p:txBody>
          <a:bodyPr vert="horz" lIns="95070" tIns="47535" rIns="95070" bIns="47535"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4021295" y="0"/>
            <a:ext cx="3076363" cy="513508"/>
          </a:xfrm>
          <a:prstGeom prst="rect">
            <a:avLst/>
          </a:prstGeom>
        </p:spPr>
        <p:txBody>
          <a:bodyPr vert="horz" lIns="95070" tIns="47535" rIns="95070" bIns="47535" rtlCol="0"/>
          <a:lstStyle>
            <a:lvl1pPr algn="r">
              <a:defRPr sz="1200">
                <a:latin typeface="Arial" charset="0"/>
                <a:ea typeface="ＭＳ Ｐゴシック" charset="-128"/>
              </a:defRPr>
            </a:lvl1pPr>
          </a:lstStyle>
          <a:p>
            <a:pPr>
              <a:defRPr/>
            </a:pPr>
            <a:fld id="{7A49201A-7505-4B7D-9D84-C2AF0BC8D17F}" type="datetimeFigureOut">
              <a:rPr lang="en-US"/>
              <a:pPr>
                <a:defRPr/>
              </a:pPr>
              <a:t>9/17/2020</a:t>
            </a:fld>
            <a:endParaRPr lang="en-US"/>
          </a:p>
        </p:txBody>
      </p:sp>
      <p:sp>
        <p:nvSpPr>
          <p:cNvPr id="4" name="Footer Placeholder 3"/>
          <p:cNvSpPr>
            <a:spLocks noGrp="1"/>
          </p:cNvSpPr>
          <p:nvPr>
            <p:ph type="ftr" sz="quarter" idx="2"/>
          </p:nvPr>
        </p:nvSpPr>
        <p:spPr>
          <a:xfrm>
            <a:off x="1" y="9721106"/>
            <a:ext cx="3076363" cy="513507"/>
          </a:xfrm>
          <a:prstGeom prst="rect">
            <a:avLst/>
          </a:prstGeom>
        </p:spPr>
        <p:txBody>
          <a:bodyPr vert="horz" lIns="95070" tIns="47535" rIns="95070" bIns="47535"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4021295" y="9721106"/>
            <a:ext cx="3076363" cy="513507"/>
          </a:xfrm>
          <a:prstGeom prst="rect">
            <a:avLst/>
          </a:prstGeom>
        </p:spPr>
        <p:txBody>
          <a:bodyPr vert="horz" lIns="95070" tIns="47535" rIns="95070" bIns="47535" rtlCol="0" anchor="b"/>
          <a:lstStyle>
            <a:lvl1pPr algn="r">
              <a:defRPr sz="1200">
                <a:latin typeface="Arial" charset="0"/>
                <a:ea typeface="ＭＳ Ｐゴシック" charset="-128"/>
              </a:defRPr>
            </a:lvl1pPr>
          </a:lstStyle>
          <a:p>
            <a:pPr>
              <a:defRPr/>
            </a:pPr>
            <a:fld id="{2EAD9E59-F8D1-4D21-8803-D28193E70FB9}" type="slidenum">
              <a:rPr lang="en-US"/>
              <a:pPr>
                <a:defRPr/>
              </a:pPr>
              <a:t>‹N°›</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363" cy="511731"/>
          </a:xfrm>
          <a:prstGeom prst="rect">
            <a:avLst/>
          </a:prstGeom>
        </p:spPr>
        <p:txBody>
          <a:bodyPr vert="horz" wrap="square" lIns="95070" tIns="47535" rIns="95070" bIns="47535" numCol="1" anchor="t" anchorCtr="0" compatLnSpc="1">
            <a:prstTxWarp prst="textNoShape">
              <a:avLst/>
            </a:prstTxWarp>
          </a:bodyPr>
          <a:lstStyle>
            <a:lvl1pPr defTabSz="4339227"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4021295" y="1"/>
            <a:ext cx="3076363" cy="511731"/>
          </a:xfrm>
          <a:prstGeom prst="rect">
            <a:avLst/>
          </a:prstGeom>
        </p:spPr>
        <p:txBody>
          <a:bodyPr vert="horz" wrap="square" lIns="95070" tIns="47535" rIns="95070" bIns="47535"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9/17/2020</a:t>
            </a:fld>
            <a:endParaRPr lang="en-US" altLang="en-US"/>
          </a:p>
        </p:txBody>
      </p:sp>
      <p:sp>
        <p:nvSpPr>
          <p:cNvPr id="4" name="Slide Image Placeholder 3"/>
          <p:cNvSpPr>
            <a:spLocks noGrp="1" noRot="1" noChangeAspect="1"/>
          </p:cNvSpPr>
          <p:nvPr>
            <p:ph type="sldImg" idx="2"/>
          </p:nvPr>
        </p:nvSpPr>
        <p:spPr>
          <a:xfrm>
            <a:off x="2220913" y="768350"/>
            <a:ext cx="2657475" cy="3836988"/>
          </a:xfrm>
          <a:prstGeom prst="rect">
            <a:avLst/>
          </a:prstGeom>
          <a:noFill/>
          <a:ln w="12700">
            <a:solidFill>
              <a:prstClr val="black"/>
            </a:solidFill>
          </a:ln>
        </p:spPr>
        <p:txBody>
          <a:bodyPr vert="horz" lIns="95070" tIns="47535" rIns="95070" bIns="47535" rtlCol="0" anchor="ctr"/>
          <a:lstStyle/>
          <a:p>
            <a:pPr lvl="0"/>
            <a:endParaRPr lang="en-US" noProof="0"/>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5070" tIns="47535" rIns="95070" bIns="4753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721107"/>
            <a:ext cx="3076363" cy="511731"/>
          </a:xfrm>
          <a:prstGeom prst="rect">
            <a:avLst/>
          </a:prstGeom>
        </p:spPr>
        <p:txBody>
          <a:bodyPr vert="horz" wrap="square" lIns="95070" tIns="47535" rIns="95070" bIns="47535" numCol="1" anchor="b" anchorCtr="0" compatLnSpc="1">
            <a:prstTxWarp prst="textNoShape">
              <a:avLst/>
            </a:prstTxWarp>
          </a:bodyPr>
          <a:lstStyle>
            <a:lvl1pPr defTabSz="4339227"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4021295" y="9721107"/>
            <a:ext cx="3076363" cy="511731"/>
          </a:xfrm>
          <a:prstGeom prst="rect">
            <a:avLst/>
          </a:prstGeom>
        </p:spPr>
        <p:txBody>
          <a:bodyPr vert="horz" wrap="square" lIns="95070" tIns="47535" rIns="95070" bIns="47535"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038"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45" algn="l" defTabSz="199038"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038" algn="l" defTabSz="199038"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729" algn="l" defTabSz="199038"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420" algn="l" defTabSz="199038"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389" algn="l" defTabSz="199357" rtl="0" eaLnBrk="1" latinLnBrk="0" hangingPunct="1">
      <a:defRPr sz="262" kern="1200">
        <a:solidFill>
          <a:schemeClr val="tx1"/>
        </a:solidFill>
        <a:latin typeface="+mn-lt"/>
        <a:ea typeface="+mn-ea"/>
        <a:cs typeface="+mn-cs"/>
      </a:defRPr>
    </a:lvl6pPr>
    <a:lvl7pPr marL="598068" algn="l" defTabSz="199357" rtl="0" eaLnBrk="1" latinLnBrk="0" hangingPunct="1">
      <a:defRPr sz="262" kern="1200">
        <a:solidFill>
          <a:schemeClr val="tx1"/>
        </a:solidFill>
        <a:latin typeface="+mn-lt"/>
        <a:ea typeface="+mn-ea"/>
        <a:cs typeface="+mn-cs"/>
      </a:defRPr>
    </a:lvl7pPr>
    <a:lvl8pPr marL="697746" algn="l" defTabSz="199357" rtl="0" eaLnBrk="1" latinLnBrk="0" hangingPunct="1">
      <a:defRPr sz="262" kern="1200">
        <a:solidFill>
          <a:schemeClr val="tx1"/>
        </a:solidFill>
        <a:latin typeface="+mn-lt"/>
        <a:ea typeface="+mn-ea"/>
        <a:cs typeface="+mn-cs"/>
      </a:defRPr>
    </a:lvl8pPr>
    <a:lvl9pPr marL="797423" algn="l" defTabSz="199357"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20913" y="768350"/>
            <a:ext cx="265747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200" b="1" i="1" dirty="0">
                <a:latin typeface="Calibri" panose="020F0502020204030204" pitchFamily="34" charset="0"/>
                <a:cs typeface="Arial" panose="020B0604020202020204" pitchFamily="34" charset="0"/>
              </a:rPr>
              <a:t>Note: </a:t>
            </a:r>
          </a:p>
          <a:p>
            <a:endParaRPr lang="en-US" altLang="en-US" sz="1200" b="1" i="1" dirty="0">
              <a:latin typeface="Calibri" panose="020F0502020204030204" pitchFamily="34" charset="0"/>
              <a:cs typeface="Arial" panose="020B0604020202020204" pitchFamily="34" charset="0"/>
            </a:endParaRPr>
          </a:p>
          <a:p>
            <a:r>
              <a:rPr lang="en-US" altLang="en-US" sz="1200" b="1" i="1" dirty="0">
                <a:latin typeface="Calibri" panose="020F0502020204030204" pitchFamily="34" charset="0"/>
                <a:cs typeface="Arial" panose="020B0604020202020204" pitchFamily="34" charset="0"/>
              </a:rPr>
              <a:t>All abstracts, papers, posters, and presentations must comply with, and are subject to, our Copyright Notice: </a:t>
            </a:r>
          </a:p>
          <a:p>
            <a:endParaRPr lang="en-US" altLang="en-US" sz="1200" b="1" i="1" dirty="0">
              <a:latin typeface="Calibri" panose="020F0502020204030204" pitchFamily="34" charset="0"/>
              <a:cs typeface="Arial" panose="020B0604020202020204" pitchFamily="34" charset="0"/>
            </a:endParaRPr>
          </a:p>
          <a:p>
            <a:r>
              <a:rPr lang="en-US" altLang="en-US" sz="1200" b="1" i="1" dirty="0">
                <a:latin typeface="Calibri" panose="020F0502020204030204" pitchFamily="34" charset="0"/>
                <a:cs typeface="Arial" panose="020B0604020202020204" pitchFamily="34" charset="0"/>
              </a:rPr>
              <a:t>www.comsol.com/conference/copyright-notice</a:t>
            </a:r>
          </a:p>
          <a:p>
            <a:endParaRPr lang="en-US" altLang="en-US" sz="1200" b="1" i="1" dirty="0">
              <a:latin typeface="Calibri" panose="020F0502020204030204" pitchFamily="34" charset="0"/>
              <a:cs typeface="Arial" panose="020B0604020202020204" pitchFamily="34" charset="0"/>
            </a:endParaRPr>
          </a:p>
          <a:p>
            <a:r>
              <a:rPr lang="en-US" altLang="en-US" sz="1200" b="1" i="1" dirty="0">
                <a:latin typeface="Calibri" panose="020F0502020204030204" pitchFamily="34" charset="0"/>
                <a:cs typeface="Arial" panose="020B0604020202020204" pitchFamily="34" charset="0"/>
              </a:rPr>
              <a:t>Reproduction/communication of all of part of this document is prohibited IRT Jules Verne</a:t>
            </a:r>
          </a:p>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72445" indent="-297094">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88377" indent="-23767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63728" indent="-23767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139079" indent="-23767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614430" indent="-237675" defTabSz="4558747"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3089780" indent="-237675" defTabSz="4558747"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565131" indent="-237675" defTabSz="4558747"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4040482" indent="-237675" defTabSz="4558747"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3"/>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2"/>
            <a:ext cx="4800600" cy="2531533"/>
          </a:xfrm>
        </p:spPr>
        <p:txBody>
          <a:bodyPr/>
          <a:lstStyle>
            <a:lvl1pPr marL="0" indent="0" algn="ctr">
              <a:buNone/>
              <a:defRPr>
                <a:solidFill>
                  <a:schemeClr val="tx1">
                    <a:tint val="75000"/>
                  </a:schemeClr>
                </a:solidFill>
              </a:defRPr>
            </a:lvl1pPr>
            <a:lvl2pPr marL="421880" indent="0" algn="ctr">
              <a:buNone/>
              <a:defRPr>
                <a:solidFill>
                  <a:schemeClr val="tx1">
                    <a:tint val="75000"/>
                  </a:schemeClr>
                </a:solidFill>
              </a:defRPr>
            </a:lvl2pPr>
            <a:lvl3pPr marL="843759" indent="0" algn="ctr">
              <a:buNone/>
              <a:defRPr>
                <a:solidFill>
                  <a:schemeClr val="tx1">
                    <a:tint val="75000"/>
                  </a:schemeClr>
                </a:solidFill>
              </a:defRPr>
            </a:lvl3pPr>
            <a:lvl4pPr marL="1265640" indent="0" algn="ctr">
              <a:buNone/>
              <a:defRPr>
                <a:solidFill>
                  <a:schemeClr val="tx1">
                    <a:tint val="75000"/>
                  </a:schemeClr>
                </a:solidFill>
              </a:defRPr>
            </a:lvl4pPr>
            <a:lvl5pPr marL="1687519" indent="0" algn="ctr">
              <a:buNone/>
              <a:defRPr>
                <a:solidFill>
                  <a:schemeClr val="tx1">
                    <a:tint val="75000"/>
                  </a:schemeClr>
                </a:solidFill>
              </a:defRPr>
            </a:lvl5pPr>
            <a:lvl6pPr marL="2109399" indent="0" algn="ctr">
              <a:buNone/>
              <a:defRPr>
                <a:solidFill>
                  <a:schemeClr val="tx1">
                    <a:tint val="75000"/>
                  </a:schemeClr>
                </a:solidFill>
              </a:defRPr>
            </a:lvl6pPr>
            <a:lvl7pPr marL="2531278" indent="0" algn="ctr">
              <a:buNone/>
              <a:defRPr>
                <a:solidFill>
                  <a:schemeClr val="tx1">
                    <a:tint val="75000"/>
                  </a:schemeClr>
                </a:solidFill>
              </a:defRPr>
            </a:lvl7pPr>
            <a:lvl8pPr marL="2953158" indent="0" algn="ctr">
              <a:buNone/>
              <a:defRPr>
                <a:solidFill>
                  <a:schemeClr val="tx1">
                    <a:tint val="75000"/>
                  </a:schemeClr>
                </a:solidFill>
              </a:defRPr>
            </a:lvl8pPr>
            <a:lvl9pPr marL="337503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6"/>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80" y="2538416"/>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541735" y="4198588"/>
            <a:ext cx="5829300" cy="2166937"/>
          </a:xfrm>
        </p:spPr>
        <p:txBody>
          <a:bodyPr anchor="b"/>
          <a:lstStyle>
            <a:lvl1pPr marL="0" indent="0">
              <a:buNone/>
              <a:defRPr sz="1846">
                <a:solidFill>
                  <a:schemeClr val="tx1">
                    <a:tint val="75000"/>
                  </a:schemeClr>
                </a:solidFill>
              </a:defRPr>
            </a:lvl1pPr>
            <a:lvl2pPr marL="421880" indent="0">
              <a:buNone/>
              <a:defRPr sz="1653">
                <a:solidFill>
                  <a:schemeClr val="tx1">
                    <a:tint val="75000"/>
                  </a:schemeClr>
                </a:solidFill>
              </a:defRPr>
            </a:lvl2pPr>
            <a:lvl3pPr marL="843759" indent="0">
              <a:buNone/>
              <a:defRPr sz="1481">
                <a:solidFill>
                  <a:schemeClr val="tx1">
                    <a:tint val="75000"/>
                  </a:schemeClr>
                </a:solidFill>
              </a:defRPr>
            </a:lvl3pPr>
            <a:lvl4pPr marL="1265640" indent="0">
              <a:buNone/>
              <a:defRPr sz="1289">
                <a:solidFill>
                  <a:schemeClr val="tx1">
                    <a:tint val="75000"/>
                  </a:schemeClr>
                </a:solidFill>
              </a:defRPr>
            </a:lvl4pPr>
            <a:lvl5pPr marL="1687519" indent="0">
              <a:buNone/>
              <a:defRPr sz="1289">
                <a:solidFill>
                  <a:schemeClr val="tx1">
                    <a:tint val="75000"/>
                  </a:schemeClr>
                </a:solidFill>
              </a:defRPr>
            </a:lvl5pPr>
            <a:lvl6pPr marL="2109399" indent="0">
              <a:buNone/>
              <a:defRPr sz="1289">
                <a:solidFill>
                  <a:schemeClr val="tx1">
                    <a:tint val="75000"/>
                  </a:schemeClr>
                </a:solidFill>
              </a:defRPr>
            </a:lvl6pPr>
            <a:lvl7pPr marL="2531278" indent="0">
              <a:buNone/>
              <a:defRPr sz="1289">
                <a:solidFill>
                  <a:schemeClr val="tx1">
                    <a:tint val="75000"/>
                  </a:schemeClr>
                </a:solidFill>
              </a:defRPr>
            </a:lvl7pPr>
            <a:lvl8pPr marL="2953158" indent="0">
              <a:buNone/>
              <a:defRPr sz="1289">
                <a:solidFill>
                  <a:schemeClr val="tx1">
                    <a:tint val="75000"/>
                  </a:schemeClr>
                </a:solidFill>
              </a:defRPr>
            </a:lvl8pPr>
            <a:lvl9pPr marL="3375037" indent="0">
              <a:buNone/>
              <a:defRPr sz="12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9/17/2020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80" y="14792502"/>
            <a:ext cx="11052572" cy="41841384"/>
          </a:xfrm>
        </p:spPr>
        <p:txBody>
          <a:bodyPr/>
          <a:lstStyle>
            <a:lvl1pPr>
              <a:defRPr sz="2595"/>
            </a:lvl1pPr>
            <a:lvl2pPr>
              <a:defRPr sz="2211"/>
            </a:lvl2pPr>
            <a:lvl3pPr>
              <a:defRPr sz="1846"/>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595"/>
            </a:lvl1pPr>
            <a:lvl2pPr>
              <a:defRPr sz="2211"/>
            </a:lvl2pPr>
            <a:lvl3pPr>
              <a:defRPr sz="1846"/>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9/17/2020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1" y="2217388"/>
            <a:ext cx="3030141" cy="924101"/>
          </a:xfrm>
        </p:spPr>
        <p:txBody>
          <a:bodyPr anchor="b"/>
          <a:lstStyle>
            <a:lvl1pPr marL="0" indent="0">
              <a:buNone/>
              <a:defRPr sz="2211" b="1"/>
            </a:lvl1pPr>
            <a:lvl2pPr marL="421880" indent="0">
              <a:buNone/>
              <a:defRPr sz="1846" b="1"/>
            </a:lvl2pPr>
            <a:lvl3pPr marL="843759" indent="0">
              <a:buNone/>
              <a:defRPr sz="1653" b="1"/>
            </a:lvl3pPr>
            <a:lvl4pPr marL="1265640" indent="0">
              <a:buNone/>
              <a:defRPr sz="1481" b="1"/>
            </a:lvl4pPr>
            <a:lvl5pPr marL="1687519" indent="0">
              <a:buNone/>
              <a:defRPr sz="1481" b="1"/>
            </a:lvl5pPr>
            <a:lvl6pPr marL="2109399" indent="0">
              <a:buNone/>
              <a:defRPr sz="1481" b="1"/>
            </a:lvl6pPr>
            <a:lvl7pPr marL="2531278" indent="0">
              <a:buNone/>
              <a:defRPr sz="1481" b="1"/>
            </a:lvl7pPr>
            <a:lvl8pPr marL="2953158" indent="0">
              <a:buNone/>
              <a:defRPr sz="1481" b="1"/>
            </a:lvl8pPr>
            <a:lvl9pPr marL="3375037" indent="0">
              <a:buNone/>
              <a:defRPr sz="1481" b="1"/>
            </a:lvl9pPr>
          </a:lstStyle>
          <a:p>
            <a:pPr lvl="0"/>
            <a:r>
              <a:rPr lang="en-US"/>
              <a:t>Click to edit Master text styles</a:t>
            </a:r>
          </a:p>
        </p:txBody>
      </p:sp>
      <p:sp>
        <p:nvSpPr>
          <p:cNvPr id="4" name="Content Placeholder 3"/>
          <p:cNvSpPr>
            <a:spLocks noGrp="1"/>
          </p:cNvSpPr>
          <p:nvPr>
            <p:ph sz="half" idx="2"/>
          </p:nvPr>
        </p:nvSpPr>
        <p:spPr>
          <a:xfrm>
            <a:off x="342901" y="3141486"/>
            <a:ext cx="3030141" cy="5707416"/>
          </a:xfrm>
        </p:spPr>
        <p:txBody>
          <a:bodyPr/>
          <a:lstStyle>
            <a:lvl1pPr>
              <a:defRPr sz="2211"/>
            </a:lvl1pPr>
            <a:lvl2pPr>
              <a:defRPr sz="1846"/>
            </a:lvl2pPr>
            <a:lvl3pPr>
              <a:defRPr sz="1653"/>
            </a:lvl3pPr>
            <a:lvl4pPr>
              <a:defRPr sz="1481"/>
            </a:lvl4pPr>
            <a:lvl5pPr>
              <a:defRPr sz="1481"/>
            </a:lvl5pPr>
            <a:lvl6pPr>
              <a:defRPr sz="1481"/>
            </a:lvl6pPr>
            <a:lvl7pPr>
              <a:defRPr sz="1481"/>
            </a:lvl7pPr>
            <a:lvl8pPr>
              <a:defRPr sz="1481"/>
            </a:lvl8pPr>
            <a:lvl9pPr>
              <a:defRPr sz="148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0" y="2217388"/>
            <a:ext cx="3031332" cy="924101"/>
          </a:xfrm>
        </p:spPr>
        <p:txBody>
          <a:bodyPr anchor="b"/>
          <a:lstStyle>
            <a:lvl1pPr marL="0" indent="0">
              <a:buNone/>
              <a:defRPr sz="2211" b="1"/>
            </a:lvl1pPr>
            <a:lvl2pPr marL="421880" indent="0">
              <a:buNone/>
              <a:defRPr sz="1846" b="1"/>
            </a:lvl2pPr>
            <a:lvl3pPr marL="843759" indent="0">
              <a:buNone/>
              <a:defRPr sz="1653" b="1"/>
            </a:lvl3pPr>
            <a:lvl4pPr marL="1265640" indent="0">
              <a:buNone/>
              <a:defRPr sz="1481" b="1"/>
            </a:lvl4pPr>
            <a:lvl5pPr marL="1687519" indent="0">
              <a:buNone/>
              <a:defRPr sz="1481" b="1"/>
            </a:lvl5pPr>
            <a:lvl6pPr marL="2109399" indent="0">
              <a:buNone/>
              <a:defRPr sz="1481" b="1"/>
            </a:lvl6pPr>
            <a:lvl7pPr marL="2531278" indent="0">
              <a:buNone/>
              <a:defRPr sz="1481" b="1"/>
            </a:lvl7pPr>
            <a:lvl8pPr marL="2953158" indent="0">
              <a:buNone/>
              <a:defRPr sz="1481" b="1"/>
            </a:lvl8pPr>
            <a:lvl9pPr marL="3375037" indent="0">
              <a:buNone/>
              <a:defRPr sz="1481" b="1"/>
            </a:lvl9pPr>
          </a:lstStyle>
          <a:p>
            <a:pPr lvl="0"/>
            <a:r>
              <a:rPr lang="en-US"/>
              <a:t>Click to edit Master text styles</a:t>
            </a:r>
          </a:p>
        </p:txBody>
      </p:sp>
      <p:sp>
        <p:nvSpPr>
          <p:cNvPr id="6" name="Content Placeholder 5"/>
          <p:cNvSpPr>
            <a:spLocks noGrp="1"/>
          </p:cNvSpPr>
          <p:nvPr>
            <p:ph sz="quarter" idx="4"/>
          </p:nvPr>
        </p:nvSpPr>
        <p:spPr>
          <a:xfrm>
            <a:off x="3483770" y="3141486"/>
            <a:ext cx="3031332" cy="5707416"/>
          </a:xfrm>
        </p:spPr>
        <p:txBody>
          <a:bodyPr/>
          <a:lstStyle>
            <a:lvl1pPr>
              <a:defRPr sz="2211"/>
            </a:lvl1pPr>
            <a:lvl2pPr>
              <a:defRPr sz="1846"/>
            </a:lvl2pPr>
            <a:lvl3pPr>
              <a:defRPr sz="1653"/>
            </a:lvl3pPr>
            <a:lvl4pPr>
              <a:defRPr sz="1481"/>
            </a:lvl4pPr>
            <a:lvl5pPr>
              <a:defRPr sz="1481"/>
            </a:lvl5pPr>
            <a:lvl6pPr>
              <a:defRPr sz="1481"/>
            </a:lvl6pPr>
            <a:lvl7pPr>
              <a:defRPr sz="1481"/>
            </a:lvl7pPr>
            <a:lvl8pPr>
              <a:defRPr sz="1481"/>
            </a:lvl8pPr>
            <a:lvl9pPr>
              <a:defRPr sz="148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9/17/2020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9/17/2020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9/17/2020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94405"/>
            <a:ext cx="2256235" cy="1678517"/>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2681288" y="394409"/>
            <a:ext cx="3833812" cy="8454497"/>
          </a:xfrm>
        </p:spPr>
        <p:txBody>
          <a:bodyPr/>
          <a:lstStyle>
            <a:lvl1pPr>
              <a:defRPr sz="2961"/>
            </a:lvl1pPr>
            <a:lvl2pPr>
              <a:defRPr sz="2595"/>
            </a:lvl2pPr>
            <a:lvl3pPr>
              <a:defRPr sz="2211"/>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3" y="2072924"/>
            <a:ext cx="2256235" cy="6775980"/>
          </a:xfrm>
        </p:spPr>
        <p:txBody>
          <a:bodyPr/>
          <a:lstStyle>
            <a:lvl1pPr marL="0" indent="0">
              <a:buNone/>
              <a:defRPr sz="1289"/>
            </a:lvl1pPr>
            <a:lvl2pPr marL="421880" indent="0">
              <a:buNone/>
              <a:defRPr sz="1115"/>
            </a:lvl2pPr>
            <a:lvl3pPr marL="843759" indent="0">
              <a:buNone/>
              <a:defRPr sz="923"/>
            </a:lvl3pPr>
            <a:lvl4pPr marL="1265640" indent="0">
              <a:buNone/>
              <a:defRPr sz="827"/>
            </a:lvl4pPr>
            <a:lvl5pPr marL="1687519" indent="0">
              <a:buNone/>
              <a:defRPr sz="827"/>
            </a:lvl5pPr>
            <a:lvl6pPr marL="2109399" indent="0">
              <a:buNone/>
              <a:defRPr sz="827"/>
            </a:lvl6pPr>
            <a:lvl7pPr marL="2531278" indent="0">
              <a:buNone/>
              <a:defRPr sz="827"/>
            </a:lvl7pPr>
            <a:lvl8pPr marL="2953158" indent="0">
              <a:buNone/>
              <a:defRPr sz="827"/>
            </a:lvl8pPr>
            <a:lvl9pPr marL="3375037" indent="0">
              <a:buNone/>
              <a:defRPr sz="827"/>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9/17/2020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2"/>
            <a:ext cx="4114800" cy="818621"/>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2961"/>
            </a:lvl1pPr>
            <a:lvl2pPr marL="421880" indent="0">
              <a:buNone/>
              <a:defRPr sz="2595"/>
            </a:lvl2pPr>
            <a:lvl3pPr marL="843759" indent="0">
              <a:buNone/>
              <a:defRPr sz="2211"/>
            </a:lvl3pPr>
            <a:lvl4pPr marL="1265640" indent="0">
              <a:buNone/>
              <a:defRPr sz="1846"/>
            </a:lvl4pPr>
            <a:lvl5pPr marL="1687519" indent="0">
              <a:buNone/>
              <a:defRPr sz="1846"/>
            </a:lvl5pPr>
            <a:lvl6pPr marL="2109399" indent="0">
              <a:buNone/>
              <a:defRPr sz="1846"/>
            </a:lvl6pPr>
            <a:lvl7pPr marL="2531278" indent="0">
              <a:buNone/>
              <a:defRPr sz="1846"/>
            </a:lvl7pPr>
            <a:lvl8pPr marL="2953158" indent="0">
              <a:buNone/>
              <a:defRPr sz="1846"/>
            </a:lvl8pPr>
            <a:lvl9pPr marL="3375037" indent="0">
              <a:buNone/>
              <a:defRPr sz="1846"/>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289"/>
            </a:lvl1pPr>
            <a:lvl2pPr marL="421880" indent="0">
              <a:buNone/>
              <a:defRPr sz="1115"/>
            </a:lvl2pPr>
            <a:lvl3pPr marL="843759" indent="0">
              <a:buNone/>
              <a:defRPr sz="923"/>
            </a:lvl3pPr>
            <a:lvl4pPr marL="1265640" indent="0">
              <a:buNone/>
              <a:defRPr sz="827"/>
            </a:lvl4pPr>
            <a:lvl5pPr marL="1687519" indent="0">
              <a:buNone/>
              <a:defRPr sz="827"/>
            </a:lvl5pPr>
            <a:lvl6pPr marL="2109399" indent="0">
              <a:buNone/>
              <a:defRPr sz="827"/>
            </a:lvl6pPr>
            <a:lvl7pPr marL="2531278" indent="0">
              <a:buNone/>
              <a:defRPr sz="827"/>
            </a:lvl7pPr>
            <a:lvl8pPr marL="2953158" indent="0">
              <a:buNone/>
              <a:defRPr sz="827"/>
            </a:lvl8pPr>
            <a:lvl9pPr marL="3375037" indent="0">
              <a:buNone/>
              <a:defRPr sz="827"/>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9/17/2020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7"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7"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7" y="9181540"/>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115">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9/17/2020</a:t>
            </a:fld>
            <a:endParaRPr lang="en-US" altLang="en-US"/>
          </a:p>
        </p:txBody>
      </p:sp>
      <p:sp>
        <p:nvSpPr>
          <p:cNvPr id="5" name="Footer Placeholder 4"/>
          <p:cNvSpPr>
            <a:spLocks noGrp="1"/>
          </p:cNvSpPr>
          <p:nvPr>
            <p:ph type="ftr" sz="quarter" idx="3"/>
          </p:nvPr>
        </p:nvSpPr>
        <p:spPr>
          <a:xfrm>
            <a:off x="2343217" y="9181540"/>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115">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7" y="9181540"/>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115">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43021" rtl="0" eaLnBrk="0" fontAlgn="base" hangingPunct="0">
        <a:spcBef>
          <a:spcPct val="0"/>
        </a:spcBef>
        <a:spcAft>
          <a:spcPct val="0"/>
        </a:spcAft>
        <a:defRPr sz="4057" kern="1200">
          <a:solidFill>
            <a:schemeClr val="tx1"/>
          </a:solidFill>
          <a:latin typeface="+mj-lt"/>
          <a:ea typeface="ＭＳ Ｐゴシック" charset="0"/>
          <a:cs typeface="+mj-cs"/>
        </a:defRPr>
      </a:lvl1pPr>
      <a:lvl2pPr algn="ctr" defTabSz="843021" rtl="0" eaLnBrk="0" fontAlgn="base" hangingPunct="0">
        <a:spcBef>
          <a:spcPct val="0"/>
        </a:spcBef>
        <a:spcAft>
          <a:spcPct val="0"/>
        </a:spcAft>
        <a:defRPr sz="4057">
          <a:solidFill>
            <a:schemeClr val="tx1"/>
          </a:solidFill>
          <a:latin typeface="Calibri" pitchFamily="34" charset="0"/>
          <a:ea typeface="ＭＳ Ｐゴシック" charset="0"/>
        </a:defRPr>
      </a:lvl2pPr>
      <a:lvl3pPr algn="ctr" defTabSz="843021" rtl="0" eaLnBrk="0" fontAlgn="base" hangingPunct="0">
        <a:spcBef>
          <a:spcPct val="0"/>
        </a:spcBef>
        <a:spcAft>
          <a:spcPct val="0"/>
        </a:spcAft>
        <a:defRPr sz="4057">
          <a:solidFill>
            <a:schemeClr val="tx1"/>
          </a:solidFill>
          <a:latin typeface="Calibri" pitchFamily="34" charset="0"/>
          <a:ea typeface="ＭＳ Ｐゴシック" charset="0"/>
        </a:defRPr>
      </a:lvl3pPr>
      <a:lvl4pPr algn="ctr" defTabSz="843021" rtl="0" eaLnBrk="0" fontAlgn="base" hangingPunct="0">
        <a:spcBef>
          <a:spcPct val="0"/>
        </a:spcBef>
        <a:spcAft>
          <a:spcPct val="0"/>
        </a:spcAft>
        <a:defRPr sz="4057">
          <a:solidFill>
            <a:schemeClr val="tx1"/>
          </a:solidFill>
          <a:latin typeface="Calibri" pitchFamily="34" charset="0"/>
          <a:ea typeface="ＭＳ Ｐゴシック" charset="0"/>
        </a:defRPr>
      </a:lvl4pPr>
      <a:lvl5pPr algn="ctr" defTabSz="843021" rtl="0" eaLnBrk="0" fontAlgn="base" hangingPunct="0">
        <a:spcBef>
          <a:spcPct val="0"/>
        </a:spcBef>
        <a:spcAft>
          <a:spcPct val="0"/>
        </a:spcAft>
        <a:defRPr sz="4057">
          <a:solidFill>
            <a:schemeClr val="tx1"/>
          </a:solidFill>
          <a:latin typeface="Calibri" pitchFamily="34" charset="0"/>
          <a:ea typeface="ＭＳ Ｐゴシック" charset="0"/>
        </a:defRPr>
      </a:lvl5pPr>
      <a:lvl6pPr marL="87891" algn="ctr" defTabSz="843515" rtl="0" fontAlgn="base">
        <a:spcBef>
          <a:spcPct val="0"/>
        </a:spcBef>
        <a:spcAft>
          <a:spcPct val="0"/>
        </a:spcAft>
        <a:defRPr sz="4057">
          <a:solidFill>
            <a:schemeClr val="tx1"/>
          </a:solidFill>
          <a:latin typeface="Calibri" pitchFamily="34" charset="0"/>
        </a:defRPr>
      </a:lvl6pPr>
      <a:lvl7pPr marL="175784" algn="ctr" defTabSz="843515" rtl="0" fontAlgn="base">
        <a:spcBef>
          <a:spcPct val="0"/>
        </a:spcBef>
        <a:spcAft>
          <a:spcPct val="0"/>
        </a:spcAft>
        <a:defRPr sz="4057">
          <a:solidFill>
            <a:schemeClr val="tx1"/>
          </a:solidFill>
          <a:latin typeface="Calibri" pitchFamily="34" charset="0"/>
        </a:defRPr>
      </a:lvl7pPr>
      <a:lvl8pPr marL="263675" algn="ctr" defTabSz="843515" rtl="0" fontAlgn="base">
        <a:spcBef>
          <a:spcPct val="0"/>
        </a:spcBef>
        <a:spcAft>
          <a:spcPct val="0"/>
        </a:spcAft>
        <a:defRPr sz="4057">
          <a:solidFill>
            <a:schemeClr val="tx1"/>
          </a:solidFill>
          <a:latin typeface="Calibri" pitchFamily="34" charset="0"/>
        </a:defRPr>
      </a:lvl8pPr>
      <a:lvl9pPr marL="351566" algn="ctr" defTabSz="843515" rtl="0" fontAlgn="base">
        <a:spcBef>
          <a:spcPct val="0"/>
        </a:spcBef>
        <a:spcAft>
          <a:spcPct val="0"/>
        </a:spcAft>
        <a:defRPr sz="4057">
          <a:solidFill>
            <a:schemeClr val="tx1"/>
          </a:solidFill>
          <a:latin typeface="Calibri" pitchFamily="34" charset="0"/>
        </a:defRPr>
      </a:lvl9pPr>
    </p:titleStyle>
    <p:bodyStyle>
      <a:lvl1pPr marL="315904" indent="-315904" algn="l" defTabSz="843021" rtl="0" eaLnBrk="0" fontAlgn="base" hangingPunct="0">
        <a:spcBef>
          <a:spcPct val="20000"/>
        </a:spcBef>
        <a:spcAft>
          <a:spcPct val="0"/>
        </a:spcAft>
        <a:buFont typeface="Arial" panose="020B0604020202020204" pitchFamily="34" charset="0"/>
        <a:buChar char="•"/>
        <a:defRPr sz="2961" kern="1200">
          <a:solidFill>
            <a:schemeClr val="tx1"/>
          </a:solidFill>
          <a:latin typeface="+mn-lt"/>
          <a:ea typeface="ＭＳ Ｐゴシック" charset="0"/>
          <a:cs typeface="+mn-cs"/>
        </a:defRPr>
      </a:lvl1pPr>
      <a:lvl2pPr marL="684916" indent="-263406" algn="l" defTabSz="843021" rtl="0" eaLnBrk="0" fontAlgn="base" hangingPunct="0">
        <a:spcBef>
          <a:spcPct val="20000"/>
        </a:spcBef>
        <a:spcAft>
          <a:spcPct val="0"/>
        </a:spcAft>
        <a:buFont typeface="Arial" panose="020B0604020202020204" pitchFamily="34" charset="0"/>
        <a:buChar char="–"/>
        <a:defRPr sz="2595" kern="1200">
          <a:solidFill>
            <a:schemeClr val="tx1"/>
          </a:solidFill>
          <a:latin typeface="+mn-lt"/>
          <a:ea typeface="ＭＳ Ｐゴシック" charset="0"/>
          <a:cs typeface="+mn-cs"/>
        </a:defRPr>
      </a:lvl2pPr>
      <a:lvl3pPr marL="1054539" indent="-210603" algn="l" defTabSz="843021" rtl="0" eaLnBrk="0" fontAlgn="base" hangingPunct="0">
        <a:spcBef>
          <a:spcPct val="20000"/>
        </a:spcBef>
        <a:spcAft>
          <a:spcPct val="0"/>
        </a:spcAft>
        <a:buFont typeface="Arial" panose="020B0604020202020204" pitchFamily="34" charset="0"/>
        <a:buChar char="•"/>
        <a:defRPr sz="2211" kern="1200">
          <a:solidFill>
            <a:schemeClr val="tx1"/>
          </a:solidFill>
          <a:latin typeface="+mn-lt"/>
          <a:ea typeface="ＭＳ Ｐゴシック" charset="0"/>
          <a:cs typeface="+mn-cs"/>
        </a:defRPr>
      </a:lvl3pPr>
      <a:lvl4pPr marL="1476355" indent="-210603" algn="l" defTabSz="843021" rtl="0" eaLnBrk="0" fontAlgn="base" hangingPunct="0">
        <a:spcBef>
          <a:spcPct val="20000"/>
        </a:spcBef>
        <a:spcAft>
          <a:spcPct val="0"/>
        </a:spcAft>
        <a:buFont typeface="Arial" panose="020B0604020202020204" pitchFamily="34" charset="0"/>
        <a:buChar char="–"/>
        <a:defRPr sz="1846" kern="1200">
          <a:solidFill>
            <a:schemeClr val="tx1"/>
          </a:solidFill>
          <a:latin typeface="+mn-lt"/>
          <a:ea typeface="ＭＳ Ｐゴシック" charset="0"/>
          <a:cs typeface="+mn-cs"/>
        </a:defRPr>
      </a:lvl4pPr>
      <a:lvl5pPr marL="1897864" indent="-210603" algn="l" defTabSz="843021" rtl="0" eaLnBrk="0" fontAlgn="base" hangingPunct="0">
        <a:spcBef>
          <a:spcPct val="20000"/>
        </a:spcBef>
        <a:spcAft>
          <a:spcPct val="0"/>
        </a:spcAft>
        <a:buFont typeface="Arial" panose="020B0604020202020204" pitchFamily="34" charset="0"/>
        <a:buChar char="»"/>
        <a:defRPr sz="1846" kern="1200">
          <a:solidFill>
            <a:schemeClr val="tx1"/>
          </a:solidFill>
          <a:latin typeface="+mn-lt"/>
          <a:ea typeface="ＭＳ Ｐゴシック" charset="0"/>
          <a:cs typeface="+mn-cs"/>
        </a:defRPr>
      </a:lvl5pPr>
      <a:lvl6pPr marL="2320338" indent="-210939" algn="l" defTabSz="843759"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2218" indent="-210939" algn="l" defTabSz="843759"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4098" indent="-210939" algn="l" defTabSz="843759"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5977" indent="-210939" algn="l" defTabSz="843759" rtl="0" eaLnBrk="1" latinLnBrk="0"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en-US"/>
      </a:defPPr>
      <a:lvl1pPr marL="0" algn="l" defTabSz="843759" rtl="0" eaLnBrk="1" latinLnBrk="0" hangingPunct="1">
        <a:defRPr sz="1653" kern="1200">
          <a:solidFill>
            <a:schemeClr val="tx1"/>
          </a:solidFill>
          <a:latin typeface="+mn-lt"/>
          <a:ea typeface="+mn-ea"/>
          <a:cs typeface="+mn-cs"/>
        </a:defRPr>
      </a:lvl1pPr>
      <a:lvl2pPr marL="421880" algn="l" defTabSz="843759" rtl="0" eaLnBrk="1" latinLnBrk="0" hangingPunct="1">
        <a:defRPr sz="1653" kern="1200">
          <a:solidFill>
            <a:schemeClr val="tx1"/>
          </a:solidFill>
          <a:latin typeface="+mn-lt"/>
          <a:ea typeface="+mn-ea"/>
          <a:cs typeface="+mn-cs"/>
        </a:defRPr>
      </a:lvl2pPr>
      <a:lvl3pPr marL="843759" algn="l" defTabSz="843759" rtl="0" eaLnBrk="1" latinLnBrk="0" hangingPunct="1">
        <a:defRPr sz="1653" kern="1200">
          <a:solidFill>
            <a:schemeClr val="tx1"/>
          </a:solidFill>
          <a:latin typeface="+mn-lt"/>
          <a:ea typeface="+mn-ea"/>
          <a:cs typeface="+mn-cs"/>
        </a:defRPr>
      </a:lvl3pPr>
      <a:lvl4pPr marL="1265640" algn="l" defTabSz="843759" rtl="0" eaLnBrk="1" latinLnBrk="0" hangingPunct="1">
        <a:defRPr sz="1653" kern="1200">
          <a:solidFill>
            <a:schemeClr val="tx1"/>
          </a:solidFill>
          <a:latin typeface="+mn-lt"/>
          <a:ea typeface="+mn-ea"/>
          <a:cs typeface="+mn-cs"/>
        </a:defRPr>
      </a:lvl4pPr>
      <a:lvl5pPr marL="1687519" algn="l" defTabSz="843759" rtl="0" eaLnBrk="1" latinLnBrk="0" hangingPunct="1">
        <a:defRPr sz="1653" kern="1200">
          <a:solidFill>
            <a:schemeClr val="tx1"/>
          </a:solidFill>
          <a:latin typeface="+mn-lt"/>
          <a:ea typeface="+mn-ea"/>
          <a:cs typeface="+mn-cs"/>
        </a:defRPr>
      </a:lvl5pPr>
      <a:lvl6pPr marL="2109399" algn="l" defTabSz="843759" rtl="0" eaLnBrk="1" latinLnBrk="0" hangingPunct="1">
        <a:defRPr sz="1653" kern="1200">
          <a:solidFill>
            <a:schemeClr val="tx1"/>
          </a:solidFill>
          <a:latin typeface="+mn-lt"/>
          <a:ea typeface="+mn-ea"/>
          <a:cs typeface="+mn-cs"/>
        </a:defRPr>
      </a:lvl6pPr>
      <a:lvl7pPr marL="2531278" algn="l" defTabSz="843759" rtl="0" eaLnBrk="1" latinLnBrk="0" hangingPunct="1">
        <a:defRPr sz="1653" kern="1200">
          <a:solidFill>
            <a:schemeClr val="tx1"/>
          </a:solidFill>
          <a:latin typeface="+mn-lt"/>
          <a:ea typeface="+mn-ea"/>
          <a:cs typeface="+mn-cs"/>
        </a:defRPr>
      </a:lvl7pPr>
      <a:lvl8pPr marL="2953158" algn="l" defTabSz="843759" rtl="0" eaLnBrk="1" latinLnBrk="0" hangingPunct="1">
        <a:defRPr sz="1653" kern="1200">
          <a:solidFill>
            <a:schemeClr val="tx1"/>
          </a:solidFill>
          <a:latin typeface="+mn-lt"/>
          <a:ea typeface="+mn-ea"/>
          <a:cs typeface="+mn-cs"/>
        </a:defRPr>
      </a:lvl8pPr>
      <a:lvl9pPr marL="3375037" algn="l" defTabSz="843759" rtl="0" eaLnBrk="1" latinLnBrk="0" hangingPunct="1">
        <a:defRPr sz="16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26" Type="http://schemas.openxmlformats.org/officeDocument/2006/relationships/image" Target="../media/image23.png"/><Relationship Id="rId39" Type="http://schemas.openxmlformats.org/officeDocument/2006/relationships/image" Target="../media/image37.png"/><Relationship Id="rId21" Type="http://schemas.openxmlformats.org/officeDocument/2006/relationships/image" Target="../media/image16.png"/><Relationship Id="rId34" Type="http://schemas.openxmlformats.org/officeDocument/2006/relationships/image" Target="../media/image240.png"/><Relationship Id="rId42" Type="http://schemas.openxmlformats.org/officeDocument/2006/relationships/image" Target="../media/image31.png"/><Relationship Id="rId47" Type="http://schemas.openxmlformats.org/officeDocument/2006/relationships/image" Target="../media/image45.png"/><Relationship Id="rId50" Type="http://schemas.openxmlformats.org/officeDocument/2006/relationships/image" Target="../media/image44.png"/><Relationship Id="rId55" Type="http://schemas.openxmlformats.org/officeDocument/2006/relationships/image" Target="../media/image46.png"/><Relationship Id="rId63" Type="http://schemas.openxmlformats.org/officeDocument/2006/relationships/image" Target="../media/image60.png"/><Relationship Id="rId68" Type="http://schemas.openxmlformats.org/officeDocument/2006/relationships/image" Target="../media/image56.png"/><Relationship Id="rId7" Type="http://schemas.openxmlformats.org/officeDocument/2006/relationships/image" Target="../media/image5.png"/><Relationship Id="rId2" Type="http://schemas.openxmlformats.org/officeDocument/2006/relationships/notesSlide" Target="../notesSlides/notesSlide1.xml"/><Relationship Id="rId16" Type="http://schemas.openxmlformats.org/officeDocument/2006/relationships/image" Target="../media/image14.png"/><Relationship Id="rId29"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1.png"/><Relationship Id="rId32" Type="http://schemas.openxmlformats.org/officeDocument/2006/relationships/image" Target="../media/image29.png"/><Relationship Id="rId37" Type="http://schemas.openxmlformats.org/officeDocument/2006/relationships/image" Target="../media/image35.png"/><Relationship Id="rId40" Type="http://schemas.openxmlformats.org/officeDocument/2006/relationships/image" Target="../media/image38.png"/><Relationship Id="rId45" Type="http://schemas.openxmlformats.org/officeDocument/2006/relationships/image" Target="../media/image43.png"/><Relationship Id="rId53" Type="http://schemas.openxmlformats.org/officeDocument/2006/relationships/image" Target="../media/image51.png"/><Relationship Id="rId58" Type="http://schemas.openxmlformats.org/officeDocument/2006/relationships/image" Target="../media/image50.png"/><Relationship Id="rId66" Type="http://schemas.openxmlformats.org/officeDocument/2006/relationships/image" Target="../media/image54.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0.png"/><Relationship Id="rId28" Type="http://schemas.openxmlformats.org/officeDocument/2006/relationships/image" Target="../media/image25.png"/><Relationship Id="rId36" Type="http://schemas.openxmlformats.org/officeDocument/2006/relationships/image" Target="../media/image34.png"/><Relationship Id="rId49" Type="http://schemas.openxmlformats.org/officeDocument/2006/relationships/image" Target="../media/image41.png"/><Relationship Id="rId57" Type="http://schemas.openxmlformats.org/officeDocument/2006/relationships/image" Target="../media/image47.png"/><Relationship Id="rId61" Type="http://schemas.openxmlformats.org/officeDocument/2006/relationships/image" Target="../media/image59.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8.png"/><Relationship Id="rId44" Type="http://schemas.openxmlformats.org/officeDocument/2006/relationships/image" Target="../media/image42.png"/><Relationship Id="rId52" Type="http://schemas.openxmlformats.org/officeDocument/2006/relationships/image" Target="../media/image410.png"/><Relationship Id="rId60" Type="http://schemas.openxmlformats.org/officeDocument/2006/relationships/image" Target="../media/image48.png"/><Relationship Id="rId65" Type="http://schemas.openxmlformats.org/officeDocument/2006/relationships/image" Target="../media/image440.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19.png"/><Relationship Id="rId27" Type="http://schemas.openxmlformats.org/officeDocument/2006/relationships/image" Target="../media/image24.png"/><Relationship Id="rId30" Type="http://schemas.openxmlformats.org/officeDocument/2006/relationships/image" Target="../media/image27.png"/><Relationship Id="rId35" Type="http://schemas.openxmlformats.org/officeDocument/2006/relationships/image" Target="../media/image33.png"/><Relationship Id="rId43" Type="http://schemas.openxmlformats.org/officeDocument/2006/relationships/image" Target="../media/image36.png"/><Relationship Id="rId48" Type="http://schemas.openxmlformats.org/officeDocument/2006/relationships/image" Target="../media/image40.png"/><Relationship Id="rId56" Type="http://schemas.openxmlformats.org/officeDocument/2006/relationships/image" Target="../media/image460.png"/><Relationship Id="rId64" Type="http://schemas.openxmlformats.org/officeDocument/2006/relationships/image" Target="../media/image61.png"/><Relationship Id="rId69" Type="http://schemas.openxmlformats.org/officeDocument/2006/relationships/image" Target="../media/image57.png"/><Relationship Id="rId8" Type="http://schemas.openxmlformats.org/officeDocument/2006/relationships/image" Target="../media/image6.png"/><Relationship Id="rId51" Type="http://schemas.openxmlformats.org/officeDocument/2006/relationships/image" Target="../media/image49.png"/><Relationship Id="rId3" Type="http://schemas.openxmlformats.org/officeDocument/2006/relationships/image" Target="../media/image1.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2.png"/><Relationship Id="rId38" Type="http://schemas.openxmlformats.org/officeDocument/2006/relationships/image" Target="../media/image32.png"/><Relationship Id="rId46" Type="http://schemas.openxmlformats.org/officeDocument/2006/relationships/image" Target="../media/image39.png"/><Relationship Id="rId59" Type="http://schemas.openxmlformats.org/officeDocument/2006/relationships/image" Target="../media/image53.png"/><Relationship Id="rId67" Type="http://schemas.openxmlformats.org/officeDocument/2006/relationships/image" Target="../media/image55.png"/><Relationship Id="rId20" Type="http://schemas.openxmlformats.org/officeDocument/2006/relationships/image" Target="../media/image18.png"/><Relationship Id="rId41" Type="http://schemas.openxmlformats.org/officeDocument/2006/relationships/image" Target="../media/image30.png"/><Relationship Id="rId54" Type="http://schemas.openxmlformats.org/officeDocument/2006/relationships/image" Target="../media/image52.png"/><Relationship Id="rId62" Type="http://schemas.openxmlformats.org/officeDocument/2006/relationships/image" Target="../media/image165.png"/><Relationship Id="rId70"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126" name="Rectangle 1125"/>
          <p:cNvSpPr/>
          <p:nvPr/>
        </p:nvSpPr>
        <p:spPr>
          <a:xfrm>
            <a:off x="3381309" y="4160758"/>
            <a:ext cx="3008524" cy="554367"/>
          </a:xfrm>
          <a:prstGeom prst="rect">
            <a:avLst/>
          </a:prstGeom>
          <a:solidFill>
            <a:srgbClr val="F1FDF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fr-FR" sz="1339"/>
          </a:p>
        </p:txBody>
      </p:sp>
      <p:sp>
        <p:nvSpPr>
          <p:cNvPr id="1125" name="Rectangle 1124"/>
          <p:cNvSpPr/>
          <p:nvPr/>
        </p:nvSpPr>
        <p:spPr>
          <a:xfrm>
            <a:off x="472764" y="2460449"/>
            <a:ext cx="3293026" cy="1616975"/>
          </a:xfrm>
          <a:prstGeom prst="rect">
            <a:avLst/>
          </a:prstGeom>
          <a:solidFill>
            <a:srgbClr val="DEEBF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fr-FR" sz="1339"/>
          </a:p>
        </p:txBody>
      </p:sp>
      <p:sp>
        <p:nvSpPr>
          <p:cNvPr id="445" name="Rectangle 444"/>
          <p:cNvSpPr/>
          <p:nvPr/>
        </p:nvSpPr>
        <p:spPr>
          <a:xfrm rot="10800000">
            <a:off x="5196143" y="4958886"/>
            <a:ext cx="1191067" cy="536969"/>
          </a:xfrm>
          <a:prstGeom prst="rect">
            <a:avLst/>
          </a:prstGeom>
          <a:solidFill>
            <a:srgbClr val="FFF9E5"/>
          </a:solidFill>
          <a:ln w="25400" cap="flat" cmpd="sng" algn="ctr">
            <a:noFill/>
            <a:prstDash val="solid"/>
          </a:ln>
          <a:effectLst/>
        </p:spPr>
        <p:txBody>
          <a:bodyPr rtlCol="0" anchor="ctr"/>
          <a:lstStyle/>
          <a:p>
            <a:pPr marL="0" marR="0" lvl="0" indent="0" algn="just" defTabSz="4176431"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dirty="0" smtClean="0">
              <a:ln>
                <a:noFill/>
              </a:ln>
              <a:solidFill>
                <a:prstClr val="white"/>
              </a:solidFill>
              <a:effectLst/>
              <a:uLnTx/>
              <a:uFillTx/>
              <a:latin typeface="Calibri"/>
            </a:endParaRPr>
          </a:p>
        </p:txBody>
      </p:sp>
      <p:sp>
        <p:nvSpPr>
          <p:cNvPr id="444" name="Rectangle 443"/>
          <p:cNvSpPr/>
          <p:nvPr/>
        </p:nvSpPr>
        <p:spPr>
          <a:xfrm rot="10800000">
            <a:off x="3341319" y="6140391"/>
            <a:ext cx="3051898" cy="603204"/>
          </a:xfrm>
          <a:prstGeom prst="rect">
            <a:avLst/>
          </a:prstGeom>
          <a:solidFill>
            <a:srgbClr val="FFF9E5"/>
          </a:solidFill>
          <a:ln w="25400" cap="flat" cmpd="sng" algn="ctr">
            <a:noFill/>
            <a:prstDash val="solid"/>
          </a:ln>
          <a:effectLst/>
        </p:spPr>
        <p:txBody>
          <a:bodyPr rtlCol="0" anchor="ctr"/>
          <a:lstStyle/>
          <a:p>
            <a:pPr marL="0" marR="0" lvl="0" indent="0" algn="ctr" defTabSz="4176431"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smtClean="0">
              <a:ln>
                <a:noFill/>
              </a:ln>
              <a:solidFill>
                <a:prstClr val="white"/>
              </a:solidFill>
              <a:effectLst/>
              <a:uLnTx/>
              <a:uFillTx/>
              <a:latin typeface="Calibri"/>
            </a:endParaRPr>
          </a:p>
        </p:txBody>
      </p:sp>
      <p:sp>
        <p:nvSpPr>
          <p:cNvPr id="3" name="Rectangle 2"/>
          <p:cNvSpPr/>
          <p:nvPr/>
        </p:nvSpPr>
        <p:spPr>
          <a:xfrm>
            <a:off x="450836" y="6845706"/>
            <a:ext cx="5921198" cy="1133704"/>
          </a:xfrm>
          <a:prstGeom prst="rect">
            <a:avLst/>
          </a:prstGeom>
          <a:solidFill>
            <a:srgbClr val="DEEBF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fr-FR" sz="1339"/>
          </a:p>
        </p:txBody>
      </p:sp>
      <p:sp>
        <p:nvSpPr>
          <p:cNvPr id="24" name="TextBox 23"/>
          <p:cNvSpPr txBox="1"/>
          <p:nvPr/>
        </p:nvSpPr>
        <p:spPr>
          <a:xfrm>
            <a:off x="4528544" y="8738643"/>
            <a:ext cx="1910189" cy="423955"/>
          </a:xfrm>
          <a:prstGeom prst="rect">
            <a:avLst/>
          </a:prstGeom>
          <a:noFill/>
        </p:spPr>
        <p:txBody>
          <a:bodyPr lIns="17582" tIns="8791" rIns="17582" bIns="8791">
            <a:spAutoFit/>
          </a:bodyPr>
          <a:lstStyle/>
          <a:p>
            <a:pPr defTabSz="843759" eaLnBrk="1" fontAlgn="auto" hangingPunct="1">
              <a:spcBef>
                <a:spcPts val="0"/>
              </a:spcBef>
              <a:spcAft>
                <a:spcPts val="0"/>
              </a:spcAft>
              <a:defRPr/>
            </a:pPr>
            <a:r>
              <a:rPr lang="en-US" sz="923" b="1" dirty="0">
                <a:latin typeface="Calibri" panose="020F0502020204030204" pitchFamily="34" charset="0"/>
                <a:ea typeface="+mn-ea"/>
                <a:cs typeface="Arial" panose="020B0604020202020204" pitchFamily="34" charset="0"/>
              </a:rPr>
              <a:t>REFERENCES</a:t>
            </a:r>
            <a:r>
              <a:rPr lang="en-US" sz="923" dirty="0">
                <a:latin typeface="Calibri" panose="020F0502020204030204" pitchFamily="34" charset="0"/>
                <a:ea typeface="+mn-ea"/>
                <a:cs typeface="Arial" panose="020B0604020202020204" pitchFamily="34" charset="0"/>
              </a:rPr>
              <a:t>:</a:t>
            </a:r>
          </a:p>
          <a:p>
            <a:r>
              <a:rPr lang="en-US" sz="429" dirty="0">
                <a:latin typeface="+mn-lt"/>
              </a:rPr>
              <a:t>1.  </a:t>
            </a:r>
            <a:r>
              <a:rPr lang="en-US" sz="429" dirty="0" err="1">
                <a:latin typeface="+mn-lt"/>
              </a:rPr>
              <a:t>Xiaorong</a:t>
            </a:r>
            <a:r>
              <a:rPr lang="en-US" sz="429" dirty="0">
                <a:latin typeface="+mn-lt"/>
              </a:rPr>
              <a:t>, &amp; Xu. Conformal Cooling and Rapid Thermal Cycling in Injection Molding With 3D Printed Tools. (1999). </a:t>
            </a:r>
            <a:endParaRPr lang="fr-FR" sz="429" dirty="0">
              <a:latin typeface="+mn-lt"/>
            </a:endParaRPr>
          </a:p>
          <a:p>
            <a:pPr defTabSz="843759" eaLnBrk="1" fontAlgn="auto" hangingPunct="1">
              <a:spcBef>
                <a:spcPts val="0"/>
              </a:spcBef>
              <a:spcAft>
                <a:spcPts val="0"/>
              </a:spcAft>
              <a:defRPr/>
            </a:pPr>
            <a:r>
              <a:rPr lang="en-US" sz="429" dirty="0">
                <a:latin typeface="+mn-lt"/>
              </a:rPr>
              <a:t>2. </a:t>
            </a:r>
            <a:r>
              <a:rPr lang="en-US" sz="429" dirty="0" err="1">
                <a:latin typeface="+mn-lt"/>
              </a:rPr>
              <a:t>Agazzi</a:t>
            </a:r>
            <a:r>
              <a:rPr lang="en-US" sz="429" dirty="0">
                <a:latin typeface="+mn-lt"/>
              </a:rPr>
              <a:t>, A. Contribution à </a:t>
            </a:r>
            <a:r>
              <a:rPr lang="en-US" sz="429" dirty="0" err="1">
                <a:latin typeface="+mn-lt"/>
              </a:rPr>
              <a:t>l’optimisation</a:t>
            </a:r>
            <a:r>
              <a:rPr lang="en-US" sz="429" dirty="0">
                <a:latin typeface="+mn-lt"/>
              </a:rPr>
              <a:t> de la </a:t>
            </a:r>
            <a:r>
              <a:rPr lang="en-US" sz="429" dirty="0" err="1">
                <a:latin typeface="+mn-lt"/>
              </a:rPr>
              <a:t>thermique</a:t>
            </a:r>
            <a:r>
              <a:rPr lang="en-US" sz="429" dirty="0">
                <a:latin typeface="+mn-lt"/>
              </a:rPr>
              <a:t> des </a:t>
            </a:r>
            <a:r>
              <a:rPr lang="en-US" sz="429" dirty="0" err="1">
                <a:latin typeface="+mn-lt"/>
              </a:rPr>
              <a:t>outillages</a:t>
            </a:r>
            <a:r>
              <a:rPr lang="en-US" sz="429" dirty="0">
                <a:latin typeface="+mn-lt"/>
              </a:rPr>
              <a:t> </a:t>
            </a:r>
            <a:r>
              <a:rPr lang="en-US" sz="429" dirty="0" err="1">
                <a:latin typeface="+mn-lt"/>
              </a:rPr>
              <a:t>dans</a:t>
            </a:r>
            <a:r>
              <a:rPr lang="en-US" sz="429" dirty="0">
                <a:latin typeface="+mn-lt"/>
              </a:rPr>
              <a:t> le </a:t>
            </a:r>
            <a:r>
              <a:rPr lang="en-US" sz="429" dirty="0" err="1">
                <a:latin typeface="+mn-lt"/>
              </a:rPr>
              <a:t>procédé</a:t>
            </a:r>
            <a:r>
              <a:rPr lang="en-US" sz="429" dirty="0">
                <a:latin typeface="+mn-lt"/>
              </a:rPr>
              <a:t> </a:t>
            </a:r>
            <a:r>
              <a:rPr lang="en-US" sz="429" dirty="0" err="1">
                <a:latin typeface="+mn-lt"/>
              </a:rPr>
              <a:t>d’injection</a:t>
            </a:r>
            <a:r>
              <a:rPr lang="en-US" sz="429" dirty="0">
                <a:latin typeface="+mn-lt"/>
              </a:rPr>
              <a:t> des </a:t>
            </a:r>
            <a:r>
              <a:rPr lang="en-US" sz="429" dirty="0" err="1">
                <a:latin typeface="+mn-lt"/>
              </a:rPr>
              <a:t>polymères</a:t>
            </a:r>
            <a:r>
              <a:rPr lang="en-US" sz="429" dirty="0">
                <a:latin typeface="+mn-lt"/>
              </a:rPr>
              <a:t> </a:t>
            </a:r>
            <a:r>
              <a:rPr lang="en-US" sz="429" dirty="0" err="1">
                <a:latin typeface="+mn-lt"/>
              </a:rPr>
              <a:t>thermoplastiques</a:t>
            </a:r>
            <a:r>
              <a:rPr lang="en-US" sz="429" dirty="0">
                <a:latin typeface="+mn-lt"/>
              </a:rPr>
              <a:t> (2011). </a:t>
            </a:r>
          </a:p>
        </p:txBody>
      </p:sp>
      <mc:AlternateContent xmlns:mc="http://schemas.openxmlformats.org/markup-compatibility/2006" xmlns:a14="http://schemas.microsoft.com/office/drawing/2010/main">
        <mc:Choice Requires="a14">
          <p:sp>
            <p:nvSpPr>
              <p:cNvPr id="4135" name="TextBox 24"/>
              <p:cNvSpPr txBox="1">
                <a:spLocks noChangeArrowheads="1"/>
              </p:cNvSpPr>
              <p:nvPr/>
            </p:nvSpPr>
            <p:spPr bwMode="auto">
              <a:xfrm>
                <a:off x="682832" y="7778038"/>
                <a:ext cx="1259778" cy="19344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smtClean="0">
                    <a:cs typeface="Arial" panose="020B0604020202020204" pitchFamily="34" charset="0"/>
                  </a:rPr>
                  <a:t>Figure </a:t>
                </a:r>
                <a:r>
                  <a:rPr lang="en-US" altLang="en-US" sz="571" b="1" dirty="0">
                    <a:cs typeface="Arial" panose="020B0604020202020204" pitchFamily="34" charset="0"/>
                  </a:rPr>
                  <a:t>3</a:t>
                </a:r>
                <a:r>
                  <a:rPr lang="en-US" altLang="en-US" sz="571" dirty="0">
                    <a:cs typeface="Arial" panose="020B0604020202020204" pitchFamily="34" charset="0"/>
                  </a:rPr>
                  <a:t>. P</a:t>
                </a:r>
                <a:r>
                  <a:rPr lang="en-US" altLang="en-US" sz="571" dirty="0" smtClean="0">
                    <a:cs typeface="Arial" panose="020B0604020202020204" pitchFamily="34" charset="0"/>
                  </a:rPr>
                  <a:t>reheating </a:t>
                </a:r>
                <a:r>
                  <a:rPr lang="en-US" altLang="en-US" sz="571" dirty="0">
                    <a:cs typeface="Arial" panose="020B0604020202020204" pitchFamily="34" charset="0"/>
                  </a:rPr>
                  <a:t>temperature profiles  on the AB </a:t>
                </a:r>
                <a:r>
                  <a:rPr lang="en-US" altLang="en-US" sz="571" dirty="0" smtClean="0">
                    <a:cs typeface="Arial" panose="020B0604020202020204" pitchFamily="34" charset="0"/>
                  </a:rPr>
                  <a:t>segment at </a:t>
                </a:r>
                <a14:m>
                  <m:oMath xmlns:m="http://schemas.openxmlformats.org/officeDocument/2006/math">
                    <m:r>
                      <a:rPr lang="fr-FR" altLang="en-US" sz="571" b="0" i="1" smtClean="0">
                        <a:latin typeface="Cambria Math" panose="02040503050406030204" pitchFamily="18" charset="0"/>
                        <a:cs typeface="Arial" panose="020B0604020202020204" pitchFamily="34" charset="0"/>
                      </a:rPr>
                      <m:t>𝑡</m:t>
                    </m:r>
                    <m:r>
                      <a:rPr lang="fr-FR" altLang="en-US" sz="571" b="0" i="1" smtClean="0">
                        <a:latin typeface="Cambria Math" panose="02040503050406030204" pitchFamily="18" charset="0"/>
                        <a:cs typeface="Arial" panose="020B0604020202020204" pitchFamily="34" charset="0"/>
                      </a:rPr>
                      <m:t>=</m:t>
                    </m:r>
                    <m:sSub>
                      <m:sSubPr>
                        <m:ctrlPr>
                          <a:rPr lang="fr-FR" altLang="en-US" sz="571" b="0" i="1" smtClean="0">
                            <a:latin typeface="Cambria Math" panose="02040503050406030204" pitchFamily="18" charset="0"/>
                            <a:cs typeface="Arial" panose="020B0604020202020204" pitchFamily="34" charset="0"/>
                          </a:rPr>
                        </m:ctrlPr>
                      </m:sSubPr>
                      <m:e>
                        <m:r>
                          <a:rPr lang="fr-FR" altLang="en-US" sz="571" b="0" i="1" smtClean="0">
                            <a:latin typeface="Cambria Math" panose="02040503050406030204" pitchFamily="18" charset="0"/>
                            <a:cs typeface="Arial" panose="020B0604020202020204" pitchFamily="34" charset="0"/>
                          </a:rPr>
                          <m:t>𝑡</m:t>
                        </m:r>
                      </m:e>
                      <m:sub>
                        <m:r>
                          <a:rPr lang="fr-FR" altLang="en-US" sz="571" b="0" i="1" smtClean="0">
                            <a:latin typeface="Cambria Math" panose="02040503050406030204" pitchFamily="18" charset="0"/>
                            <a:cs typeface="Arial" panose="020B0604020202020204" pitchFamily="34" charset="0"/>
                          </a:rPr>
                          <m:t>1</m:t>
                        </m:r>
                      </m:sub>
                    </m:sSub>
                  </m:oMath>
                </a14:m>
                <a:endParaRPr lang="en-US" altLang="en-US" sz="571" dirty="0">
                  <a:cs typeface="Arial" panose="020B0604020202020204" pitchFamily="34" charset="0"/>
                </a:endParaRPr>
              </a:p>
            </p:txBody>
          </p:sp>
        </mc:Choice>
        <mc:Fallback xmlns="">
          <p:sp>
            <p:nvSpPr>
              <p:cNvPr id="4135" name="TextBox 24"/>
              <p:cNvSpPr txBox="1">
                <a:spLocks noRot="1" noChangeAspect="1" noMove="1" noResize="1" noEditPoints="1" noAdjustHandles="1" noChangeArrowheads="1" noChangeShapeType="1" noTextEdit="1"/>
              </p:cNvSpPr>
              <p:nvPr/>
            </p:nvSpPr>
            <p:spPr bwMode="auto">
              <a:xfrm>
                <a:off x="682832" y="7778038"/>
                <a:ext cx="1259778" cy="193443"/>
              </a:xfrm>
              <a:prstGeom prst="rect">
                <a:avLst/>
              </a:prstGeom>
              <a:blipFill rotWithShape="0">
                <a:blip r:embed="rId3"/>
                <a:stretch>
                  <a:fillRect t="-9375" b="-156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4136" name="TextBox 25"/>
          <p:cNvSpPr txBox="1">
            <a:spLocks noChangeArrowheads="1"/>
          </p:cNvSpPr>
          <p:nvPr/>
        </p:nvSpPr>
        <p:spPr bwMode="auto">
          <a:xfrm>
            <a:off x="5130070" y="3632185"/>
            <a:ext cx="1152190" cy="19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a:cs typeface="Arial" panose="020B0604020202020204" pitchFamily="34" charset="0"/>
              </a:rPr>
              <a:t>Figure </a:t>
            </a:r>
            <a:r>
              <a:rPr lang="en-US" altLang="en-US" sz="571" b="1" dirty="0" smtClean="0">
                <a:cs typeface="Arial" panose="020B0604020202020204" pitchFamily="34" charset="0"/>
              </a:rPr>
              <a:t>1</a:t>
            </a:r>
            <a:r>
              <a:rPr lang="en-US" altLang="en-US" sz="571" dirty="0" smtClean="0">
                <a:cs typeface="Arial" panose="020B0604020202020204" pitchFamily="34" charset="0"/>
              </a:rPr>
              <a:t>. </a:t>
            </a:r>
            <a:r>
              <a:rPr lang="en-US" altLang="en-US" sz="571" dirty="0">
                <a:cs typeface="Arial" panose="020B0604020202020204" pitchFamily="34" charset="0"/>
              </a:rPr>
              <a:t>Dilated zone created around the piece. (Conformal approach)</a:t>
            </a:r>
          </a:p>
        </p:txBody>
      </p:sp>
      <p:sp>
        <p:nvSpPr>
          <p:cNvPr id="25" name="TextBox 3"/>
          <p:cNvSpPr txBox="1">
            <a:spLocks noChangeArrowheads="1"/>
          </p:cNvSpPr>
          <p:nvPr/>
        </p:nvSpPr>
        <p:spPr bwMode="auto">
          <a:xfrm>
            <a:off x="677469" y="722062"/>
            <a:ext cx="5604791" cy="414785"/>
          </a:xfrm>
          <a:prstGeom prst="rect">
            <a:avLst/>
          </a:prstGeom>
          <a:noFill/>
          <a:ln w="9525">
            <a:noFill/>
            <a:miter lim="800000"/>
            <a:headEnd/>
            <a:tailEnd/>
          </a:ln>
        </p:spPr>
        <p:txBody>
          <a:bodyPr lIns="17582" tIns="8791" rIns="17582" bIns="8791" anchor="ctr" anchorCtr="0">
            <a:spAutoFit/>
          </a:bodyPr>
          <a:lstStyle/>
          <a:p>
            <a:pPr algn="ctr" defTabSz="843515" eaLnBrk="1" hangingPunct="1">
              <a:defRPr/>
            </a:pPr>
            <a:r>
              <a:rPr lang="fr-FR" sz="1290" b="1" dirty="0" err="1">
                <a:latin typeface="+mn-lt"/>
              </a:rPr>
              <a:t>Heat</a:t>
            </a:r>
            <a:r>
              <a:rPr lang="fr-FR" sz="1290" b="1" dirty="0">
                <a:latin typeface="+mn-lt"/>
              </a:rPr>
              <a:t> </a:t>
            </a:r>
            <a:r>
              <a:rPr lang="fr-FR" sz="1290" b="1" dirty="0" err="1">
                <a:latin typeface="+mn-lt"/>
              </a:rPr>
              <a:t>transfer</a:t>
            </a:r>
            <a:r>
              <a:rPr lang="fr-FR" sz="1290" b="1" dirty="0">
                <a:latin typeface="+mn-lt"/>
              </a:rPr>
              <a:t> </a:t>
            </a:r>
            <a:r>
              <a:rPr lang="fr-FR" sz="1290" b="1" dirty="0" err="1">
                <a:latin typeface="+mn-lt"/>
              </a:rPr>
              <a:t>optimization</a:t>
            </a:r>
            <a:r>
              <a:rPr lang="fr-FR" sz="1290" b="1" dirty="0">
                <a:latin typeface="+mn-lt"/>
              </a:rPr>
              <a:t> in </a:t>
            </a:r>
            <a:r>
              <a:rPr lang="fr-FR" sz="1290" b="1" dirty="0" err="1">
                <a:latin typeface="+mn-lt"/>
              </a:rPr>
              <a:t>hybrid</a:t>
            </a:r>
            <a:r>
              <a:rPr lang="fr-FR" sz="1290" b="1" dirty="0">
                <a:latin typeface="+mn-lt"/>
              </a:rPr>
              <a:t> </a:t>
            </a:r>
            <a:r>
              <a:rPr lang="fr-FR" sz="1290" b="1" dirty="0" err="1">
                <a:latin typeface="+mn-lt"/>
              </a:rPr>
              <a:t>manufacturing</a:t>
            </a:r>
            <a:r>
              <a:rPr lang="fr-FR" sz="1290" b="1" dirty="0">
                <a:latin typeface="+mn-lt"/>
              </a:rPr>
              <a:t> </a:t>
            </a:r>
            <a:r>
              <a:rPr lang="fr-FR" sz="1290" b="1" dirty="0" err="1">
                <a:latin typeface="+mn-lt"/>
              </a:rPr>
              <a:t>processes</a:t>
            </a:r>
            <a:r>
              <a:rPr lang="fr-FR" sz="1290" b="1" dirty="0">
                <a:latin typeface="+mn-lt"/>
              </a:rPr>
              <a:t> </a:t>
            </a:r>
            <a:r>
              <a:rPr lang="fr-FR" sz="1290" b="1" dirty="0" err="1">
                <a:latin typeface="+mn-lt"/>
              </a:rPr>
              <a:t>involving</a:t>
            </a:r>
            <a:r>
              <a:rPr lang="fr-FR" sz="1290" b="1" dirty="0">
                <a:latin typeface="+mn-lt"/>
              </a:rPr>
              <a:t> high performance composites </a:t>
            </a:r>
            <a:r>
              <a:rPr lang="fr-FR" sz="1290" b="1" dirty="0" err="1">
                <a:latin typeface="+mn-lt"/>
              </a:rPr>
              <a:t>using</a:t>
            </a:r>
            <a:r>
              <a:rPr lang="fr-FR" sz="1290" b="1" dirty="0">
                <a:latin typeface="+mn-lt"/>
              </a:rPr>
              <a:t> COMSOL MULTIPHYSICS® and </a:t>
            </a:r>
            <a:r>
              <a:rPr lang="fr-FR" sz="1290" b="1" dirty="0" err="1">
                <a:latin typeface="+mn-lt"/>
              </a:rPr>
              <a:t>Livelink</a:t>
            </a:r>
            <a:r>
              <a:rPr lang="fr-FR" sz="1290" b="1" dirty="0">
                <a:latin typeface="+mn-lt"/>
              </a:rPr>
              <a:t>® for Matlab</a:t>
            </a:r>
            <a:endParaRPr lang="en-US" sz="1290" b="1" dirty="0">
              <a:latin typeface="+mn-lt"/>
              <a:ea typeface="+mn-ea"/>
              <a:cs typeface="Arial" panose="020B0604020202020204" pitchFamily="34" charset="0"/>
            </a:endParaRPr>
          </a:p>
        </p:txBody>
      </p:sp>
      <p:sp>
        <p:nvSpPr>
          <p:cNvPr id="2" name="Rectangle 1"/>
          <p:cNvSpPr>
            <a:spLocks/>
          </p:cNvSpPr>
          <p:nvPr/>
        </p:nvSpPr>
        <p:spPr>
          <a:xfrm>
            <a:off x="414323" y="628477"/>
            <a:ext cx="6029526" cy="86490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73">
              <a:latin typeface="Calibri" panose="020F0502020204030204" pitchFamily="34" charset="0"/>
              <a:cs typeface="Arial" panose="020B0604020202020204" pitchFamily="34" charset="0"/>
            </a:endParaRPr>
          </a:p>
        </p:txBody>
      </p:sp>
      <p:cxnSp>
        <p:nvCxnSpPr>
          <p:cNvPr id="5" name="Straight Connector 4"/>
          <p:cNvCxnSpPr/>
          <p:nvPr/>
        </p:nvCxnSpPr>
        <p:spPr>
          <a:xfrm>
            <a:off x="389996" y="1494710"/>
            <a:ext cx="5978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247817" y="9276605"/>
            <a:ext cx="4115494" cy="210699"/>
          </a:xfrm>
          <a:prstGeom prst="rect">
            <a:avLst/>
          </a:prstGeom>
          <a:noFill/>
        </p:spPr>
        <p:txBody>
          <a:bodyPr wrap="square" rtlCol="0">
            <a:spAutoFit/>
          </a:bodyPr>
          <a:lstStyle/>
          <a:p>
            <a:pPr algn="ctr"/>
            <a:r>
              <a:rPr lang="en-US" sz="769" dirty="0">
                <a:solidFill>
                  <a:srgbClr val="0079C1"/>
                </a:solidFill>
                <a:latin typeface="Calibri" panose="020F0502020204030204" pitchFamily="34" charset="0"/>
              </a:rPr>
              <a:t>Excerpt from the Proceedings of the 2020 COMSOL </a:t>
            </a:r>
            <a:r>
              <a:rPr lang="en-US" sz="769" dirty="0" smtClean="0">
                <a:solidFill>
                  <a:srgbClr val="0079C1"/>
                </a:solidFill>
                <a:latin typeface="Calibri" panose="020F0502020204030204" pitchFamily="34" charset="0"/>
              </a:rPr>
              <a:t>Conference- 14, 15 October2020</a:t>
            </a:r>
            <a:endParaRPr lang="en-US" sz="769" dirty="0">
              <a:solidFill>
                <a:srgbClr val="0079C1"/>
              </a:solidFill>
              <a:latin typeface="Calibri" panose="020F0502020204030204" pitchFamily="34" charset="0"/>
            </a:endParaRPr>
          </a:p>
        </p:txBody>
      </p:sp>
      <p:sp>
        <p:nvSpPr>
          <p:cNvPr id="304" name="Rectangle 303"/>
          <p:cNvSpPr/>
          <p:nvPr/>
        </p:nvSpPr>
        <p:spPr>
          <a:xfrm>
            <a:off x="430120" y="1110259"/>
            <a:ext cx="5978716" cy="422039"/>
          </a:xfrm>
          <a:prstGeom prst="rect">
            <a:avLst/>
          </a:prstGeom>
          <a:noFill/>
        </p:spPr>
        <p:txBody>
          <a:bodyPr wrap="square">
            <a:spAutoFit/>
          </a:bodyPr>
          <a:lstStyle/>
          <a:p>
            <a:pPr algn="ctr" defTabSz="3854710" eaLnBrk="1" fontAlgn="auto" hangingPunct="1">
              <a:spcBef>
                <a:spcPts val="0"/>
              </a:spcBef>
              <a:spcAft>
                <a:spcPts val="0"/>
              </a:spcAft>
              <a:defRPr/>
            </a:pPr>
            <a:r>
              <a:rPr lang="fr-FR" sz="714" i="1" kern="0" dirty="0">
                <a:solidFill>
                  <a:prstClr val="black"/>
                </a:solidFill>
                <a:latin typeface="Calibri"/>
              </a:rPr>
              <a:t>Enrique Reyes Rodriguez </a:t>
            </a:r>
            <a:r>
              <a:rPr lang="fr-FR" sz="714" i="1" kern="0" baseline="30000" dirty="0">
                <a:solidFill>
                  <a:prstClr val="black"/>
                </a:solidFill>
                <a:latin typeface="Calibri"/>
              </a:rPr>
              <a:t>(</a:t>
            </a:r>
            <a:r>
              <a:rPr lang="fr-FR" sz="714" i="1" kern="0" baseline="30000" dirty="0" smtClean="0">
                <a:solidFill>
                  <a:prstClr val="black"/>
                </a:solidFill>
                <a:latin typeface="Calibri"/>
              </a:rPr>
              <a:t>1,2)</a:t>
            </a:r>
            <a:r>
              <a:rPr lang="fr-FR" sz="714" i="1" kern="0" dirty="0" smtClean="0">
                <a:solidFill>
                  <a:prstClr val="black"/>
                </a:solidFill>
                <a:latin typeface="Calibri"/>
              </a:rPr>
              <a:t>, </a:t>
            </a:r>
            <a:r>
              <a:rPr lang="fr-FR" sz="714" i="1" kern="0" dirty="0">
                <a:solidFill>
                  <a:prstClr val="black"/>
                </a:solidFill>
                <a:latin typeface="Calibri"/>
              </a:rPr>
              <a:t>Xavier Tardif </a:t>
            </a:r>
            <a:r>
              <a:rPr lang="fr-FR" sz="714" i="1" kern="0" baseline="30000" dirty="0">
                <a:solidFill>
                  <a:prstClr val="black"/>
                </a:solidFill>
                <a:latin typeface="Calibri"/>
              </a:rPr>
              <a:t>(1</a:t>
            </a:r>
            <a:r>
              <a:rPr lang="fr-FR" sz="714" i="1" kern="0" baseline="30000" dirty="0" smtClean="0">
                <a:solidFill>
                  <a:prstClr val="black"/>
                </a:solidFill>
                <a:latin typeface="Calibri"/>
              </a:rPr>
              <a:t>)</a:t>
            </a:r>
            <a:r>
              <a:rPr lang="fr-FR" sz="714" i="1" kern="0" dirty="0" smtClean="0">
                <a:solidFill>
                  <a:prstClr val="black"/>
                </a:solidFill>
                <a:latin typeface="Calibri"/>
              </a:rPr>
              <a:t>, </a:t>
            </a:r>
            <a:r>
              <a:rPr lang="fr-FR" sz="714" i="1" kern="0" dirty="0">
                <a:solidFill>
                  <a:prstClr val="black"/>
                </a:solidFill>
                <a:latin typeface="Calibri"/>
              </a:rPr>
              <a:t>Jean-Luc Bailleul </a:t>
            </a:r>
            <a:r>
              <a:rPr lang="fr-FR" sz="714" i="1" kern="0" baseline="30000" dirty="0">
                <a:solidFill>
                  <a:prstClr val="black"/>
                </a:solidFill>
                <a:latin typeface="Calibri"/>
              </a:rPr>
              <a:t>(3)</a:t>
            </a:r>
            <a:r>
              <a:rPr lang="fr-FR" sz="714" i="1" kern="0" dirty="0">
                <a:solidFill>
                  <a:prstClr val="black"/>
                </a:solidFill>
                <a:latin typeface="Calibri"/>
              </a:rPr>
              <a:t>, Nadine Allanic </a:t>
            </a:r>
            <a:r>
              <a:rPr lang="fr-FR" sz="714" i="1" kern="0" baseline="30000" dirty="0">
                <a:solidFill>
                  <a:prstClr val="black"/>
                </a:solidFill>
                <a:latin typeface="Calibri"/>
              </a:rPr>
              <a:t>(</a:t>
            </a:r>
            <a:r>
              <a:rPr lang="fr-FR" sz="714" i="1" kern="0" baseline="30000" dirty="0">
                <a:latin typeface="Calibri"/>
              </a:rPr>
              <a:t>3</a:t>
            </a:r>
            <a:r>
              <a:rPr lang="fr-FR" sz="714" i="1" kern="0" baseline="30000" dirty="0" smtClean="0">
                <a:latin typeface="Calibri"/>
              </a:rPr>
              <a:t>)</a:t>
            </a:r>
            <a:r>
              <a:rPr lang="fr-FR" sz="714" i="1" kern="0" dirty="0" smtClean="0">
                <a:latin typeface="Calibri"/>
              </a:rPr>
              <a:t>,</a:t>
            </a:r>
            <a:r>
              <a:rPr lang="fr-FR" sz="714" i="1" kern="0" baseline="30000" dirty="0" smtClean="0">
                <a:latin typeface="Calibri"/>
              </a:rPr>
              <a:t> </a:t>
            </a:r>
            <a:r>
              <a:rPr lang="fr-FR" sz="714" i="1" kern="0" dirty="0">
                <a:latin typeface="Calibri"/>
              </a:rPr>
              <a:t>Vincent Sobotka </a:t>
            </a:r>
            <a:r>
              <a:rPr lang="fr-FR" sz="714" i="1" kern="0" baseline="30000" dirty="0">
                <a:latin typeface="Calibri"/>
              </a:rPr>
              <a:t>(2</a:t>
            </a:r>
            <a:r>
              <a:rPr lang="fr-FR" sz="714" i="1" kern="0" baseline="30000" dirty="0" smtClean="0">
                <a:latin typeface="Calibri"/>
              </a:rPr>
              <a:t>)</a:t>
            </a:r>
            <a:endParaRPr lang="fr-FR" sz="714" i="1" kern="0" baseline="30000" dirty="0">
              <a:latin typeface="Calibri"/>
            </a:endParaRPr>
          </a:p>
          <a:p>
            <a:pPr algn="ctr" defTabSz="3854710" eaLnBrk="1" fontAlgn="auto" hangingPunct="1">
              <a:spcBef>
                <a:spcPts val="0"/>
              </a:spcBef>
              <a:spcAft>
                <a:spcPts val="0"/>
              </a:spcAft>
              <a:defRPr/>
            </a:pPr>
            <a:r>
              <a:rPr lang="fr-FR" sz="714" i="1" kern="0" dirty="0">
                <a:solidFill>
                  <a:prstClr val="black"/>
                </a:solidFill>
                <a:latin typeface="Calibri"/>
              </a:rPr>
              <a:t>(1)IRT Jules Verne, Chemin du </a:t>
            </a:r>
            <a:r>
              <a:rPr lang="fr-FR" sz="714" i="1" kern="0" dirty="0" err="1">
                <a:solidFill>
                  <a:prstClr val="black"/>
                </a:solidFill>
                <a:latin typeface="Calibri"/>
              </a:rPr>
              <a:t>Chaffault</a:t>
            </a:r>
            <a:r>
              <a:rPr lang="fr-FR" sz="714" i="1" kern="0" dirty="0">
                <a:solidFill>
                  <a:prstClr val="black"/>
                </a:solidFill>
                <a:latin typeface="Calibri"/>
              </a:rPr>
              <a:t>, 44340 Bouguenais; (2) Nantes université, CNRS, Laboratoire de thermique et énergie de Nantes, </a:t>
            </a:r>
            <a:r>
              <a:rPr lang="fr-FR" sz="714" i="1" kern="0" dirty="0" err="1">
                <a:solidFill>
                  <a:prstClr val="black"/>
                </a:solidFill>
                <a:latin typeface="Calibri"/>
              </a:rPr>
              <a:t>LTeN</a:t>
            </a:r>
            <a:r>
              <a:rPr lang="fr-FR" sz="714" i="1" kern="0" dirty="0">
                <a:solidFill>
                  <a:prstClr val="black"/>
                </a:solidFill>
                <a:latin typeface="Calibri"/>
              </a:rPr>
              <a:t>, UMR 6607, F-44000 Nantes; (3) </a:t>
            </a:r>
            <a:r>
              <a:rPr lang="fr-FR" sz="714" kern="0" dirty="0">
                <a:solidFill>
                  <a:prstClr val="black"/>
                </a:solidFill>
                <a:latin typeface="Calibri"/>
              </a:rPr>
              <a:t>Laboratoire de Génie des Procédés–Environnement–Agro-alimentaire (GEPEA)</a:t>
            </a:r>
            <a:r>
              <a:rPr lang="fr-FR" sz="714" i="1" kern="0" dirty="0">
                <a:solidFill>
                  <a:prstClr val="black"/>
                </a:solidFill>
                <a:latin typeface="Calibri"/>
              </a:rPr>
              <a:t> </a:t>
            </a:r>
            <a:r>
              <a:rPr lang="fr-FR" sz="714" kern="0" dirty="0">
                <a:solidFill>
                  <a:prstClr val="black"/>
                </a:solidFill>
                <a:latin typeface="Calibri"/>
              </a:rPr>
              <a:t>UMR CNRS 6144, </a:t>
            </a:r>
            <a:r>
              <a:rPr lang="fr-FR" sz="714" kern="0" dirty="0" smtClean="0">
                <a:solidFill>
                  <a:prstClr val="black"/>
                </a:solidFill>
                <a:latin typeface="Calibri"/>
              </a:rPr>
              <a:t>Nantes</a:t>
            </a:r>
            <a:endParaRPr lang="fr-FR" sz="714" kern="0" dirty="0">
              <a:solidFill>
                <a:prstClr val="black"/>
              </a:solidFill>
              <a:latin typeface="Calibri"/>
            </a:endParaRPr>
          </a:p>
        </p:txBody>
      </p:sp>
      <p:pic>
        <p:nvPicPr>
          <p:cNvPr id="11" name="Image 10"/>
          <p:cNvPicPr>
            <a:picLocks noChangeAspect="1"/>
          </p:cNvPicPr>
          <p:nvPr/>
        </p:nvPicPr>
        <p:blipFill>
          <a:blip r:embed="rId4"/>
          <a:stretch>
            <a:fillRect/>
          </a:stretch>
        </p:blipFill>
        <p:spPr>
          <a:xfrm>
            <a:off x="506582" y="2652199"/>
            <a:ext cx="3228253" cy="991854"/>
          </a:xfrm>
          <a:prstGeom prst="rect">
            <a:avLst/>
          </a:prstGeom>
        </p:spPr>
      </p:pic>
      <p:pic>
        <p:nvPicPr>
          <p:cNvPr id="714" name="Image 713"/>
          <p:cNvPicPr>
            <a:picLocks noChangeAspect="1"/>
          </p:cNvPicPr>
          <p:nvPr/>
        </p:nvPicPr>
        <p:blipFill>
          <a:blip r:embed="rId5"/>
          <a:stretch>
            <a:fillRect/>
          </a:stretch>
        </p:blipFill>
        <p:spPr>
          <a:xfrm>
            <a:off x="2603573" y="8635997"/>
            <a:ext cx="1067841" cy="604666"/>
          </a:xfrm>
          <a:prstGeom prst="rect">
            <a:avLst/>
          </a:prstGeom>
        </p:spPr>
      </p:pic>
      <p:grpSp>
        <p:nvGrpSpPr>
          <p:cNvPr id="30" name="Groupe 29"/>
          <p:cNvGrpSpPr/>
          <p:nvPr/>
        </p:nvGrpSpPr>
        <p:grpSpPr>
          <a:xfrm>
            <a:off x="526564" y="6840412"/>
            <a:ext cx="1344530" cy="948206"/>
            <a:chOff x="440060" y="1698549"/>
            <a:chExt cx="3646393" cy="2855514"/>
          </a:xfrm>
        </p:grpSpPr>
        <p:grpSp>
          <p:nvGrpSpPr>
            <p:cNvPr id="551" name="Groupe 550"/>
            <p:cNvGrpSpPr/>
            <p:nvPr/>
          </p:nvGrpSpPr>
          <p:grpSpPr>
            <a:xfrm>
              <a:off x="440060" y="1958782"/>
              <a:ext cx="3646393" cy="2595281"/>
              <a:chOff x="84894" y="1173080"/>
              <a:chExt cx="4400040" cy="3137178"/>
            </a:xfrm>
          </p:grpSpPr>
          <p:pic>
            <p:nvPicPr>
              <p:cNvPr id="552" name="Image 551"/>
              <p:cNvPicPr>
                <a:picLocks noChangeAspect="1"/>
              </p:cNvPicPr>
              <p:nvPr/>
            </p:nvPicPr>
            <p:blipFill>
              <a:blip r:embed="rId6"/>
              <a:stretch>
                <a:fillRect/>
              </a:stretch>
            </p:blipFill>
            <p:spPr>
              <a:xfrm>
                <a:off x="84894" y="1173080"/>
                <a:ext cx="4400040" cy="3137178"/>
              </a:xfrm>
              <a:prstGeom prst="rect">
                <a:avLst/>
              </a:prstGeom>
            </p:spPr>
          </p:pic>
          <p:sp>
            <p:nvSpPr>
              <p:cNvPr id="553" name="Rectangle 552"/>
              <p:cNvSpPr/>
              <p:nvPr/>
            </p:nvSpPr>
            <p:spPr>
              <a:xfrm>
                <a:off x="2483673" y="1276022"/>
                <a:ext cx="151047" cy="369837"/>
              </a:xfrm>
              <a:prstGeom prst="rect">
                <a:avLst/>
              </a:prstGeom>
              <a:solidFill>
                <a:srgbClr val="C0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56"/>
              </a:p>
            </p:txBody>
          </p:sp>
          <p:sp>
            <p:nvSpPr>
              <p:cNvPr id="554" name="Rectangle 553"/>
              <p:cNvSpPr/>
              <p:nvPr/>
            </p:nvSpPr>
            <p:spPr>
              <a:xfrm>
                <a:off x="1463083" y="1277085"/>
                <a:ext cx="1013980" cy="368845"/>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56"/>
              </a:p>
            </p:txBody>
          </p:sp>
          <p:sp>
            <p:nvSpPr>
              <p:cNvPr id="555" name="Rectangle 554"/>
              <p:cNvSpPr/>
              <p:nvPr/>
            </p:nvSpPr>
            <p:spPr>
              <a:xfrm>
                <a:off x="2641331" y="1277085"/>
                <a:ext cx="987817" cy="368845"/>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56"/>
              </a:p>
            </p:txBody>
          </p:sp>
          <p:sp>
            <p:nvSpPr>
              <p:cNvPr id="556" name="Rectangle 555"/>
              <p:cNvSpPr/>
              <p:nvPr/>
            </p:nvSpPr>
            <p:spPr>
              <a:xfrm>
                <a:off x="3632254" y="1276022"/>
                <a:ext cx="778220" cy="368094"/>
              </a:xfrm>
              <a:prstGeom prst="rect">
                <a:avLst/>
              </a:prstGeom>
              <a:solidFill>
                <a:schemeClr val="accent6">
                  <a:lumMod val="40000"/>
                  <a:lumOff val="6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56"/>
              </a:p>
            </p:txBody>
          </p:sp>
          <p:sp>
            <p:nvSpPr>
              <p:cNvPr id="557" name="Rectangle 556"/>
              <p:cNvSpPr/>
              <p:nvPr/>
            </p:nvSpPr>
            <p:spPr>
              <a:xfrm>
                <a:off x="571764" y="1277682"/>
                <a:ext cx="892824" cy="372805"/>
              </a:xfrm>
              <a:prstGeom prst="rect">
                <a:avLst/>
              </a:prstGeom>
              <a:solidFill>
                <a:schemeClr val="accent6">
                  <a:lumMod val="40000"/>
                  <a:lumOff val="6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56"/>
              </a:p>
            </p:txBody>
          </p:sp>
          <p:sp>
            <p:nvSpPr>
              <p:cNvPr id="594" name="ZoneTexte 593"/>
              <p:cNvSpPr txBox="1"/>
              <p:nvPr/>
            </p:nvSpPr>
            <p:spPr>
              <a:xfrm>
                <a:off x="535416" y="1716535"/>
                <a:ext cx="369507" cy="484655"/>
              </a:xfrm>
              <a:prstGeom prst="rect">
                <a:avLst/>
              </a:prstGeom>
              <a:noFill/>
            </p:spPr>
            <p:txBody>
              <a:bodyPr wrap="square" rtlCol="0">
                <a:spAutoFit/>
              </a:bodyPr>
              <a:lstStyle/>
              <a:p>
                <a:r>
                  <a:rPr lang="fr-FR" sz="256" b="1" dirty="0">
                    <a:solidFill>
                      <a:srgbClr val="FF0000"/>
                    </a:solidFill>
                  </a:rPr>
                  <a:t>A</a:t>
                </a:r>
              </a:p>
            </p:txBody>
          </p:sp>
          <p:cxnSp>
            <p:nvCxnSpPr>
              <p:cNvPr id="603" name="Connecteur droit 602"/>
              <p:cNvCxnSpPr/>
              <p:nvPr/>
            </p:nvCxnSpPr>
            <p:spPr>
              <a:xfrm>
                <a:off x="569856" y="1716536"/>
                <a:ext cx="0" cy="110775"/>
              </a:xfrm>
              <a:prstGeom prst="line">
                <a:avLst/>
              </a:prstGeom>
              <a:ln w="2857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604" name="ZoneTexte 603"/>
              <p:cNvSpPr txBox="1"/>
              <p:nvPr/>
            </p:nvSpPr>
            <p:spPr>
              <a:xfrm flipH="1">
                <a:off x="4268306" y="1720973"/>
                <a:ext cx="151047" cy="484655"/>
              </a:xfrm>
              <a:prstGeom prst="rect">
                <a:avLst/>
              </a:prstGeom>
              <a:noFill/>
            </p:spPr>
            <p:txBody>
              <a:bodyPr wrap="square" rtlCol="0">
                <a:spAutoFit/>
              </a:bodyPr>
              <a:lstStyle/>
              <a:p>
                <a:r>
                  <a:rPr lang="fr-FR" sz="256" b="1" dirty="0">
                    <a:solidFill>
                      <a:srgbClr val="FF0000"/>
                    </a:solidFill>
                  </a:rPr>
                  <a:t>B</a:t>
                </a:r>
              </a:p>
            </p:txBody>
          </p:sp>
          <p:cxnSp>
            <p:nvCxnSpPr>
              <p:cNvPr id="605" name="Connecteur droit 604"/>
              <p:cNvCxnSpPr/>
              <p:nvPr/>
            </p:nvCxnSpPr>
            <p:spPr>
              <a:xfrm>
                <a:off x="4419351" y="1994784"/>
                <a:ext cx="0" cy="110775"/>
              </a:xfrm>
              <a:prstGeom prst="line">
                <a:avLst/>
              </a:prstGeom>
              <a:ln w="28575">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606" name="Connecteur droit 605"/>
              <p:cNvCxnSpPr/>
              <p:nvPr/>
            </p:nvCxnSpPr>
            <p:spPr>
              <a:xfrm>
                <a:off x="2553437" y="1243837"/>
                <a:ext cx="23196" cy="28663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07" name="Groupe 606"/>
              <p:cNvGrpSpPr/>
              <p:nvPr/>
            </p:nvGrpSpPr>
            <p:grpSpPr>
              <a:xfrm>
                <a:off x="1446650" y="2924975"/>
                <a:ext cx="2194559" cy="1161931"/>
                <a:chOff x="3042465" y="2155976"/>
                <a:chExt cx="4296352" cy="2089314"/>
              </a:xfrm>
            </p:grpSpPr>
            <p:pic>
              <p:nvPicPr>
                <p:cNvPr id="617" name="Picture 8">
                  <a:extLst>
                    <a:ext uri="{FF2B5EF4-FFF2-40B4-BE49-F238E27FC236}">
                      <a16:creationId xmlns:a16="http://schemas.microsoft.com/office/drawing/2014/main" xmlns="" id="{F4486659-4679-461E-9E0F-FD106E1F6B5D}"/>
                    </a:ext>
                  </a:extLst>
                </p:cNvPr>
                <p:cNvPicPr>
                  <a:picLocks noChangeAspect="1"/>
                </p:cNvPicPr>
                <p:nvPr/>
              </p:nvPicPr>
              <p:blipFill>
                <a:blip r:embed="rId7"/>
                <a:stretch>
                  <a:fillRect/>
                </a:stretch>
              </p:blipFill>
              <p:spPr>
                <a:xfrm>
                  <a:off x="3702587" y="2155976"/>
                  <a:ext cx="3636230" cy="2089314"/>
                </a:xfrm>
                <a:prstGeom prst="rect">
                  <a:avLst/>
                </a:prstGeom>
              </p:spPr>
            </p:pic>
            <p:sp>
              <p:nvSpPr>
                <p:cNvPr id="615" name="ZoneTexte 614"/>
                <p:cNvSpPr txBox="1"/>
                <p:nvPr/>
              </p:nvSpPr>
              <p:spPr>
                <a:xfrm>
                  <a:off x="3042465" y="3237980"/>
                  <a:ext cx="723394" cy="1007310"/>
                </a:xfrm>
                <a:prstGeom prst="rect">
                  <a:avLst/>
                </a:prstGeom>
                <a:noFill/>
              </p:spPr>
              <p:txBody>
                <a:bodyPr wrap="square" rtlCol="0">
                  <a:spAutoFit/>
                </a:bodyPr>
                <a:lstStyle/>
                <a:p>
                  <a:r>
                    <a:rPr lang="fr-FR" sz="400" b="1" dirty="0">
                      <a:solidFill>
                        <a:srgbClr val="FF0000"/>
                      </a:solidFill>
                    </a:rPr>
                    <a:t>A</a:t>
                  </a:r>
                </a:p>
              </p:txBody>
            </p:sp>
          </p:grpSp>
          <p:cxnSp>
            <p:nvCxnSpPr>
              <p:cNvPr id="608" name="Connecteur droit avec flèche 607"/>
              <p:cNvCxnSpPr/>
              <p:nvPr/>
            </p:nvCxnSpPr>
            <p:spPr>
              <a:xfrm>
                <a:off x="2571234" y="2266140"/>
                <a:ext cx="22759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9" name="Connecteur droit avec flèche 608"/>
              <p:cNvCxnSpPr/>
              <p:nvPr/>
            </p:nvCxnSpPr>
            <p:spPr>
              <a:xfrm flipH="1">
                <a:off x="2308799" y="2609579"/>
                <a:ext cx="256236" cy="63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0" name="ZoneTexte 609"/>
              <p:cNvSpPr txBox="1"/>
              <p:nvPr/>
            </p:nvSpPr>
            <p:spPr>
              <a:xfrm>
                <a:off x="2439015" y="2113590"/>
                <a:ext cx="1042453" cy="744207"/>
              </a:xfrm>
              <a:prstGeom prst="rect">
                <a:avLst/>
              </a:prstGeom>
              <a:noFill/>
            </p:spPr>
            <p:txBody>
              <a:bodyPr wrap="square" rtlCol="0">
                <a:spAutoFit/>
              </a:bodyPr>
              <a:lstStyle/>
              <a:p>
                <a:pPr algn="ctr"/>
                <a:r>
                  <a:rPr lang="fr-FR" sz="357" dirty="0"/>
                  <a:t>Top </a:t>
                </a:r>
                <a:r>
                  <a:rPr lang="fr-FR" sz="357" dirty="0" err="1"/>
                  <a:t>Side</a:t>
                </a:r>
                <a:r>
                  <a:rPr lang="fr-FR" sz="357" dirty="0"/>
                  <a:t> </a:t>
                </a:r>
              </a:p>
            </p:txBody>
          </p:sp>
          <p:sp>
            <p:nvSpPr>
              <p:cNvPr id="611" name="ZoneTexte 610"/>
              <p:cNvSpPr txBox="1"/>
              <p:nvPr/>
            </p:nvSpPr>
            <p:spPr>
              <a:xfrm>
                <a:off x="1615177" y="2205081"/>
                <a:ext cx="1042454" cy="946421"/>
              </a:xfrm>
              <a:prstGeom prst="rect">
                <a:avLst/>
              </a:prstGeom>
              <a:noFill/>
            </p:spPr>
            <p:txBody>
              <a:bodyPr wrap="square" rtlCol="0">
                <a:spAutoFit/>
              </a:bodyPr>
              <a:lstStyle/>
              <a:p>
                <a:pPr algn="ctr"/>
                <a:r>
                  <a:rPr lang="fr-FR" sz="357" dirty="0"/>
                  <a:t>Botton </a:t>
                </a:r>
                <a:r>
                  <a:rPr lang="fr-FR" sz="357" dirty="0" err="1"/>
                  <a:t>Side</a:t>
                </a:r>
                <a:endParaRPr lang="fr-FR" sz="357" dirty="0"/>
              </a:p>
            </p:txBody>
          </p:sp>
        </p:grpSp>
        <p:sp>
          <p:nvSpPr>
            <p:cNvPr id="619" name="Rectangle 618"/>
            <p:cNvSpPr/>
            <p:nvPr/>
          </p:nvSpPr>
          <p:spPr>
            <a:xfrm>
              <a:off x="708710" y="1698549"/>
              <a:ext cx="571704" cy="521377"/>
            </a:xfrm>
            <a:prstGeom prst="rect">
              <a:avLst/>
            </a:prstGeom>
          </p:spPr>
          <p:txBody>
            <a:bodyPr wrap="none">
              <a:spAutoFit/>
            </a:bodyPr>
            <a:lstStyle/>
            <a:p>
              <a:endParaRPr lang="fr-FR" sz="513" b="1" dirty="0"/>
            </a:p>
          </p:txBody>
        </p:sp>
      </p:grpSp>
      <p:sp>
        <p:nvSpPr>
          <p:cNvPr id="3075" name="TextBox 6"/>
          <p:cNvSpPr txBox="1">
            <a:spLocks noChangeArrowheads="1"/>
          </p:cNvSpPr>
          <p:nvPr/>
        </p:nvSpPr>
        <p:spPr bwMode="auto">
          <a:xfrm>
            <a:off x="495853" y="1566047"/>
            <a:ext cx="5863909" cy="815793"/>
          </a:xfrm>
          <a:prstGeom prst="rect">
            <a:avLst/>
          </a:prstGeom>
          <a:solidFill>
            <a:schemeClr val="bg1">
              <a:lumMod val="95000"/>
            </a:schemeClr>
          </a:solidFill>
          <a:ln w="12700">
            <a:noFill/>
            <a:prstDash val="solid"/>
          </a:ln>
        </p:spPr>
        <p:style>
          <a:lnRef idx="2">
            <a:schemeClr val="accent6"/>
          </a:lnRef>
          <a:fillRef idx="1">
            <a:schemeClr val="lt1"/>
          </a:fillRef>
          <a:effectRef idx="0">
            <a:schemeClr val="accent6"/>
          </a:effectRef>
          <a:fontRef idx="minor">
            <a:schemeClr val="dk1"/>
          </a:fontRef>
        </p:style>
        <p:txBody>
          <a:bodyPr wrap="square" lIns="17582" tIns="8791" rIns="17582" bIns="8791">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a:buNone/>
            </a:pPr>
            <a:r>
              <a:rPr lang="en-US" altLang="fr-FR" sz="700" b="1" dirty="0" smtClean="0">
                <a:latin typeface="+mn-lt"/>
              </a:rPr>
              <a:t>Introduction: </a:t>
            </a:r>
            <a:r>
              <a:rPr lang="en-US" altLang="fr-FR" sz="700" dirty="0" smtClean="0">
                <a:latin typeface="+mn-lt"/>
              </a:rPr>
              <a:t>A</a:t>
            </a:r>
            <a:r>
              <a:rPr lang="en-US" sz="700" dirty="0" smtClean="0">
                <a:latin typeface="+mn-lt"/>
              </a:rPr>
              <a:t>n inadequate temperature control, during forming of High Properties Thermoplastic Composites </a:t>
            </a:r>
            <a:r>
              <a:rPr lang="en-US" sz="700" dirty="0"/>
              <a:t>(</a:t>
            </a:r>
            <a:r>
              <a:rPr lang="en-US" sz="700" dirty="0" smtClean="0"/>
              <a:t>HP-TC) </a:t>
            </a:r>
            <a:r>
              <a:rPr lang="en-US" sz="700" dirty="0" smtClean="0">
                <a:latin typeface="+mn-lt"/>
              </a:rPr>
              <a:t>, could not only lead to mechanical and surface defects but also to an inefficient energy consumption. These problems become difficult to avoid with the interaction of different materials within the part, and also with the influence of subsequent stages on the process.</a:t>
            </a:r>
          </a:p>
          <a:p>
            <a:pPr algn="just" eaLnBrk="1" hangingPunct="1">
              <a:spcBef>
                <a:spcPct val="0"/>
              </a:spcBef>
              <a:buNone/>
              <a:defRPr/>
            </a:pPr>
            <a:endParaRPr lang="en-US" sz="200" b="1" dirty="0" smtClean="0">
              <a:latin typeface="+mn-lt"/>
            </a:endParaRPr>
          </a:p>
          <a:p>
            <a:pPr algn="just" eaLnBrk="1" hangingPunct="1">
              <a:spcBef>
                <a:spcPct val="0"/>
              </a:spcBef>
              <a:buNone/>
              <a:defRPr/>
            </a:pPr>
            <a:r>
              <a:rPr lang="en-US" sz="700" dirty="0" smtClean="0">
                <a:latin typeface="+mn-lt"/>
              </a:rPr>
              <a:t>As part of the Project PERFORM</a:t>
            </a:r>
            <a:r>
              <a:rPr lang="en-US" sz="700" b="1" dirty="0" smtClean="0">
                <a:latin typeface="+mn-lt"/>
              </a:rPr>
              <a:t>, </a:t>
            </a:r>
            <a:r>
              <a:rPr lang="en-US" sz="700" dirty="0" smtClean="0">
                <a:latin typeface="+mn-lt"/>
              </a:rPr>
              <a:t>conducted by the IRT Jules Verne,  this work aims to describe how to determine the spatial and temporal distribution of the heat sources that must be applied during different stages of a forming  process to reach a thermal objective within the part. To do this, a thermal design methodology that could be adapted to different manufacturing processes of HP-TC is proposed based on the concept of conformal cooling [1] and on an inverse optimization method</a:t>
            </a:r>
            <a:r>
              <a:rPr lang="en-US" sz="786" dirty="0" smtClean="0">
                <a:latin typeface="+mn-lt"/>
              </a:rPr>
              <a:t>. </a:t>
            </a:r>
            <a:endParaRPr lang="en-US" altLang="en-US" sz="786" dirty="0">
              <a:latin typeface="+mn-lt"/>
              <a:ea typeface="Cambria" charset="0"/>
              <a:cs typeface="Arial" panose="020B0604020202020204" pitchFamily="34" charset="0"/>
            </a:endParaRPr>
          </a:p>
        </p:txBody>
      </p:sp>
      <p:sp>
        <p:nvSpPr>
          <p:cNvPr id="17" name="TextBox 16">
            <a:extLst>
              <a:ext uri="{FF2B5EF4-FFF2-40B4-BE49-F238E27FC236}">
                <a16:creationId xmlns:a16="http://schemas.microsoft.com/office/drawing/2014/main" xmlns="" id="{EA6FE9FD-9A4F-4FAF-B198-2212344C94B9}"/>
              </a:ext>
            </a:extLst>
          </p:cNvPr>
          <p:cNvSpPr txBox="1"/>
          <p:nvPr/>
        </p:nvSpPr>
        <p:spPr>
          <a:xfrm>
            <a:off x="3760474" y="2637262"/>
            <a:ext cx="1271609" cy="646331"/>
          </a:xfrm>
          <a:prstGeom prst="rect">
            <a:avLst/>
          </a:prstGeom>
          <a:noFill/>
        </p:spPr>
        <p:txBody>
          <a:bodyPr wrap="square" rtlCol="0">
            <a:spAutoFit/>
          </a:bodyPr>
          <a:lstStyle/>
          <a:p>
            <a:pPr algn="just"/>
            <a:r>
              <a:rPr lang="en-US" sz="600" dirty="0">
                <a:latin typeface="+mn-lt"/>
                <a:ea typeface="Times New Roman" panose="02020603050405020304" pitchFamily="18" charset="0"/>
              </a:rPr>
              <a:t>The conformal approach proposes the creation of </a:t>
            </a:r>
            <a:r>
              <a:rPr lang="en-US" sz="600" dirty="0" smtClean="0">
                <a:latin typeface="+mn-lt"/>
                <a:ea typeface="Times New Roman" panose="02020603050405020304" pitchFamily="18" charset="0"/>
              </a:rPr>
              <a:t>contour (dilated zone)</a:t>
            </a:r>
            <a:r>
              <a:rPr lang="en-US" sz="600" dirty="0">
                <a:latin typeface="+mn-lt"/>
                <a:ea typeface="Times New Roman" panose="02020603050405020304" pitchFamily="18" charset="0"/>
              </a:rPr>
              <a:t> reproducing the shape of the </a:t>
            </a:r>
            <a:r>
              <a:rPr lang="en-US" sz="600" dirty="0" smtClean="0">
                <a:latin typeface="+mn-lt"/>
                <a:ea typeface="Times New Roman" panose="02020603050405020304" pitchFamily="18" charset="0"/>
              </a:rPr>
              <a:t>part, </a:t>
            </a:r>
            <a:r>
              <a:rPr lang="en-US" sz="600" b="1" dirty="0" smtClean="0">
                <a:latin typeface="+mn-lt"/>
                <a:ea typeface="Times New Roman" panose="02020603050405020304" pitchFamily="18" charset="0"/>
              </a:rPr>
              <a:t>as </a:t>
            </a:r>
            <a:r>
              <a:rPr lang="en-US" sz="600" b="1" dirty="0">
                <a:latin typeface="+mn-lt"/>
                <a:ea typeface="Times New Roman" panose="02020603050405020304" pitchFamily="18" charset="0"/>
              </a:rPr>
              <a:t>close as possible to the mold’s surface </a:t>
            </a:r>
            <a:r>
              <a:rPr lang="en-US" sz="600" dirty="0">
                <a:latin typeface="+mn-lt"/>
                <a:ea typeface="Times New Roman" panose="02020603050405020304" pitchFamily="18" charset="0"/>
              </a:rPr>
              <a:t>[1</a:t>
            </a:r>
            <a:r>
              <a:rPr lang="en-US" sz="600" dirty="0" smtClean="0">
                <a:latin typeface="+mn-lt"/>
                <a:ea typeface="Times New Roman" panose="02020603050405020304" pitchFamily="18" charset="0"/>
              </a:rPr>
              <a:t>], where heat fluxes are searched. </a:t>
            </a:r>
            <a:endParaRPr lang="en-US" sz="600" dirty="0">
              <a:latin typeface="+mn-lt"/>
              <a:ea typeface="Times New Roman" panose="02020603050405020304" pitchFamily="18" charset="0"/>
            </a:endParaRPr>
          </a:p>
        </p:txBody>
      </p:sp>
      <p:sp>
        <p:nvSpPr>
          <p:cNvPr id="61" name="TextBox 33">
            <a:extLst>
              <a:ext uri="{FF2B5EF4-FFF2-40B4-BE49-F238E27FC236}">
                <a16:creationId xmlns:a16="http://schemas.microsoft.com/office/drawing/2014/main" xmlns="" id="{B80C411C-0AFA-421A-95CB-3669897EA08D}"/>
              </a:ext>
            </a:extLst>
          </p:cNvPr>
          <p:cNvSpPr txBox="1">
            <a:spLocks noChangeArrowheads="1"/>
          </p:cNvSpPr>
          <p:nvPr/>
        </p:nvSpPr>
        <p:spPr bwMode="auto">
          <a:xfrm>
            <a:off x="1336802" y="3635543"/>
            <a:ext cx="1410885" cy="10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a:cs typeface="Arial" panose="020B0604020202020204" pitchFamily="34" charset="0"/>
              </a:rPr>
              <a:t>Figure 1</a:t>
            </a:r>
            <a:r>
              <a:rPr lang="en-US" altLang="en-US" sz="571" dirty="0">
                <a:cs typeface="Arial" panose="020B0604020202020204" pitchFamily="34" charset="0"/>
              </a:rPr>
              <a:t>. Hybrid manufacturing </a:t>
            </a:r>
            <a:r>
              <a:rPr lang="en-US" altLang="en-US" sz="571" dirty="0" smtClean="0">
                <a:cs typeface="Arial" panose="020B0604020202020204" pitchFamily="34" charset="0"/>
              </a:rPr>
              <a:t>process stages</a:t>
            </a:r>
            <a:endParaRPr lang="en-US" altLang="en-US" sz="571" dirty="0">
              <a:cs typeface="Arial" panose="020B0604020202020204" pitchFamily="34" charset="0"/>
            </a:endParaRPr>
          </a:p>
        </p:txBody>
      </p:sp>
      <mc:AlternateContent xmlns:mc="http://schemas.openxmlformats.org/markup-compatibility/2006">
        <mc:Choice xmlns:a14="http://schemas.microsoft.com/office/drawing/2010/main" Requires="a14">
          <p:sp>
            <p:nvSpPr>
              <p:cNvPr id="288" name="ZoneTexte 277">
                <a:extLst>
                  <a:ext uri="{FF2B5EF4-FFF2-40B4-BE49-F238E27FC236}">
                    <a16:creationId xmlns:a16="http://schemas.microsoft.com/office/drawing/2014/main" xmlns="" id="{FDC91940-F75B-4762-83C7-C284CCCC4A70}"/>
                  </a:ext>
                </a:extLst>
              </p:cNvPr>
              <p:cNvSpPr txBox="1"/>
              <p:nvPr/>
            </p:nvSpPr>
            <p:spPr>
              <a:xfrm>
                <a:off x="3359549" y="4405096"/>
                <a:ext cx="1237092" cy="241285"/>
              </a:xfrm>
              <a:prstGeom prst="rect">
                <a:avLst/>
              </a:prstGeom>
              <a:noFill/>
            </p:spPr>
            <p:txBody>
              <a:bodyPr wrap="square" rtlCol="0">
                <a:spAutoFit/>
              </a:bodyPr>
              <a:lstStyle/>
              <a:p>
                <a14:m>
                  <m:oMath xmlns:m="http://schemas.openxmlformats.org/officeDocument/2006/math">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𝜌</m:t>
                        </m:r>
                      </m:e>
                      <m:sub>
                        <m:r>
                          <a:rPr lang="fr-FR" sz="620" i="1">
                            <a:latin typeface="Cambria Math" panose="02040503050406030204" pitchFamily="18" charset="0"/>
                            <a:ea typeface="Cambria Math" panose="02040503050406030204" pitchFamily="18" charset="0"/>
                          </a:rPr>
                          <m:t>𝑖</m:t>
                        </m:r>
                      </m:sub>
                    </m:sSub>
                    <m:sSub>
                      <m:sSubPr>
                        <m:ctrlPr>
                          <a:rPr lang="fr-FR" sz="620" i="1">
                            <a:latin typeface="Cambria Math" panose="02040503050406030204" pitchFamily="18" charset="0"/>
                          </a:rPr>
                        </m:ctrlPr>
                      </m:sSubPr>
                      <m:e>
                        <m:r>
                          <a:rPr lang="fr-FR" sz="620" i="1">
                            <a:latin typeface="Cambria Math" panose="02040503050406030204" pitchFamily="18" charset="0"/>
                          </a:rPr>
                          <m:t>𝐶</m:t>
                        </m:r>
                      </m:e>
                      <m:sub>
                        <m:r>
                          <a:rPr lang="fr-FR" sz="620" i="1">
                            <a:latin typeface="Cambria Math" panose="02040503050406030204" pitchFamily="18" charset="0"/>
                          </a:rPr>
                          <m:t>𝑝𝑖</m:t>
                        </m:r>
                      </m:sub>
                    </m:sSub>
                    <m:f>
                      <m:fPr>
                        <m:ctrlPr>
                          <a:rPr lang="fr-FR" sz="620" i="1">
                            <a:latin typeface="Cambria Math" panose="02040503050406030204" pitchFamily="18" charset="0"/>
                          </a:rPr>
                        </m:ctrlPr>
                      </m:fPr>
                      <m:num>
                        <m:r>
                          <a:rPr lang="fr-FR" sz="620" i="1">
                            <a:latin typeface="Cambria Math" panose="02040503050406030204" pitchFamily="18" charset="0"/>
                          </a:rPr>
                          <m:t>𝜕</m:t>
                        </m:r>
                        <m:d>
                          <m:dPr>
                            <m:ctrlPr>
                              <a:rPr lang="fr-FR" sz="620" i="1">
                                <a:latin typeface="Cambria Math" panose="02040503050406030204" pitchFamily="18" charset="0"/>
                              </a:rPr>
                            </m:ctrlPr>
                          </m:dPr>
                          <m:e>
                            <m:sSub>
                              <m:sSubPr>
                                <m:ctrlPr>
                                  <a:rPr lang="fr-FR" sz="620" i="1">
                                    <a:latin typeface="Cambria Math" panose="02040503050406030204" pitchFamily="18" charset="0"/>
                                  </a:rPr>
                                </m:ctrlPr>
                              </m:sSubPr>
                              <m:e>
                                <m:r>
                                  <a:rPr lang="fr-FR" sz="620" i="1">
                                    <a:latin typeface="Cambria Math" panose="02040503050406030204" pitchFamily="18" charset="0"/>
                                  </a:rPr>
                                  <m:t>𝑇</m:t>
                                </m:r>
                              </m:e>
                              <m:sub>
                                <m:r>
                                  <a:rPr lang="fr-FR" sz="620" i="1">
                                    <a:latin typeface="Cambria Math" panose="02040503050406030204" pitchFamily="18" charset="0"/>
                                  </a:rPr>
                                  <m:t>𝑖</m:t>
                                </m:r>
                              </m:sub>
                            </m:sSub>
                          </m:e>
                        </m:d>
                      </m:num>
                      <m:den>
                        <m:r>
                          <a:rPr lang="fr-FR" sz="620" i="1">
                            <a:latin typeface="Cambria Math" panose="02040503050406030204" pitchFamily="18" charset="0"/>
                          </a:rPr>
                          <m:t>𝜕</m:t>
                        </m:r>
                        <m:r>
                          <a:rPr lang="fr-FR" sz="620" i="1">
                            <a:latin typeface="Cambria Math" panose="02040503050406030204" pitchFamily="18" charset="0"/>
                          </a:rPr>
                          <m:t>𝑡</m:t>
                        </m:r>
                      </m:den>
                    </m:f>
                    <m:r>
                      <a:rPr lang="fr-FR" sz="620" i="1">
                        <a:latin typeface="Cambria Math" panose="02040503050406030204" pitchFamily="18" charset="0"/>
                      </a:rPr>
                      <m:t>=</m:t>
                    </m:r>
                    <m:sSub>
                      <m:sSubPr>
                        <m:ctrlPr>
                          <a:rPr lang="fr-FR" sz="620" i="1">
                            <a:latin typeface="Cambria Math" panose="02040503050406030204" pitchFamily="18" charset="0"/>
                          </a:rPr>
                        </m:ctrlPr>
                      </m:sSubPr>
                      <m:e>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𝜆</m:t>
                            </m:r>
                          </m:e>
                          <m:sub>
                            <m:r>
                              <a:rPr lang="fr-FR" sz="620" i="1">
                                <a:latin typeface="Cambria Math" panose="02040503050406030204" pitchFamily="18" charset="0"/>
                                <a:ea typeface="Cambria Math" panose="02040503050406030204" pitchFamily="18" charset="0"/>
                              </a:rPr>
                              <m:t>𝑖</m:t>
                            </m:r>
                          </m:sub>
                        </m:sSub>
                        <m:r>
                          <m:rPr>
                            <m:sty m:val="p"/>
                          </m:rPr>
                          <a:rPr lang="el-GR" sz="620" i="1">
                            <a:latin typeface="Cambria Math" panose="02040503050406030204" pitchFamily="18" charset="0"/>
                            <a:ea typeface="Cambria Math" panose="02040503050406030204" pitchFamily="18" charset="0"/>
                          </a:rPr>
                          <m:t>Δ</m:t>
                        </m:r>
                        <m:r>
                          <a:rPr lang="fr-FR" sz="620" i="1">
                            <a:latin typeface="Cambria Math" panose="02040503050406030204" pitchFamily="18" charset="0"/>
                          </a:rPr>
                          <m:t>𝑇</m:t>
                        </m:r>
                      </m:e>
                      <m:sub>
                        <m:r>
                          <a:rPr lang="fr-FR" sz="620" i="1">
                            <a:latin typeface="Cambria Math" panose="02040503050406030204" pitchFamily="18" charset="0"/>
                          </a:rPr>
                          <m:t>𝑖</m:t>
                        </m:r>
                      </m:sub>
                    </m:sSub>
                  </m:oMath>
                </a14:m>
                <a:r>
                  <a:rPr lang="fr-FR" sz="620" dirty="0"/>
                  <a:t> on</a:t>
                </a:r>
                <a14:m>
                  <m:oMath xmlns:m="http://schemas.openxmlformats.org/officeDocument/2006/math">
                    <m:sSub>
                      <m:sSubPr>
                        <m:ctrlPr>
                          <a:rPr lang="el-GR" sz="620" i="1" dirty="0">
                            <a:latin typeface="Cambria Math" panose="02040503050406030204" pitchFamily="18" charset="0"/>
                          </a:rPr>
                        </m:ctrlPr>
                      </m:sSubPr>
                      <m:e>
                        <m:r>
                          <a:rPr lang="fr-FR" sz="620" dirty="0">
                            <a:latin typeface="Cambria Math" panose="02040503050406030204" pitchFamily="18" charset="0"/>
                          </a:rPr>
                          <m:t>  </m:t>
                        </m:r>
                        <m:r>
                          <m:rPr>
                            <m:sty m:val="p"/>
                          </m:rPr>
                          <a:rPr lang="el-GR" sz="620" dirty="0">
                            <a:latin typeface="Cambria Math" panose="02040503050406030204" pitchFamily="18" charset="0"/>
                          </a:rPr>
                          <m:t>Ω</m:t>
                        </m:r>
                        <m:r>
                          <m:rPr>
                            <m:nor/>
                          </m:rPr>
                          <a:rPr lang="fr-FR" sz="620" dirty="0"/>
                          <m:t> </m:t>
                        </m:r>
                      </m:e>
                      <m:sub>
                        <m:r>
                          <a:rPr lang="fr-FR" sz="620" i="1" dirty="0">
                            <a:latin typeface="Cambria Math" panose="02040503050406030204" pitchFamily="18" charset="0"/>
                          </a:rPr>
                          <m:t>𝑖</m:t>
                        </m:r>
                      </m:sub>
                    </m:sSub>
                  </m:oMath>
                </a14:m>
                <a:endParaRPr lang="fr-FR" sz="620" dirty="0"/>
              </a:p>
            </p:txBody>
          </p:sp>
        </mc:Choice>
        <mc:Fallback>
          <p:sp>
            <p:nvSpPr>
              <p:cNvPr id="288" name="ZoneTexte 277">
                <a:extLst>
                  <a:ext uri="{FF2B5EF4-FFF2-40B4-BE49-F238E27FC236}">
                    <a16:creationId xmlns:a16="http://schemas.microsoft.com/office/drawing/2014/main" xmlns="" xmlns:a14="http://schemas.microsoft.com/office/drawing/2010/main" id="{FDC91940-F75B-4762-83C7-C284CCCC4A70}"/>
                  </a:ext>
                </a:extLst>
              </p:cNvPr>
              <p:cNvSpPr txBox="1">
                <a:spLocks noRot="1" noChangeAspect="1" noMove="1" noResize="1" noEditPoints="1" noAdjustHandles="1" noChangeArrowheads="1" noChangeShapeType="1" noTextEdit="1"/>
              </p:cNvSpPr>
              <p:nvPr/>
            </p:nvSpPr>
            <p:spPr>
              <a:xfrm>
                <a:off x="3359549" y="4405096"/>
                <a:ext cx="1237092" cy="241285"/>
              </a:xfrm>
              <a:prstGeom prst="rect">
                <a:avLst/>
              </a:prstGeom>
              <a:blipFill rotWithShape="0">
                <a:blip r:embed="rId8"/>
                <a:stretch>
                  <a:fillRect/>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289" name="ZoneTexte 277">
                <a:extLst>
                  <a:ext uri="{FF2B5EF4-FFF2-40B4-BE49-F238E27FC236}">
                    <a16:creationId xmlns:a16="http://schemas.microsoft.com/office/drawing/2014/main" xmlns="" id="{594C050A-0957-4E48-93C8-DB553DA8F264}"/>
                  </a:ext>
                </a:extLst>
              </p:cNvPr>
              <p:cNvSpPr txBox="1"/>
              <p:nvPr/>
            </p:nvSpPr>
            <p:spPr>
              <a:xfrm>
                <a:off x="4354093" y="4409472"/>
                <a:ext cx="1338458" cy="241285"/>
              </a:xfrm>
              <a:prstGeom prst="rect">
                <a:avLst/>
              </a:prstGeom>
              <a:noFill/>
            </p:spPr>
            <p:txBody>
              <a:bodyPr wrap="square" rtlCol="0">
                <a:spAutoFit/>
              </a:bodyPr>
              <a:lstStyle/>
              <a:p>
                <a14:m>
                  <m:oMath xmlns:m="http://schemas.openxmlformats.org/officeDocument/2006/math">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𝜌</m:t>
                        </m:r>
                      </m:e>
                      <m:sub>
                        <m:r>
                          <a:rPr lang="fr-FR" sz="620" i="1">
                            <a:latin typeface="Cambria Math" panose="02040503050406030204" pitchFamily="18" charset="0"/>
                            <a:ea typeface="Cambria Math" panose="02040503050406030204" pitchFamily="18" charset="0"/>
                          </a:rPr>
                          <m:t>𝑖</m:t>
                        </m:r>
                      </m:sub>
                    </m:sSub>
                    <m:sSub>
                      <m:sSubPr>
                        <m:ctrlPr>
                          <a:rPr lang="fr-FR" sz="620" i="1">
                            <a:latin typeface="Cambria Math" panose="02040503050406030204" pitchFamily="18" charset="0"/>
                          </a:rPr>
                        </m:ctrlPr>
                      </m:sSubPr>
                      <m:e>
                        <m:r>
                          <a:rPr lang="fr-FR" sz="620" i="1">
                            <a:latin typeface="Cambria Math" panose="02040503050406030204" pitchFamily="18" charset="0"/>
                          </a:rPr>
                          <m:t>𝐶</m:t>
                        </m:r>
                      </m:e>
                      <m:sub>
                        <m:r>
                          <a:rPr lang="fr-FR" sz="620" i="1">
                            <a:latin typeface="Cambria Math" panose="02040503050406030204" pitchFamily="18" charset="0"/>
                          </a:rPr>
                          <m:t>𝑝𝑖</m:t>
                        </m:r>
                      </m:sub>
                    </m:sSub>
                    <m:f>
                      <m:fPr>
                        <m:ctrlPr>
                          <a:rPr lang="fr-FR" sz="620" i="1">
                            <a:latin typeface="Cambria Math" panose="02040503050406030204" pitchFamily="18" charset="0"/>
                          </a:rPr>
                        </m:ctrlPr>
                      </m:fPr>
                      <m:num>
                        <m:r>
                          <a:rPr lang="fr-FR" sz="620" i="1">
                            <a:latin typeface="Cambria Math" panose="02040503050406030204" pitchFamily="18" charset="0"/>
                          </a:rPr>
                          <m:t>𝜕</m:t>
                        </m:r>
                        <m:d>
                          <m:dPr>
                            <m:ctrlPr>
                              <a:rPr lang="fr-FR" sz="620" i="1">
                                <a:latin typeface="Cambria Math" panose="02040503050406030204" pitchFamily="18" charset="0"/>
                              </a:rPr>
                            </m:ctrlPr>
                          </m:dPr>
                          <m:e>
                            <m:r>
                              <a:rPr lang="fr-FR" sz="620" i="1">
                                <a:latin typeface="Cambria Math" panose="02040503050406030204" pitchFamily="18" charset="0"/>
                                <a:ea typeface="Cambria Math" panose="02040503050406030204" pitchFamily="18" charset="0"/>
                              </a:rPr>
                              <m:t>𝛿</m:t>
                            </m:r>
                            <m:sSub>
                              <m:sSubPr>
                                <m:ctrlPr>
                                  <a:rPr lang="fr-FR" sz="620" i="1">
                                    <a:latin typeface="Cambria Math" panose="02040503050406030204" pitchFamily="18" charset="0"/>
                                  </a:rPr>
                                </m:ctrlPr>
                              </m:sSubPr>
                              <m:e>
                                <m:r>
                                  <a:rPr lang="fr-FR" sz="620" i="1">
                                    <a:latin typeface="Cambria Math" panose="02040503050406030204" pitchFamily="18" charset="0"/>
                                  </a:rPr>
                                  <m:t>𝑇</m:t>
                                </m:r>
                              </m:e>
                              <m:sub>
                                <m:r>
                                  <a:rPr lang="fr-FR" sz="620" i="1">
                                    <a:latin typeface="Cambria Math" panose="02040503050406030204" pitchFamily="18" charset="0"/>
                                  </a:rPr>
                                  <m:t>𝑖</m:t>
                                </m:r>
                              </m:sub>
                            </m:sSub>
                          </m:e>
                        </m:d>
                      </m:num>
                      <m:den>
                        <m:r>
                          <a:rPr lang="fr-FR" sz="620" i="1">
                            <a:latin typeface="Cambria Math" panose="02040503050406030204" pitchFamily="18" charset="0"/>
                          </a:rPr>
                          <m:t>𝜕</m:t>
                        </m:r>
                        <m:r>
                          <a:rPr lang="fr-FR" sz="620" i="1">
                            <a:latin typeface="Cambria Math" panose="02040503050406030204" pitchFamily="18" charset="0"/>
                          </a:rPr>
                          <m:t>𝑡</m:t>
                        </m:r>
                      </m:den>
                    </m:f>
                    <m:r>
                      <a:rPr lang="fr-FR" sz="620" i="1">
                        <a:latin typeface="Cambria Math" panose="02040503050406030204" pitchFamily="18" charset="0"/>
                      </a:rPr>
                      <m:t>=</m:t>
                    </m:r>
                    <m:sSub>
                      <m:sSubPr>
                        <m:ctrlPr>
                          <a:rPr lang="fr-FR" sz="620" i="1">
                            <a:latin typeface="Cambria Math" panose="02040503050406030204" pitchFamily="18" charset="0"/>
                          </a:rPr>
                        </m:ctrlPr>
                      </m:sSubPr>
                      <m:e>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𝜆</m:t>
                            </m:r>
                          </m:e>
                          <m:sub>
                            <m:r>
                              <a:rPr lang="fr-FR" sz="620" i="1">
                                <a:latin typeface="Cambria Math" panose="02040503050406030204" pitchFamily="18" charset="0"/>
                                <a:ea typeface="Cambria Math" panose="02040503050406030204" pitchFamily="18" charset="0"/>
                              </a:rPr>
                              <m:t>𝑖</m:t>
                            </m:r>
                          </m:sub>
                        </m:sSub>
                        <m:r>
                          <m:rPr>
                            <m:sty m:val="p"/>
                          </m:rPr>
                          <a:rPr lang="el-GR" sz="620" i="1">
                            <a:latin typeface="Cambria Math" panose="02040503050406030204" pitchFamily="18" charset="0"/>
                            <a:ea typeface="Cambria Math" panose="02040503050406030204" pitchFamily="18" charset="0"/>
                          </a:rPr>
                          <m:t>Δ</m:t>
                        </m:r>
                        <m:r>
                          <a:rPr lang="el-GR" sz="620" i="1">
                            <a:latin typeface="Cambria Math" panose="02040503050406030204" pitchFamily="18" charset="0"/>
                            <a:ea typeface="Cambria Math" panose="02040503050406030204" pitchFamily="18" charset="0"/>
                          </a:rPr>
                          <m:t>𝛿</m:t>
                        </m:r>
                        <m:r>
                          <a:rPr lang="fr-FR" sz="620" i="1">
                            <a:latin typeface="Cambria Math" panose="02040503050406030204" pitchFamily="18" charset="0"/>
                          </a:rPr>
                          <m:t>𝑇</m:t>
                        </m:r>
                      </m:e>
                      <m:sub>
                        <m:r>
                          <a:rPr lang="fr-FR" sz="620" i="1">
                            <a:latin typeface="Cambria Math" panose="02040503050406030204" pitchFamily="18" charset="0"/>
                          </a:rPr>
                          <m:t>𝑖</m:t>
                        </m:r>
                      </m:sub>
                    </m:sSub>
                  </m:oMath>
                </a14:m>
                <a:r>
                  <a:rPr lang="fr-FR" sz="620" dirty="0"/>
                  <a:t> o</a:t>
                </a:r>
                <a14:m>
                  <m:oMath xmlns:m="http://schemas.openxmlformats.org/officeDocument/2006/math">
                    <m:r>
                      <m:rPr>
                        <m:sty m:val="p"/>
                      </m:rPr>
                      <a:rPr lang="fr-FR" sz="620" dirty="0">
                        <a:latin typeface="Cambria Math" panose="02040503050406030204" pitchFamily="18" charset="0"/>
                      </a:rPr>
                      <m:t>n</m:t>
                    </m:r>
                    <m:sSub>
                      <m:sSubPr>
                        <m:ctrlPr>
                          <a:rPr lang="el-GR" sz="620" i="1" dirty="0">
                            <a:latin typeface="Cambria Math" panose="02040503050406030204" pitchFamily="18" charset="0"/>
                          </a:rPr>
                        </m:ctrlPr>
                      </m:sSubPr>
                      <m:e>
                        <m:r>
                          <a:rPr lang="fr-FR" sz="620" dirty="0">
                            <a:latin typeface="Cambria Math" panose="02040503050406030204" pitchFamily="18" charset="0"/>
                          </a:rPr>
                          <m:t>  </m:t>
                        </m:r>
                        <m:r>
                          <m:rPr>
                            <m:sty m:val="p"/>
                          </m:rPr>
                          <a:rPr lang="el-GR" sz="620" dirty="0">
                            <a:latin typeface="Cambria Math" panose="02040503050406030204" pitchFamily="18" charset="0"/>
                          </a:rPr>
                          <m:t>Ω</m:t>
                        </m:r>
                        <m:r>
                          <m:rPr>
                            <m:nor/>
                          </m:rPr>
                          <a:rPr lang="fr-FR" sz="620" dirty="0"/>
                          <m:t> </m:t>
                        </m:r>
                      </m:e>
                      <m:sub>
                        <m:r>
                          <a:rPr lang="fr-FR" sz="620" i="1" dirty="0">
                            <a:latin typeface="Cambria Math" panose="02040503050406030204" pitchFamily="18" charset="0"/>
                          </a:rPr>
                          <m:t>𝑖</m:t>
                        </m:r>
                      </m:sub>
                    </m:sSub>
                  </m:oMath>
                </a14:m>
                <a:endParaRPr lang="fr-FR" sz="620" dirty="0"/>
              </a:p>
            </p:txBody>
          </p:sp>
        </mc:Choice>
        <mc:Fallback>
          <p:sp>
            <p:nvSpPr>
              <p:cNvPr id="289" name="ZoneTexte 277">
                <a:extLst>
                  <a:ext uri="{FF2B5EF4-FFF2-40B4-BE49-F238E27FC236}">
                    <a16:creationId xmlns:a16="http://schemas.microsoft.com/office/drawing/2014/main" xmlns="" xmlns:a14="http://schemas.microsoft.com/office/drawing/2010/main" id="{594C050A-0957-4E48-93C8-DB553DA8F264}"/>
                  </a:ext>
                </a:extLst>
              </p:cNvPr>
              <p:cNvSpPr txBox="1">
                <a:spLocks noRot="1" noChangeAspect="1" noMove="1" noResize="1" noEditPoints="1" noAdjustHandles="1" noChangeArrowheads="1" noChangeShapeType="1" noTextEdit="1"/>
              </p:cNvSpPr>
              <p:nvPr/>
            </p:nvSpPr>
            <p:spPr>
              <a:xfrm>
                <a:off x="4354093" y="4409472"/>
                <a:ext cx="1338458" cy="241285"/>
              </a:xfrm>
              <a:prstGeom prst="rect">
                <a:avLst/>
              </a:prstGeom>
              <a:blipFill rotWithShape="0">
                <a:blip r:embed="rId9"/>
                <a:stretch>
                  <a:fillRect/>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290" name="ZoneTexte 277">
                <a:extLst>
                  <a:ext uri="{FF2B5EF4-FFF2-40B4-BE49-F238E27FC236}">
                    <a16:creationId xmlns:a16="http://schemas.microsoft.com/office/drawing/2014/main" xmlns="" id="{3FADDC50-7490-4538-83FD-578CA3DE1CBE}"/>
                  </a:ext>
                </a:extLst>
              </p:cNvPr>
              <p:cNvSpPr txBox="1"/>
              <p:nvPr/>
            </p:nvSpPr>
            <p:spPr>
              <a:xfrm>
                <a:off x="5386798" y="4382461"/>
                <a:ext cx="1089175" cy="328103"/>
              </a:xfrm>
              <a:prstGeom prst="rect">
                <a:avLst/>
              </a:prstGeom>
              <a:noFill/>
            </p:spPr>
            <p:txBody>
              <a:bodyPr wrap="square" rtlCol="0">
                <a:spAutoFit/>
              </a:bodyPr>
              <a:lstStyle/>
              <a:p>
                <a14:m>
                  <m:oMath xmlns:m="http://schemas.openxmlformats.org/officeDocument/2006/math">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𝜌</m:t>
                        </m:r>
                      </m:e>
                      <m:sub>
                        <m:r>
                          <a:rPr lang="fr-FR" sz="620" i="1">
                            <a:latin typeface="Cambria Math" panose="02040503050406030204" pitchFamily="18" charset="0"/>
                            <a:ea typeface="Cambria Math" panose="02040503050406030204" pitchFamily="18" charset="0"/>
                          </a:rPr>
                          <m:t>𝑖</m:t>
                        </m:r>
                      </m:sub>
                    </m:sSub>
                    <m:sSub>
                      <m:sSubPr>
                        <m:ctrlPr>
                          <a:rPr lang="fr-FR" sz="620" i="1">
                            <a:latin typeface="Cambria Math" panose="02040503050406030204" pitchFamily="18" charset="0"/>
                          </a:rPr>
                        </m:ctrlPr>
                      </m:sSubPr>
                      <m:e>
                        <m:r>
                          <a:rPr lang="fr-FR" sz="620" i="1">
                            <a:latin typeface="Cambria Math" panose="02040503050406030204" pitchFamily="18" charset="0"/>
                          </a:rPr>
                          <m:t>𝐶</m:t>
                        </m:r>
                      </m:e>
                      <m:sub>
                        <m:r>
                          <a:rPr lang="fr-FR" sz="620" i="1">
                            <a:latin typeface="Cambria Math" panose="02040503050406030204" pitchFamily="18" charset="0"/>
                          </a:rPr>
                          <m:t>𝑝𝑖</m:t>
                        </m:r>
                      </m:sub>
                    </m:sSub>
                    <m:f>
                      <m:fPr>
                        <m:ctrlPr>
                          <a:rPr lang="fr-FR" sz="620" i="1">
                            <a:latin typeface="Cambria Math" panose="02040503050406030204" pitchFamily="18" charset="0"/>
                          </a:rPr>
                        </m:ctrlPr>
                      </m:fPr>
                      <m:num>
                        <m:r>
                          <a:rPr lang="fr-FR" sz="620" i="1">
                            <a:latin typeface="Cambria Math" panose="02040503050406030204" pitchFamily="18" charset="0"/>
                          </a:rPr>
                          <m:t>𝜕</m:t>
                        </m:r>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𝜓</m:t>
                            </m:r>
                          </m:e>
                          <m:sub>
                            <m:r>
                              <a:rPr lang="fr-FR" sz="620" i="1">
                                <a:latin typeface="Cambria Math" panose="02040503050406030204" pitchFamily="18" charset="0"/>
                                <a:ea typeface="Cambria Math" panose="02040503050406030204" pitchFamily="18" charset="0"/>
                              </a:rPr>
                              <m:t>𝑖</m:t>
                            </m:r>
                          </m:sub>
                        </m:sSub>
                      </m:num>
                      <m:den>
                        <m:r>
                          <a:rPr lang="fr-FR" sz="620" i="1">
                            <a:latin typeface="Cambria Math" panose="02040503050406030204" pitchFamily="18" charset="0"/>
                          </a:rPr>
                          <m:t>𝜕</m:t>
                        </m:r>
                        <m:r>
                          <a:rPr lang="fr-FR" sz="620" i="1">
                            <a:latin typeface="Cambria Math" panose="02040503050406030204" pitchFamily="18" charset="0"/>
                          </a:rPr>
                          <m:t>𝑡</m:t>
                        </m:r>
                      </m:den>
                    </m:f>
                    <m:r>
                      <a:rPr lang="fr-FR" sz="620" i="1">
                        <a:latin typeface="Cambria Math" panose="02040503050406030204" pitchFamily="18" charset="0"/>
                      </a:rPr>
                      <m:t>=−</m:t>
                    </m:r>
                    <m:sSub>
                      <m:sSubPr>
                        <m:ctrlPr>
                          <a:rPr lang="fr-FR" sz="620" i="1">
                            <a:latin typeface="Cambria Math" panose="02040503050406030204" pitchFamily="18" charset="0"/>
                          </a:rPr>
                        </m:ctrlPr>
                      </m:sSubPr>
                      <m:e>
                        <m:sSub>
                          <m:sSubPr>
                            <m:ctrlPr>
                              <a:rPr lang="fr-FR" sz="620" i="1">
                                <a:latin typeface="Cambria Math" panose="02040503050406030204" pitchFamily="18" charset="0"/>
                              </a:rPr>
                            </m:ctrlPr>
                          </m:sSubPr>
                          <m:e>
                            <m:r>
                              <a:rPr lang="fr-FR" sz="620" i="1">
                                <a:latin typeface="Cambria Math" panose="02040503050406030204" pitchFamily="18" charset="0"/>
                                <a:ea typeface="Cambria Math" panose="02040503050406030204" pitchFamily="18" charset="0"/>
                              </a:rPr>
                              <m:t>𝜆</m:t>
                            </m:r>
                          </m:e>
                          <m:sub>
                            <m:r>
                              <a:rPr lang="fr-FR" sz="620" i="1">
                                <a:latin typeface="Cambria Math" panose="02040503050406030204" pitchFamily="18" charset="0"/>
                                <a:ea typeface="Cambria Math" panose="02040503050406030204" pitchFamily="18" charset="0"/>
                              </a:rPr>
                              <m:t>𝑖</m:t>
                            </m:r>
                          </m:sub>
                        </m:sSub>
                        <m:r>
                          <m:rPr>
                            <m:sty m:val="p"/>
                          </m:rPr>
                          <a:rPr lang="el-GR" sz="620" i="1">
                            <a:latin typeface="Cambria Math" panose="02040503050406030204" pitchFamily="18" charset="0"/>
                            <a:ea typeface="Cambria Math" panose="02040503050406030204" pitchFamily="18" charset="0"/>
                          </a:rPr>
                          <m:t>Δ</m:t>
                        </m:r>
                        <m:r>
                          <a:rPr lang="el-GR" sz="620" i="1">
                            <a:latin typeface="Cambria Math" panose="02040503050406030204" pitchFamily="18" charset="0"/>
                            <a:ea typeface="Cambria Math" panose="02040503050406030204" pitchFamily="18" charset="0"/>
                          </a:rPr>
                          <m:t>𝜓</m:t>
                        </m:r>
                      </m:e>
                      <m:sub>
                        <m:r>
                          <a:rPr lang="fr-FR" sz="620" i="1">
                            <a:latin typeface="Cambria Math" panose="02040503050406030204" pitchFamily="18" charset="0"/>
                            <a:ea typeface="Cambria Math" panose="02040503050406030204" pitchFamily="18" charset="0"/>
                          </a:rPr>
                          <m:t>𝑖</m:t>
                        </m:r>
                      </m:sub>
                    </m:sSub>
                  </m:oMath>
                </a14:m>
                <a:r>
                  <a:rPr lang="fr-FR" sz="620" dirty="0"/>
                  <a:t> </a:t>
                </a:r>
                <a14:m>
                  <m:oMath xmlns:m="http://schemas.openxmlformats.org/officeDocument/2006/math">
                    <m:sSub>
                      <m:sSubPr>
                        <m:ctrlPr>
                          <a:rPr lang="el-GR" sz="620" i="1" dirty="0">
                            <a:latin typeface="Cambria Math" panose="02040503050406030204" pitchFamily="18" charset="0"/>
                          </a:rPr>
                        </m:ctrlPr>
                      </m:sSubPr>
                      <m:e>
                        <m:r>
                          <m:rPr>
                            <m:sty m:val="p"/>
                          </m:rPr>
                          <a:rPr lang="fr-FR" sz="620" dirty="0">
                            <a:latin typeface="Cambria Math" panose="02040503050406030204" pitchFamily="18" charset="0"/>
                          </a:rPr>
                          <m:t>on</m:t>
                        </m:r>
                        <m:r>
                          <a:rPr lang="fr-FR" sz="620" dirty="0">
                            <a:latin typeface="Cambria Math" panose="02040503050406030204" pitchFamily="18" charset="0"/>
                          </a:rPr>
                          <m:t>  </m:t>
                        </m:r>
                        <m:r>
                          <m:rPr>
                            <m:sty m:val="p"/>
                          </m:rPr>
                          <a:rPr lang="el-GR" sz="620" dirty="0">
                            <a:latin typeface="Cambria Math" panose="02040503050406030204" pitchFamily="18" charset="0"/>
                          </a:rPr>
                          <m:t>Ω</m:t>
                        </m:r>
                        <m:r>
                          <m:rPr>
                            <m:nor/>
                          </m:rPr>
                          <a:rPr lang="fr-FR" sz="620" dirty="0"/>
                          <m:t> </m:t>
                        </m:r>
                      </m:e>
                      <m:sub>
                        <m:r>
                          <a:rPr lang="fr-FR" sz="620" i="1" dirty="0">
                            <a:latin typeface="Cambria Math" panose="02040503050406030204" pitchFamily="18" charset="0"/>
                          </a:rPr>
                          <m:t>𝑖</m:t>
                        </m:r>
                      </m:sub>
                    </m:sSub>
                  </m:oMath>
                </a14:m>
                <a:r>
                  <a:rPr lang="fr-FR" sz="620" dirty="0"/>
                  <a:t> </a:t>
                </a:r>
                <a:endParaRPr lang="fr-FR" sz="62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fr-FR" sz="620" i="1">
                          <a:latin typeface="Cambria Math" panose="02040503050406030204" pitchFamily="18" charset="0"/>
                          <a:ea typeface="Cambria Math" panose="02040503050406030204" pitchFamily="18" charset="0"/>
                        </a:rPr>
                        <m:t>∀ </m:t>
                      </m:r>
                      <m:r>
                        <a:rPr lang="fr-FR" sz="620" i="1">
                          <a:latin typeface="Cambria Math" panose="02040503050406030204" pitchFamily="18" charset="0"/>
                          <a:ea typeface="Cambria Math" panose="02040503050406030204" pitchFamily="18" charset="0"/>
                        </a:rPr>
                        <m:t>𝑖</m:t>
                      </m:r>
                      <m:r>
                        <a:rPr lang="fr-FR" sz="620" i="1">
                          <a:latin typeface="Cambria Math" panose="02040503050406030204" pitchFamily="18" charset="0"/>
                          <a:ea typeface="Cambria Math" panose="02040503050406030204" pitchFamily="18" charset="0"/>
                        </a:rPr>
                        <m:t>=1:4</m:t>
                      </m:r>
                    </m:oMath>
                  </m:oMathPara>
                </a14:m>
                <a:endParaRPr lang="fr-FR" sz="620" dirty="0"/>
              </a:p>
            </p:txBody>
          </p:sp>
        </mc:Choice>
        <mc:Fallback>
          <p:sp>
            <p:nvSpPr>
              <p:cNvPr id="290" name="ZoneTexte 277">
                <a:extLst>
                  <a:ext uri="{FF2B5EF4-FFF2-40B4-BE49-F238E27FC236}">
                    <a16:creationId xmlns:a16="http://schemas.microsoft.com/office/drawing/2014/main" xmlns="" xmlns:a14="http://schemas.microsoft.com/office/drawing/2010/main" id="{3FADDC50-7490-4538-83FD-578CA3DE1CBE}"/>
                  </a:ext>
                </a:extLst>
              </p:cNvPr>
              <p:cNvSpPr txBox="1">
                <a:spLocks noRot="1" noChangeAspect="1" noMove="1" noResize="1" noEditPoints="1" noAdjustHandles="1" noChangeArrowheads="1" noChangeShapeType="1" noTextEdit="1"/>
              </p:cNvSpPr>
              <p:nvPr/>
            </p:nvSpPr>
            <p:spPr>
              <a:xfrm>
                <a:off x="5386798" y="4382461"/>
                <a:ext cx="1089175" cy="328103"/>
              </a:xfrm>
              <a:prstGeom prst="rect">
                <a:avLst/>
              </a:prstGeom>
              <a:blipFill rotWithShape="0">
                <a:blip r:embed="rId10"/>
                <a:stretch>
                  <a:fillRect/>
                </a:stretch>
              </a:blipFill>
            </p:spPr>
            <p:txBody>
              <a:bodyPr/>
              <a:lstStyle/>
              <a:p>
                <a:r>
                  <a:rPr lang="fr-FR">
                    <a:noFill/>
                  </a:rPr>
                  <a:t> </a:t>
                </a:r>
              </a:p>
            </p:txBody>
          </p:sp>
        </mc:Fallback>
      </mc:AlternateContent>
      <p:sp>
        <p:nvSpPr>
          <p:cNvPr id="302" name="TextBox 301">
            <a:extLst>
              <a:ext uri="{FF2B5EF4-FFF2-40B4-BE49-F238E27FC236}">
                <a16:creationId xmlns:a16="http://schemas.microsoft.com/office/drawing/2014/main" xmlns="" id="{D9BB7CC5-8308-4817-AD61-0DBF281AC691}"/>
              </a:ext>
            </a:extLst>
          </p:cNvPr>
          <p:cNvSpPr txBox="1"/>
          <p:nvPr/>
        </p:nvSpPr>
        <p:spPr>
          <a:xfrm>
            <a:off x="3368841" y="4244220"/>
            <a:ext cx="1431454" cy="200055"/>
          </a:xfrm>
          <a:prstGeom prst="rect">
            <a:avLst/>
          </a:prstGeom>
          <a:noFill/>
        </p:spPr>
        <p:txBody>
          <a:bodyPr wrap="square" rtlCol="0">
            <a:spAutoFit/>
          </a:bodyPr>
          <a:lstStyle/>
          <a:p>
            <a:pPr marL="97647" indent="-97647">
              <a:buFont typeface="Arial" panose="020B0604020202020204" pitchFamily="34" charset="0"/>
              <a:buChar char="•"/>
            </a:pPr>
            <a:r>
              <a:rPr lang="fr-FR" sz="710" b="1" dirty="0">
                <a:latin typeface="+mn-lt"/>
              </a:rPr>
              <a:t>Direct </a:t>
            </a:r>
            <a:r>
              <a:rPr lang="fr-FR" sz="710" b="1" dirty="0" err="1" smtClean="0">
                <a:latin typeface="+mn-lt"/>
              </a:rPr>
              <a:t>problem</a:t>
            </a:r>
            <a:r>
              <a:rPr lang="fr-FR" sz="710" b="1" dirty="0" smtClean="0">
                <a:latin typeface="+mn-lt"/>
              </a:rPr>
              <a:t> </a:t>
            </a:r>
            <a:endParaRPr lang="fr-FR" sz="710" b="1" dirty="0">
              <a:latin typeface="+mn-lt"/>
            </a:endParaRPr>
          </a:p>
        </p:txBody>
      </p:sp>
      <p:sp>
        <p:nvSpPr>
          <p:cNvPr id="3072" name="TextBox 3071">
            <a:extLst>
              <a:ext uri="{FF2B5EF4-FFF2-40B4-BE49-F238E27FC236}">
                <a16:creationId xmlns:a16="http://schemas.microsoft.com/office/drawing/2014/main" xmlns="" id="{211176F8-3025-4498-AE8C-CCA86D405D24}"/>
              </a:ext>
            </a:extLst>
          </p:cNvPr>
          <p:cNvSpPr txBox="1"/>
          <p:nvPr/>
        </p:nvSpPr>
        <p:spPr>
          <a:xfrm>
            <a:off x="4345441" y="4231997"/>
            <a:ext cx="1524504" cy="200055"/>
          </a:xfrm>
          <a:prstGeom prst="rect">
            <a:avLst/>
          </a:prstGeom>
          <a:noFill/>
        </p:spPr>
        <p:txBody>
          <a:bodyPr wrap="square" rtlCol="0">
            <a:spAutoFit/>
          </a:bodyPr>
          <a:lstStyle/>
          <a:p>
            <a:pPr marL="97647" indent="-97647">
              <a:buFont typeface="Arial" panose="020B0604020202020204" pitchFamily="34" charset="0"/>
              <a:buChar char="•"/>
            </a:pPr>
            <a:r>
              <a:rPr lang="fr-FR" sz="710" b="1" dirty="0" err="1">
                <a:latin typeface="+mn-lt"/>
              </a:rPr>
              <a:t>Sensivity</a:t>
            </a:r>
            <a:r>
              <a:rPr lang="fr-FR" sz="710" b="1" dirty="0">
                <a:latin typeface="+mn-lt"/>
              </a:rPr>
              <a:t> </a:t>
            </a:r>
            <a:r>
              <a:rPr lang="fr-FR" sz="710" b="1" dirty="0" err="1" smtClean="0">
                <a:latin typeface="+mn-lt"/>
              </a:rPr>
              <a:t>problem</a:t>
            </a:r>
            <a:endParaRPr lang="fr-FR" sz="710" b="1" dirty="0">
              <a:latin typeface="+mn-lt"/>
            </a:endParaRPr>
          </a:p>
        </p:txBody>
      </p:sp>
      <p:sp>
        <p:nvSpPr>
          <p:cNvPr id="3073" name="TextBox 3072">
            <a:extLst>
              <a:ext uri="{FF2B5EF4-FFF2-40B4-BE49-F238E27FC236}">
                <a16:creationId xmlns:a16="http://schemas.microsoft.com/office/drawing/2014/main" xmlns="" id="{3446BEF8-BB90-4B92-850A-648F831860BE}"/>
              </a:ext>
            </a:extLst>
          </p:cNvPr>
          <p:cNvSpPr txBox="1"/>
          <p:nvPr/>
        </p:nvSpPr>
        <p:spPr>
          <a:xfrm>
            <a:off x="5470131" y="4262414"/>
            <a:ext cx="908812" cy="200055"/>
          </a:xfrm>
          <a:prstGeom prst="rect">
            <a:avLst/>
          </a:prstGeom>
          <a:noFill/>
        </p:spPr>
        <p:txBody>
          <a:bodyPr wrap="square" rtlCol="0">
            <a:spAutoFit/>
          </a:bodyPr>
          <a:lstStyle/>
          <a:p>
            <a:pPr marL="97647" indent="-97647">
              <a:buFont typeface="Arial" panose="020B0604020202020204" pitchFamily="34" charset="0"/>
              <a:buChar char="•"/>
            </a:pPr>
            <a:r>
              <a:rPr lang="fr-FR" sz="710" b="1" dirty="0">
                <a:latin typeface="+mn-lt"/>
              </a:rPr>
              <a:t>Adjoint </a:t>
            </a:r>
            <a:r>
              <a:rPr lang="fr-FR" sz="710" b="1" dirty="0" err="1" smtClean="0">
                <a:latin typeface="+mn-lt"/>
              </a:rPr>
              <a:t>problem</a:t>
            </a:r>
            <a:endParaRPr lang="fr-FR" sz="710" b="1" dirty="0">
              <a:latin typeface="+mn-lt"/>
            </a:endParaRPr>
          </a:p>
        </p:txBody>
      </p:sp>
      <p:pic>
        <p:nvPicPr>
          <p:cNvPr id="3093" name="Image 204">
            <a:extLst>
              <a:ext uri="{FF2B5EF4-FFF2-40B4-BE49-F238E27FC236}">
                <a16:creationId xmlns:a16="http://schemas.microsoft.com/office/drawing/2014/main" xmlns="" id="{C5773E5D-5E14-4428-A7D0-30653836906F}"/>
              </a:ext>
            </a:extLst>
          </p:cNvPr>
          <p:cNvPicPr>
            <a:picLocks noChangeAspect="1"/>
          </p:cNvPicPr>
          <p:nvPr/>
        </p:nvPicPr>
        <p:blipFill>
          <a:blip r:embed="rId11"/>
          <a:stretch>
            <a:fillRect/>
          </a:stretch>
        </p:blipFill>
        <p:spPr>
          <a:xfrm>
            <a:off x="3473825" y="6889254"/>
            <a:ext cx="1301598" cy="880660"/>
          </a:xfrm>
          <a:prstGeom prst="rect">
            <a:avLst/>
          </a:prstGeom>
        </p:spPr>
      </p:pic>
      <p:sp>
        <p:nvSpPr>
          <p:cNvPr id="3096" name="Rectangle: Rounded Corners 3095">
            <a:extLst>
              <a:ext uri="{FF2B5EF4-FFF2-40B4-BE49-F238E27FC236}">
                <a16:creationId xmlns:a16="http://schemas.microsoft.com/office/drawing/2014/main" xmlns="" id="{B4545EE3-8DF9-43BC-ABF3-B02172CB1DD5}"/>
              </a:ext>
            </a:extLst>
          </p:cNvPr>
          <p:cNvSpPr/>
          <p:nvPr/>
        </p:nvSpPr>
        <p:spPr>
          <a:xfrm>
            <a:off x="455423" y="8164709"/>
            <a:ext cx="5922454" cy="5340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dirty="0">
                <a:solidFill>
                  <a:schemeClr val="tx1"/>
                </a:solidFill>
              </a:rPr>
              <a:t>• </a:t>
            </a:r>
            <a:r>
              <a:rPr lang="en-US" sz="700" dirty="0" smtClean="0">
                <a:solidFill>
                  <a:schemeClr val="tx1"/>
                </a:solidFill>
              </a:rPr>
              <a:t>The </a:t>
            </a:r>
            <a:r>
              <a:rPr lang="en-US" sz="700" dirty="0">
                <a:solidFill>
                  <a:schemeClr val="tx1"/>
                </a:solidFill>
              </a:rPr>
              <a:t>proposed algorithm can effectively obtain improved heat flux conditions in comparison with a trial-error simulation.  Maximum profile temperature at </a:t>
            </a:r>
            <a:r>
              <a:rPr lang="en-US" sz="700" dirty="0" smtClean="0">
                <a:solidFill>
                  <a:schemeClr val="tx1"/>
                </a:solidFill>
              </a:rPr>
              <a:t> the </a:t>
            </a:r>
            <a:r>
              <a:rPr lang="en-US" sz="700" dirty="0">
                <a:solidFill>
                  <a:schemeClr val="tx1"/>
                </a:solidFill>
              </a:rPr>
              <a:t>top of the surface goes from 15°C à 6.5°C and form 18°C to  7°C  at </a:t>
            </a:r>
            <a:r>
              <a:rPr lang="en-US" sz="700" dirty="0" smtClean="0">
                <a:solidFill>
                  <a:schemeClr val="tx1"/>
                </a:solidFill>
              </a:rPr>
              <a:t>bottom.</a:t>
            </a:r>
            <a:endParaRPr lang="en-US" sz="700" dirty="0">
              <a:solidFill>
                <a:schemeClr val="tx1"/>
              </a:solidFill>
            </a:endParaRPr>
          </a:p>
          <a:p>
            <a:r>
              <a:rPr lang="en-US" sz="700" dirty="0" smtClean="0">
                <a:solidFill>
                  <a:schemeClr val="tx1"/>
                </a:solidFill>
              </a:rPr>
              <a:t>• The </a:t>
            </a:r>
            <a:r>
              <a:rPr lang="en-US" sz="700" dirty="0">
                <a:solidFill>
                  <a:schemeClr val="tx1"/>
                </a:solidFill>
              </a:rPr>
              <a:t>optimization process allows us to take the optimized condition in one stage as the initial condition for the next stage in the process. </a:t>
            </a:r>
          </a:p>
          <a:p>
            <a:r>
              <a:rPr lang="en-US" sz="700" dirty="0" smtClean="0">
                <a:solidFill>
                  <a:schemeClr val="tx1"/>
                </a:solidFill>
              </a:rPr>
              <a:t>• Further analysis will include </a:t>
            </a:r>
            <a:r>
              <a:rPr lang="en-US" sz="700" dirty="0">
                <a:solidFill>
                  <a:schemeClr val="tx1"/>
                </a:solidFill>
              </a:rPr>
              <a:t>experimental validation and constrained optimization based in process requirements. </a:t>
            </a:r>
            <a:r>
              <a:rPr lang="fr-FR" sz="700" dirty="0" smtClean="0">
                <a:solidFill>
                  <a:schemeClr val="tx1"/>
                </a:solidFill>
              </a:rPr>
              <a:t> </a:t>
            </a:r>
            <a:endParaRPr lang="fr-FR" sz="700" dirty="0">
              <a:solidFill>
                <a:schemeClr val="tx1"/>
              </a:solidFill>
            </a:endParaRPr>
          </a:p>
        </p:txBody>
      </p:sp>
      <p:grpSp>
        <p:nvGrpSpPr>
          <p:cNvPr id="3104" name="Group 3103">
            <a:extLst>
              <a:ext uri="{FF2B5EF4-FFF2-40B4-BE49-F238E27FC236}">
                <a16:creationId xmlns:a16="http://schemas.microsoft.com/office/drawing/2014/main" xmlns="" id="{53D313DA-EC0D-41C4-9E5F-83FF7E56767D}"/>
              </a:ext>
            </a:extLst>
          </p:cNvPr>
          <p:cNvGrpSpPr/>
          <p:nvPr/>
        </p:nvGrpSpPr>
        <p:grpSpPr>
          <a:xfrm>
            <a:off x="2035819" y="6869917"/>
            <a:ext cx="1340568" cy="941157"/>
            <a:chOff x="7517088" y="30656263"/>
            <a:chExt cx="5451410" cy="4146583"/>
          </a:xfrm>
        </p:grpSpPr>
        <p:grpSp>
          <p:nvGrpSpPr>
            <p:cNvPr id="493" name="Groupe 492"/>
            <p:cNvGrpSpPr/>
            <p:nvPr/>
          </p:nvGrpSpPr>
          <p:grpSpPr>
            <a:xfrm>
              <a:off x="7517088" y="30656263"/>
              <a:ext cx="5451410" cy="4146583"/>
              <a:chOff x="145143" y="760928"/>
              <a:chExt cx="4771724" cy="3818329"/>
            </a:xfrm>
          </p:grpSpPr>
          <p:pic>
            <p:nvPicPr>
              <p:cNvPr id="494" name="Image 493"/>
              <p:cNvPicPr>
                <a:picLocks noChangeAspect="1"/>
              </p:cNvPicPr>
              <p:nvPr/>
            </p:nvPicPr>
            <p:blipFill>
              <a:blip r:embed="rId12"/>
              <a:stretch>
                <a:fillRect/>
              </a:stretch>
            </p:blipFill>
            <p:spPr>
              <a:xfrm>
                <a:off x="145143" y="907418"/>
                <a:ext cx="4771724" cy="3671839"/>
              </a:xfrm>
              <a:prstGeom prst="rect">
                <a:avLst/>
              </a:prstGeom>
            </p:spPr>
          </p:pic>
          <p:grpSp>
            <p:nvGrpSpPr>
              <p:cNvPr id="495" name="Groupe 494"/>
              <p:cNvGrpSpPr/>
              <p:nvPr/>
            </p:nvGrpSpPr>
            <p:grpSpPr>
              <a:xfrm>
                <a:off x="604881" y="1575702"/>
                <a:ext cx="4071389" cy="702310"/>
                <a:chOff x="1753822" y="2175837"/>
                <a:chExt cx="3677145" cy="596193"/>
              </a:xfrm>
            </p:grpSpPr>
            <p:sp>
              <p:nvSpPr>
                <p:cNvPr id="546" name="ZoneTexte 545"/>
                <p:cNvSpPr txBox="1"/>
                <p:nvPr/>
              </p:nvSpPr>
              <p:spPr>
                <a:xfrm>
                  <a:off x="1753822" y="2217773"/>
                  <a:ext cx="358909" cy="554257"/>
                </a:xfrm>
                <a:prstGeom prst="rect">
                  <a:avLst/>
                </a:prstGeom>
                <a:noFill/>
              </p:spPr>
              <p:txBody>
                <a:bodyPr wrap="square" rtlCol="0">
                  <a:spAutoFit/>
                </a:bodyPr>
                <a:lstStyle/>
                <a:p>
                  <a:pPr defTabSz="843961" eaLnBrk="1" fontAlgn="auto" hangingPunct="1">
                    <a:spcBef>
                      <a:spcPts val="0"/>
                    </a:spcBef>
                    <a:spcAft>
                      <a:spcPts val="0"/>
                    </a:spcAft>
                    <a:defRPr/>
                  </a:pPr>
                  <a:r>
                    <a:rPr lang="fr-FR" sz="384" b="1" kern="0" dirty="0">
                      <a:solidFill>
                        <a:srgbClr val="FF0000"/>
                      </a:solidFill>
                      <a:latin typeface="Franklin Gothic Book" panose="020B0503020102020204"/>
                    </a:rPr>
                    <a:t>A</a:t>
                  </a:r>
                </a:p>
              </p:txBody>
            </p:sp>
            <p:sp>
              <p:nvSpPr>
                <p:cNvPr id="547" name="ZoneTexte 546"/>
                <p:cNvSpPr txBox="1"/>
                <p:nvPr/>
              </p:nvSpPr>
              <p:spPr>
                <a:xfrm flipH="1">
                  <a:off x="5210893" y="2175837"/>
                  <a:ext cx="146715" cy="554254"/>
                </a:xfrm>
                <a:prstGeom prst="rect">
                  <a:avLst/>
                </a:prstGeom>
                <a:noFill/>
              </p:spPr>
              <p:txBody>
                <a:bodyPr wrap="square" rtlCol="0">
                  <a:spAutoFit/>
                </a:bodyPr>
                <a:lstStyle/>
                <a:p>
                  <a:pPr defTabSz="843961" eaLnBrk="1" fontAlgn="auto" hangingPunct="1">
                    <a:spcBef>
                      <a:spcPts val="0"/>
                    </a:spcBef>
                    <a:spcAft>
                      <a:spcPts val="0"/>
                    </a:spcAft>
                    <a:defRPr/>
                  </a:pPr>
                  <a:r>
                    <a:rPr lang="fr-FR" sz="384" b="1" kern="0" dirty="0">
                      <a:solidFill>
                        <a:srgbClr val="FF0000"/>
                      </a:solidFill>
                      <a:latin typeface="Franklin Gothic Book" panose="020B0503020102020204"/>
                    </a:rPr>
                    <a:t>B</a:t>
                  </a:r>
                </a:p>
              </p:txBody>
            </p:sp>
            <p:cxnSp>
              <p:nvCxnSpPr>
                <p:cNvPr id="548" name="Connecteur droit 547"/>
                <p:cNvCxnSpPr/>
                <p:nvPr/>
              </p:nvCxnSpPr>
              <p:spPr>
                <a:xfrm>
                  <a:off x="5430967" y="2363372"/>
                  <a:ext cx="0" cy="99403"/>
                </a:xfrm>
                <a:prstGeom prst="line">
                  <a:avLst/>
                </a:prstGeom>
                <a:noFill/>
                <a:ln w="28575" cap="flat" cmpd="sng" algn="ctr">
                  <a:solidFill>
                    <a:srgbClr val="C00000"/>
                  </a:solidFill>
                  <a:prstDash val="lgDash"/>
                  <a:miter lim="800000"/>
                </a:ln>
                <a:effectLst/>
              </p:spPr>
            </p:cxnSp>
            <p:cxnSp>
              <p:nvCxnSpPr>
                <p:cNvPr id="550" name="Connecteur droit 549"/>
                <p:cNvCxnSpPr/>
                <p:nvPr/>
              </p:nvCxnSpPr>
              <p:spPr>
                <a:xfrm>
                  <a:off x="1814770" y="2371138"/>
                  <a:ext cx="0" cy="99403"/>
                </a:xfrm>
                <a:prstGeom prst="line">
                  <a:avLst/>
                </a:prstGeom>
                <a:noFill/>
                <a:ln w="28575" cap="flat" cmpd="sng" algn="ctr">
                  <a:solidFill>
                    <a:srgbClr val="C00000"/>
                  </a:solidFill>
                  <a:prstDash val="lgDash"/>
                  <a:miter lim="800000"/>
                </a:ln>
                <a:effectLst/>
              </p:spPr>
            </p:cxnSp>
          </p:grpSp>
          <p:grpSp>
            <p:nvGrpSpPr>
              <p:cNvPr id="496" name="Groupe 495"/>
              <p:cNvGrpSpPr/>
              <p:nvPr/>
            </p:nvGrpSpPr>
            <p:grpSpPr>
              <a:xfrm>
                <a:off x="1685738" y="3058084"/>
                <a:ext cx="2256143" cy="1282978"/>
                <a:chOff x="3382825" y="1754671"/>
                <a:chExt cx="3904932" cy="1913431"/>
              </a:xfrm>
            </p:grpSpPr>
            <p:pic>
              <p:nvPicPr>
                <p:cNvPr id="544" name="Picture 8">
                  <a:extLst>
                    <a:ext uri="{FF2B5EF4-FFF2-40B4-BE49-F238E27FC236}">
                      <a16:creationId xmlns:a16="http://schemas.microsoft.com/office/drawing/2014/main" xmlns="" id="{F4486659-4679-461E-9E0F-FD106E1F6B5D}"/>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046392" y="1754671"/>
                  <a:ext cx="3241365" cy="1862430"/>
                </a:xfrm>
                <a:prstGeom prst="rect">
                  <a:avLst/>
                </a:prstGeom>
              </p:spPr>
            </p:pic>
            <p:cxnSp>
              <p:nvCxnSpPr>
                <p:cNvPr id="540" name="Connecteur droit 539"/>
                <p:cNvCxnSpPr/>
                <p:nvPr/>
              </p:nvCxnSpPr>
              <p:spPr>
                <a:xfrm>
                  <a:off x="4358496" y="2515205"/>
                  <a:ext cx="12593" cy="394970"/>
                </a:xfrm>
                <a:prstGeom prst="line">
                  <a:avLst/>
                </a:prstGeom>
                <a:noFill/>
                <a:ln w="28575" cap="flat" cmpd="sng" algn="ctr">
                  <a:solidFill>
                    <a:srgbClr val="C00000"/>
                  </a:solidFill>
                  <a:prstDash val="solid"/>
                  <a:miter lim="800000"/>
                </a:ln>
                <a:effectLst/>
              </p:spPr>
            </p:cxnSp>
            <p:cxnSp>
              <p:nvCxnSpPr>
                <p:cNvPr id="541" name="Connecteur droit 540"/>
                <p:cNvCxnSpPr/>
                <p:nvPr/>
              </p:nvCxnSpPr>
              <p:spPr>
                <a:xfrm>
                  <a:off x="4106225" y="2970622"/>
                  <a:ext cx="22826" cy="292212"/>
                </a:xfrm>
                <a:prstGeom prst="line">
                  <a:avLst/>
                </a:prstGeom>
                <a:noFill/>
                <a:ln w="28575" cap="flat" cmpd="sng" algn="ctr">
                  <a:solidFill>
                    <a:srgbClr val="C00000"/>
                  </a:solidFill>
                  <a:prstDash val="solid"/>
                  <a:miter lim="800000"/>
                </a:ln>
                <a:effectLst/>
              </p:spPr>
            </p:cxnSp>
            <p:sp>
              <p:nvSpPr>
                <p:cNvPr id="542" name="ZoneTexte 541"/>
                <p:cNvSpPr txBox="1"/>
                <p:nvPr/>
              </p:nvSpPr>
              <p:spPr>
                <a:xfrm>
                  <a:off x="3382825" y="2736972"/>
                  <a:ext cx="723401" cy="931130"/>
                </a:xfrm>
                <a:prstGeom prst="rect">
                  <a:avLst/>
                </a:prstGeom>
                <a:noFill/>
              </p:spPr>
              <p:txBody>
                <a:bodyPr wrap="square" rtlCol="0">
                  <a:spAutoFit/>
                </a:bodyPr>
                <a:lstStyle/>
                <a:p>
                  <a:pPr defTabSz="843961" eaLnBrk="1" fontAlgn="auto" hangingPunct="1">
                    <a:spcBef>
                      <a:spcPts val="0"/>
                    </a:spcBef>
                    <a:spcAft>
                      <a:spcPts val="0"/>
                    </a:spcAft>
                    <a:defRPr/>
                  </a:pPr>
                  <a:r>
                    <a:rPr lang="fr-FR" sz="400" b="1" kern="0" dirty="0">
                      <a:solidFill>
                        <a:srgbClr val="FF0000"/>
                      </a:solidFill>
                      <a:latin typeface="Franklin Gothic Book" panose="020B0503020102020204"/>
                    </a:rPr>
                    <a:t>A</a:t>
                  </a:r>
                </a:p>
              </p:txBody>
            </p:sp>
            <p:sp>
              <p:nvSpPr>
                <p:cNvPr id="543" name="ZoneTexte 542"/>
                <p:cNvSpPr txBox="1"/>
                <p:nvPr/>
              </p:nvSpPr>
              <p:spPr>
                <a:xfrm flipH="1">
                  <a:off x="3797338" y="2227731"/>
                  <a:ext cx="295703" cy="931127"/>
                </a:xfrm>
                <a:prstGeom prst="rect">
                  <a:avLst/>
                </a:prstGeom>
                <a:noFill/>
              </p:spPr>
              <p:txBody>
                <a:bodyPr wrap="square" rtlCol="0">
                  <a:spAutoFit/>
                </a:bodyPr>
                <a:lstStyle/>
                <a:p>
                  <a:pPr defTabSz="843961" eaLnBrk="1" fontAlgn="auto" hangingPunct="1">
                    <a:spcBef>
                      <a:spcPts val="0"/>
                    </a:spcBef>
                    <a:spcAft>
                      <a:spcPts val="0"/>
                    </a:spcAft>
                    <a:defRPr/>
                  </a:pPr>
                  <a:r>
                    <a:rPr lang="fr-FR" sz="400" b="1" kern="0" dirty="0">
                      <a:solidFill>
                        <a:srgbClr val="FF0000"/>
                      </a:solidFill>
                      <a:latin typeface="Franklin Gothic Book" panose="020B0503020102020204"/>
                    </a:rPr>
                    <a:t>B</a:t>
                  </a:r>
                </a:p>
              </p:txBody>
            </p:sp>
          </p:grpSp>
          <p:sp>
            <p:nvSpPr>
              <p:cNvPr id="497" name="Rectangle 496"/>
              <p:cNvSpPr/>
              <p:nvPr/>
            </p:nvSpPr>
            <p:spPr>
              <a:xfrm>
                <a:off x="2586177" y="932895"/>
                <a:ext cx="393949" cy="2347333"/>
              </a:xfrm>
              <a:prstGeom prst="rect">
                <a:avLst/>
              </a:prstGeom>
              <a:pattFill prst="ltUpDiag">
                <a:fgClr>
                  <a:srgbClr val="C00000"/>
                </a:fgClr>
                <a:bgClr>
                  <a:schemeClr val="bg1"/>
                </a:bgClr>
              </a:pattFill>
              <a:ln w="12700" cap="flat" cmpd="sng" algn="ctr">
                <a:noFill/>
                <a:prstDash val="solid"/>
                <a:miter lim="800000"/>
              </a:ln>
              <a:effectLst/>
            </p:spPr>
            <p:txBody>
              <a:bodyPr rtlCol="0" anchor="ctr"/>
              <a:lstStyle/>
              <a:p>
                <a:pPr algn="ctr" defTabSz="843961" eaLnBrk="1" fontAlgn="auto" hangingPunct="1">
                  <a:spcBef>
                    <a:spcPts val="0"/>
                  </a:spcBef>
                  <a:spcAft>
                    <a:spcPts val="0"/>
                  </a:spcAft>
                  <a:defRPr/>
                </a:pPr>
                <a:endParaRPr lang="fr-FR" sz="384" kern="0">
                  <a:solidFill>
                    <a:prstClr val="white"/>
                  </a:solidFill>
                  <a:latin typeface="Franklin Gothic Book" panose="020B0503020102020204"/>
                </a:endParaRPr>
              </a:p>
            </p:txBody>
          </p:sp>
          <p:sp>
            <p:nvSpPr>
              <p:cNvPr id="498" name="Rectangle 497"/>
              <p:cNvSpPr/>
              <p:nvPr/>
            </p:nvSpPr>
            <p:spPr>
              <a:xfrm>
                <a:off x="1648398" y="945418"/>
                <a:ext cx="1013980" cy="368845"/>
              </a:xfrm>
              <a:prstGeom prst="rect">
                <a:avLst/>
              </a:prstGeom>
              <a:solidFill>
                <a:srgbClr val="C4D600">
                  <a:alpha val="15000"/>
                </a:srgbClr>
              </a:solidFill>
              <a:ln w="12700" cap="flat" cmpd="sng" algn="ctr">
                <a:noFill/>
                <a:prstDash val="solid"/>
                <a:miter lim="800000"/>
              </a:ln>
              <a:effectLst/>
            </p:spPr>
            <p:txBody>
              <a:bodyPr rtlCol="0" anchor="ctr"/>
              <a:lstStyle/>
              <a:p>
                <a:pPr algn="ctr" defTabSz="843961" eaLnBrk="1" fontAlgn="auto" hangingPunct="1">
                  <a:spcBef>
                    <a:spcPts val="0"/>
                  </a:spcBef>
                  <a:spcAft>
                    <a:spcPts val="0"/>
                  </a:spcAft>
                  <a:defRPr/>
                </a:pPr>
                <a:endParaRPr lang="fr-FR" sz="384" kern="0">
                  <a:solidFill>
                    <a:prstClr val="white"/>
                  </a:solidFill>
                  <a:latin typeface="Franklin Gothic Book" panose="020B0503020102020204"/>
                </a:endParaRPr>
              </a:p>
            </p:txBody>
          </p:sp>
          <p:sp>
            <p:nvSpPr>
              <p:cNvPr id="499" name="Rectangle 498"/>
              <p:cNvSpPr/>
              <p:nvPr/>
            </p:nvSpPr>
            <p:spPr>
              <a:xfrm>
                <a:off x="2929361" y="959675"/>
                <a:ext cx="1050296" cy="352100"/>
              </a:xfrm>
              <a:prstGeom prst="rect">
                <a:avLst/>
              </a:prstGeom>
              <a:solidFill>
                <a:srgbClr val="C4D600">
                  <a:alpha val="15000"/>
                </a:srgbClr>
              </a:solidFill>
              <a:ln w="12700" cap="flat" cmpd="sng" algn="ctr">
                <a:noFill/>
                <a:prstDash val="solid"/>
                <a:miter lim="800000"/>
              </a:ln>
              <a:effectLst/>
            </p:spPr>
            <p:txBody>
              <a:bodyPr rtlCol="0" anchor="ctr"/>
              <a:lstStyle/>
              <a:p>
                <a:pPr algn="ctr" defTabSz="843961" eaLnBrk="1" fontAlgn="auto" hangingPunct="1">
                  <a:spcBef>
                    <a:spcPts val="0"/>
                  </a:spcBef>
                  <a:spcAft>
                    <a:spcPts val="0"/>
                  </a:spcAft>
                  <a:defRPr/>
                </a:pPr>
                <a:endParaRPr lang="fr-FR" sz="384" kern="0">
                  <a:solidFill>
                    <a:prstClr val="white"/>
                  </a:solidFill>
                  <a:latin typeface="Franklin Gothic Book" panose="020B0503020102020204"/>
                </a:endParaRPr>
              </a:p>
            </p:txBody>
          </p:sp>
          <p:sp>
            <p:nvSpPr>
              <p:cNvPr id="500" name="Rectangle 499"/>
              <p:cNvSpPr/>
              <p:nvPr/>
            </p:nvSpPr>
            <p:spPr>
              <a:xfrm>
                <a:off x="3817569" y="944355"/>
                <a:ext cx="1035378" cy="368094"/>
              </a:xfrm>
              <a:prstGeom prst="rect">
                <a:avLst/>
              </a:prstGeom>
              <a:solidFill>
                <a:srgbClr val="FFD100">
                  <a:lumMod val="40000"/>
                  <a:lumOff val="60000"/>
                  <a:alpha val="15000"/>
                </a:srgbClr>
              </a:solidFill>
              <a:ln w="12700" cap="flat" cmpd="sng" algn="ctr">
                <a:noFill/>
                <a:prstDash val="solid"/>
                <a:miter lim="800000"/>
              </a:ln>
              <a:effectLst/>
            </p:spPr>
            <p:txBody>
              <a:bodyPr rtlCol="0" anchor="ctr"/>
              <a:lstStyle/>
              <a:p>
                <a:pPr algn="ctr" defTabSz="843961" eaLnBrk="1" fontAlgn="auto" hangingPunct="1">
                  <a:spcBef>
                    <a:spcPts val="0"/>
                  </a:spcBef>
                  <a:spcAft>
                    <a:spcPts val="0"/>
                  </a:spcAft>
                  <a:defRPr/>
                </a:pPr>
                <a:endParaRPr lang="fr-FR" sz="384" kern="0">
                  <a:solidFill>
                    <a:prstClr val="white"/>
                  </a:solidFill>
                  <a:latin typeface="Franklin Gothic Book" panose="020B0503020102020204"/>
                </a:endParaRPr>
              </a:p>
            </p:txBody>
          </p:sp>
          <p:sp>
            <p:nvSpPr>
              <p:cNvPr id="501" name="Rectangle 500"/>
              <p:cNvSpPr/>
              <p:nvPr/>
            </p:nvSpPr>
            <p:spPr>
              <a:xfrm>
                <a:off x="660877" y="946015"/>
                <a:ext cx="989026" cy="372805"/>
              </a:xfrm>
              <a:prstGeom prst="rect">
                <a:avLst/>
              </a:prstGeom>
              <a:solidFill>
                <a:srgbClr val="FFD100">
                  <a:lumMod val="40000"/>
                  <a:lumOff val="60000"/>
                  <a:alpha val="15000"/>
                </a:srgbClr>
              </a:solidFill>
              <a:ln w="12700" cap="flat" cmpd="sng" algn="ctr">
                <a:noFill/>
                <a:prstDash val="solid"/>
                <a:miter lim="800000"/>
              </a:ln>
              <a:effectLst/>
            </p:spPr>
            <p:txBody>
              <a:bodyPr rtlCol="0" anchor="ctr"/>
              <a:lstStyle/>
              <a:p>
                <a:pPr algn="ctr" defTabSz="843961" eaLnBrk="1" fontAlgn="auto" hangingPunct="1">
                  <a:spcBef>
                    <a:spcPts val="0"/>
                  </a:spcBef>
                  <a:spcAft>
                    <a:spcPts val="0"/>
                  </a:spcAft>
                  <a:defRPr/>
                </a:pPr>
                <a:endParaRPr lang="fr-FR" sz="384" kern="0">
                  <a:solidFill>
                    <a:prstClr val="white"/>
                  </a:solidFill>
                  <a:latin typeface="Franklin Gothic Book" panose="020B0503020102020204"/>
                </a:endParaRPr>
              </a:p>
            </p:txBody>
          </p:sp>
          <p:sp>
            <p:nvSpPr>
              <p:cNvPr id="502" name="ZoneTexte 501"/>
              <p:cNvSpPr txBox="1"/>
              <p:nvPr/>
            </p:nvSpPr>
            <p:spPr>
              <a:xfrm>
                <a:off x="365681" y="760928"/>
                <a:ext cx="1499150" cy="731512"/>
              </a:xfrm>
              <a:prstGeom prst="rect">
                <a:avLst/>
              </a:prstGeom>
              <a:noFill/>
            </p:spPr>
            <p:txBody>
              <a:bodyPr wrap="square" rtlCol="0">
                <a:spAutoFit/>
              </a:bodyPr>
              <a:lstStyle/>
              <a:p>
                <a:pPr algn="ctr" defTabSz="843961" eaLnBrk="1" fontAlgn="auto" hangingPunct="1">
                  <a:spcBef>
                    <a:spcPts val="0"/>
                  </a:spcBef>
                  <a:spcAft>
                    <a:spcPts val="0"/>
                  </a:spcAft>
                  <a:defRPr/>
                </a:pPr>
                <a:r>
                  <a:rPr lang="fr-FR" sz="286" kern="0" dirty="0" smtClean="0">
                    <a:solidFill>
                      <a:srgbClr val="004851"/>
                    </a:solidFill>
                    <a:latin typeface="Franklin Gothic Book" panose="020B0503020102020204"/>
                  </a:rPr>
                  <a:t>Zone in contact </a:t>
                </a:r>
                <a:r>
                  <a:rPr lang="fr-FR" sz="286" kern="0" dirty="0" err="1" smtClean="0">
                    <a:solidFill>
                      <a:srgbClr val="004851"/>
                    </a:solidFill>
                    <a:latin typeface="Franklin Gothic Book" panose="020B0503020102020204"/>
                  </a:rPr>
                  <a:t>with</a:t>
                </a:r>
                <a:r>
                  <a:rPr lang="fr-FR" sz="286" kern="0" dirty="0" smtClean="0">
                    <a:solidFill>
                      <a:srgbClr val="004851"/>
                    </a:solidFill>
                    <a:latin typeface="Franklin Gothic Book" panose="020B0503020102020204"/>
                  </a:rPr>
                  <a:t> the insert</a:t>
                </a:r>
                <a:endParaRPr lang="fr-FR" sz="286" kern="0" dirty="0">
                  <a:solidFill>
                    <a:srgbClr val="004851"/>
                  </a:solidFill>
                  <a:latin typeface="Franklin Gothic Book" panose="020B0503020102020204"/>
                </a:endParaRPr>
              </a:p>
            </p:txBody>
          </p:sp>
          <p:sp>
            <p:nvSpPr>
              <p:cNvPr id="535" name="ZoneTexte 534"/>
              <p:cNvSpPr txBox="1"/>
              <p:nvPr/>
            </p:nvSpPr>
            <p:spPr>
              <a:xfrm>
                <a:off x="3661101" y="1442567"/>
                <a:ext cx="1151477" cy="624333"/>
              </a:xfrm>
              <a:prstGeom prst="rect">
                <a:avLst/>
              </a:prstGeom>
              <a:noFill/>
            </p:spPr>
            <p:txBody>
              <a:bodyPr wrap="square" rtlCol="0">
                <a:spAutoFit/>
              </a:bodyPr>
              <a:lstStyle/>
              <a:p>
                <a:pPr defTabSz="843961" eaLnBrk="1" fontAlgn="auto" hangingPunct="1">
                  <a:spcBef>
                    <a:spcPts val="0"/>
                  </a:spcBef>
                  <a:spcAft>
                    <a:spcPts val="0"/>
                  </a:spcAft>
                  <a:defRPr/>
                </a:pPr>
                <a:r>
                  <a:rPr lang="fr-FR" sz="400" kern="0" dirty="0" smtClean="0">
                    <a:solidFill>
                      <a:srgbClr val="004851"/>
                    </a:solidFill>
                    <a:latin typeface="Franklin Gothic Book" panose="020B0503020102020204"/>
                  </a:rPr>
                  <a:t>Target</a:t>
                </a:r>
                <a:endParaRPr lang="fr-FR" sz="400" kern="0" dirty="0">
                  <a:solidFill>
                    <a:srgbClr val="004851"/>
                  </a:solidFill>
                  <a:latin typeface="Franklin Gothic Book" panose="020B0503020102020204"/>
                </a:endParaRPr>
              </a:p>
            </p:txBody>
          </p:sp>
          <p:sp>
            <p:nvSpPr>
              <p:cNvPr id="536" name="ZoneTexte 535"/>
              <p:cNvSpPr txBox="1"/>
              <p:nvPr/>
            </p:nvSpPr>
            <p:spPr>
              <a:xfrm>
                <a:off x="405206" y="2596792"/>
                <a:ext cx="1838578" cy="624333"/>
              </a:xfrm>
              <a:prstGeom prst="rect">
                <a:avLst/>
              </a:prstGeom>
              <a:noFill/>
            </p:spPr>
            <p:txBody>
              <a:bodyPr wrap="square" rtlCol="0">
                <a:spAutoFit/>
              </a:bodyPr>
              <a:lstStyle/>
              <a:p>
                <a:pPr defTabSz="843961" eaLnBrk="1" fontAlgn="auto" hangingPunct="1">
                  <a:spcBef>
                    <a:spcPts val="0"/>
                  </a:spcBef>
                  <a:spcAft>
                    <a:spcPts val="0"/>
                  </a:spcAft>
                  <a:defRPr/>
                </a:pPr>
                <a:r>
                  <a:rPr lang="fr-FR" sz="400" kern="0" dirty="0" err="1">
                    <a:solidFill>
                      <a:srgbClr val="004851"/>
                    </a:solidFill>
                    <a:latin typeface="Franklin Gothic Book" panose="020B0503020102020204"/>
                  </a:rPr>
                  <a:t>Melting</a:t>
                </a:r>
                <a:r>
                  <a:rPr lang="fr-FR" sz="400" kern="0" dirty="0">
                    <a:solidFill>
                      <a:srgbClr val="004851"/>
                    </a:solidFill>
                    <a:latin typeface="Franklin Gothic Book" panose="020B0503020102020204"/>
                  </a:rPr>
                  <a:t> point</a:t>
                </a:r>
              </a:p>
            </p:txBody>
          </p:sp>
          <p:cxnSp>
            <p:nvCxnSpPr>
              <p:cNvPr id="537" name="Connecteur droit 536"/>
              <p:cNvCxnSpPr/>
              <p:nvPr/>
            </p:nvCxnSpPr>
            <p:spPr>
              <a:xfrm flipV="1">
                <a:off x="653545" y="2808115"/>
                <a:ext cx="1734079" cy="6811"/>
              </a:xfrm>
              <a:prstGeom prst="line">
                <a:avLst/>
              </a:prstGeom>
              <a:noFill/>
              <a:ln w="6350" cap="flat" cmpd="sng" algn="ctr">
                <a:solidFill>
                  <a:srgbClr val="5F259F"/>
                </a:solidFill>
                <a:prstDash val="solid"/>
                <a:miter lim="800000"/>
              </a:ln>
              <a:effectLst/>
            </p:spPr>
          </p:cxnSp>
        </p:grpSp>
        <p:cxnSp>
          <p:nvCxnSpPr>
            <p:cNvPr id="720" name="Connecteur droit 548">
              <a:extLst>
                <a:ext uri="{FF2B5EF4-FFF2-40B4-BE49-F238E27FC236}">
                  <a16:creationId xmlns:a16="http://schemas.microsoft.com/office/drawing/2014/main" xmlns="" id="{73EFB527-2B58-4624-B7DF-8177B676484A}"/>
                </a:ext>
              </a:extLst>
            </p:cNvPr>
            <p:cNvCxnSpPr/>
            <p:nvPr/>
          </p:nvCxnSpPr>
          <p:spPr>
            <a:xfrm flipV="1">
              <a:off x="8130531" y="31854779"/>
              <a:ext cx="4651319" cy="9935"/>
            </a:xfrm>
            <a:prstGeom prst="line">
              <a:avLst/>
            </a:prstGeom>
            <a:noFill/>
            <a:ln w="6350" cap="flat" cmpd="sng" algn="ctr">
              <a:solidFill>
                <a:srgbClr val="FFD100"/>
              </a:solidFill>
              <a:prstDash val="solid"/>
              <a:miter lim="800000"/>
            </a:ln>
            <a:effectLst/>
          </p:spPr>
        </p:cxnSp>
      </p:grpSp>
      <p:pic>
        <p:nvPicPr>
          <p:cNvPr id="4222" name="Picture 126" descr="Télécharger nos documents - IRT Jules Verne">
            <a:extLst>
              <a:ext uri="{FF2B5EF4-FFF2-40B4-BE49-F238E27FC236}">
                <a16:creationId xmlns:a16="http://schemas.microsoft.com/office/drawing/2014/main" xmlns="" id="{834FB4C5-C1C5-436A-BA58-ACFC62091879}"/>
              </a:ext>
            </a:extLst>
          </p:cNvPr>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6117" y="8695049"/>
            <a:ext cx="537411" cy="50121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24" name="TextBox 723">
                <a:extLst>
                  <a:ext uri="{FF2B5EF4-FFF2-40B4-BE49-F238E27FC236}">
                    <a16:creationId xmlns:a16="http://schemas.microsoft.com/office/drawing/2014/main" xmlns="" id="{300B6002-6FFF-42E0-8134-7E4181D7AB2D}"/>
                  </a:ext>
                </a:extLst>
              </p:cNvPr>
              <p:cNvSpPr txBox="1"/>
              <p:nvPr/>
            </p:nvSpPr>
            <p:spPr>
              <a:xfrm>
                <a:off x="5166992" y="5071425"/>
                <a:ext cx="1263872" cy="276871"/>
              </a:xfrm>
              <a:prstGeom prst="rect">
                <a:avLst/>
              </a:prstGeom>
              <a:noFill/>
              <a:ln>
                <a:noFill/>
              </a:ln>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fr-FR" sz="513" i="1" smtClean="0">
                              <a:latin typeface="Cambria Math" panose="02040503050406030204" pitchFamily="18" charset="0"/>
                            </a:rPr>
                          </m:ctrlPr>
                        </m:sSubSupPr>
                        <m:e>
                          <m:sSub>
                            <m:sSubPr>
                              <m:ctrlPr>
                                <a:rPr lang="fr-FR" sz="513" b="1" i="1">
                                  <a:latin typeface="Cambria Math" panose="02040503050406030204" pitchFamily="18" charset="0"/>
                                </a:rPr>
                              </m:ctrlPr>
                            </m:sSubPr>
                            <m:e>
                              <m:r>
                                <a:rPr lang="fr-FR" sz="513" b="1" i="1">
                                  <a:latin typeface="Cambria Math" panose="02040503050406030204" pitchFamily="18" charset="0"/>
                                  <a:ea typeface="Cambria Math" panose="02040503050406030204" pitchFamily="18" charset="0"/>
                                </a:rPr>
                                <m:t>𝜵</m:t>
                              </m:r>
                              <m:r>
                                <a:rPr lang="fr-FR" sz="513" b="1" i="1">
                                  <a:latin typeface="Cambria Math" panose="02040503050406030204" pitchFamily="18" charset="0"/>
                                  <a:ea typeface="Cambria Math" panose="02040503050406030204" pitchFamily="18" charset="0"/>
                                </a:rPr>
                                <m:t>𝑱</m:t>
                              </m:r>
                            </m:e>
                            <m:sub>
                              <m:sSub>
                                <m:sSubPr>
                                  <m:ctrlPr>
                                    <a:rPr lang="fr-FR" sz="513" b="1" i="1">
                                      <a:latin typeface="Cambria Math" panose="02040503050406030204" pitchFamily="18" charset="0"/>
                                    </a:rPr>
                                  </m:ctrlPr>
                                </m:sSubPr>
                                <m:e>
                                  <m:r>
                                    <a:rPr lang="fr-FR" sz="513" b="1" i="1">
                                      <a:latin typeface="Cambria Math" panose="02040503050406030204" pitchFamily="18" charset="0"/>
                                    </a:rPr>
                                    <m:t>𝑻</m:t>
                                  </m:r>
                                </m:e>
                                <m:sub>
                                  <m:r>
                                    <a:rPr lang="fr-FR" sz="513" b="1" i="1">
                                      <a:latin typeface="Cambria Math" panose="02040503050406030204" pitchFamily="18" charset="0"/>
                                      <a:ea typeface="Cambria Math" panose="02040503050406030204" pitchFamily="18" charset="0"/>
                                    </a:rPr>
                                    <m:t>∞</m:t>
                                  </m:r>
                                </m:sub>
                              </m:sSub>
                            </m:sub>
                          </m:sSub>
                        </m:e>
                        <m:sub>
                          <m:r>
                            <a:rPr lang="fr-FR" sz="513" i="1">
                              <a:latin typeface="Cambria Math" panose="02040503050406030204" pitchFamily="18" charset="0"/>
                            </a:rPr>
                            <m:t>𝑖</m:t>
                          </m:r>
                        </m:sub>
                        <m:sup>
                          <m:r>
                            <a:rPr lang="fr-FR" sz="513" i="1">
                              <a:latin typeface="Cambria Math" panose="02040503050406030204" pitchFamily="18" charset="0"/>
                            </a:rPr>
                            <m:t>𝑘</m:t>
                          </m:r>
                        </m:sup>
                      </m:sSubSup>
                      <m:r>
                        <a:rPr lang="fr-FR" sz="513" i="1">
                          <a:latin typeface="Cambria Math" panose="02040503050406030204" pitchFamily="18" charset="0"/>
                        </a:rPr>
                        <m:t>=</m:t>
                      </m:r>
                      <m:sSub>
                        <m:sSubPr>
                          <m:ctrlPr>
                            <a:rPr lang="fr-FR" sz="513" i="1">
                              <a:latin typeface="Cambria Math" panose="02040503050406030204" pitchFamily="18" charset="0"/>
                            </a:rPr>
                          </m:ctrlPr>
                        </m:sSubPr>
                        <m:e>
                          <m:r>
                            <a:rPr lang="fr-FR" sz="513" i="1">
                              <a:latin typeface="Cambria Math" panose="02040503050406030204" pitchFamily="18" charset="0"/>
                            </a:rPr>
                            <m:t>h</m:t>
                          </m:r>
                        </m:e>
                        <m:sub>
                          <m:r>
                            <m:rPr>
                              <m:sty m:val="p"/>
                            </m:rPr>
                            <a:rPr lang="el-GR" sz="513" i="1" smtClean="0">
                              <a:latin typeface="Cambria Math" panose="02040503050406030204" pitchFamily="18" charset="0"/>
                              <a:ea typeface="Cambria Math" panose="02040503050406030204" pitchFamily="18" charset="0"/>
                            </a:rPr>
                            <m:t>Γ</m:t>
                          </m:r>
                        </m:sub>
                      </m:sSub>
                      <m:nary>
                        <m:naryPr>
                          <m:ctrlPr>
                            <a:rPr lang="fr-FR" sz="513" i="1" smtClean="0">
                              <a:latin typeface="Cambria Math" panose="02040503050406030204" pitchFamily="18" charset="0"/>
                            </a:rPr>
                          </m:ctrlPr>
                        </m:naryPr>
                        <m:sub>
                          <m:r>
                            <m:rPr>
                              <m:brk m:alnAt="23"/>
                            </m:rPr>
                            <a:rPr lang="fr-FR" sz="513" b="0" i="1" smtClean="0">
                              <a:latin typeface="Cambria Math" panose="02040503050406030204" pitchFamily="18" charset="0"/>
                            </a:rPr>
                            <m:t>0</m:t>
                          </m:r>
                        </m:sub>
                        <m:sup>
                          <m:r>
                            <a:rPr lang="fr-FR" sz="513" b="0" i="1" smtClean="0">
                              <a:latin typeface="Cambria Math" panose="02040503050406030204" pitchFamily="18" charset="0"/>
                            </a:rPr>
                            <m:t>𝑡</m:t>
                          </m:r>
                        </m:sup>
                        <m:e>
                          <m:nary>
                            <m:naryPr>
                              <m:ctrlPr>
                                <a:rPr lang="fr-FR" sz="513" i="1">
                                  <a:latin typeface="Cambria Math" panose="02040503050406030204" pitchFamily="18" charset="0"/>
                                </a:rPr>
                              </m:ctrlPr>
                            </m:naryPr>
                            <m:sub>
                              <m:r>
                                <m:rPr>
                                  <m:sty m:val="p"/>
                                  <m:brk m:alnAt="23"/>
                                </m:rPr>
                                <a:rPr lang="el-GR" sz="513" i="1">
                                  <a:latin typeface="Cambria Math" panose="02040503050406030204" pitchFamily="18" charset="0"/>
                                  <a:ea typeface="Cambria Math" panose="02040503050406030204" pitchFamily="18" charset="0"/>
                                </a:rPr>
                                <m:t>Γ</m:t>
                              </m:r>
                            </m:sub>
                            <m:sup/>
                            <m:e>
                              <m:sSub>
                                <m:sSubPr>
                                  <m:ctrlPr>
                                    <a:rPr lang="fr-FR" sz="513" b="1" i="1">
                                      <a:latin typeface="Cambria Math" panose="02040503050406030204" pitchFamily="18" charset="0"/>
                                      <a:ea typeface="Cambria Math" panose="02040503050406030204" pitchFamily="18" charset="0"/>
                                    </a:rPr>
                                  </m:ctrlPr>
                                </m:sSubPr>
                                <m:e>
                                  <m:r>
                                    <a:rPr lang="fr-FR" sz="513" b="1" i="1">
                                      <a:latin typeface="Cambria Math" panose="02040503050406030204" pitchFamily="18" charset="0"/>
                                      <a:ea typeface="Cambria Math" panose="02040503050406030204" pitchFamily="18" charset="0"/>
                                    </a:rPr>
                                    <m:t>𝝍</m:t>
                                  </m:r>
                                </m:e>
                                <m:sub>
                                  <m:r>
                                    <a:rPr lang="fr-FR" sz="513" b="1" i="1">
                                      <a:latin typeface="Cambria Math" panose="02040503050406030204" pitchFamily="18" charset="0"/>
                                      <a:ea typeface="Cambria Math" panose="02040503050406030204" pitchFamily="18" charset="0"/>
                                    </a:rPr>
                                    <m:t>𝟑</m:t>
                                  </m:r>
                                </m:sub>
                              </m:sSub>
                              <m:d>
                                <m:dPr>
                                  <m:ctrlPr>
                                    <a:rPr lang="fr-FR" sz="513" b="1" i="1">
                                      <a:latin typeface="Cambria Math" panose="02040503050406030204" pitchFamily="18" charset="0"/>
                                      <a:ea typeface="Cambria Math" panose="02040503050406030204" pitchFamily="18" charset="0"/>
                                    </a:rPr>
                                  </m:ctrlPr>
                                </m:dPr>
                                <m:e>
                                  <m:r>
                                    <a:rPr lang="fr-FR" sz="513" b="1" i="1">
                                      <a:latin typeface="Cambria Math" panose="02040503050406030204" pitchFamily="18" charset="0"/>
                                      <a:ea typeface="Cambria Math" panose="02040503050406030204" pitchFamily="18" charset="0"/>
                                    </a:rPr>
                                    <m:t>𝒓</m:t>
                                  </m:r>
                                  <m:r>
                                    <a:rPr lang="fr-FR" sz="513" b="1" i="1">
                                      <a:latin typeface="Cambria Math" panose="02040503050406030204" pitchFamily="18" charset="0"/>
                                      <a:ea typeface="Cambria Math" panose="02040503050406030204" pitchFamily="18" charset="0"/>
                                    </a:rPr>
                                    <m:t>,</m:t>
                                  </m:r>
                                  <m:r>
                                    <a:rPr lang="fr-FR" sz="513" b="1" i="1">
                                      <a:latin typeface="Cambria Math" panose="02040503050406030204" pitchFamily="18" charset="0"/>
                                      <a:ea typeface="Cambria Math" panose="02040503050406030204" pitchFamily="18" charset="0"/>
                                    </a:rPr>
                                    <m:t>𝒛</m:t>
                                  </m:r>
                                  <m:r>
                                    <a:rPr lang="fr-FR" sz="513" b="1" i="1">
                                      <a:latin typeface="Cambria Math" panose="02040503050406030204" pitchFamily="18" charset="0"/>
                                      <a:ea typeface="Cambria Math" panose="02040503050406030204" pitchFamily="18" charset="0"/>
                                    </a:rPr>
                                    <m:t>,</m:t>
                                  </m:r>
                                  <m:r>
                                    <a:rPr lang="fr-FR" sz="513" b="1" i="1">
                                      <a:latin typeface="Cambria Math" panose="02040503050406030204" pitchFamily="18" charset="0"/>
                                      <a:ea typeface="Cambria Math" panose="02040503050406030204" pitchFamily="18" charset="0"/>
                                    </a:rPr>
                                    <m:t>𝒕</m:t>
                                  </m:r>
                                </m:e>
                              </m:d>
                              <m:r>
                                <a:rPr lang="fr-FR" sz="513" b="0" i="1" smtClean="0">
                                  <a:latin typeface="Cambria Math" panose="02040503050406030204" pitchFamily="18" charset="0"/>
                                  <a:ea typeface="Cambria Math" panose="02040503050406030204" pitchFamily="18" charset="0"/>
                                </a:rPr>
                                <m:t>𝑑</m:t>
                              </m:r>
                              <m:r>
                                <a:rPr lang="fr-FR" sz="513" b="1" i="1" smtClean="0">
                                  <a:latin typeface="Cambria Math" panose="02040503050406030204" pitchFamily="18" charset="0"/>
                                  <a:ea typeface="Cambria Math" panose="02040503050406030204" pitchFamily="18" charset="0"/>
                                </a:rPr>
                                <m:t>𝚪</m:t>
                              </m:r>
                              <m:r>
                                <a:rPr lang="fr-FR" sz="513" i="1">
                                  <a:latin typeface="Cambria Math" panose="02040503050406030204" pitchFamily="18" charset="0"/>
                                </a:rPr>
                                <m:t>𝑑𝑡</m:t>
                              </m:r>
                            </m:e>
                          </m:nary>
                        </m:e>
                      </m:nary>
                    </m:oMath>
                  </m:oMathPara>
                </a14:m>
                <a:endParaRPr lang="fr-FR" sz="513" dirty="0"/>
              </a:p>
            </p:txBody>
          </p:sp>
        </mc:Choice>
        <mc:Fallback xmlns="">
          <p:sp>
            <p:nvSpPr>
              <p:cNvPr id="724" name="TextBox 723">
                <a:extLst>
                  <a:ext uri="{FF2B5EF4-FFF2-40B4-BE49-F238E27FC236}">
                    <a16:creationId xmlns="" xmlns:a16="http://schemas.microsoft.com/office/drawing/2014/main" xmlns:a14="http://schemas.microsoft.com/office/drawing/2010/main" id="{300B6002-6FFF-42E0-8134-7E4181D7AB2D}"/>
                  </a:ext>
                </a:extLst>
              </p:cNvPr>
              <p:cNvSpPr txBox="1">
                <a:spLocks noRot="1" noChangeAspect="1" noMove="1" noResize="1" noEditPoints="1" noAdjustHandles="1" noChangeArrowheads="1" noChangeShapeType="1" noTextEdit="1"/>
              </p:cNvSpPr>
              <p:nvPr/>
            </p:nvSpPr>
            <p:spPr>
              <a:xfrm>
                <a:off x="5166992" y="5071425"/>
                <a:ext cx="1263872" cy="276871"/>
              </a:xfrm>
              <a:prstGeom prst="rect">
                <a:avLst/>
              </a:prstGeom>
              <a:blipFill rotWithShape="0">
                <a:blip r:embed="rId14"/>
                <a:stretch>
                  <a:fillRect t="-108889" b="-166667"/>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126" name="TextBox 24">
                <a:extLst>
                  <a:ext uri="{FF2B5EF4-FFF2-40B4-BE49-F238E27FC236}">
                    <a16:creationId xmlns:a16="http://schemas.microsoft.com/office/drawing/2014/main" xmlns="" id="{AC6ACAF8-89D4-48B4-87AB-5FB0C8A5795D}"/>
                  </a:ext>
                </a:extLst>
              </p:cNvPr>
              <p:cNvSpPr txBox="1">
                <a:spLocks noChangeArrowheads="1"/>
              </p:cNvSpPr>
              <p:nvPr/>
            </p:nvSpPr>
            <p:spPr bwMode="auto">
              <a:xfrm>
                <a:off x="2085880" y="7789673"/>
                <a:ext cx="1259778" cy="19344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smtClean="0">
                    <a:cs typeface="Arial" panose="020B0604020202020204" pitchFamily="34" charset="0"/>
                  </a:rPr>
                  <a:t>Figure 4</a:t>
                </a:r>
                <a:r>
                  <a:rPr lang="en-US" altLang="en-US" sz="571" dirty="0">
                    <a:cs typeface="Arial" panose="020B0604020202020204" pitchFamily="34" charset="0"/>
                  </a:rPr>
                  <a:t>.Transfer</a:t>
                </a:r>
                <a:r>
                  <a:rPr lang="en-US" altLang="en-US" sz="571" strike="sngStrike" dirty="0">
                    <a:solidFill>
                      <a:srgbClr val="FF0000"/>
                    </a:solidFill>
                    <a:cs typeface="Arial" panose="020B0604020202020204" pitchFamily="34" charset="0"/>
                  </a:rPr>
                  <a:t>t</a:t>
                </a:r>
                <a:r>
                  <a:rPr lang="en-US" altLang="en-US" sz="571" dirty="0">
                    <a:cs typeface="Arial" panose="020B0604020202020204" pitchFamily="34" charset="0"/>
                  </a:rPr>
                  <a:t> temperature profiles  on the AB segment at </a:t>
                </a:r>
                <a14:m>
                  <m:oMath xmlns:m="http://schemas.openxmlformats.org/officeDocument/2006/math">
                    <m:r>
                      <a:rPr lang="fr-FR" altLang="en-US" sz="571" i="1">
                        <a:latin typeface="Cambria Math" panose="02040503050406030204" pitchFamily="18" charset="0"/>
                        <a:cs typeface="Arial" panose="020B0604020202020204" pitchFamily="34" charset="0"/>
                      </a:rPr>
                      <m:t>𝑡</m:t>
                    </m:r>
                    <m:r>
                      <a:rPr lang="fr-FR" altLang="en-US" sz="571" i="1">
                        <a:latin typeface="Cambria Math" panose="02040503050406030204" pitchFamily="18" charset="0"/>
                        <a:cs typeface="Arial" panose="020B0604020202020204" pitchFamily="34" charset="0"/>
                      </a:rPr>
                      <m:t>=</m:t>
                    </m:r>
                    <m:sSub>
                      <m:sSubPr>
                        <m:ctrlPr>
                          <a:rPr lang="fr-FR" altLang="en-US" sz="571" i="1">
                            <a:latin typeface="Cambria Math" panose="02040503050406030204" pitchFamily="18" charset="0"/>
                            <a:cs typeface="Arial" panose="020B0604020202020204" pitchFamily="34" charset="0"/>
                          </a:rPr>
                        </m:ctrlPr>
                      </m:sSubPr>
                      <m:e>
                        <m:r>
                          <a:rPr lang="fr-FR" altLang="en-US" sz="571" i="1">
                            <a:latin typeface="Cambria Math" panose="02040503050406030204" pitchFamily="18" charset="0"/>
                            <a:cs typeface="Arial" panose="020B0604020202020204" pitchFamily="34" charset="0"/>
                          </a:rPr>
                          <m:t>𝑡</m:t>
                        </m:r>
                      </m:e>
                      <m:sub>
                        <m:r>
                          <a:rPr lang="fr-FR" altLang="en-US" sz="571" b="0" i="1" smtClean="0">
                            <a:latin typeface="Cambria Math" panose="02040503050406030204" pitchFamily="18" charset="0"/>
                            <a:cs typeface="Arial" panose="020B0604020202020204" pitchFamily="34" charset="0"/>
                          </a:rPr>
                          <m:t>2</m:t>
                        </m:r>
                      </m:sub>
                    </m:sSub>
                  </m:oMath>
                </a14:m>
                <a:endParaRPr lang="en-US" altLang="en-US" sz="571" dirty="0">
                  <a:cs typeface="Arial" panose="020B0604020202020204" pitchFamily="34" charset="0"/>
                </a:endParaRPr>
              </a:p>
            </p:txBody>
          </p:sp>
        </mc:Choice>
        <mc:Fallback xmlns="">
          <p:sp>
            <p:nvSpPr>
              <p:cNvPr id="3126" name="TextBox 24">
                <a:extLst>
                  <a:ext uri="{FF2B5EF4-FFF2-40B4-BE49-F238E27FC236}">
                    <a16:creationId xmlns:a16="http://schemas.microsoft.com/office/drawing/2014/main" xmlns="" xmlns:a14="http://schemas.microsoft.com/office/drawing/2010/main" id="{AC6ACAF8-89D4-48B4-87AB-5FB0C8A5795D}"/>
                  </a:ext>
                </a:extLst>
              </p:cNvPr>
              <p:cNvSpPr txBox="1">
                <a:spLocks noRot="1" noChangeAspect="1" noMove="1" noResize="1" noEditPoints="1" noAdjustHandles="1" noChangeArrowheads="1" noChangeShapeType="1" noTextEdit="1"/>
              </p:cNvSpPr>
              <p:nvPr/>
            </p:nvSpPr>
            <p:spPr bwMode="auto">
              <a:xfrm>
                <a:off x="2085880" y="7789673"/>
                <a:ext cx="1259778" cy="193443"/>
              </a:xfrm>
              <a:prstGeom prst="rect">
                <a:avLst/>
              </a:prstGeom>
              <a:blipFill rotWithShape="0">
                <a:blip r:embed="rId15"/>
                <a:stretch>
                  <a:fillRect t="-9375" r="-2415" b="-156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3127" name="TextBox 24">
            <a:extLst>
              <a:ext uri="{FF2B5EF4-FFF2-40B4-BE49-F238E27FC236}">
                <a16:creationId xmlns:a16="http://schemas.microsoft.com/office/drawing/2014/main" xmlns="" id="{D2886A9E-B342-4A9B-A52C-C00BA8F5D4A7}"/>
              </a:ext>
            </a:extLst>
          </p:cNvPr>
          <p:cNvSpPr txBox="1">
            <a:spLocks noChangeArrowheads="1"/>
          </p:cNvSpPr>
          <p:nvPr/>
        </p:nvSpPr>
        <p:spPr bwMode="auto">
          <a:xfrm>
            <a:off x="3419768" y="7761603"/>
            <a:ext cx="1471643" cy="19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a:cs typeface="Arial" panose="020B0604020202020204" pitchFamily="34" charset="0"/>
              </a:rPr>
              <a:t>Figure </a:t>
            </a:r>
            <a:r>
              <a:rPr lang="en-US" altLang="en-US" sz="571" b="1" dirty="0" smtClean="0">
                <a:cs typeface="Arial" panose="020B0604020202020204" pitchFamily="34" charset="0"/>
              </a:rPr>
              <a:t>5</a:t>
            </a:r>
            <a:r>
              <a:rPr lang="en-US" altLang="en-US" sz="571" dirty="0" smtClean="0">
                <a:cs typeface="Arial" panose="020B0604020202020204" pitchFamily="34" charset="0"/>
              </a:rPr>
              <a:t>. Stamping and </a:t>
            </a:r>
            <a:r>
              <a:rPr lang="en-US" altLang="en-US" sz="571" dirty="0" err="1" smtClean="0">
                <a:cs typeface="Arial" panose="020B0604020202020204" pitchFamily="34" charset="0"/>
              </a:rPr>
              <a:t>overmolding</a:t>
            </a:r>
            <a:r>
              <a:rPr lang="en-US" altLang="en-US" sz="571" dirty="0" smtClean="0">
                <a:cs typeface="Arial" panose="020B0604020202020204" pitchFamily="34" charset="0"/>
              </a:rPr>
              <a:t> </a:t>
            </a:r>
            <a:r>
              <a:rPr lang="en-US" altLang="en-US" sz="571" dirty="0">
                <a:cs typeface="Arial" panose="020B0604020202020204" pitchFamily="34" charset="0"/>
              </a:rPr>
              <a:t>temperature </a:t>
            </a:r>
            <a:r>
              <a:rPr lang="en-US" altLang="en-US" sz="571" dirty="0" smtClean="0">
                <a:cs typeface="Arial" panose="020B0604020202020204" pitchFamily="34" charset="0"/>
              </a:rPr>
              <a:t>profiles and the end of each stage</a:t>
            </a:r>
            <a:endParaRPr lang="en-US" altLang="en-US" sz="571" dirty="0">
              <a:cs typeface="Arial" panose="020B0604020202020204" pitchFamily="34" charset="0"/>
            </a:endParaRPr>
          </a:p>
        </p:txBody>
      </p:sp>
      <p:sp>
        <p:nvSpPr>
          <p:cNvPr id="3128" name="TextBox 24">
            <a:extLst>
              <a:ext uri="{FF2B5EF4-FFF2-40B4-BE49-F238E27FC236}">
                <a16:creationId xmlns:a16="http://schemas.microsoft.com/office/drawing/2014/main" xmlns="" id="{E4EA6338-7C60-430F-A0CF-3BBF015C9241}"/>
              </a:ext>
            </a:extLst>
          </p:cNvPr>
          <p:cNvSpPr txBox="1">
            <a:spLocks noChangeArrowheads="1"/>
          </p:cNvSpPr>
          <p:nvPr/>
        </p:nvSpPr>
        <p:spPr bwMode="auto">
          <a:xfrm>
            <a:off x="4941964" y="7762955"/>
            <a:ext cx="1259778" cy="19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a:cs typeface="Arial" panose="020B0604020202020204" pitchFamily="34" charset="0"/>
              </a:rPr>
              <a:t>Figure </a:t>
            </a:r>
            <a:r>
              <a:rPr lang="en-US" altLang="en-US" sz="571" b="1" dirty="0" smtClean="0">
                <a:cs typeface="Arial" panose="020B0604020202020204" pitchFamily="34" charset="0"/>
              </a:rPr>
              <a:t>6</a:t>
            </a:r>
            <a:r>
              <a:rPr lang="en-US" altLang="en-US" sz="571" dirty="0" smtClean="0">
                <a:cs typeface="Arial" panose="020B0604020202020204" pitchFamily="34" charset="0"/>
              </a:rPr>
              <a:t>. Temperature profile distribution after optimization</a:t>
            </a:r>
            <a:endParaRPr lang="en-US" altLang="en-US" sz="571" dirty="0">
              <a:cs typeface="Arial" panose="020B0604020202020204" pitchFamily="34" charset="0"/>
            </a:endParaRPr>
          </a:p>
        </p:txBody>
      </p:sp>
      <p:pic>
        <p:nvPicPr>
          <p:cNvPr id="4226" name="Picture 130" descr="Plaquette finale GEPEA">
            <a:extLst>
              <a:ext uri="{FF2B5EF4-FFF2-40B4-BE49-F238E27FC236}">
                <a16:creationId xmlns:a16="http://schemas.microsoft.com/office/drawing/2014/main" xmlns="" id="{B103DD66-A043-458C-BEB4-587C5C8B1B19}"/>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021156" y="8725193"/>
            <a:ext cx="522882" cy="400809"/>
          </a:xfrm>
          <a:prstGeom prst="rect">
            <a:avLst/>
          </a:prstGeom>
          <a:noFill/>
          <a:extLst>
            <a:ext uri="{909E8E84-426E-40DD-AFC4-6F175D3DCCD1}">
              <a14:hiddenFill xmlns:a14="http://schemas.microsoft.com/office/drawing/2010/main">
                <a:solidFill>
                  <a:srgbClr val="FFFFFF"/>
                </a:solidFill>
              </a14:hiddenFill>
            </a:ext>
          </a:extLst>
        </p:spPr>
      </p:pic>
      <p:sp>
        <p:nvSpPr>
          <p:cNvPr id="276" name="TextBox 16">
            <a:extLst>
              <a:ext uri="{FF2B5EF4-FFF2-40B4-BE49-F238E27FC236}">
                <a16:creationId xmlns:a16="http://schemas.microsoft.com/office/drawing/2014/main" xmlns="" id="{EA6FE9FD-9A4F-4FAF-B198-2212344C94B9}"/>
              </a:ext>
            </a:extLst>
          </p:cNvPr>
          <p:cNvSpPr txBox="1"/>
          <p:nvPr/>
        </p:nvSpPr>
        <p:spPr>
          <a:xfrm>
            <a:off x="491735" y="3722704"/>
            <a:ext cx="3266311" cy="369332"/>
          </a:xfrm>
          <a:prstGeom prst="rect">
            <a:avLst/>
          </a:prstGeom>
          <a:noFill/>
        </p:spPr>
        <p:txBody>
          <a:bodyPr wrap="square" rtlCol="0">
            <a:spAutoFit/>
          </a:bodyPr>
          <a:lstStyle>
            <a:defPPr>
              <a:defRPr lang="en-US"/>
            </a:defPPr>
            <a:lvl1pPr algn="just">
              <a:defRPr sz="714">
                <a:latin typeface="+mn-lt"/>
                <a:ea typeface="Times New Roman" panose="02020603050405020304" pitchFamily="18" charset="0"/>
              </a:defRPr>
            </a:lvl1pPr>
          </a:lstStyle>
          <a:p>
            <a:r>
              <a:rPr lang="fr-FR" sz="600" dirty="0"/>
              <a:t>The </a:t>
            </a:r>
            <a:r>
              <a:rPr lang="fr-FR" sz="600" dirty="0" err="1"/>
              <a:t>analysis</a:t>
            </a:r>
            <a:r>
              <a:rPr lang="fr-FR" sz="600" dirty="0"/>
              <a:t> </a:t>
            </a:r>
            <a:r>
              <a:rPr lang="fr-FR" sz="600" dirty="0" err="1"/>
              <a:t>is</a:t>
            </a:r>
            <a:r>
              <a:rPr lang="fr-FR" sz="600" dirty="0"/>
              <a:t> </a:t>
            </a:r>
            <a:r>
              <a:rPr lang="fr-FR" sz="600" dirty="0" err="1"/>
              <a:t>focused</a:t>
            </a:r>
            <a:r>
              <a:rPr lang="fr-FR" sz="600" dirty="0"/>
              <a:t> </a:t>
            </a:r>
            <a:r>
              <a:rPr lang="fr-FR" sz="600" dirty="0" err="1"/>
              <a:t>only</a:t>
            </a:r>
            <a:r>
              <a:rPr lang="fr-FR" sz="600" dirty="0"/>
              <a:t> on the </a:t>
            </a:r>
            <a:r>
              <a:rPr lang="fr-FR" sz="600" dirty="0" err="1"/>
              <a:t>heat</a:t>
            </a:r>
            <a:r>
              <a:rPr lang="fr-FR" sz="600" dirty="0"/>
              <a:t> </a:t>
            </a:r>
            <a:r>
              <a:rPr lang="fr-FR" sz="600" dirty="0" err="1" smtClean="0"/>
              <a:t>transfer</a:t>
            </a:r>
            <a:r>
              <a:rPr lang="fr-FR" sz="600" dirty="0" smtClean="0"/>
              <a:t>. A 2D </a:t>
            </a:r>
            <a:r>
              <a:rPr lang="fr-FR" sz="600" dirty="0" err="1" smtClean="0"/>
              <a:t>axysimetric</a:t>
            </a:r>
            <a:r>
              <a:rPr lang="fr-FR" sz="600" dirty="0" smtClean="0"/>
              <a:t>, incompressible </a:t>
            </a:r>
            <a:r>
              <a:rPr lang="fr-FR" sz="600" dirty="0"/>
              <a:t>and non-</a:t>
            </a:r>
            <a:r>
              <a:rPr lang="fr-FR" sz="600" dirty="0" err="1"/>
              <a:t>deformable</a:t>
            </a:r>
            <a:r>
              <a:rPr lang="fr-FR" sz="600" dirty="0" smtClean="0"/>
              <a:t> </a:t>
            </a:r>
            <a:r>
              <a:rPr lang="fr-FR" sz="600" dirty="0"/>
              <a:t>system </a:t>
            </a:r>
            <a:r>
              <a:rPr lang="fr-FR" sz="600" dirty="0" err="1"/>
              <a:t>is</a:t>
            </a:r>
            <a:r>
              <a:rPr lang="fr-FR" sz="600" dirty="0"/>
              <a:t> </a:t>
            </a:r>
            <a:r>
              <a:rPr lang="fr-FR" sz="600" dirty="0" err="1"/>
              <a:t>considered</a:t>
            </a:r>
            <a:r>
              <a:rPr lang="fr-FR" sz="600" dirty="0"/>
              <a:t> </a:t>
            </a:r>
            <a:r>
              <a:rPr lang="fr-FR" sz="600" dirty="0" err="1" smtClean="0"/>
              <a:t>with</a:t>
            </a:r>
            <a:r>
              <a:rPr lang="fr-FR" sz="600" dirty="0" smtClean="0"/>
              <a:t> </a:t>
            </a:r>
            <a:r>
              <a:rPr lang="fr-FR" sz="600" dirty="0"/>
              <a:t>contact thermal </a:t>
            </a:r>
            <a:r>
              <a:rPr lang="fr-FR" sz="600" dirty="0" err="1"/>
              <a:t>resistances</a:t>
            </a:r>
            <a:r>
              <a:rPr lang="fr-FR" sz="600" dirty="0"/>
              <a:t> </a:t>
            </a:r>
            <a:r>
              <a:rPr lang="fr-FR" sz="600" dirty="0" err="1"/>
              <a:t>between</a:t>
            </a:r>
            <a:r>
              <a:rPr lang="fr-FR" sz="600" dirty="0"/>
              <a:t> all the </a:t>
            </a:r>
            <a:r>
              <a:rPr lang="fr-FR" sz="600" dirty="0" err="1"/>
              <a:t>domain</a:t>
            </a:r>
            <a:r>
              <a:rPr lang="fr-FR" sz="600" dirty="0"/>
              <a:t> parts (insert, composite, </a:t>
            </a:r>
            <a:r>
              <a:rPr lang="fr-FR" sz="600" dirty="0" err="1"/>
              <a:t>polymer</a:t>
            </a:r>
            <a:r>
              <a:rPr lang="fr-FR" sz="600" dirty="0"/>
              <a:t>, </a:t>
            </a:r>
            <a:r>
              <a:rPr lang="fr-FR" sz="600" dirty="0" err="1"/>
              <a:t>tools</a:t>
            </a:r>
            <a:r>
              <a:rPr lang="fr-FR" sz="600" dirty="0"/>
              <a:t>) </a:t>
            </a:r>
          </a:p>
        </p:txBody>
      </p:sp>
      <p:sp>
        <p:nvSpPr>
          <p:cNvPr id="4137" name="Rectangle 4136"/>
          <p:cNvSpPr/>
          <p:nvPr/>
        </p:nvSpPr>
        <p:spPr>
          <a:xfrm>
            <a:off x="447567" y="1572129"/>
            <a:ext cx="46880" cy="30703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fr-FR" sz="1339"/>
          </a:p>
        </p:txBody>
      </p:sp>
      <p:sp>
        <p:nvSpPr>
          <p:cNvPr id="278" name="Rectangle 277"/>
          <p:cNvSpPr/>
          <p:nvPr/>
        </p:nvSpPr>
        <p:spPr>
          <a:xfrm>
            <a:off x="443359" y="1941748"/>
            <a:ext cx="45719" cy="392203"/>
          </a:xfrm>
          <a:prstGeom prst="rect">
            <a:avLst/>
          </a:prstGeom>
          <a:solidFill>
            <a:srgbClr val="0079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algn="ctr"/>
            <a:endParaRPr lang="fr-FR" sz="1339"/>
          </a:p>
        </p:txBody>
      </p:sp>
      <p:sp>
        <p:nvSpPr>
          <p:cNvPr id="4139" name="ZoneTexte 4138"/>
          <p:cNvSpPr txBox="1"/>
          <p:nvPr/>
        </p:nvSpPr>
        <p:spPr>
          <a:xfrm>
            <a:off x="3748864" y="3255498"/>
            <a:ext cx="1251998" cy="830997"/>
          </a:xfrm>
          <a:prstGeom prst="rect">
            <a:avLst/>
          </a:prstGeom>
          <a:noFill/>
        </p:spPr>
        <p:txBody>
          <a:bodyPr wrap="square" rtlCol="0">
            <a:spAutoFit/>
          </a:bodyPr>
          <a:lstStyle>
            <a:defPPr>
              <a:defRPr lang="en-US"/>
            </a:defPPr>
            <a:lvl1pPr algn="just">
              <a:defRPr sz="714">
                <a:latin typeface="+mn-lt"/>
                <a:ea typeface="Times New Roman" panose="02020603050405020304" pitchFamily="18" charset="0"/>
              </a:defRPr>
            </a:lvl1pPr>
          </a:lstStyle>
          <a:p>
            <a:r>
              <a:rPr lang="en-US" sz="600" dirty="0"/>
              <a:t>This </a:t>
            </a:r>
            <a:r>
              <a:rPr lang="en-US" sz="600" dirty="0" smtClean="0"/>
              <a:t>allows </a:t>
            </a:r>
            <a:r>
              <a:rPr lang="en-US" sz="600" dirty="0"/>
              <a:t>us to create only </a:t>
            </a:r>
            <a:r>
              <a:rPr lang="en-US" sz="600" dirty="0" smtClean="0"/>
              <a:t>a </a:t>
            </a:r>
            <a:r>
              <a:rPr lang="en-US" sz="600" b="1" dirty="0" smtClean="0"/>
              <a:t>dilated zone</a:t>
            </a:r>
            <a:r>
              <a:rPr lang="en-US" sz="600" dirty="0"/>
              <a:t>[2]</a:t>
            </a:r>
            <a:r>
              <a:rPr lang="en-US" sz="600" b="1" dirty="0" smtClean="0"/>
              <a:t> </a:t>
            </a:r>
            <a:r>
              <a:rPr lang="en-US" sz="600" dirty="0"/>
              <a:t>around </a:t>
            </a:r>
            <a:r>
              <a:rPr lang="en-US" sz="600" dirty="0" smtClean="0"/>
              <a:t>the </a:t>
            </a:r>
            <a:r>
              <a:rPr lang="en-US" sz="600" dirty="0"/>
              <a:t>part, instead of the entire mold to </a:t>
            </a:r>
            <a:r>
              <a:rPr lang="en-US" sz="600" dirty="0" smtClean="0"/>
              <a:t>analyze </a:t>
            </a:r>
            <a:r>
              <a:rPr lang="en-US" sz="600" dirty="0"/>
              <a:t>the heat transfer, reducing </a:t>
            </a:r>
            <a:r>
              <a:rPr lang="en-US" sz="600" dirty="0" smtClean="0"/>
              <a:t>computational </a:t>
            </a:r>
            <a:r>
              <a:rPr lang="en-US" sz="600" dirty="0"/>
              <a:t>time </a:t>
            </a:r>
            <a:r>
              <a:rPr lang="en-US" sz="600" dirty="0" smtClean="0"/>
              <a:t>and </a:t>
            </a:r>
            <a:r>
              <a:rPr lang="en-US" sz="600" b="1" dirty="0"/>
              <a:t>separating the process from the actual physics</a:t>
            </a:r>
            <a:r>
              <a:rPr lang="en-US" sz="600" dirty="0"/>
              <a:t>.   </a:t>
            </a:r>
            <a:endParaRPr lang="fr-FR" sz="600" dirty="0"/>
          </a:p>
          <a:p>
            <a:r>
              <a:rPr lang="en-US" sz="600" dirty="0" smtClean="0"/>
              <a:t> </a:t>
            </a:r>
            <a:endParaRPr lang="fr-FR" sz="600" dirty="0"/>
          </a:p>
        </p:txBody>
      </p:sp>
      <p:grpSp>
        <p:nvGrpSpPr>
          <p:cNvPr id="4150" name="Groupe 4149"/>
          <p:cNvGrpSpPr/>
          <p:nvPr/>
        </p:nvGrpSpPr>
        <p:grpSpPr>
          <a:xfrm>
            <a:off x="5036584" y="2633676"/>
            <a:ext cx="1370713" cy="952992"/>
            <a:chOff x="5011387" y="2552928"/>
            <a:chExt cx="1289229" cy="964847"/>
          </a:xfrm>
        </p:grpSpPr>
        <p:pic>
          <p:nvPicPr>
            <p:cNvPr id="318" name="Image 317"/>
            <p:cNvPicPr>
              <a:picLocks noChangeAspect="1"/>
            </p:cNvPicPr>
            <p:nvPr/>
          </p:nvPicPr>
          <p:blipFill>
            <a:blip r:embed="rId17"/>
            <a:stretch>
              <a:fillRect/>
            </a:stretch>
          </p:blipFill>
          <p:spPr>
            <a:xfrm>
              <a:off x="5011387" y="2561535"/>
              <a:ext cx="1206314" cy="956240"/>
            </a:xfrm>
            <a:prstGeom prst="rect">
              <a:avLst/>
            </a:prstGeom>
          </p:spPr>
        </p:pic>
        <p:cxnSp>
          <p:nvCxnSpPr>
            <p:cNvPr id="319" name="Connecteur droit avec flèche 318"/>
            <p:cNvCxnSpPr/>
            <p:nvPr/>
          </p:nvCxnSpPr>
          <p:spPr>
            <a:xfrm flipV="1">
              <a:off x="5148449" y="2687883"/>
              <a:ext cx="109351" cy="286279"/>
            </a:xfrm>
            <a:prstGeom prst="straightConnector1">
              <a:avLst/>
            </a:prstGeom>
            <a:ln w="12700">
              <a:solidFill>
                <a:srgbClr val="FFC000"/>
              </a:solidFill>
              <a:headEnd type="oval"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20" name="Connecteur droit avec flèche 319"/>
            <p:cNvCxnSpPr/>
            <p:nvPr/>
          </p:nvCxnSpPr>
          <p:spPr>
            <a:xfrm flipV="1">
              <a:off x="5724069" y="2976044"/>
              <a:ext cx="54676" cy="100447"/>
            </a:xfrm>
            <a:prstGeom prst="straightConnector1">
              <a:avLst/>
            </a:prstGeom>
            <a:ln w="12700">
              <a:solidFill>
                <a:srgbClr val="FFC000"/>
              </a:solidFill>
              <a:headEnd type="oval"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21" name="Connecteur droit avec flèche 320"/>
            <p:cNvCxnSpPr/>
            <p:nvPr/>
          </p:nvCxnSpPr>
          <p:spPr>
            <a:xfrm>
              <a:off x="5782011" y="3158657"/>
              <a:ext cx="62462" cy="117772"/>
            </a:xfrm>
            <a:prstGeom prst="straightConnector1">
              <a:avLst/>
            </a:prstGeom>
            <a:ln w="12700">
              <a:solidFill>
                <a:srgbClr val="FFC000"/>
              </a:solidFill>
              <a:headEnd type="oval" w="sm" len="sm"/>
              <a:tailEnd type="triangle" w="sm" len="sm"/>
            </a:ln>
          </p:spPr>
          <p:style>
            <a:lnRef idx="1">
              <a:schemeClr val="accent1"/>
            </a:lnRef>
            <a:fillRef idx="0">
              <a:schemeClr val="accent1"/>
            </a:fillRef>
            <a:effectRef idx="0">
              <a:schemeClr val="accent1"/>
            </a:effectRef>
            <a:fontRef idx="minor">
              <a:schemeClr val="tx1"/>
            </a:fontRef>
          </p:style>
        </p:cxnSp>
        <p:sp>
          <p:nvSpPr>
            <p:cNvPr id="324" name="ZoneTexte 323"/>
            <p:cNvSpPr txBox="1"/>
            <p:nvPr/>
          </p:nvSpPr>
          <p:spPr>
            <a:xfrm>
              <a:off x="5190937" y="2552928"/>
              <a:ext cx="578577" cy="249284"/>
            </a:xfrm>
            <a:prstGeom prst="rect">
              <a:avLst/>
            </a:prstGeom>
            <a:noFill/>
          </p:spPr>
          <p:txBody>
            <a:bodyPr wrap="square" rtlCol="0">
              <a:spAutoFit/>
            </a:bodyPr>
            <a:lstStyle/>
            <a:p>
              <a:r>
                <a:rPr lang="fr-FR" sz="500" b="1" dirty="0" err="1" smtClean="0">
                  <a:latin typeface="+mj-lt"/>
                </a:rPr>
                <a:t>Metal</a:t>
              </a:r>
              <a:r>
                <a:rPr lang="fr-FR" sz="500" b="1" dirty="0" smtClean="0">
                  <a:latin typeface="+mj-lt"/>
                </a:rPr>
                <a:t> insert</a:t>
              </a:r>
            </a:p>
            <a:p>
              <a:r>
                <a:rPr lang="fr-FR" sz="500" dirty="0" smtClean="0">
                  <a:latin typeface="+mj-lt"/>
                </a:rPr>
                <a:t>(Aluminium)</a:t>
              </a:r>
              <a:endParaRPr lang="fr-FR" sz="500" dirty="0">
                <a:latin typeface="+mj-lt"/>
              </a:endParaRPr>
            </a:p>
          </p:txBody>
        </p:sp>
        <p:sp>
          <p:nvSpPr>
            <p:cNvPr id="325" name="ZoneTexte 324"/>
            <p:cNvSpPr txBox="1"/>
            <p:nvPr/>
          </p:nvSpPr>
          <p:spPr>
            <a:xfrm>
              <a:off x="5701030" y="2604978"/>
              <a:ext cx="578577" cy="249284"/>
            </a:xfrm>
            <a:prstGeom prst="rect">
              <a:avLst/>
            </a:prstGeom>
            <a:noFill/>
          </p:spPr>
          <p:txBody>
            <a:bodyPr wrap="square" rtlCol="0">
              <a:spAutoFit/>
            </a:bodyPr>
            <a:lstStyle/>
            <a:p>
              <a:r>
                <a:rPr lang="fr-FR" sz="500" b="1" dirty="0" err="1" smtClean="0">
                  <a:latin typeface="+mj-lt"/>
                </a:rPr>
                <a:t>Dilated</a:t>
              </a:r>
              <a:r>
                <a:rPr lang="fr-FR" sz="500" b="1" dirty="0" smtClean="0">
                  <a:latin typeface="+mj-lt"/>
                </a:rPr>
                <a:t> zone</a:t>
              </a:r>
            </a:p>
            <a:p>
              <a:r>
                <a:rPr lang="fr-FR" sz="500" dirty="0" smtClean="0">
                  <a:latin typeface="+mj-lt"/>
                </a:rPr>
                <a:t>(</a:t>
              </a:r>
              <a:r>
                <a:rPr lang="fr-FR" sz="500" dirty="0" err="1" smtClean="0">
                  <a:latin typeface="+mj-lt"/>
                </a:rPr>
                <a:t>Steel</a:t>
              </a:r>
              <a:r>
                <a:rPr lang="fr-FR" sz="500" dirty="0" smtClean="0">
                  <a:latin typeface="+mj-lt"/>
                </a:rPr>
                <a:t>)</a:t>
              </a:r>
              <a:endParaRPr lang="fr-FR" sz="500" dirty="0">
                <a:latin typeface="+mj-lt"/>
              </a:endParaRPr>
            </a:p>
          </p:txBody>
        </p:sp>
        <p:sp>
          <p:nvSpPr>
            <p:cNvPr id="326" name="ZoneTexte 325"/>
            <p:cNvSpPr txBox="1"/>
            <p:nvPr/>
          </p:nvSpPr>
          <p:spPr>
            <a:xfrm>
              <a:off x="5722039" y="2874008"/>
              <a:ext cx="578577" cy="249284"/>
            </a:xfrm>
            <a:prstGeom prst="rect">
              <a:avLst/>
            </a:prstGeom>
            <a:noFill/>
          </p:spPr>
          <p:txBody>
            <a:bodyPr wrap="square" rtlCol="0">
              <a:spAutoFit/>
            </a:bodyPr>
            <a:lstStyle/>
            <a:p>
              <a:r>
                <a:rPr lang="fr-FR" sz="500" b="1" dirty="0" err="1" smtClean="0">
                  <a:latin typeface="+mj-lt"/>
                </a:rPr>
                <a:t>Overmolding</a:t>
              </a:r>
              <a:endParaRPr lang="fr-FR" sz="500" b="1" dirty="0" smtClean="0">
                <a:latin typeface="+mj-lt"/>
              </a:endParaRPr>
            </a:p>
            <a:p>
              <a:pPr algn="ctr"/>
              <a:r>
                <a:rPr lang="fr-FR" sz="500" dirty="0" smtClean="0">
                  <a:latin typeface="+mj-lt"/>
                </a:rPr>
                <a:t>(PEEK)</a:t>
              </a:r>
              <a:endParaRPr lang="fr-FR" sz="500" dirty="0">
                <a:latin typeface="+mj-lt"/>
              </a:endParaRPr>
            </a:p>
          </p:txBody>
        </p:sp>
        <p:sp>
          <p:nvSpPr>
            <p:cNvPr id="327" name="ZoneTexte 326"/>
            <p:cNvSpPr txBox="1"/>
            <p:nvPr/>
          </p:nvSpPr>
          <p:spPr>
            <a:xfrm>
              <a:off x="5533152" y="3238998"/>
              <a:ext cx="754221" cy="249284"/>
            </a:xfrm>
            <a:prstGeom prst="rect">
              <a:avLst/>
            </a:prstGeom>
            <a:noFill/>
          </p:spPr>
          <p:txBody>
            <a:bodyPr wrap="square" rtlCol="0">
              <a:spAutoFit/>
            </a:bodyPr>
            <a:lstStyle/>
            <a:p>
              <a:r>
                <a:rPr lang="fr-FR" sz="500" b="1" dirty="0" err="1" smtClean="0">
                  <a:latin typeface="+mj-lt"/>
                </a:rPr>
                <a:t>Organosheets</a:t>
              </a:r>
              <a:endParaRPr lang="fr-FR" sz="500" b="1" dirty="0" smtClean="0">
                <a:latin typeface="+mj-lt"/>
              </a:endParaRPr>
            </a:p>
            <a:p>
              <a:r>
                <a:rPr lang="fr-FR" sz="500" dirty="0" smtClean="0">
                  <a:latin typeface="+mj-lt"/>
                </a:rPr>
                <a:t>(PEEK+ </a:t>
              </a:r>
              <a:r>
                <a:rPr lang="fr-FR" sz="500" dirty="0" err="1" smtClean="0">
                  <a:latin typeface="+mj-lt"/>
                </a:rPr>
                <a:t>Carbon</a:t>
              </a:r>
              <a:r>
                <a:rPr lang="fr-FR" sz="500" dirty="0" smtClean="0">
                  <a:latin typeface="+mj-lt"/>
                </a:rPr>
                <a:t> </a:t>
              </a:r>
              <a:r>
                <a:rPr lang="fr-FR" sz="500" dirty="0" err="1" smtClean="0">
                  <a:latin typeface="+mj-lt"/>
                </a:rPr>
                <a:t>fiber</a:t>
              </a:r>
              <a:r>
                <a:rPr lang="fr-FR" sz="500" dirty="0" smtClean="0">
                  <a:latin typeface="+mj-lt"/>
                </a:rPr>
                <a:t>)</a:t>
              </a:r>
              <a:endParaRPr lang="fr-FR" sz="500" dirty="0">
                <a:latin typeface="+mj-lt"/>
              </a:endParaRPr>
            </a:p>
          </p:txBody>
        </p:sp>
        <p:cxnSp>
          <p:nvCxnSpPr>
            <p:cNvPr id="328" name="Connecteur droit avec flèche 327"/>
            <p:cNvCxnSpPr/>
            <p:nvPr/>
          </p:nvCxnSpPr>
          <p:spPr>
            <a:xfrm flipH="1">
              <a:off x="5517389" y="2874008"/>
              <a:ext cx="1684" cy="202483"/>
            </a:xfrm>
            <a:prstGeom prst="straightConnector1">
              <a:avLst/>
            </a:prstGeom>
            <a:ln w="12700">
              <a:solidFill>
                <a:srgbClr val="FFC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29" name="Connecteur droit avec flèche 328"/>
            <p:cNvCxnSpPr/>
            <p:nvPr/>
          </p:nvCxnSpPr>
          <p:spPr>
            <a:xfrm flipV="1">
              <a:off x="5522989" y="2723143"/>
              <a:ext cx="255673" cy="270391"/>
            </a:xfrm>
            <a:prstGeom prst="straightConnector1">
              <a:avLst/>
            </a:prstGeom>
            <a:ln>
              <a:solidFill>
                <a:srgbClr val="FFC000"/>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grpSp>
      <p:grpSp>
        <p:nvGrpSpPr>
          <p:cNvPr id="338" name="Groupe 223">
            <a:extLst>
              <a:ext uri="{FF2B5EF4-FFF2-40B4-BE49-F238E27FC236}">
                <a16:creationId xmlns:a16="http://schemas.microsoft.com/office/drawing/2014/main" xmlns="" id="{18A0A322-73B8-48D0-85EE-167FB7C6E9D4}"/>
              </a:ext>
            </a:extLst>
          </p:cNvPr>
          <p:cNvGrpSpPr/>
          <p:nvPr/>
        </p:nvGrpSpPr>
        <p:grpSpPr>
          <a:xfrm>
            <a:off x="3363493" y="6399500"/>
            <a:ext cx="2010839" cy="367140"/>
            <a:chOff x="2388322" y="5668417"/>
            <a:chExt cx="7932987" cy="2160449"/>
          </a:xfrm>
        </p:grpSpPr>
        <mc:AlternateContent xmlns:mc="http://schemas.openxmlformats.org/markup-compatibility/2006" xmlns:a14="http://schemas.microsoft.com/office/drawing/2010/main">
          <mc:Choice Requires="a14">
            <p:sp>
              <p:nvSpPr>
                <p:cNvPr id="345" name="Rectangle 344">
                  <a:extLst>
                    <a:ext uri="{FF2B5EF4-FFF2-40B4-BE49-F238E27FC236}">
                      <a16:creationId xmlns:a16="http://schemas.microsoft.com/office/drawing/2014/main" xmlns="" id="{1F47AA31-197D-4671-9DD9-6D975B996688}"/>
                    </a:ext>
                  </a:extLst>
                </p:cNvPr>
                <p:cNvSpPr/>
                <p:nvPr/>
              </p:nvSpPr>
              <p:spPr>
                <a:xfrm>
                  <a:off x="2388322" y="5668417"/>
                  <a:ext cx="7932987" cy="2093736"/>
                </a:xfrm>
                <a:prstGeom prst="rect">
                  <a:avLst/>
                </a:prstGeom>
                <a:noFill/>
                <a:ln>
                  <a:no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sz="513" i="1">
                                <a:solidFill>
                                  <a:prstClr val="black"/>
                                </a:solidFill>
                                <a:latin typeface="Cambria Math" panose="02040503050406030204" pitchFamily="18" charset="0"/>
                                <a:ea typeface="Cambria Math" panose="02040503050406030204" pitchFamily="18" charset="0"/>
                              </a:rPr>
                            </m:ctrlPr>
                          </m:sSubPr>
                          <m:e>
                            <m:r>
                              <a:rPr lang="fr-FR" sz="513" i="1">
                                <a:solidFill>
                                  <a:prstClr val="black"/>
                                </a:solidFill>
                                <a:latin typeface="Cambria Math" panose="02040503050406030204" pitchFamily="18" charset="0"/>
                                <a:ea typeface="Cambria Math" panose="02040503050406030204" pitchFamily="18" charset="0"/>
                              </a:rPr>
                              <m:t>𝐽</m:t>
                            </m:r>
                          </m:e>
                          <m:sub>
                            <m:r>
                              <a:rPr lang="fr-FR" sz="513" i="1">
                                <a:solidFill>
                                  <a:prstClr val="black"/>
                                </a:solidFill>
                                <a:latin typeface="Cambria Math" panose="02040503050406030204" pitchFamily="18" charset="0"/>
                                <a:ea typeface="Cambria Math" panose="02040503050406030204" pitchFamily="18" charset="0"/>
                              </a:rPr>
                              <m:t>2</m:t>
                            </m:r>
                          </m:sub>
                        </m:sSub>
                        <m:r>
                          <a:rPr lang="fr-FR" sz="513" i="1">
                            <a:solidFill>
                              <a:prstClr val="black"/>
                            </a:solidFill>
                            <a:latin typeface="Cambria Math" panose="02040503050406030204" pitchFamily="18" charset="0"/>
                            <a:ea typeface="Cambria Math" panose="02040503050406030204" pitchFamily="18" charset="0"/>
                          </a:rPr>
                          <m:t>(</m:t>
                        </m:r>
                        <m:sSub>
                          <m:sSubPr>
                            <m:ctrlPr>
                              <a:rPr lang="fr-FR" sz="513" i="1">
                                <a:solidFill>
                                  <a:prstClr val="black"/>
                                </a:solidFill>
                                <a:latin typeface="Cambria Math" panose="02040503050406030204" pitchFamily="18" charset="0"/>
                                <a:ea typeface="Cambria Math" panose="02040503050406030204" pitchFamily="18" charset="0"/>
                              </a:rPr>
                            </m:ctrlPr>
                          </m:sSubPr>
                          <m:e>
                            <m:r>
                              <a:rPr lang="fr-FR" sz="513" i="1">
                                <a:solidFill>
                                  <a:prstClr val="black"/>
                                </a:solidFill>
                                <a:latin typeface="Cambria Math" panose="02040503050406030204" pitchFamily="18" charset="0"/>
                                <a:ea typeface="Cambria Math" panose="02040503050406030204" pitchFamily="18" charset="0"/>
                              </a:rPr>
                              <m:t>𝑞</m:t>
                            </m:r>
                          </m:e>
                          <m:sub>
                            <m:r>
                              <a:rPr lang="fr-FR" sz="513" i="1">
                                <a:solidFill>
                                  <a:prstClr val="black"/>
                                </a:solidFill>
                                <a:latin typeface="Cambria Math" panose="02040503050406030204" pitchFamily="18" charset="0"/>
                                <a:ea typeface="Cambria Math" panose="02040503050406030204" pitchFamily="18" charset="0"/>
                              </a:rPr>
                              <m:t>𝑖</m:t>
                            </m:r>
                          </m:sub>
                        </m:sSub>
                        <m:r>
                          <a:rPr lang="fr-FR" sz="513" i="1">
                            <a:solidFill>
                              <a:prstClr val="black"/>
                            </a:solidFill>
                            <a:latin typeface="Cambria Math" panose="02040503050406030204" pitchFamily="18" charset="0"/>
                            <a:ea typeface="Cambria Math" panose="02040503050406030204" pitchFamily="18" charset="0"/>
                          </a:rPr>
                          <m:t>)= </m:t>
                        </m:r>
                        <m:nary>
                          <m:naryPr>
                            <m:ctrlPr>
                              <a:rPr lang="fr-FR" sz="513" i="1">
                                <a:solidFill>
                                  <a:prstClr val="black"/>
                                </a:solidFill>
                                <a:latin typeface="Cambria Math" panose="02040503050406030204" pitchFamily="18" charset="0"/>
                                <a:ea typeface="Cambria Math" panose="02040503050406030204" pitchFamily="18" charset="0"/>
                              </a:rPr>
                            </m:ctrlPr>
                          </m:naryPr>
                          <m:sub>
                            <m:sSup>
                              <m:sSupPr>
                                <m:ctrlPr>
                                  <a:rPr lang="pt-BR" sz="513" i="1">
                                    <a:latin typeface="Cambria Math" panose="02040503050406030204" pitchFamily="18" charset="0"/>
                                  </a:rPr>
                                </m:ctrlPr>
                              </m:sSupPr>
                              <m:e>
                                <m:r>
                                  <m:rPr>
                                    <m:sty m:val="p"/>
                                  </m:rPr>
                                  <a:rPr lang="el-GR" sz="513" i="1">
                                    <a:latin typeface="Cambria Math" panose="02040503050406030204" pitchFamily="18" charset="0"/>
                                    <a:ea typeface="Cambria Math" panose="02040503050406030204" pitchFamily="18" charset="0"/>
                                  </a:rPr>
                                  <m:t>Γ</m:t>
                                </m:r>
                              </m:e>
                              <m:sup>
                                <m:r>
                                  <a:rPr lang="fr-FR" sz="513" i="1">
                                    <a:latin typeface="Cambria Math" panose="02040503050406030204" pitchFamily="18" charset="0"/>
                                  </a:rPr>
                                  <m:t>∗</m:t>
                                </m:r>
                              </m:sup>
                            </m:sSup>
                          </m:sub>
                          <m:sup/>
                          <m:e>
                            <m:nary>
                              <m:naryPr>
                                <m:ctrlPr>
                                  <a:rPr lang="fr-FR" sz="513" i="1">
                                    <a:solidFill>
                                      <a:prstClr val="black"/>
                                    </a:solidFill>
                                    <a:latin typeface="Cambria Math" panose="02040503050406030204" pitchFamily="18" charset="0"/>
                                    <a:ea typeface="Cambria Math" panose="02040503050406030204" pitchFamily="18" charset="0"/>
                                  </a:rPr>
                                </m:ctrlPr>
                              </m:naryPr>
                              <m:sub>
                                <m:r>
                                  <m:rPr>
                                    <m:brk m:alnAt="23"/>
                                  </m:rPr>
                                  <a:rPr lang="fr-FR" sz="513" i="1">
                                    <a:solidFill>
                                      <a:prstClr val="black"/>
                                    </a:solidFill>
                                    <a:latin typeface="Cambria Math" panose="02040503050406030204" pitchFamily="18" charset="0"/>
                                    <a:ea typeface="Cambria Math" panose="02040503050406030204" pitchFamily="18" charset="0"/>
                                  </a:rPr>
                                  <m:t>0</m:t>
                                </m:r>
                              </m:sub>
                              <m:sup>
                                <m:r>
                                  <a:rPr lang="fr-FR" sz="513" i="1">
                                    <a:solidFill>
                                      <a:prstClr val="black"/>
                                    </a:solidFill>
                                    <a:latin typeface="Cambria Math" panose="02040503050406030204" pitchFamily="18" charset="0"/>
                                    <a:ea typeface="Cambria Math" panose="02040503050406030204" pitchFamily="18" charset="0"/>
                                  </a:rPr>
                                  <m:t>𝑡</m:t>
                                </m:r>
                              </m:sup>
                              <m:e>
                                <m:sSup>
                                  <m:sSupPr>
                                    <m:ctrlPr>
                                      <a:rPr lang="fr-FR" sz="513" i="1">
                                        <a:solidFill>
                                          <a:prstClr val="black"/>
                                        </a:solidFill>
                                        <a:latin typeface="Cambria Math" panose="02040503050406030204" pitchFamily="18" charset="0"/>
                                      </a:rPr>
                                    </m:ctrlPr>
                                  </m:sSupPr>
                                  <m:e>
                                    <m:d>
                                      <m:dPr>
                                        <m:begChr m:val="‖"/>
                                        <m:endChr m:val="‖"/>
                                        <m:ctrlPr>
                                          <a:rPr lang="fr-FR" sz="513" i="1">
                                            <a:solidFill>
                                              <a:prstClr val="black"/>
                                            </a:solidFill>
                                            <a:latin typeface="Cambria Math" panose="02040503050406030204" pitchFamily="18" charset="0"/>
                                          </a:rPr>
                                        </m:ctrlPr>
                                      </m:dPr>
                                      <m:e>
                                        <m:sSub>
                                          <m:sSubPr>
                                            <m:ctrlPr>
                                              <a:rPr lang="fr-FR" sz="513" i="1">
                                                <a:solidFill>
                                                  <a:prstClr val="black"/>
                                                </a:solidFill>
                                                <a:latin typeface="Cambria Math" panose="02040503050406030204" pitchFamily="18" charset="0"/>
                                              </a:rPr>
                                            </m:ctrlPr>
                                          </m:sSubPr>
                                          <m:e>
                                            <m:acc>
                                              <m:accPr>
                                                <m:chr m:val="̅"/>
                                                <m:ctrlPr>
                                                  <a:rPr lang="fr-FR" sz="513" i="1">
                                                    <a:solidFill>
                                                      <a:prstClr val="black"/>
                                                    </a:solidFill>
                                                    <a:latin typeface="Cambria Math" panose="02040503050406030204" pitchFamily="18" charset="0"/>
                                                    <a:ea typeface="Cambria Math" panose="02040503050406030204" pitchFamily="18" charset="0"/>
                                                  </a:rPr>
                                                </m:ctrlPr>
                                              </m:accPr>
                                              <m:e>
                                                <m:r>
                                                  <a:rPr lang="fr-FR" sz="513" b="1">
                                                    <a:solidFill>
                                                      <a:prstClr val="black"/>
                                                    </a:solidFill>
                                                    <a:latin typeface="Cambria Math" panose="02040503050406030204" pitchFamily="18" charset="0"/>
                                                  </a:rPr>
                                                  <m:t>𝐓</m:t>
                                                </m:r>
                                              </m:e>
                                            </m:acc>
                                          </m:e>
                                          <m:sub>
                                            <m:r>
                                              <m:rPr>
                                                <m:sty m:val="p"/>
                                              </m:rPr>
                                              <a:rPr lang="fr-FR" sz="513">
                                                <a:solidFill>
                                                  <a:prstClr val="black"/>
                                                </a:solidFill>
                                                <a:latin typeface="Cambria Math" panose="02040503050406030204" pitchFamily="18" charset="0"/>
                                              </a:rPr>
                                              <m:t>polym</m:t>
                                            </m:r>
                                            <m:r>
                                              <a:rPr lang="fr-FR" sz="513">
                                                <a:solidFill>
                                                  <a:prstClr val="black"/>
                                                </a:solidFill>
                                                <a:latin typeface="Cambria Math" panose="02040503050406030204" pitchFamily="18" charset="0"/>
                                              </a:rPr>
                                              <m:t> </m:t>
                                            </m:r>
                                            <m:r>
                                              <m:rPr>
                                                <m:sty m:val="p"/>
                                              </m:rPr>
                                              <a:rPr lang="fr-FR" sz="513">
                                                <a:solidFill>
                                                  <a:prstClr val="black"/>
                                                </a:solidFill>
                                                <a:latin typeface="Cambria Math" panose="02040503050406030204" pitchFamily="18" charset="0"/>
                                              </a:rPr>
                                              <m:t>i</m:t>
                                            </m:r>
                                          </m:sub>
                                        </m:sSub>
                                        <m:r>
                                          <a:rPr lang="fr-FR" sz="513" b="1" i="1">
                                            <a:solidFill>
                                              <a:prstClr val="black"/>
                                            </a:solidFill>
                                            <a:latin typeface="Cambria Math" panose="02040503050406030204" pitchFamily="18" charset="0"/>
                                          </a:rPr>
                                          <m:t> </m:t>
                                        </m:r>
                                        <m:r>
                                          <a:rPr lang="fr-FR" sz="513" i="1">
                                            <a:solidFill>
                                              <a:prstClr val="black"/>
                                            </a:solidFill>
                                            <a:latin typeface="Cambria Math" panose="02040503050406030204" pitchFamily="18" charset="0"/>
                                          </a:rPr>
                                          <m:t>(</m:t>
                                        </m:r>
                                        <m:sSub>
                                          <m:sSubPr>
                                            <m:ctrlPr>
                                              <a:rPr lang="fr-FR" sz="513" i="1">
                                                <a:solidFill>
                                                  <a:prstClr val="black"/>
                                                </a:solidFill>
                                                <a:latin typeface="Cambria Math" panose="02040503050406030204" pitchFamily="18" charset="0"/>
                                              </a:rPr>
                                            </m:ctrlPr>
                                          </m:sSubPr>
                                          <m:e>
                                            <m:r>
                                              <a:rPr lang="fr-FR" sz="513" i="1">
                                                <a:solidFill>
                                                  <a:prstClr val="black"/>
                                                </a:solidFill>
                                                <a:latin typeface="Cambria Math" panose="02040503050406030204" pitchFamily="18" charset="0"/>
                                              </a:rPr>
                                              <m:t>𝑞</m:t>
                                            </m:r>
                                          </m:e>
                                          <m:sub>
                                            <m:r>
                                              <a:rPr lang="fr-FR" sz="513" i="1">
                                                <a:solidFill>
                                                  <a:prstClr val="black"/>
                                                </a:solidFill>
                                                <a:latin typeface="Cambria Math" panose="02040503050406030204" pitchFamily="18" charset="0"/>
                                              </a:rPr>
                                              <m:t>𝑖</m:t>
                                            </m:r>
                                          </m:sub>
                                        </m:sSub>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rPr>
                                          <m:t>𝑟</m:t>
                                        </m:r>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rPr>
                                          <m:t>𝑧</m:t>
                                        </m:r>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rPr>
                                          <m:t>𝑡</m:t>
                                        </m:r>
                                        <m:r>
                                          <a:rPr lang="fr-FR" sz="513" i="1">
                                            <a:solidFill>
                                              <a:prstClr val="black"/>
                                            </a:solidFill>
                                            <a:latin typeface="Cambria Math" panose="02040503050406030204" pitchFamily="18" charset="0"/>
                                          </a:rPr>
                                          <m:t>))−</m:t>
                                        </m:r>
                                        <m:sSub>
                                          <m:sSubPr>
                                            <m:ctrlPr>
                                              <a:rPr lang="fr-FR" sz="513" b="1" i="1">
                                                <a:solidFill>
                                                  <a:prstClr val="black"/>
                                                </a:solidFill>
                                                <a:latin typeface="Cambria Math" panose="02040503050406030204" pitchFamily="18" charset="0"/>
                                              </a:rPr>
                                            </m:ctrlPr>
                                          </m:sSubPr>
                                          <m:e>
                                            <m:r>
                                              <a:rPr lang="fr-FR" sz="513" b="1">
                                                <a:solidFill>
                                                  <a:prstClr val="black"/>
                                                </a:solidFill>
                                                <a:latin typeface="Cambria Math" panose="02040503050406030204" pitchFamily="18" charset="0"/>
                                              </a:rPr>
                                              <m:t>𝐓</m:t>
                                            </m:r>
                                          </m:e>
                                          <m:sub>
                                            <m:r>
                                              <m:rPr>
                                                <m:sty m:val="p"/>
                                              </m:rPr>
                                              <a:rPr lang="fr-FR" sz="513">
                                                <a:solidFill>
                                                  <a:prstClr val="black"/>
                                                </a:solidFill>
                                                <a:latin typeface="Cambria Math" panose="02040503050406030204" pitchFamily="18" charset="0"/>
                                              </a:rPr>
                                              <m:t>polym</m:t>
                                            </m:r>
                                            <m:r>
                                              <a:rPr lang="fr-FR" sz="513">
                                                <a:solidFill>
                                                  <a:prstClr val="black"/>
                                                </a:solidFill>
                                                <a:latin typeface="Cambria Math" panose="02040503050406030204" pitchFamily="18" charset="0"/>
                                              </a:rPr>
                                              <m:t> </m:t>
                                            </m:r>
                                            <m:r>
                                              <m:rPr>
                                                <m:sty m:val="p"/>
                                              </m:rPr>
                                              <a:rPr lang="fr-FR" sz="513">
                                                <a:solidFill>
                                                  <a:prstClr val="black"/>
                                                </a:solidFill>
                                                <a:latin typeface="Cambria Math" panose="02040503050406030204" pitchFamily="18" charset="0"/>
                                              </a:rPr>
                                              <m:t>i</m:t>
                                            </m:r>
                                          </m:sub>
                                        </m:sSub>
                                        <m:r>
                                          <a:rPr lang="fr-FR" sz="513" i="1">
                                            <a:solidFill>
                                              <a:prstClr val="black"/>
                                            </a:solidFill>
                                            <a:latin typeface="Cambria Math" panose="02040503050406030204" pitchFamily="18" charset="0"/>
                                          </a:rPr>
                                          <m:t>(</m:t>
                                        </m:r>
                                        <m:sSub>
                                          <m:sSubPr>
                                            <m:ctrlPr>
                                              <a:rPr lang="fr-FR" sz="513" i="1">
                                                <a:solidFill>
                                                  <a:prstClr val="black"/>
                                                </a:solidFill>
                                                <a:latin typeface="Cambria Math" panose="02040503050406030204" pitchFamily="18" charset="0"/>
                                              </a:rPr>
                                            </m:ctrlPr>
                                          </m:sSubPr>
                                          <m:e>
                                            <m:r>
                                              <a:rPr lang="fr-FR" sz="513" i="1">
                                                <a:solidFill>
                                                  <a:prstClr val="black"/>
                                                </a:solidFill>
                                                <a:latin typeface="Cambria Math" panose="02040503050406030204" pitchFamily="18" charset="0"/>
                                              </a:rPr>
                                              <m:t>𝑞</m:t>
                                            </m:r>
                                          </m:e>
                                          <m:sub>
                                            <m:r>
                                              <a:rPr lang="fr-FR" sz="513" i="1">
                                                <a:solidFill>
                                                  <a:prstClr val="black"/>
                                                </a:solidFill>
                                                <a:latin typeface="Cambria Math" panose="02040503050406030204" pitchFamily="18" charset="0"/>
                                              </a:rPr>
                                              <m:t>𝑖</m:t>
                                            </m:r>
                                          </m:sub>
                                        </m:sSub>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rPr>
                                          <m:t>𝑟</m:t>
                                        </m:r>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rPr>
                                          <m:t>𝑧</m:t>
                                        </m:r>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rPr>
                                          <m:t>𝑡</m:t>
                                        </m:r>
                                        <m:r>
                                          <a:rPr lang="fr-FR" sz="513" i="1">
                                            <a:solidFill>
                                              <a:prstClr val="black"/>
                                            </a:solidFill>
                                            <a:latin typeface="Cambria Math" panose="02040503050406030204" pitchFamily="18" charset="0"/>
                                          </a:rPr>
                                          <m:t>))</m:t>
                                        </m:r>
                                      </m:e>
                                    </m:d>
                                  </m:e>
                                  <m:sup>
                                    <m:r>
                                      <a:rPr lang="fr-FR" sz="513" i="1">
                                        <a:solidFill>
                                          <a:prstClr val="black"/>
                                        </a:solidFill>
                                        <a:latin typeface="Cambria Math" panose="02040503050406030204" pitchFamily="18" charset="0"/>
                                      </a:rPr>
                                      <m:t>2</m:t>
                                    </m:r>
                                  </m:sup>
                                </m:sSup>
                                <m:r>
                                  <a:rPr lang="fr-FR" sz="513" i="1">
                                    <a:solidFill>
                                      <a:prstClr val="black"/>
                                    </a:solidFill>
                                    <a:latin typeface="Cambria Math" panose="02040503050406030204" pitchFamily="18" charset="0"/>
                                  </a:rPr>
                                  <m:t>𝑑𝑡</m:t>
                                </m:r>
                              </m:e>
                            </m:nary>
                            <m:r>
                              <a:rPr lang="fr-FR" sz="513" i="1">
                                <a:solidFill>
                                  <a:prstClr val="black"/>
                                </a:solidFill>
                                <a:latin typeface="Cambria Math" panose="02040503050406030204" pitchFamily="18" charset="0"/>
                                <a:ea typeface="Cambria Math" panose="02040503050406030204" pitchFamily="18" charset="0"/>
                              </a:rPr>
                              <m:t>𝑑</m:t>
                            </m:r>
                            <m:r>
                              <m:rPr>
                                <m:sty m:val="p"/>
                              </m:rPr>
                              <a:rPr lang="el-GR" sz="513" i="1">
                                <a:solidFill>
                                  <a:prstClr val="black"/>
                                </a:solidFill>
                                <a:latin typeface="Cambria Math" panose="02040503050406030204" pitchFamily="18" charset="0"/>
                                <a:ea typeface="Cambria Math" panose="02040503050406030204" pitchFamily="18" charset="0"/>
                              </a:rPr>
                              <m:t>Γ</m:t>
                            </m:r>
                          </m:e>
                        </m:nary>
                      </m:oMath>
                    </m:oMathPara>
                  </a14:m>
                  <a:endParaRPr lang="fr-FR" sz="513" dirty="0">
                    <a:solidFill>
                      <a:prstClr val="black"/>
                    </a:solidFill>
                  </a:endParaRPr>
                </a:p>
                <a:p>
                  <a:endParaRPr lang="fr-FR" sz="513" dirty="0">
                    <a:solidFill>
                      <a:prstClr val="black"/>
                    </a:solidFill>
                  </a:endParaRPr>
                </a:p>
              </p:txBody>
            </p:sp>
          </mc:Choice>
          <mc:Fallback xmlns="">
            <p:sp>
              <p:nvSpPr>
                <p:cNvPr id="345" name="Rectangle 344">
                  <a:extLst>
                    <a:ext uri="{FF2B5EF4-FFF2-40B4-BE49-F238E27FC236}">
                      <a16:creationId xmlns:a16="http://schemas.microsoft.com/office/drawing/2014/main" xmlns:a14="http://schemas.microsoft.com/office/drawing/2010/main" xmlns="" id="{1F47AA31-197D-4671-9DD9-6D975B996688}"/>
                    </a:ext>
                  </a:extLst>
                </p:cNvPr>
                <p:cNvSpPr>
                  <a:spLocks noRot="1" noChangeAspect="1" noMove="1" noResize="1" noEditPoints="1" noAdjustHandles="1" noChangeArrowheads="1" noChangeShapeType="1" noTextEdit="1"/>
                </p:cNvSpPr>
                <p:nvPr/>
              </p:nvSpPr>
              <p:spPr>
                <a:xfrm>
                  <a:off x="2388322" y="5668417"/>
                  <a:ext cx="7932987" cy="2093736"/>
                </a:xfrm>
                <a:prstGeom prst="rect">
                  <a:avLst/>
                </a:prstGeom>
                <a:blipFill rotWithShape="0">
                  <a:blip r:embed="rId19"/>
                  <a:stretch>
                    <a:fillRect t="-83051" b="-103390"/>
                  </a:stretch>
                </a:blipFill>
                <a:ln>
                  <a:noFill/>
                </a:ln>
              </p:spPr>
              <p:txBody>
                <a:bodyPr/>
                <a:lstStyle/>
                <a:p>
                  <a:r>
                    <a:rPr lang="fr-FR">
                      <a:noFill/>
                    </a:rPr>
                    <a:t> </a:t>
                  </a:r>
                </a:p>
              </p:txBody>
            </p:sp>
          </mc:Fallback>
        </mc:AlternateContent>
        <p:sp>
          <p:nvSpPr>
            <p:cNvPr id="346" name="Accolade ouvrante 225">
              <a:extLst>
                <a:ext uri="{FF2B5EF4-FFF2-40B4-BE49-F238E27FC236}">
                  <a16:creationId xmlns:a16="http://schemas.microsoft.com/office/drawing/2014/main" xmlns="" id="{5FF299BA-6CD8-48DF-82CB-8CAE6E5C9C5B}"/>
                </a:ext>
              </a:extLst>
            </p:cNvPr>
            <p:cNvSpPr/>
            <p:nvPr/>
          </p:nvSpPr>
          <p:spPr>
            <a:xfrm rot="16200000">
              <a:off x="6115122" y="3886446"/>
              <a:ext cx="269035" cy="6076022"/>
            </a:xfrm>
            <a:prstGeom prst="leftBrace">
              <a:avLst/>
            </a:prstGeom>
            <a:ln w="952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513">
                <a:solidFill>
                  <a:prstClr val="black"/>
                </a:solidFill>
              </a:endParaRPr>
            </a:p>
          </p:txBody>
        </p:sp>
        <p:sp>
          <p:nvSpPr>
            <p:cNvPr id="350" name="ZoneTexte 226">
              <a:extLst>
                <a:ext uri="{FF2B5EF4-FFF2-40B4-BE49-F238E27FC236}">
                  <a16:creationId xmlns:a16="http://schemas.microsoft.com/office/drawing/2014/main" xmlns="" id="{743C4D61-64AC-41A0-8081-CFF587DA0B0B}"/>
                </a:ext>
              </a:extLst>
            </p:cNvPr>
            <p:cNvSpPr txBox="1"/>
            <p:nvPr/>
          </p:nvSpPr>
          <p:spPr>
            <a:xfrm>
              <a:off x="3050884" y="6768602"/>
              <a:ext cx="5625262" cy="1060264"/>
            </a:xfrm>
            <a:prstGeom prst="rect">
              <a:avLst/>
            </a:prstGeom>
            <a:noFill/>
          </p:spPr>
          <p:txBody>
            <a:bodyPr wrap="square" rtlCol="0">
              <a:spAutoFit/>
            </a:bodyPr>
            <a:lstStyle/>
            <a:p>
              <a:r>
                <a:rPr lang="fr-FR" sz="571" dirty="0">
                  <a:solidFill>
                    <a:prstClr val="black"/>
                  </a:solidFill>
                  <a:latin typeface="+mn-lt"/>
                </a:rPr>
                <a:t>Uniform </a:t>
              </a:r>
              <a:r>
                <a:rPr lang="fr-FR" sz="571" dirty="0" err="1">
                  <a:solidFill>
                    <a:prstClr val="black"/>
                  </a:solidFill>
                  <a:latin typeface="+mn-lt"/>
                </a:rPr>
                <a:t>temperature</a:t>
              </a:r>
              <a:r>
                <a:rPr lang="fr-FR" sz="571" dirty="0">
                  <a:solidFill>
                    <a:prstClr val="black"/>
                  </a:solidFill>
                  <a:latin typeface="+mn-lt"/>
                </a:rPr>
                <a:t> distribution</a:t>
              </a:r>
            </a:p>
          </p:txBody>
        </p:sp>
      </p:grpSp>
      <p:grpSp>
        <p:nvGrpSpPr>
          <p:cNvPr id="339" name="Groupe 227">
            <a:extLst>
              <a:ext uri="{FF2B5EF4-FFF2-40B4-BE49-F238E27FC236}">
                <a16:creationId xmlns:a16="http://schemas.microsoft.com/office/drawing/2014/main" xmlns="" id="{DA55C475-DA86-438A-8AAF-E1BCAF1D7835}"/>
              </a:ext>
            </a:extLst>
          </p:cNvPr>
          <p:cNvGrpSpPr/>
          <p:nvPr/>
        </p:nvGrpSpPr>
        <p:grpSpPr>
          <a:xfrm>
            <a:off x="4481668" y="6116960"/>
            <a:ext cx="1989694" cy="414164"/>
            <a:chOff x="3666249" y="3621201"/>
            <a:chExt cx="5228453" cy="2232861"/>
          </a:xfrm>
        </p:grpSpPr>
        <mc:AlternateContent xmlns:mc="http://schemas.openxmlformats.org/markup-compatibility/2006" xmlns:a14="http://schemas.microsoft.com/office/drawing/2010/main">
          <mc:Choice Requires="a14">
            <p:sp>
              <p:nvSpPr>
                <p:cNvPr id="342" name="ZoneTexte 228">
                  <a:extLst>
                    <a:ext uri="{FF2B5EF4-FFF2-40B4-BE49-F238E27FC236}">
                      <a16:creationId xmlns:a16="http://schemas.microsoft.com/office/drawing/2014/main" xmlns="" id="{F77633C5-6334-4002-A1BA-423978B1A311}"/>
                    </a:ext>
                  </a:extLst>
                </p:cNvPr>
                <p:cNvSpPr txBox="1"/>
                <p:nvPr/>
              </p:nvSpPr>
              <p:spPr>
                <a:xfrm>
                  <a:off x="3666249" y="3621201"/>
                  <a:ext cx="5228453" cy="1930665"/>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500" i="1">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𝐽</m:t>
                            </m:r>
                          </m:e>
                          <m:sub>
                            <m:r>
                              <a:rPr lang="fr-FR" sz="500" i="1">
                                <a:solidFill>
                                  <a:prstClr val="black"/>
                                </a:solidFill>
                                <a:latin typeface="Cambria Math" panose="02040503050406030204" pitchFamily="18" charset="0"/>
                              </a:rPr>
                              <m:t>1</m:t>
                            </m:r>
                          </m:sub>
                        </m:sSub>
                        <m:d>
                          <m:dPr>
                            <m:ctrlPr>
                              <a:rPr lang="fr-FR" sz="500" i="1">
                                <a:solidFill>
                                  <a:prstClr val="black"/>
                                </a:solidFill>
                                <a:latin typeface="Cambria Math" panose="02040503050406030204" pitchFamily="18" charset="0"/>
                              </a:rPr>
                            </m:ctrlPr>
                          </m:dPr>
                          <m:e>
                            <m:sSub>
                              <m:sSubPr>
                                <m:ctrlPr>
                                  <a:rPr lang="fr-FR" sz="500" i="1">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a:solidFill>
                                      <a:prstClr val="black"/>
                                    </a:solidFill>
                                    <a:latin typeface="Cambria Math" panose="02040503050406030204" pitchFamily="18" charset="0"/>
                                  </a:rPr>
                                  <m:t>𝑖</m:t>
                                </m:r>
                              </m:sub>
                            </m:sSub>
                          </m:e>
                        </m:d>
                        <m:r>
                          <a:rPr lang="fr-FR" sz="500" i="1">
                            <a:solidFill>
                              <a:prstClr val="black"/>
                            </a:solidFill>
                            <a:latin typeface="Cambria Math" panose="02040503050406030204" pitchFamily="18" charset="0"/>
                          </a:rPr>
                          <m:t>=</m:t>
                        </m:r>
                        <m:nary>
                          <m:naryPr>
                            <m:ctrlPr>
                              <a:rPr lang="fr-FR" sz="500" i="1">
                                <a:solidFill>
                                  <a:prstClr val="black"/>
                                </a:solidFill>
                                <a:latin typeface="Cambria Math" panose="02040503050406030204" pitchFamily="18" charset="0"/>
                              </a:rPr>
                            </m:ctrlPr>
                          </m:naryPr>
                          <m:sub>
                            <m:sSub>
                              <m:sSubPr>
                                <m:ctrlPr>
                                  <a:rPr lang="el-GR" sz="500" i="1">
                                    <a:solidFill>
                                      <a:prstClr val="black"/>
                                    </a:solidFill>
                                    <a:latin typeface="Cambria Math" panose="02040503050406030204" pitchFamily="18" charset="0"/>
                                    <a:ea typeface="Cambria Math" panose="02040503050406030204" pitchFamily="18" charset="0"/>
                                  </a:rPr>
                                </m:ctrlPr>
                              </m:sSubPr>
                              <m:e>
                                <m:r>
                                  <m:rPr>
                                    <m:sty m:val="p"/>
                                  </m:rPr>
                                  <a:rPr lang="el-GR" sz="500" i="1">
                                    <a:solidFill>
                                      <a:prstClr val="black"/>
                                    </a:solidFill>
                                    <a:latin typeface="Cambria Math" panose="02040503050406030204" pitchFamily="18" charset="0"/>
                                    <a:ea typeface="Cambria Math" panose="02040503050406030204" pitchFamily="18" charset="0"/>
                                  </a:rPr>
                                  <m:t>Γ</m:t>
                                </m:r>
                              </m:e>
                              <m:sub>
                                <m:r>
                                  <a:rPr lang="fr-FR" sz="500" i="1">
                                    <a:solidFill>
                                      <a:prstClr val="black"/>
                                    </a:solidFill>
                                    <a:latin typeface="Cambria Math" panose="02040503050406030204" pitchFamily="18" charset="0"/>
                                    <a:ea typeface="Cambria Math" panose="02040503050406030204" pitchFamily="18" charset="0"/>
                                  </a:rPr>
                                  <m:t>2</m:t>
                                </m:r>
                              </m:sub>
                            </m:sSub>
                          </m:sub>
                          <m:sup/>
                          <m:e>
                            <m:nary>
                              <m:naryPr>
                                <m:ctrlPr>
                                  <a:rPr lang="fr-FR" sz="500" i="1">
                                    <a:solidFill>
                                      <a:prstClr val="black"/>
                                    </a:solidFill>
                                    <a:latin typeface="Cambria Math" panose="02040503050406030204" pitchFamily="18" charset="0"/>
                                    <a:ea typeface="Cambria Math" panose="02040503050406030204" pitchFamily="18" charset="0"/>
                                  </a:rPr>
                                </m:ctrlPr>
                              </m:naryPr>
                              <m:sub>
                                <m:r>
                                  <m:rPr>
                                    <m:brk m:alnAt="23"/>
                                  </m:rPr>
                                  <a:rPr lang="fr-FR" sz="500" i="1">
                                    <a:solidFill>
                                      <a:prstClr val="black"/>
                                    </a:solidFill>
                                    <a:latin typeface="Cambria Math" panose="02040503050406030204" pitchFamily="18" charset="0"/>
                                    <a:ea typeface="Cambria Math" panose="02040503050406030204" pitchFamily="18" charset="0"/>
                                  </a:rPr>
                                  <m:t>0</m:t>
                                </m:r>
                              </m:sub>
                              <m:sup>
                                <m:r>
                                  <a:rPr lang="fr-FR" sz="500" i="1">
                                    <a:solidFill>
                                      <a:prstClr val="black"/>
                                    </a:solidFill>
                                    <a:latin typeface="Cambria Math" panose="02040503050406030204" pitchFamily="18" charset="0"/>
                                    <a:ea typeface="Cambria Math" panose="02040503050406030204" pitchFamily="18" charset="0"/>
                                  </a:rPr>
                                  <m:t>𝑡</m:t>
                                </m:r>
                              </m:sup>
                              <m:e>
                                <m:sSup>
                                  <m:sSupPr>
                                    <m:ctrlPr>
                                      <a:rPr lang="fr-FR" sz="500" i="1">
                                        <a:solidFill>
                                          <a:prstClr val="black"/>
                                        </a:solidFill>
                                        <a:latin typeface="Cambria Math" panose="02040503050406030204" pitchFamily="18" charset="0"/>
                                      </a:rPr>
                                    </m:ctrlPr>
                                  </m:sSupPr>
                                  <m:e>
                                    <m:d>
                                      <m:dPr>
                                        <m:begChr m:val="‖"/>
                                        <m:endChr m:val="‖"/>
                                        <m:ctrlPr>
                                          <a:rPr lang="fr-FR" sz="500" i="1">
                                            <a:solidFill>
                                              <a:prstClr val="black"/>
                                            </a:solidFill>
                                            <a:latin typeface="Cambria Math" panose="02040503050406030204" pitchFamily="18" charset="0"/>
                                          </a:rPr>
                                        </m:ctrlPr>
                                      </m:dPr>
                                      <m:e>
                                        <m:sSub>
                                          <m:sSubPr>
                                            <m:ctrlPr>
                                              <a:rPr lang="fr-FR" sz="500" i="1">
                                                <a:solidFill>
                                                  <a:prstClr val="black"/>
                                                </a:solidFill>
                                                <a:latin typeface="Cambria Math" panose="02040503050406030204" pitchFamily="18" charset="0"/>
                                              </a:rPr>
                                            </m:ctrlPr>
                                          </m:sSubPr>
                                          <m:e>
                                            <m:r>
                                              <a:rPr lang="fr-FR" sz="500" b="1">
                                                <a:solidFill>
                                                  <a:prstClr val="black"/>
                                                </a:solidFill>
                                                <a:latin typeface="Cambria Math" panose="02040503050406030204" pitchFamily="18" charset="0"/>
                                              </a:rPr>
                                              <m:t>𝐓</m:t>
                                            </m:r>
                                          </m:e>
                                          <m:sub>
                                            <m:r>
                                              <a:rPr lang="fr-FR" sz="500" i="1">
                                                <a:solidFill>
                                                  <a:prstClr val="black"/>
                                                </a:solidFill>
                                                <a:latin typeface="Cambria Math" panose="02040503050406030204" pitchFamily="18" charset="0"/>
                                              </a:rPr>
                                              <m:t>𝑡𝑎𝑟𝑔𝑒𝑡</m:t>
                                            </m:r>
                                          </m:sub>
                                        </m:sSub>
                                        <m:d>
                                          <m:dPr>
                                            <m:ctrlPr>
                                              <a:rPr lang="fr-FR" sz="500" i="1">
                                                <a:solidFill>
                                                  <a:prstClr val="black"/>
                                                </a:solidFill>
                                                <a:latin typeface="Cambria Math" panose="02040503050406030204" pitchFamily="18" charset="0"/>
                                              </a:rPr>
                                            </m:ctrlPr>
                                          </m:dPr>
                                          <m:e>
                                            <m:r>
                                              <a:rPr lang="fr-FR" sz="500" i="1">
                                                <a:solidFill>
                                                  <a:prstClr val="black"/>
                                                </a:solidFill>
                                                <a:latin typeface="Cambria Math" panose="02040503050406030204" pitchFamily="18" charset="0"/>
                                              </a:rPr>
                                              <m:t>𝑟</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𝑧</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𝑡</m:t>
                                            </m:r>
                                          </m:e>
                                        </m:d>
                                        <m:r>
                                          <a:rPr lang="fr-FR" sz="500" i="1">
                                            <a:solidFill>
                                              <a:prstClr val="black"/>
                                            </a:solidFill>
                                            <a:latin typeface="Cambria Math" panose="02040503050406030204" pitchFamily="18" charset="0"/>
                                          </a:rPr>
                                          <m:t>−</m:t>
                                        </m:r>
                                        <m:sSub>
                                          <m:sSubPr>
                                            <m:ctrlPr>
                                              <a:rPr lang="fr-FR" sz="500" b="1" i="1">
                                                <a:solidFill>
                                                  <a:prstClr val="black"/>
                                                </a:solidFill>
                                                <a:latin typeface="Cambria Math" panose="02040503050406030204" pitchFamily="18" charset="0"/>
                                              </a:rPr>
                                            </m:ctrlPr>
                                          </m:sSubPr>
                                          <m:e>
                                            <m:r>
                                              <a:rPr lang="fr-FR" sz="500" b="1">
                                                <a:solidFill>
                                                  <a:prstClr val="black"/>
                                                </a:solidFill>
                                                <a:latin typeface="Cambria Math" panose="02040503050406030204" pitchFamily="18" charset="0"/>
                                              </a:rPr>
                                              <m:t>𝐓</m:t>
                                            </m:r>
                                          </m:e>
                                          <m:sub>
                                            <m:r>
                                              <m:rPr>
                                                <m:sty m:val="p"/>
                                              </m:rPr>
                                              <a:rPr lang="fr-FR" sz="500">
                                                <a:solidFill>
                                                  <a:prstClr val="black"/>
                                                </a:solidFill>
                                                <a:latin typeface="Cambria Math" panose="02040503050406030204" pitchFamily="18" charset="0"/>
                                              </a:rPr>
                                              <m:t>polym</m:t>
                                            </m:r>
                                            <m:r>
                                              <a:rPr lang="fr-FR" sz="500">
                                                <a:solidFill>
                                                  <a:prstClr val="black"/>
                                                </a:solidFill>
                                                <a:latin typeface="Cambria Math" panose="02040503050406030204" pitchFamily="18" charset="0"/>
                                              </a:rPr>
                                              <m:t> </m:t>
                                            </m:r>
                                            <m:r>
                                              <m:rPr>
                                                <m:sty m:val="p"/>
                                              </m:rPr>
                                              <a:rPr lang="fr-FR" sz="500">
                                                <a:solidFill>
                                                  <a:prstClr val="black"/>
                                                </a:solidFill>
                                                <a:latin typeface="Cambria Math" panose="02040503050406030204" pitchFamily="18" charset="0"/>
                                              </a:rPr>
                                              <m:t>i</m:t>
                                            </m:r>
                                          </m:sub>
                                        </m:sSub>
                                        <m:d>
                                          <m:dPr>
                                            <m:ctrlPr>
                                              <a:rPr lang="fr-FR" sz="500" b="1" i="1">
                                                <a:solidFill>
                                                  <a:prstClr val="black"/>
                                                </a:solidFill>
                                                <a:latin typeface="Cambria Math" panose="02040503050406030204" pitchFamily="18" charset="0"/>
                                              </a:rPr>
                                            </m:ctrlPr>
                                          </m:dPr>
                                          <m:e>
                                            <m:sSub>
                                              <m:sSubPr>
                                                <m:ctrlPr>
                                                  <a:rPr lang="fr-FR" sz="500" i="1">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a:solidFill>
                                                      <a:prstClr val="black"/>
                                                    </a:solidFill>
                                                    <a:latin typeface="Cambria Math" panose="02040503050406030204" pitchFamily="18" charset="0"/>
                                                  </a:rPr>
                                                  <m:t>𝑖</m:t>
                                                </m:r>
                                              </m:sub>
                                            </m:sSub>
                                            <m:d>
                                              <m:dPr>
                                                <m:ctrlPr>
                                                  <a:rPr lang="fr-FR" sz="500" i="1">
                                                    <a:solidFill>
                                                      <a:prstClr val="black"/>
                                                    </a:solidFill>
                                                    <a:latin typeface="Cambria Math" panose="02040503050406030204" pitchFamily="18" charset="0"/>
                                                  </a:rPr>
                                                </m:ctrlPr>
                                              </m:dPr>
                                              <m:e>
                                                <m:r>
                                                  <a:rPr lang="fr-FR" sz="500" i="1">
                                                    <a:solidFill>
                                                      <a:prstClr val="black"/>
                                                    </a:solidFill>
                                                    <a:latin typeface="Cambria Math" panose="02040503050406030204" pitchFamily="18" charset="0"/>
                                                  </a:rPr>
                                                  <m:t>𝑟</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𝑧</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𝑡</m:t>
                                                </m:r>
                                              </m:e>
                                            </m:d>
                                          </m:e>
                                        </m:d>
                                      </m:e>
                                    </m:d>
                                  </m:e>
                                  <m:sup>
                                    <m:r>
                                      <a:rPr lang="fr-FR" sz="500" i="1">
                                        <a:solidFill>
                                          <a:prstClr val="black"/>
                                        </a:solidFill>
                                        <a:latin typeface="Cambria Math" panose="02040503050406030204" pitchFamily="18" charset="0"/>
                                      </a:rPr>
                                      <m:t>2</m:t>
                                    </m:r>
                                  </m:sup>
                                </m:sSup>
                                <m:r>
                                  <a:rPr lang="fr-FR" sz="500" i="1">
                                    <a:solidFill>
                                      <a:prstClr val="black"/>
                                    </a:solidFill>
                                    <a:latin typeface="Cambria Math" panose="02040503050406030204" pitchFamily="18" charset="0"/>
                                  </a:rPr>
                                  <m:t>𝑑𝑡</m:t>
                                </m:r>
                                <m:r>
                                  <a:rPr lang="fr-FR" sz="500" i="1">
                                    <a:solidFill>
                                      <a:prstClr val="black"/>
                                    </a:solidFill>
                                    <a:latin typeface="Cambria Math" panose="02040503050406030204" pitchFamily="18" charset="0"/>
                                    <a:ea typeface="Cambria Math" panose="02040503050406030204" pitchFamily="18" charset="0"/>
                                  </a:rPr>
                                  <m:t>𝑑</m:t>
                                </m:r>
                                <m:r>
                                  <m:rPr>
                                    <m:sty m:val="p"/>
                                  </m:rPr>
                                  <a:rPr lang="el-GR" sz="500" i="1">
                                    <a:solidFill>
                                      <a:prstClr val="black"/>
                                    </a:solidFill>
                                    <a:latin typeface="Cambria Math" panose="02040503050406030204" pitchFamily="18" charset="0"/>
                                    <a:ea typeface="Cambria Math" panose="02040503050406030204" pitchFamily="18" charset="0"/>
                                  </a:rPr>
                                  <m:t>Γ</m:t>
                                </m:r>
                              </m:e>
                            </m:nary>
                          </m:e>
                        </m:nary>
                      </m:oMath>
                    </m:oMathPara>
                  </a14:m>
                  <a:endParaRPr lang="fr-FR" sz="500" dirty="0">
                    <a:solidFill>
                      <a:prstClr val="black"/>
                    </a:solidFill>
                    <a:ea typeface="Cambria Math" panose="02040503050406030204" pitchFamily="18" charset="0"/>
                  </a:endParaRPr>
                </a:p>
                <a:p>
                  <a:endParaRPr lang="fr-FR" sz="500" dirty="0">
                    <a:solidFill>
                      <a:prstClr val="black"/>
                    </a:solidFill>
                  </a:endParaRPr>
                </a:p>
              </p:txBody>
            </p:sp>
          </mc:Choice>
          <mc:Fallback xmlns="">
            <p:sp>
              <p:nvSpPr>
                <p:cNvPr id="342" name="ZoneTexte 228">
                  <a:extLst>
                    <a:ext uri="{FF2B5EF4-FFF2-40B4-BE49-F238E27FC236}">
                      <a16:creationId xmlns:a16="http://schemas.microsoft.com/office/drawing/2014/main" xmlns:a14="http://schemas.microsoft.com/office/drawing/2010/main" xmlns="" id="{F77633C5-6334-4002-A1BA-423978B1A311}"/>
                    </a:ext>
                  </a:extLst>
                </p:cNvPr>
                <p:cNvSpPr txBox="1">
                  <a:spLocks noRot="1" noChangeAspect="1" noMove="1" noResize="1" noEditPoints="1" noAdjustHandles="1" noChangeArrowheads="1" noChangeShapeType="1" noTextEdit="1"/>
                </p:cNvSpPr>
                <p:nvPr/>
              </p:nvSpPr>
              <p:spPr>
                <a:xfrm>
                  <a:off x="3666249" y="3621201"/>
                  <a:ext cx="5228453" cy="1930665"/>
                </a:xfrm>
                <a:prstGeom prst="rect">
                  <a:avLst/>
                </a:prstGeom>
                <a:blipFill rotWithShape="0">
                  <a:blip r:embed="rId20"/>
                  <a:stretch>
                    <a:fillRect t="-74576" b="-88136"/>
                  </a:stretch>
                </a:blipFill>
                <a:ln>
                  <a:noFill/>
                </a:ln>
              </p:spPr>
              <p:txBody>
                <a:bodyPr/>
                <a:lstStyle/>
                <a:p>
                  <a:r>
                    <a:rPr lang="fr-FR">
                      <a:noFill/>
                    </a:rPr>
                    <a:t> </a:t>
                  </a:r>
                </a:p>
              </p:txBody>
            </p:sp>
          </mc:Fallback>
        </mc:AlternateContent>
        <p:sp>
          <p:nvSpPr>
            <p:cNvPr id="343" name="Accolade ouvrante 229">
              <a:extLst>
                <a:ext uri="{FF2B5EF4-FFF2-40B4-BE49-F238E27FC236}">
                  <a16:creationId xmlns:a16="http://schemas.microsoft.com/office/drawing/2014/main" xmlns="" id="{B2906794-5CF3-41E1-94CB-B9AED6744D1C}"/>
                </a:ext>
              </a:extLst>
            </p:cNvPr>
            <p:cNvSpPr/>
            <p:nvPr/>
          </p:nvSpPr>
          <p:spPr>
            <a:xfrm rot="16200000">
              <a:off x="6549308" y="3314420"/>
              <a:ext cx="129293" cy="3547499"/>
            </a:xfrm>
            <a:prstGeom prst="leftBrace">
              <a:avLst/>
            </a:prstGeom>
            <a:ln w="952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500">
                <a:solidFill>
                  <a:prstClr val="black"/>
                </a:solidFill>
              </a:endParaRPr>
            </a:p>
          </p:txBody>
        </p:sp>
        <p:sp>
          <p:nvSpPr>
            <p:cNvPr id="344" name="ZoneTexte 230">
              <a:extLst>
                <a:ext uri="{FF2B5EF4-FFF2-40B4-BE49-F238E27FC236}">
                  <a16:creationId xmlns:a16="http://schemas.microsoft.com/office/drawing/2014/main" xmlns="" id="{5AA6D897-07CB-41AC-BF17-5D66F421254F}"/>
                </a:ext>
              </a:extLst>
            </p:cNvPr>
            <p:cNvSpPr txBox="1"/>
            <p:nvPr/>
          </p:nvSpPr>
          <p:spPr>
            <a:xfrm>
              <a:off x="5615298" y="4858482"/>
              <a:ext cx="3216056" cy="995580"/>
            </a:xfrm>
            <a:prstGeom prst="rect">
              <a:avLst/>
            </a:prstGeom>
            <a:noFill/>
          </p:spPr>
          <p:txBody>
            <a:bodyPr wrap="square" rtlCol="0">
              <a:spAutoFit/>
            </a:bodyPr>
            <a:lstStyle/>
            <a:p>
              <a:r>
                <a:rPr lang="fr-FR" sz="600" dirty="0">
                  <a:solidFill>
                    <a:prstClr val="black"/>
                  </a:solidFill>
                  <a:latin typeface="+mn-lt"/>
                </a:rPr>
                <a:t>Target </a:t>
              </a:r>
              <a:r>
                <a:rPr lang="fr-FR" sz="600" dirty="0" err="1">
                  <a:solidFill>
                    <a:prstClr val="black"/>
                  </a:solidFill>
                  <a:latin typeface="+mn-lt"/>
                </a:rPr>
                <a:t>temperature</a:t>
              </a:r>
              <a:endParaRPr lang="fr-FR" sz="600" dirty="0">
                <a:solidFill>
                  <a:prstClr val="black"/>
                </a:solidFill>
                <a:latin typeface="+mn-lt"/>
              </a:endParaRPr>
            </a:p>
          </p:txBody>
        </p:sp>
      </p:grpSp>
      <mc:AlternateContent xmlns:mc="http://schemas.openxmlformats.org/markup-compatibility/2006" xmlns:a14="http://schemas.microsoft.com/office/drawing/2010/main">
        <mc:Choice Requires="a14">
          <p:sp>
            <p:nvSpPr>
              <p:cNvPr id="340" name="ZoneTexte 232">
                <a:extLst>
                  <a:ext uri="{FF2B5EF4-FFF2-40B4-BE49-F238E27FC236}">
                    <a16:creationId xmlns:a16="http://schemas.microsoft.com/office/drawing/2014/main" xmlns="" id="{C610EE07-ED69-4465-8C91-A05D82D4E78A}"/>
                  </a:ext>
                </a:extLst>
              </p:cNvPr>
              <p:cNvSpPr txBox="1"/>
              <p:nvPr/>
            </p:nvSpPr>
            <p:spPr>
              <a:xfrm>
                <a:off x="5351476" y="6653736"/>
                <a:ext cx="643702" cy="789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513" i="1">
                          <a:solidFill>
                            <a:prstClr val="black"/>
                          </a:solidFill>
                          <a:latin typeface="Cambria Math" panose="02040503050406030204" pitchFamily="18" charset="0"/>
                          <a:ea typeface="Cambria Math" panose="02040503050406030204" pitchFamily="18" charset="0"/>
                        </a:rPr>
                        <m:t>𝐽</m:t>
                      </m:r>
                      <m:r>
                        <a:rPr lang="fr-FR" sz="513" i="1">
                          <a:solidFill>
                            <a:prstClr val="black"/>
                          </a:solidFill>
                          <a:latin typeface="Cambria Math" panose="02040503050406030204" pitchFamily="18" charset="0"/>
                          <a:ea typeface="Cambria Math" panose="02040503050406030204" pitchFamily="18" charset="0"/>
                        </a:rPr>
                        <m:t>(</m:t>
                      </m:r>
                      <m:sSub>
                        <m:sSubPr>
                          <m:ctrlPr>
                            <a:rPr lang="fr-FR" sz="513" i="1">
                              <a:solidFill>
                                <a:prstClr val="black"/>
                              </a:solidFill>
                              <a:latin typeface="Cambria Math" panose="02040503050406030204" pitchFamily="18" charset="0"/>
                            </a:rPr>
                          </m:ctrlPr>
                        </m:sSubPr>
                        <m:e>
                          <m:r>
                            <a:rPr lang="fr-FR" sz="513" i="1">
                              <a:solidFill>
                                <a:prstClr val="black"/>
                              </a:solidFill>
                              <a:latin typeface="Cambria Math" panose="02040503050406030204" pitchFamily="18" charset="0"/>
                            </a:rPr>
                            <m:t>𝑞</m:t>
                          </m:r>
                        </m:e>
                        <m:sub>
                          <m:r>
                            <a:rPr lang="fr-FR" sz="513" i="1">
                              <a:solidFill>
                                <a:prstClr val="black"/>
                              </a:solidFill>
                              <a:latin typeface="Cambria Math" panose="02040503050406030204" pitchFamily="18" charset="0"/>
                            </a:rPr>
                            <m:t>𝑖</m:t>
                          </m:r>
                        </m:sub>
                      </m:sSub>
                      <m:r>
                        <a:rPr lang="fr-FR" sz="513" i="1">
                          <a:solidFill>
                            <a:prstClr val="black"/>
                          </a:solidFill>
                          <a:latin typeface="Cambria Math" panose="02040503050406030204" pitchFamily="18" charset="0"/>
                          <a:ea typeface="Cambria Math" panose="02040503050406030204" pitchFamily="18" charset="0"/>
                        </a:rPr>
                        <m:t>)=</m:t>
                      </m:r>
                      <m:sSub>
                        <m:sSubPr>
                          <m:ctrlPr>
                            <a:rPr lang="fr-FR" sz="513" i="1">
                              <a:solidFill>
                                <a:prstClr val="black"/>
                              </a:solidFill>
                              <a:latin typeface="Cambria Math" panose="02040503050406030204" pitchFamily="18" charset="0"/>
                            </a:rPr>
                          </m:ctrlPr>
                        </m:sSubPr>
                        <m:e>
                          <m:r>
                            <a:rPr lang="fr-FR" sz="513" i="1">
                              <a:solidFill>
                                <a:prstClr val="black"/>
                              </a:solidFill>
                              <a:latin typeface="Cambria Math" panose="02040503050406030204" pitchFamily="18" charset="0"/>
                            </a:rPr>
                            <m:t>𝐽</m:t>
                          </m:r>
                        </m:e>
                        <m:sub>
                          <m:r>
                            <a:rPr lang="fr-FR" sz="513" i="1">
                              <a:solidFill>
                                <a:prstClr val="black"/>
                              </a:solidFill>
                              <a:latin typeface="Cambria Math" panose="02040503050406030204" pitchFamily="18" charset="0"/>
                            </a:rPr>
                            <m:t>1</m:t>
                          </m:r>
                        </m:sub>
                      </m:sSub>
                      <m:r>
                        <a:rPr lang="fr-FR" sz="513" i="1">
                          <a:solidFill>
                            <a:prstClr val="black"/>
                          </a:solidFill>
                          <a:latin typeface="Cambria Math" panose="02040503050406030204" pitchFamily="18" charset="0"/>
                        </a:rPr>
                        <m:t>(</m:t>
                      </m:r>
                      <m:sSub>
                        <m:sSubPr>
                          <m:ctrlPr>
                            <a:rPr lang="fr-FR" sz="513" i="1">
                              <a:solidFill>
                                <a:prstClr val="black"/>
                              </a:solidFill>
                              <a:latin typeface="Cambria Math" panose="02040503050406030204" pitchFamily="18" charset="0"/>
                            </a:rPr>
                          </m:ctrlPr>
                        </m:sSubPr>
                        <m:e>
                          <m:r>
                            <a:rPr lang="fr-FR" sz="513" i="1">
                              <a:solidFill>
                                <a:prstClr val="black"/>
                              </a:solidFill>
                              <a:latin typeface="Cambria Math" panose="02040503050406030204" pitchFamily="18" charset="0"/>
                            </a:rPr>
                            <m:t>𝑞</m:t>
                          </m:r>
                        </m:e>
                        <m:sub>
                          <m:r>
                            <a:rPr lang="fr-FR" sz="513" i="1">
                              <a:solidFill>
                                <a:prstClr val="black"/>
                              </a:solidFill>
                              <a:latin typeface="Cambria Math" panose="02040503050406030204" pitchFamily="18" charset="0"/>
                            </a:rPr>
                            <m:t>𝑖</m:t>
                          </m:r>
                        </m:sub>
                      </m:sSub>
                      <m:r>
                        <a:rPr lang="fr-FR" sz="513" i="1">
                          <a:solidFill>
                            <a:prstClr val="black"/>
                          </a:solidFill>
                          <a:latin typeface="Cambria Math" panose="02040503050406030204" pitchFamily="18" charset="0"/>
                        </a:rPr>
                        <m:t>)</m:t>
                      </m:r>
                      <m:r>
                        <a:rPr lang="fr-FR" sz="513" i="1">
                          <a:solidFill>
                            <a:prstClr val="black"/>
                          </a:solidFill>
                          <a:latin typeface="Cambria Math" panose="02040503050406030204" pitchFamily="18" charset="0"/>
                          <a:ea typeface="Cambria Math" panose="02040503050406030204" pitchFamily="18" charset="0"/>
                        </a:rPr>
                        <m:t>+</m:t>
                      </m:r>
                      <m:sSub>
                        <m:sSubPr>
                          <m:ctrlPr>
                            <a:rPr lang="fr-FR" sz="513" i="1">
                              <a:solidFill>
                                <a:prstClr val="black"/>
                              </a:solidFill>
                              <a:latin typeface="Cambria Math" panose="02040503050406030204" pitchFamily="18" charset="0"/>
                              <a:ea typeface="Cambria Math" panose="02040503050406030204" pitchFamily="18" charset="0"/>
                            </a:rPr>
                          </m:ctrlPr>
                        </m:sSubPr>
                        <m:e>
                          <m:r>
                            <a:rPr lang="fr-FR" sz="513" i="1">
                              <a:solidFill>
                                <a:prstClr val="black"/>
                              </a:solidFill>
                              <a:latin typeface="Cambria Math" panose="02040503050406030204" pitchFamily="18" charset="0"/>
                              <a:ea typeface="Cambria Math" panose="02040503050406030204" pitchFamily="18" charset="0"/>
                            </a:rPr>
                            <m:t>𝐽</m:t>
                          </m:r>
                        </m:e>
                        <m:sub>
                          <m:r>
                            <a:rPr lang="fr-FR" sz="513" i="1">
                              <a:solidFill>
                                <a:prstClr val="black"/>
                              </a:solidFill>
                              <a:latin typeface="Cambria Math" panose="02040503050406030204" pitchFamily="18" charset="0"/>
                              <a:ea typeface="Cambria Math" panose="02040503050406030204" pitchFamily="18" charset="0"/>
                            </a:rPr>
                            <m:t>2</m:t>
                          </m:r>
                        </m:sub>
                      </m:sSub>
                      <m:r>
                        <a:rPr lang="fr-FR" sz="513" i="1">
                          <a:solidFill>
                            <a:prstClr val="black"/>
                          </a:solidFill>
                          <a:latin typeface="Cambria Math" panose="02040503050406030204" pitchFamily="18" charset="0"/>
                          <a:ea typeface="Cambria Math" panose="02040503050406030204" pitchFamily="18" charset="0"/>
                        </a:rPr>
                        <m:t>(</m:t>
                      </m:r>
                      <m:sSub>
                        <m:sSubPr>
                          <m:ctrlPr>
                            <a:rPr lang="fr-FR" sz="513" i="1">
                              <a:solidFill>
                                <a:prstClr val="black"/>
                              </a:solidFill>
                              <a:latin typeface="Cambria Math" panose="02040503050406030204" pitchFamily="18" charset="0"/>
                              <a:ea typeface="Cambria Math" panose="02040503050406030204" pitchFamily="18" charset="0"/>
                            </a:rPr>
                          </m:ctrlPr>
                        </m:sSubPr>
                        <m:e>
                          <m:r>
                            <a:rPr lang="fr-FR" sz="513" i="1">
                              <a:solidFill>
                                <a:prstClr val="black"/>
                              </a:solidFill>
                              <a:latin typeface="Cambria Math" panose="02040503050406030204" pitchFamily="18" charset="0"/>
                              <a:ea typeface="Cambria Math" panose="02040503050406030204" pitchFamily="18" charset="0"/>
                            </a:rPr>
                            <m:t>𝑞</m:t>
                          </m:r>
                        </m:e>
                        <m:sub>
                          <m:r>
                            <a:rPr lang="fr-FR" sz="513" i="1">
                              <a:solidFill>
                                <a:prstClr val="black"/>
                              </a:solidFill>
                              <a:latin typeface="Cambria Math" panose="02040503050406030204" pitchFamily="18" charset="0"/>
                              <a:ea typeface="Cambria Math" panose="02040503050406030204" pitchFamily="18" charset="0"/>
                            </a:rPr>
                            <m:t>𝑖</m:t>
                          </m:r>
                        </m:sub>
                      </m:sSub>
                      <m:r>
                        <a:rPr lang="fr-FR" sz="513" i="1">
                          <a:solidFill>
                            <a:prstClr val="black"/>
                          </a:solidFill>
                          <a:latin typeface="Cambria Math" panose="02040503050406030204" pitchFamily="18" charset="0"/>
                          <a:ea typeface="Cambria Math" panose="02040503050406030204" pitchFamily="18" charset="0"/>
                        </a:rPr>
                        <m:t>)</m:t>
                      </m:r>
                    </m:oMath>
                  </m:oMathPara>
                </a14:m>
                <a:endParaRPr lang="fr-FR" sz="513" dirty="0">
                  <a:solidFill>
                    <a:prstClr val="black"/>
                  </a:solidFill>
                </a:endParaRPr>
              </a:p>
            </p:txBody>
          </p:sp>
        </mc:Choice>
        <mc:Fallback xmlns="">
          <p:sp>
            <p:nvSpPr>
              <p:cNvPr id="340" name="ZoneTexte 232">
                <a:extLst>
                  <a:ext uri="{FF2B5EF4-FFF2-40B4-BE49-F238E27FC236}">
                    <a16:creationId xmlns="" xmlns:a16="http://schemas.microsoft.com/office/drawing/2014/main" xmlns:a14="http://schemas.microsoft.com/office/drawing/2010/main" id="{C610EE07-ED69-4465-8C91-A05D82D4E78A}"/>
                  </a:ext>
                </a:extLst>
              </p:cNvPr>
              <p:cNvSpPr txBox="1">
                <a:spLocks noRot="1" noChangeAspect="1" noMove="1" noResize="1" noEditPoints="1" noAdjustHandles="1" noChangeArrowheads="1" noChangeShapeType="1" noTextEdit="1"/>
              </p:cNvSpPr>
              <p:nvPr/>
            </p:nvSpPr>
            <p:spPr>
              <a:xfrm>
                <a:off x="5351476" y="6653736"/>
                <a:ext cx="643702" cy="78932"/>
              </a:xfrm>
              <a:prstGeom prst="rect">
                <a:avLst/>
              </a:prstGeom>
              <a:blipFill rotWithShape="0">
                <a:blip r:embed="rId21"/>
                <a:stretch>
                  <a:fillRect l="-3810" t="-7692" r="-3810" b="-4615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41" name="TextBox 669">
                <a:extLst>
                  <a:ext uri="{FF2B5EF4-FFF2-40B4-BE49-F238E27FC236}">
                    <a16:creationId xmlns:a16="http://schemas.microsoft.com/office/drawing/2014/main" xmlns="" id="{0238CBD8-2C5F-4A0E-A239-C1C0E29AA752}"/>
                  </a:ext>
                </a:extLst>
              </p:cNvPr>
              <p:cNvSpPr txBox="1"/>
              <p:nvPr/>
            </p:nvSpPr>
            <p:spPr>
              <a:xfrm>
                <a:off x="5951119" y="6550739"/>
                <a:ext cx="612069" cy="171265"/>
              </a:xfrm>
              <a:prstGeom prst="rect">
                <a:avLst/>
              </a:prstGeom>
              <a:noFill/>
            </p:spPr>
            <p:txBody>
              <a:bodyPr wrap="square">
                <a:spAutoFit/>
              </a:bodyPr>
              <a:lstStyle/>
              <a:p>
                <a14:m>
                  <m:oMath xmlns:m="http://schemas.openxmlformats.org/officeDocument/2006/math">
                    <m:r>
                      <a:rPr lang="fr-FR" sz="513" i="1">
                        <a:latin typeface="Cambria Math" panose="02040503050406030204" pitchFamily="18" charset="0"/>
                        <a:ea typeface="Cambria Math" panose="02040503050406030204" pitchFamily="18" charset="0"/>
                      </a:rPr>
                      <m:t>∀ </m:t>
                    </m:r>
                    <m:sSub>
                      <m:sSubPr>
                        <m:ctrlPr>
                          <a:rPr lang="fr-FR" sz="513" i="1">
                            <a:latin typeface="Cambria Math" panose="02040503050406030204" pitchFamily="18" charset="0"/>
                            <a:ea typeface="Cambria Math" panose="02040503050406030204" pitchFamily="18" charset="0"/>
                          </a:rPr>
                        </m:ctrlPr>
                      </m:sSubPr>
                      <m:e>
                        <m:r>
                          <a:rPr lang="fr-FR" sz="513" i="1">
                            <a:latin typeface="Cambria Math" panose="02040503050406030204" pitchFamily="18" charset="0"/>
                            <a:ea typeface="Cambria Math" panose="02040503050406030204" pitchFamily="18" charset="0"/>
                          </a:rPr>
                          <m:t>𝑞</m:t>
                        </m:r>
                      </m:e>
                      <m:sub>
                        <m:r>
                          <a:rPr lang="fr-FR" sz="513" i="1">
                            <a:latin typeface="Cambria Math" panose="02040503050406030204" pitchFamily="18" charset="0"/>
                            <a:ea typeface="Cambria Math" panose="02040503050406030204" pitchFamily="18" charset="0"/>
                          </a:rPr>
                          <m:t>𝑖</m:t>
                        </m:r>
                      </m:sub>
                    </m:sSub>
                    <m:r>
                      <a:rPr lang="fr-FR" sz="513" i="1">
                        <a:latin typeface="Cambria Math" panose="02040503050406030204" pitchFamily="18" charset="0"/>
                        <a:ea typeface="Cambria Math" panose="02040503050406030204" pitchFamily="18" charset="0"/>
                      </a:rPr>
                      <m:t>=1:</m:t>
                    </m:r>
                  </m:oMath>
                </a14:m>
                <a:r>
                  <a:rPr lang="fr-FR" sz="513" dirty="0"/>
                  <a:t>3 </a:t>
                </a:r>
              </a:p>
            </p:txBody>
          </p:sp>
        </mc:Choice>
        <mc:Fallback xmlns="">
          <p:sp>
            <p:nvSpPr>
              <p:cNvPr id="341" name="TextBox 669">
                <a:extLst>
                  <a:ext uri="{FF2B5EF4-FFF2-40B4-BE49-F238E27FC236}">
                    <a16:creationId xmlns="" xmlns:a16="http://schemas.microsoft.com/office/drawing/2014/main" xmlns:a14="http://schemas.microsoft.com/office/drawing/2010/main" id="{0238CBD8-2C5F-4A0E-A239-C1C0E29AA752}"/>
                  </a:ext>
                </a:extLst>
              </p:cNvPr>
              <p:cNvSpPr txBox="1">
                <a:spLocks noRot="1" noChangeAspect="1" noMove="1" noResize="1" noEditPoints="1" noAdjustHandles="1" noChangeArrowheads="1" noChangeShapeType="1" noTextEdit="1"/>
              </p:cNvSpPr>
              <p:nvPr/>
            </p:nvSpPr>
            <p:spPr>
              <a:xfrm>
                <a:off x="5951119" y="6550739"/>
                <a:ext cx="612069" cy="171265"/>
              </a:xfrm>
              <a:prstGeom prst="rect">
                <a:avLst/>
              </a:prstGeom>
              <a:blipFill rotWithShape="0">
                <a:blip r:embed="rId22"/>
                <a:stretch>
                  <a:fillRect/>
                </a:stretch>
              </a:blipFill>
            </p:spPr>
            <p:txBody>
              <a:bodyPr/>
              <a:lstStyle/>
              <a:p>
                <a:r>
                  <a:rPr lang="fr-FR">
                    <a:noFill/>
                  </a:rPr>
                  <a:t> </a:t>
                </a:r>
              </a:p>
            </p:txBody>
          </p:sp>
        </mc:Fallback>
      </mc:AlternateContent>
      <p:sp>
        <p:nvSpPr>
          <p:cNvPr id="406" name="Rectangle 405"/>
          <p:cNvSpPr/>
          <p:nvPr/>
        </p:nvSpPr>
        <p:spPr>
          <a:xfrm rot="10800000">
            <a:off x="3341320" y="4885798"/>
            <a:ext cx="1797667" cy="1229664"/>
          </a:xfrm>
          <a:prstGeom prst="rect">
            <a:avLst/>
          </a:prstGeom>
          <a:solidFill>
            <a:srgbClr val="FFF9E5"/>
          </a:solidFill>
          <a:ln w="25400" cap="flat" cmpd="sng" algn="ctr">
            <a:noFill/>
            <a:prstDash val="solid"/>
          </a:ln>
          <a:effectLst/>
        </p:spPr>
        <p:txBody>
          <a:bodyPr rtlCol="0" anchor="ctr"/>
          <a:lstStyle/>
          <a:p>
            <a:pPr marL="0" marR="0" lvl="0" indent="0" algn="ctr" defTabSz="4176431"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dirty="0" smtClean="0">
              <a:ln>
                <a:noFill/>
              </a:ln>
              <a:solidFill>
                <a:prstClr val="white"/>
              </a:solidFill>
              <a:effectLst/>
              <a:uLnTx/>
              <a:uFillTx/>
              <a:latin typeface="Calibri"/>
            </a:endParaRPr>
          </a:p>
        </p:txBody>
      </p:sp>
      <p:sp>
        <p:nvSpPr>
          <p:cNvPr id="449" name="Rectangle 448"/>
          <p:cNvSpPr/>
          <p:nvPr/>
        </p:nvSpPr>
        <p:spPr>
          <a:xfrm rot="10800000">
            <a:off x="5179450" y="5525398"/>
            <a:ext cx="1198990" cy="574595"/>
          </a:xfrm>
          <a:prstGeom prst="rect">
            <a:avLst/>
          </a:prstGeom>
          <a:solidFill>
            <a:srgbClr val="FFF9E5"/>
          </a:solidFill>
          <a:ln w="25400" cap="flat" cmpd="sng" algn="ctr">
            <a:noFill/>
            <a:prstDash val="solid"/>
          </a:ln>
          <a:effectLst/>
        </p:spPr>
        <p:txBody>
          <a:bodyPr rtlCol="0" anchor="ctr"/>
          <a:lstStyle/>
          <a:p>
            <a:pPr marL="0" marR="0" lvl="0" indent="0" algn="just" defTabSz="4176431"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dirty="0" smtClean="0">
              <a:ln>
                <a:noFill/>
              </a:ln>
              <a:solidFill>
                <a:prstClr val="white"/>
              </a:solidFill>
              <a:effectLst/>
              <a:uLnTx/>
              <a:uFillTx/>
              <a:latin typeface="Calibri"/>
            </a:endParaRPr>
          </a:p>
        </p:txBody>
      </p:sp>
      <p:sp>
        <p:nvSpPr>
          <p:cNvPr id="223" name="Rectangle 222"/>
          <p:cNvSpPr/>
          <p:nvPr/>
        </p:nvSpPr>
        <p:spPr>
          <a:xfrm>
            <a:off x="487086" y="4379994"/>
            <a:ext cx="270644" cy="212474"/>
          </a:xfrm>
          <a:prstGeom prst="rect">
            <a:avLst/>
          </a:prstGeom>
        </p:spPr>
        <p:txBody>
          <a:bodyPr wrap="none">
            <a:spAutoFit/>
          </a:bodyPr>
          <a:lstStyle/>
          <a:p>
            <a:r>
              <a:rPr lang="fr-FR" sz="786" b="1" dirty="0">
                <a:latin typeface="+mn-lt"/>
              </a:rPr>
              <a:t>a</a:t>
            </a:r>
            <a:r>
              <a:rPr lang="fr-FR" sz="786" b="1" dirty="0" smtClean="0">
                <a:latin typeface="+mn-lt"/>
              </a:rPr>
              <a:t>)</a:t>
            </a:r>
            <a:endParaRPr lang="fr-FR" sz="786" b="1" dirty="0">
              <a:latin typeface="+mn-lt"/>
            </a:endParaRPr>
          </a:p>
        </p:txBody>
      </p:sp>
      <p:sp>
        <p:nvSpPr>
          <p:cNvPr id="224" name="Rectangle 223"/>
          <p:cNvSpPr/>
          <p:nvPr/>
        </p:nvSpPr>
        <p:spPr>
          <a:xfrm>
            <a:off x="1759042" y="4354479"/>
            <a:ext cx="275528" cy="212474"/>
          </a:xfrm>
          <a:prstGeom prst="rect">
            <a:avLst/>
          </a:prstGeom>
        </p:spPr>
        <p:txBody>
          <a:bodyPr wrap="none">
            <a:spAutoFit/>
          </a:bodyPr>
          <a:lstStyle/>
          <a:p>
            <a:r>
              <a:rPr lang="fr-FR" sz="786" b="1" dirty="0">
                <a:latin typeface="+mn-lt"/>
              </a:rPr>
              <a:t>b</a:t>
            </a:r>
            <a:r>
              <a:rPr lang="fr-FR" sz="786" b="1" dirty="0" smtClean="0">
                <a:latin typeface="+mn-lt"/>
              </a:rPr>
              <a:t>)</a:t>
            </a:r>
            <a:endParaRPr lang="fr-FR" sz="786" b="1" dirty="0">
              <a:latin typeface="+mn-lt"/>
            </a:endParaRPr>
          </a:p>
        </p:txBody>
      </p:sp>
      <p:sp>
        <p:nvSpPr>
          <p:cNvPr id="236" name="Rectangle 235"/>
          <p:cNvSpPr/>
          <p:nvPr/>
        </p:nvSpPr>
        <p:spPr>
          <a:xfrm>
            <a:off x="1742428" y="5507054"/>
            <a:ext cx="275528" cy="212474"/>
          </a:xfrm>
          <a:prstGeom prst="rect">
            <a:avLst/>
          </a:prstGeom>
        </p:spPr>
        <p:txBody>
          <a:bodyPr wrap="none">
            <a:spAutoFit/>
          </a:bodyPr>
          <a:lstStyle/>
          <a:p>
            <a:r>
              <a:rPr lang="fr-FR" sz="786" b="1" dirty="0">
                <a:latin typeface="+mn-lt"/>
              </a:rPr>
              <a:t>d</a:t>
            </a:r>
            <a:r>
              <a:rPr lang="fr-FR" sz="786" b="1" dirty="0" smtClean="0">
                <a:latin typeface="+mn-lt"/>
              </a:rPr>
              <a:t>)</a:t>
            </a:r>
            <a:endParaRPr lang="fr-FR" sz="786" b="1" dirty="0">
              <a:latin typeface="+mn-lt"/>
            </a:endParaRPr>
          </a:p>
        </p:txBody>
      </p:sp>
      <p:grpSp>
        <p:nvGrpSpPr>
          <p:cNvPr id="256" name="Groupe 255"/>
          <p:cNvGrpSpPr/>
          <p:nvPr/>
        </p:nvGrpSpPr>
        <p:grpSpPr>
          <a:xfrm>
            <a:off x="542867" y="2439351"/>
            <a:ext cx="1793053" cy="127791"/>
            <a:chOff x="1269057" y="4071115"/>
            <a:chExt cx="1262835" cy="127791"/>
          </a:xfrm>
        </p:grpSpPr>
        <p:sp>
          <p:nvSpPr>
            <p:cNvPr id="713" name="Pentagone 712"/>
            <p:cNvSpPr/>
            <p:nvPr/>
          </p:nvSpPr>
          <p:spPr>
            <a:xfrm rot="10800000">
              <a:off x="1269057" y="4071363"/>
              <a:ext cx="1091947" cy="127543"/>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endParaRPr lang="fr-FR" sz="769" b="1" kern="0" dirty="0">
                <a:solidFill>
                  <a:prstClr val="white"/>
                </a:solidFill>
                <a:latin typeface="Calibri"/>
              </a:endParaRPr>
            </a:p>
          </p:txBody>
        </p:sp>
        <p:sp>
          <p:nvSpPr>
            <p:cNvPr id="285" name="Pentagone 284"/>
            <p:cNvSpPr/>
            <p:nvPr/>
          </p:nvSpPr>
          <p:spPr>
            <a:xfrm>
              <a:off x="1439945" y="4071115"/>
              <a:ext cx="1091947" cy="127543"/>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r>
                <a:rPr lang="fr-FR" sz="769" b="1" kern="0" dirty="0" err="1">
                  <a:solidFill>
                    <a:prstClr val="white"/>
                  </a:solidFill>
                  <a:latin typeface="Calibri"/>
                </a:rPr>
                <a:t>Hybrid</a:t>
              </a:r>
              <a:r>
                <a:rPr lang="fr-FR" sz="769" b="1" kern="0" dirty="0">
                  <a:solidFill>
                    <a:prstClr val="white"/>
                  </a:solidFill>
                  <a:latin typeface="Calibri"/>
                </a:rPr>
                <a:t> </a:t>
              </a:r>
              <a:r>
                <a:rPr lang="fr-FR" sz="769" b="1" kern="0" dirty="0" err="1">
                  <a:solidFill>
                    <a:prstClr val="white"/>
                  </a:solidFill>
                  <a:latin typeface="Calibri"/>
                </a:rPr>
                <a:t>manufacturing</a:t>
              </a:r>
              <a:r>
                <a:rPr lang="fr-FR" sz="769" b="1" kern="0" dirty="0">
                  <a:solidFill>
                    <a:prstClr val="white"/>
                  </a:solidFill>
                  <a:latin typeface="Calibri"/>
                </a:rPr>
                <a:t> </a:t>
              </a:r>
              <a:r>
                <a:rPr lang="fr-FR" sz="769" b="1" kern="0" dirty="0" err="1">
                  <a:solidFill>
                    <a:prstClr val="white"/>
                  </a:solidFill>
                  <a:latin typeface="Calibri"/>
                </a:rPr>
                <a:t>process</a:t>
              </a:r>
              <a:endParaRPr lang="fr-FR" sz="769" b="1" kern="0" dirty="0">
                <a:solidFill>
                  <a:prstClr val="white"/>
                </a:solidFill>
                <a:latin typeface="Calibri"/>
              </a:endParaRPr>
            </a:p>
          </p:txBody>
        </p:sp>
      </p:grpSp>
      <mc:AlternateContent xmlns:mc="http://schemas.openxmlformats.org/markup-compatibility/2006" xmlns:a14="http://schemas.microsoft.com/office/drawing/2010/main">
        <mc:Choice Requires="a14">
          <p:sp>
            <p:nvSpPr>
              <p:cNvPr id="331" name="ZoneTexte 277">
                <a:extLst>
                  <a:ext uri="{FF2B5EF4-FFF2-40B4-BE49-F238E27FC236}">
                    <a16:creationId xmlns:a16="http://schemas.microsoft.com/office/drawing/2014/main" xmlns="" id="{6A873798-EBF7-43AC-9AE1-8054014F5DDF}"/>
                  </a:ext>
                </a:extLst>
              </p:cNvPr>
              <p:cNvSpPr txBox="1"/>
              <p:nvPr/>
            </p:nvSpPr>
            <p:spPr>
              <a:xfrm>
                <a:off x="2689756" y="5771558"/>
                <a:ext cx="189254" cy="15747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427" i="1" dirty="0">
                              <a:latin typeface="Cambria Math" panose="02040503050406030204" pitchFamily="18" charset="0"/>
                            </a:rPr>
                          </m:ctrlPr>
                        </m:sSubPr>
                        <m:e>
                          <m:r>
                            <a:rPr lang="fr-FR" sz="427" dirty="0">
                              <a:latin typeface="Cambria Math" panose="02040503050406030204" pitchFamily="18" charset="0"/>
                            </a:rPr>
                            <m:t> </m:t>
                          </m:r>
                          <m:r>
                            <m:rPr>
                              <m:sty m:val="p"/>
                            </m:rPr>
                            <a:rPr lang="el-GR" sz="427" dirty="0">
                              <a:latin typeface="Cambria Math" panose="02040503050406030204" pitchFamily="18" charset="0"/>
                            </a:rPr>
                            <m:t>Ω</m:t>
                          </m:r>
                          <m:r>
                            <m:rPr>
                              <m:nor/>
                            </m:rPr>
                            <a:rPr lang="fr-FR" sz="427" dirty="0"/>
                            <m:t> </m:t>
                          </m:r>
                        </m:e>
                        <m:sub>
                          <m:r>
                            <a:rPr lang="fr-FR" sz="427" i="1" dirty="0">
                              <a:latin typeface="Cambria Math" panose="02040503050406030204" pitchFamily="18" charset="0"/>
                            </a:rPr>
                            <m:t>4</m:t>
                          </m:r>
                        </m:sub>
                      </m:sSub>
                    </m:oMath>
                  </m:oMathPara>
                </a14:m>
                <a:endParaRPr lang="fr-FR" sz="427" dirty="0"/>
              </a:p>
            </p:txBody>
          </p:sp>
        </mc:Choice>
        <mc:Fallback xmlns="">
          <p:sp>
            <p:nvSpPr>
              <p:cNvPr id="331" name="ZoneTexte 277">
                <a:extLst>
                  <a:ext uri="{FF2B5EF4-FFF2-40B4-BE49-F238E27FC236}">
                    <a16:creationId xmlns="" xmlns:a16="http://schemas.microsoft.com/office/drawing/2014/main" xmlns:a14="http://schemas.microsoft.com/office/drawing/2010/main" id="{6A873798-EBF7-43AC-9AE1-8054014F5DDF}"/>
                  </a:ext>
                </a:extLst>
              </p:cNvPr>
              <p:cNvSpPr txBox="1">
                <a:spLocks noRot="1" noChangeAspect="1" noMove="1" noResize="1" noEditPoints="1" noAdjustHandles="1" noChangeArrowheads="1" noChangeShapeType="1" noTextEdit="1"/>
              </p:cNvSpPr>
              <p:nvPr/>
            </p:nvSpPr>
            <p:spPr>
              <a:xfrm>
                <a:off x="2689756" y="5771558"/>
                <a:ext cx="189254" cy="157471"/>
              </a:xfrm>
              <a:prstGeom prst="rect">
                <a:avLst/>
              </a:prstGeom>
              <a:blipFill rotWithShape="0">
                <a:blip r:embed="rId23"/>
                <a:stretch>
                  <a:fillRect r="-6452"/>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453" name="ZoneTexte 452"/>
              <p:cNvSpPr txBox="1"/>
              <p:nvPr/>
            </p:nvSpPr>
            <p:spPr>
              <a:xfrm>
                <a:off x="1787103" y="5151356"/>
                <a:ext cx="1528642" cy="346057"/>
              </a:xfrm>
              <a:prstGeom prst="rect">
                <a:avLst/>
              </a:prstGeom>
              <a:noFill/>
            </p:spPr>
            <p:txBody>
              <a:bodyPr wrap="square" rtlCol="0">
                <a:spAutoFit/>
              </a:bodyPr>
              <a:lstStyle/>
              <a:p>
                <a:pPr algn="ctr">
                  <a:lnSpc>
                    <a:spcPct val="150000"/>
                  </a:lnSpc>
                </a:pPr>
                <a14:m>
                  <m:oMath xmlns:m="http://schemas.openxmlformats.org/officeDocument/2006/math">
                    <m:sSub>
                      <m:sSubPr>
                        <m:ctrlPr>
                          <a:rPr lang="fr-FR" sz="400" b="0" i="1" smtClean="0">
                            <a:latin typeface="Cambria Math" panose="02040503050406030204" pitchFamily="18" charset="0"/>
                          </a:rPr>
                        </m:ctrlPr>
                      </m:sSubPr>
                      <m:e>
                        <m:r>
                          <a:rPr lang="fr-FR" sz="400" b="0" i="1" smtClean="0">
                            <a:latin typeface="Cambria Math" panose="02040503050406030204" pitchFamily="18" charset="0"/>
                          </a:rPr>
                          <m:t>h</m:t>
                        </m:r>
                      </m:e>
                      <m:sub>
                        <m:r>
                          <a:rPr lang="fr-FR" sz="400" b="0" i="1" smtClean="0">
                            <a:latin typeface="Cambria Math" panose="02040503050406030204" pitchFamily="18" charset="0"/>
                          </a:rPr>
                          <m:t>𝑔</m:t>
                        </m:r>
                      </m:sub>
                    </m:sSub>
                    <m:r>
                      <a:rPr lang="fr-FR" sz="400" b="0" i="1" smtClean="0">
                        <a:latin typeface="Cambria Math" panose="02040503050406030204" pitchFamily="18" charset="0"/>
                      </a:rPr>
                      <m:t>=</m:t>
                    </m:r>
                  </m:oMath>
                </a14:m>
                <a:r>
                  <a:rPr lang="fr-FR" sz="400" dirty="0"/>
                  <a:t>global exchange coeff(</a:t>
                </a:r>
                <a:r>
                  <a:rPr lang="fr-FR" sz="400" dirty="0" smtClean="0"/>
                  <a:t>Insert/Composite</a:t>
                </a:r>
                <a:r>
                  <a:rPr lang="fr-FR" sz="400" dirty="0" smtClean="0"/>
                  <a:t>*)</a:t>
                </a:r>
              </a:p>
              <a:p>
                <a:pPr algn="ctr">
                  <a:lnSpc>
                    <a:spcPct val="150000"/>
                  </a:lnSpc>
                </a:pPr>
                <a14:m>
                  <m:oMath xmlns:m="http://schemas.openxmlformats.org/officeDocument/2006/math">
                    <m:r>
                      <a:rPr lang="fr-FR" sz="400" i="1">
                        <a:latin typeface="Cambria Math" panose="02040503050406030204" pitchFamily="18" charset="0"/>
                        <a:ea typeface="Cambria Math" panose="02040503050406030204" pitchFamily="18" charset="0"/>
                      </a:rPr>
                      <m:t>𝜎</m:t>
                    </m:r>
                    <m:r>
                      <a:rPr lang="fr-FR" sz="400" b="0" i="1" smtClean="0">
                        <a:latin typeface="Cambria Math" panose="02040503050406030204" pitchFamily="18" charset="0"/>
                        <a:ea typeface="Cambria Math" panose="02040503050406030204" pitchFamily="18" charset="0"/>
                      </a:rPr>
                      <m:t>=</m:t>
                    </m:r>
                    <m:r>
                      <m:rPr>
                        <m:nor/>
                      </m:rPr>
                      <a:rPr lang="fr-FR" sz="400" dirty="0"/>
                      <m:t>Boltzmann</m:t>
                    </m:r>
                    <m:r>
                      <m:rPr>
                        <m:nor/>
                      </m:rPr>
                      <a:rPr lang="fr-FR" sz="400" dirty="0"/>
                      <m:t> </m:t>
                    </m:r>
                    <m:r>
                      <m:rPr>
                        <m:nor/>
                      </m:rPr>
                      <a:rPr lang="fr-FR" sz="400" dirty="0"/>
                      <m:t>constant</m:t>
                    </m:r>
                  </m:oMath>
                </a14:m>
                <a:r>
                  <a:rPr lang="fr-FR" sz="400" dirty="0" smtClean="0"/>
                  <a:t> </a:t>
                </a:r>
                <a:r>
                  <a:rPr lang="fr-FR" sz="400" dirty="0" smtClean="0"/>
                  <a:t>/ </a:t>
                </a:r>
                <a14:m>
                  <m:oMath xmlns:m="http://schemas.openxmlformats.org/officeDocument/2006/math">
                    <m:r>
                      <a:rPr lang="fr-FR" sz="400" i="1">
                        <a:latin typeface="Cambria Math" panose="02040503050406030204" pitchFamily="18" charset="0"/>
                      </a:rPr>
                      <m:t>𝐹</m:t>
                    </m:r>
                  </m:oMath>
                </a14:m>
                <a:r>
                  <a:rPr lang="fr-FR" sz="400" dirty="0" smtClean="0"/>
                  <a:t>= Shape factor </a:t>
                </a:r>
                <a:r>
                  <a:rPr lang="fr-FR" sz="400" dirty="0" smtClean="0"/>
                  <a:t> </a:t>
                </a:r>
              </a:p>
              <a:p>
                <a:pPr algn="ctr"/>
                <a:endParaRPr lang="fr-FR" sz="400" dirty="0"/>
              </a:p>
            </p:txBody>
          </p:sp>
        </mc:Choice>
        <mc:Fallback>
          <p:sp>
            <p:nvSpPr>
              <p:cNvPr id="453" name="ZoneTexte 452"/>
              <p:cNvSpPr txBox="1">
                <a:spLocks noRot="1" noChangeAspect="1" noMove="1" noResize="1" noEditPoints="1" noAdjustHandles="1" noChangeArrowheads="1" noChangeShapeType="1" noTextEdit="1"/>
              </p:cNvSpPr>
              <p:nvPr/>
            </p:nvSpPr>
            <p:spPr>
              <a:xfrm>
                <a:off x="1787103" y="5151356"/>
                <a:ext cx="1528642" cy="346057"/>
              </a:xfrm>
              <a:prstGeom prst="rect">
                <a:avLst/>
              </a:prstGeom>
              <a:blipFill rotWithShape="0">
                <a:blip r:embed="rId24"/>
                <a:stretch>
                  <a:fillRect/>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460" name="ZoneTexte 459"/>
              <p:cNvSpPr txBox="1"/>
              <p:nvPr/>
            </p:nvSpPr>
            <p:spPr>
              <a:xfrm>
                <a:off x="1876207" y="4266964"/>
                <a:ext cx="1363225" cy="17626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500" i="1" smtClean="0">
                              <a:latin typeface="Cambria Math" panose="02040503050406030204" pitchFamily="18" charset="0"/>
                            </a:rPr>
                          </m:ctrlPr>
                        </m:sSubPr>
                        <m:e>
                          <m:r>
                            <a:rPr lang="fr-FR" sz="500" i="1">
                              <a:latin typeface="Cambria Math" panose="02040503050406030204" pitchFamily="18" charset="0"/>
                            </a:rPr>
                            <m:t>𝑞</m:t>
                          </m:r>
                        </m:e>
                        <m:sub>
                          <m:r>
                            <a:rPr lang="fr-FR" sz="500" i="1">
                              <a:latin typeface="Cambria Math" panose="02040503050406030204" pitchFamily="18" charset="0"/>
                            </a:rPr>
                            <m:t>2</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sSup>
                        <m:sSupPr>
                          <m:ctrlPr>
                            <a:rPr lang="fr-FR" sz="500" b="0" i="1" smtClean="0">
                              <a:latin typeface="Cambria Math" panose="02040503050406030204" pitchFamily="18" charset="0"/>
                            </a:rPr>
                          </m:ctrlPr>
                        </m:sSupPr>
                        <m:e>
                          <m:sSub>
                            <m:sSubPr>
                              <m:ctrlPr>
                                <a:rPr lang="fr-FR" sz="500" b="0" i="1" smtClean="0">
                                  <a:latin typeface="Cambria Math" panose="02040503050406030204" pitchFamily="18" charset="0"/>
                                </a:rPr>
                              </m:ctrlPr>
                            </m:sSubPr>
                            <m:e>
                              <m:r>
                                <a:rPr lang="fr-FR" sz="500" i="1">
                                  <a:latin typeface="Cambria Math" panose="02040503050406030204" pitchFamily="18" charset="0"/>
                                </a:rPr>
                                <m:t>h</m:t>
                              </m:r>
                            </m:e>
                            <m:sub>
                              <m:r>
                                <a:rPr lang="fr-FR" sz="500" b="0" i="1" smtClean="0">
                                  <a:latin typeface="Cambria Math" panose="02040503050406030204" pitchFamily="18" charset="0"/>
                                </a:rPr>
                                <m:t>𝑔</m:t>
                              </m:r>
                            </m:sub>
                          </m:sSub>
                        </m:e>
                        <m:sup>
                          <m:r>
                            <a:rPr lang="fr-FR" sz="500" b="0" i="1" smtClean="0">
                              <a:latin typeface="Cambria Math" panose="02040503050406030204" pitchFamily="18" charset="0"/>
                            </a:rPr>
                            <m:t>∗</m:t>
                          </m:r>
                        </m:sup>
                      </m:sSup>
                      <m:r>
                        <a:rPr lang="fr-FR" sz="500" b="0" i="1" smtClean="0">
                          <a:latin typeface="Cambria Math" panose="02040503050406030204" pitchFamily="18" charset="0"/>
                        </a:rPr>
                        <m:t>(</m:t>
                      </m:r>
                      <m:r>
                        <a:rPr lang="fr-FR" sz="500" b="0" i="1" smtClean="0">
                          <a:latin typeface="Cambria Math" panose="02040503050406030204" pitchFamily="18" charset="0"/>
                        </a:rPr>
                        <m:t>𝑡</m:t>
                      </m:r>
                      <m:r>
                        <a:rPr lang="fr-FR" sz="500" b="0" i="1" smtClean="0">
                          <a:latin typeface="Cambria Math" panose="02040503050406030204" pitchFamily="18" charset="0"/>
                        </a:rPr>
                        <m:t>) (</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𝑇</m:t>
                          </m:r>
                        </m:e>
                        <m:sub>
                          <m:r>
                            <a:rPr lang="fr-FR" sz="500" b="0" i="1" smtClean="0">
                              <a:latin typeface="Cambria Math" panose="02040503050406030204" pitchFamily="18" charset="0"/>
                            </a:rPr>
                            <m:t>2</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sSub>
                        <m:sSubPr>
                          <m:ctrlPr>
                            <a:rPr lang="fr-FR" sz="500" i="1">
                              <a:latin typeface="Cambria Math" panose="02040503050406030204" pitchFamily="18" charset="0"/>
                            </a:rPr>
                          </m:ctrlPr>
                        </m:sSubPr>
                        <m:e>
                          <m:r>
                            <a:rPr lang="fr-FR" sz="500" i="1">
                              <a:latin typeface="Cambria Math" panose="02040503050406030204" pitchFamily="18" charset="0"/>
                            </a:rPr>
                            <m:t>𝑇</m:t>
                          </m:r>
                        </m:e>
                        <m:sub>
                          <m:r>
                            <a:rPr lang="fr-FR" sz="500" i="1">
                              <a:latin typeface="Cambria Math" panose="02040503050406030204" pitchFamily="18" charset="0"/>
                              <a:ea typeface="Cambria Math" panose="02040503050406030204" pitchFamily="18" charset="0"/>
                            </a:rPr>
                            <m:t>∞</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i="1" smtClean="0">
                          <a:latin typeface="Cambria Math" panose="02040503050406030204" pitchFamily="18" charset="0"/>
                        </a:rPr>
                        <m:t>)</m:t>
                      </m:r>
                    </m:oMath>
                  </m:oMathPara>
                </a14:m>
                <a:endParaRPr lang="fr-FR" sz="500" dirty="0"/>
              </a:p>
            </p:txBody>
          </p:sp>
        </mc:Choice>
        <mc:Fallback>
          <p:sp>
            <p:nvSpPr>
              <p:cNvPr id="460" name="ZoneTexte 459"/>
              <p:cNvSpPr txBox="1">
                <a:spLocks noRot="1" noChangeAspect="1" noMove="1" noResize="1" noEditPoints="1" noAdjustHandles="1" noChangeArrowheads="1" noChangeShapeType="1" noTextEdit="1"/>
              </p:cNvSpPr>
              <p:nvPr/>
            </p:nvSpPr>
            <p:spPr>
              <a:xfrm>
                <a:off x="1876207" y="4266964"/>
                <a:ext cx="1363225" cy="176267"/>
              </a:xfrm>
              <a:prstGeom prst="rect">
                <a:avLst/>
              </a:prstGeom>
              <a:blipFill rotWithShape="0">
                <a:blip r:embed="rId25"/>
                <a:stretch>
                  <a:fillRect/>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461" name="ZoneTexte 460"/>
              <p:cNvSpPr txBox="1"/>
              <p:nvPr/>
            </p:nvSpPr>
            <p:spPr>
              <a:xfrm>
                <a:off x="1899789" y="4383750"/>
                <a:ext cx="1339206" cy="1754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500" i="1" smtClean="0">
                              <a:latin typeface="Cambria Math" panose="02040503050406030204" pitchFamily="18" charset="0"/>
                            </a:rPr>
                          </m:ctrlPr>
                        </m:sSubPr>
                        <m:e>
                          <m:r>
                            <a:rPr lang="fr-FR" sz="500" i="1">
                              <a:latin typeface="Cambria Math" panose="02040503050406030204" pitchFamily="18" charset="0"/>
                            </a:rPr>
                            <m:t>𝑞</m:t>
                          </m:r>
                        </m:e>
                        <m:sub>
                          <m:r>
                            <a:rPr lang="fr-FR" sz="500" b="0" i="1" smtClean="0">
                              <a:latin typeface="Cambria Math" panose="02040503050406030204" pitchFamily="18" charset="0"/>
                            </a:rPr>
                            <m:t>1</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h</m:t>
                          </m:r>
                        </m:e>
                        <m:sub>
                          <m:r>
                            <a:rPr lang="fr-FR" sz="500" b="0" i="1" smtClean="0">
                              <a:latin typeface="Cambria Math" panose="02040503050406030204" pitchFamily="18" charset="0"/>
                            </a:rPr>
                            <m:t>𝑔</m:t>
                          </m:r>
                        </m:sub>
                      </m:sSub>
                      <m:r>
                        <a:rPr lang="fr-FR" sz="500" b="0" i="1" smtClean="0">
                          <a:latin typeface="Cambria Math" panose="02040503050406030204" pitchFamily="18" charset="0"/>
                        </a:rPr>
                        <m:t> </m:t>
                      </m:r>
                      <m:r>
                        <a:rPr lang="fr-FR" sz="500" b="0" i="1" smtClean="0">
                          <a:latin typeface="Cambria Math" panose="02040503050406030204" pitchFamily="18" charset="0"/>
                        </a:rPr>
                        <m:t>(</m:t>
                      </m:r>
                      <m:r>
                        <a:rPr lang="fr-FR" sz="500" b="0" i="1" smtClean="0">
                          <a:latin typeface="Cambria Math" panose="02040503050406030204" pitchFamily="18" charset="0"/>
                        </a:rPr>
                        <m:t>𝑡</m:t>
                      </m:r>
                      <m:r>
                        <a:rPr lang="fr-FR" sz="500" b="0" i="1" smtClean="0">
                          <a:latin typeface="Cambria Math" panose="02040503050406030204" pitchFamily="18" charset="0"/>
                        </a:rPr>
                        <m:t>) (</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𝑇</m:t>
                          </m:r>
                        </m:e>
                        <m:sub>
                          <m:r>
                            <a:rPr lang="fr-FR" sz="500" b="0" i="1" smtClean="0">
                              <a:latin typeface="Cambria Math" panose="02040503050406030204" pitchFamily="18" charset="0"/>
                            </a:rPr>
                            <m:t>1</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𝑇</m:t>
                          </m:r>
                        </m:e>
                        <m:sub>
                          <m:r>
                            <a:rPr lang="fr-FR" sz="500" b="0" i="1" smtClean="0">
                              <a:latin typeface="Cambria Math" panose="02040503050406030204" pitchFamily="18" charset="0"/>
                              <a:ea typeface="Cambria Math" panose="02040503050406030204" pitchFamily="18" charset="0"/>
                            </a:rPr>
                            <m:t>∞</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oMath>
                  </m:oMathPara>
                </a14:m>
                <a:endParaRPr lang="fr-FR" sz="500" dirty="0"/>
              </a:p>
            </p:txBody>
          </p:sp>
        </mc:Choice>
        <mc:Fallback>
          <p:sp>
            <p:nvSpPr>
              <p:cNvPr id="461" name="ZoneTexte 460"/>
              <p:cNvSpPr txBox="1">
                <a:spLocks noRot="1" noChangeAspect="1" noMove="1" noResize="1" noEditPoints="1" noAdjustHandles="1" noChangeArrowheads="1" noChangeShapeType="1" noTextEdit="1"/>
              </p:cNvSpPr>
              <p:nvPr/>
            </p:nvSpPr>
            <p:spPr>
              <a:xfrm>
                <a:off x="1899789" y="4383750"/>
                <a:ext cx="1339206" cy="175497"/>
              </a:xfrm>
              <a:prstGeom prst="rect">
                <a:avLst/>
              </a:prstGeom>
              <a:blipFill rotWithShape="0">
                <a:blip r:embed="rId26"/>
                <a:stretch>
                  <a:fillRect/>
                </a:stretch>
              </a:blipFill>
            </p:spPr>
            <p:txBody>
              <a:bodyPr/>
              <a:lstStyle/>
              <a:p>
                <a:r>
                  <a:rPr lang="fr-FR">
                    <a:noFill/>
                  </a:rPr>
                  <a:t> </a:t>
                </a:r>
              </a:p>
            </p:txBody>
          </p:sp>
        </mc:Fallback>
      </mc:AlternateContent>
      <p:sp>
        <p:nvSpPr>
          <p:cNvPr id="462" name="Rectangle 461"/>
          <p:cNvSpPr/>
          <p:nvPr/>
        </p:nvSpPr>
        <p:spPr>
          <a:xfrm>
            <a:off x="433844" y="5423433"/>
            <a:ext cx="262501" cy="212474"/>
          </a:xfrm>
          <a:prstGeom prst="rect">
            <a:avLst/>
          </a:prstGeom>
        </p:spPr>
        <p:txBody>
          <a:bodyPr wrap="none">
            <a:spAutoFit/>
          </a:bodyPr>
          <a:lstStyle/>
          <a:p>
            <a:r>
              <a:rPr lang="fr-FR" sz="786" b="1" dirty="0" smtClean="0">
                <a:latin typeface="+mn-lt"/>
              </a:rPr>
              <a:t>c)</a:t>
            </a:r>
            <a:endParaRPr lang="fr-FR" sz="786" b="1" dirty="0">
              <a:latin typeface="+mn-lt"/>
            </a:endParaRPr>
          </a:p>
        </p:txBody>
      </p:sp>
      <mc:AlternateContent xmlns:mc="http://schemas.openxmlformats.org/markup-compatibility/2006" xmlns:a14="http://schemas.microsoft.com/office/drawing/2010/main">
        <mc:Choice Requires="a14">
          <p:sp>
            <p:nvSpPr>
              <p:cNvPr id="41" name="Rectangle 40"/>
              <p:cNvSpPr/>
              <p:nvPr/>
            </p:nvSpPr>
            <p:spPr>
              <a:xfrm>
                <a:off x="1404702" y="4354176"/>
                <a:ext cx="300670" cy="1839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600" i="1">
                              <a:latin typeface="Cambria Math" panose="02040503050406030204" pitchFamily="18" charset="0"/>
                            </a:rPr>
                          </m:ctrlPr>
                        </m:sSubPr>
                        <m:e>
                          <m:r>
                            <a:rPr lang="fr-FR" sz="600" i="1">
                              <a:latin typeface="Cambria Math" panose="02040503050406030204" pitchFamily="18" charset="0"/>
                            </a:rPr>
                            <m:t>𝑇</m:t>
                          </m:r>
                        </m:e>
                        <m:sub>
                          <m:r>
                            <a:rPr lang="fr-FR" sz="600" i="1">
                              <a:latin typeface="Cambria Math" panose="02040503050406030204" pitchFamily="18" charset="0"/>
                              <a:ea typeface="Cambria Math" panose="02040503050406030204" pitchFamily="18" charset="0"/>
                            </a:rPr>
                            <m:t>∞</m:t>
                          </m:r>
                        </m:sub>
                      </m:sSub>
                    </m:oMath>
                  </m:oMathPara>
                </a14:m>
                <a:endParaRPr lang="fr-FR" sz="1600" dirty="0"/>
              </a:p>
            </p:txBody>
          </p:sp>
        </mc:Choice>
        <mc:Fallback xmlns="">
          <p:sp>
            <p:nvSpPr>
              <p:cNvPr id="41" name="Rectangle 40"/>
              <p:cNvSpPr>
                <a:spLocks noRot="1" noChangeAspect="1" noMove="1" noResize="1" noEditPoints="1" noAdjustHandles="1" noChangeArrowheads="1" noChangeShapeType="1" noTextEdit="1"/>
              </p:cNvSpPr>
              <p:nvPr/>
            </p:nvSpPr>
            <p:spPr>
              <a:xfrm>
                <a:off x="1404702" y="4354176"/>
                <a:ext cx="300670" cy="183982"/>
              </a:xfrm>
              <a:prstGeom prst="rect">
                <a:avLst/>
              </a:prstGeom>
              <a:blipFill rotWithShape="0">
                <a:blip r:embed="rId27"/>
                <a:stretch>
                  <a:fillRect/>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468" name="Rectangle 467"/>
              <p:cNvSpPr/>
              <p:nvPr/>
            </p:nvSpPr>
            <p:spPr>
              <a:xfrm>
                <a:off x="2481729" y="4567642"/>
                <a:ext cx="300670" cy="1839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600" i="1">
                              <a:latin typeface="Cambria Math" panose="02040503050406030204" pitchFamily="18" charset="0"/>
                            </a:rPr>
                          </m:ctrlPr>
                        </m:sSubPr>
                        <m:e>
                          <m:r>
                            <a:rPr lang="fr-FR" sz="600" i="1">
                              <a:latin typeface="Cambria Math" panose="02040503050406030204" pitchFamily="18" charset="0"/>
                            </a:rPr>
                            <m:t>𝑇</m:t>
                          </m:r>
                        </m:e>
                        <m:sub>
                          <m:r>
                            <a:rPr lang="fr-FR" sz="600" i="1">
                              <a:latin typeface="Cambria Math" panose="02040503050406030204" pitchFamily="18" charset="0"/>
                              <a:ea typeface="Cambria Math" panose="02040503050406030204" pitchFamily="18" charset="0"/>
                            </a:rPr>
                            <m:t>∞</m:t>
                          </m:r>
                        </m:sub>
                      </m:sSub>
                    </m:oMath>
                  </m:oMathPara>
                </a14:m>
                <a:endParaRPr lang="fr-FR" sz="1600" dirty="0"/>
              </a:p>
            </p:txBody>
          </p:sp>
        </mc:Choice>
        <mc:Fallback>
          <p:sp>
            <p:nvSpPr>
              <p:cNvPr id="468" name="Rectangle 467"/>
              <p:cNvSpPr>
                <a:spLocks noRot="1" noChangeAspect="1" noMove="1" noResize="1" noEditPoints="1" noAdjustHandles="1" noChangeArrowheads="1" noChangeShapeType="1" noTextEdit="1"/>
              </p:cNvSpPr>
              <p:nvPr/>
            </p:nvSpPr>
            <p:spPr>
              <a:xfrm>
                <a:off x="2481729" y="4567642"/>
                <a:ext cx="300670" cy="183982"/>
              </a:xfrm>
              <a:prstGeom prst="rect">
                <a:avLst/>
              </a:prstGeom>
              <a:blipFill rotWithShape="0">
                <a:blip r:embed="rId28"/>
                <a:stretch>
                  <a:fillRect/>
                </a:stretch>
              </a:blipFill>
            </p:spPr>
            <p:txBody>
              <a:bodyPr/>
              <a:lstStyle/>
              <a:p>
                <a:r>
                  <a:rPr lang="fr-FR">
                    <a:noFill/>
                  </a:rPr>
                  <a:t> </a:t>
                </a:r>
              </a:p>
            </p:txBody>
          </p:sp>
        </mc:Fallback>
      </mc:AlternateContent>
      <p:sp>
        <p:nvSpPr>
          <p:cNvPr id="470" name="TextBox 25"/>
          <p:cNvSpPr txBox="1">
            <a:spLocks noChangeArrowheads="1"/>
          </p:cNvSpPr>
          <p:nvPr/>
        </p:nvSpPr>
        <p:spPr bwMode="auto">
          <a:xfrm>
            <a:off x="600032" y="6538412"/>
            <a:ext cx="2614514" cy="10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582" tIns="8791" rIns="17582" bIns="8791">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71" b="1" dirty="0">
                <a:cs typeface="Arial" panose="020B0604020202020204" pitchFamily="34" charset="0"/>
              </a:rPr>
              <a:t>Figure 2</a:t>
            </a:r>
            <a:r>
              <a:rPr lang="en-US" altLang="en-US" sz="571" dirty="0">
                <a:cs typeface="Arial" panose="020B0604020202020204" pitchFamily="34" charset="0"/>
              </a:rPr>
              <a:t>. </a:t>
            </a:r>
            <a:r>
              <a:rPr lang="en-US" altLang="en-US" sz="571" dirty="0" smtClean="0">
                <a:cs typeface="Arial" panose="020B0604020202020204" pitchFamily="34" charset="0"/>
              </a:rPr>
              <a:t>Boundary conditions: a) Preheating, b) Transfer, c) Stamping, d) </a:t>
            </a:r>
            <a:r>
              <a:rPr lang="en-US" altLang="en-US" sz="571" dirty="0" err="1" smtClean="0">
                <a:cs typeface="Arial" panose="020B0604020202020204" pitchFamily="34" charset="0"/>
              </a:rPr>
              <a:t>Overmolding</a:t>
            </a:r>
            <a:r>
              <a:rPr lang="en-US" altLang="en-US" sz="571" dirty="0" smtClean="0">
                <a:cs typeface="Arial" panose="020B0604020202020204" pitchFamily="34" charset="0"/>
              </a:rPr>
              <a:t>. </a:t>
            </a:r>
            <a:endParaRPr lang="en-US" altLang="en-US" sz="571" dirty="0">
              <a:cs typeface="Arial" panose="020B0604020202020204" pitchFamily="34" charset="0"/>
            </a:endParaRPr>
          </a:p>
        </p:txBody>
      </p:sp>
      <mc:AlternateContent xmlns:mc="http://schemas.openxmlformats.org/markup-compatibility/2006" xmlns:a14="http://schemas.microsoft.com/office/drawing/2010/main">
        <mc:Choice Requires="a14">
          <p:sp>
            <p:nvSpPr>
              <p:cNvPr id="473" name="ZoneTexte 277">
                <a:extLst>
                  <a:ext uri="{FF2B5EF4-FFF2-40B4-BE49-F238E27FC236}">
                    <a16:creationId xmlns:a16="http://schemas.microsoft.com/office/drawing/2014/main" xmlns="" id="{61C5CB47-5FD1-420B-A398-73BAF43D5A41}"/>
                  </a:ext>
                </a:extLst>
              </p:cNvPr>
              <p:cNvSpPr txBox="1"/>
              <p:nvPr/>
            </p:nvSpPr>
            <p:spPr>
              <a:xfrm>
                <a:off x="1261563" y="5000378"/>
                <a:ext cx="188562" cy="15747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427" i="1" dirty="0" smtClean="0">
                              <a:solidFill>
                                <a:schemeClr val="bg1"/>
                              </a:solidFill>
                              <a:latin typeface="Cambria Math" panose="02040503050406030204" pitchFamily="18" charset="0"/>
                            </a:rPr>
                          </m:ctrlPr>
                        </m:sSubPr>
                        <m:e>
                          <m:r>
                            <a:rPr lang="fr-FR" sz="427" dirty="0">
                              <a:solidFill>
                                <a:schemeClr val="bg1"/>
                              </a:solidFill>
                              <a:latin typeface="Cambria Math" panose="02040503050406030204" pitchFamily="18" charset="0"/>
                            </a:rPr>
                            <m:t> </m:t>
                          </m:r>
                          <m:r>
                            <m:rPr>
                              <m:sty m:val="p"/>
                            </m:rPr>
                            <a:rPr lang="el-GR" sz="427" dirty="0">
                              <a:solidFill>
                                <a:schemeClr val="bg1"/>
                              </a:solidFill>
                              <a:latin typeface="Cambria Math" panose="02040503050406030204" pitchFamily="18" charset="0"/>
                            </a:rPr>
                            <m:t>Ω</m:t>
                          </m:r>
                          <m:r>
                            <m:rPr>
                              <m:nor/>
                            </m:rPr>
                            <a:rPr lang="fr-FR" sz="427" dirty="0">
                              <a:solidFill>
                                <a:schemeClr val="bg1"/>
                              </a:solidFill>
                            </a:rPr>
                            <m:t> </m:t>
                          </m:r>
                        </m:e>
                        <m:sub>
                          <m:r>
                            <a:rPr lang="fr-FR" sz="427" b="0" i="1" dirty="0" smtClean="0">
                              <a:solidFill>
                                <a:schemeClr val="bg1"/>
                              </a:solidFill>
                              <a:latin typeface="Cambria Math" panose="02040503050406030204" pitchFamily="18" charset="0"/>
                            </a:rPr>
                            <m:t>2</m:t>
                          </m:r>
                        </m:sub>
                      </m:sSub>
                    </m:oMath>
                  </m:oMathPara>
                </a14:m>
                <a:endParaRPr lang="fr-FR" sz="427" dirty="0">
                  <a:solidFill>
                    <a:schemeClr val="bg1"/>
                  </a:solidFill>
                </a:endParaRPr>
              </a:p>
            </p:txBody>
          </p:sp>
        </mc:Choice>
        <mc:Fallback xmlns="">
          <p:sp>
            <p:nvSpPr>
              <p:cNvPr id="473" name="ZoneTexte 277">
                <a:extLst>
                  <a:ext uri="{FF2B5EF4-FFF2-40B4-BE49-F238E27FC236}">
                    <a16:creationId xmlns="" xmlns:a16="http://schemas.microsoft.com/office/drawing/2014/main" xmlns:a14="http://schemas.microsoft.com/office/drawing/2010/main" id="{61C5CB47-5FD1-420B-A398-73BAF43D5A41}"/>
                  </a:ext>
                </a:extLst>
              </p:cNvPr>
              <p:cNvSpPr txBox="1">
                <a:spLocks noRot="1" noChangeAspect="1" noMove="1" noResize="1" noEditPoints="1" noAdjustHandles="1" noChangeArrowheads="1" noChangeShapeType="1" noTextEdit="1"/>
              </p:cNvSpPr>
              <p:nvPr/>
            </p:nvSpPr>
            <p:spPr>
              <a:xfrm>
                <a:off x="1261563" y="5000378"/>
                <a:ext cx="188562" cy="157471"/>
              </a:xfrm>
              <a:prstGeom prst="rect">
                <a:avLst/>
              </a:prstGeom>
              <a:blipFill rotWithShape="0">
                <a:blip r:embed="rId29"/>
                <a:stretch>
                  <a:fillRect r="-645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77" name="TextBox 346">
                <a:extLst>
                  <a:ext uri="{FF2B5EF4-FFF2-40B4-BE49-F238E27FC236}">
                    <a16:creationId xmlns:a16="http://schemas.microsoft.com/office/drawing/2014/main" xmlns="" id="{6EF97AF7-E639-4916-89D8-FAF18CD0218B}"/>
                  </a:ext>
                </a:extLst>
              </p:cNvPr>
              <p:cNvSpPr txBox="1"/>
              <p:nvPr/>
            </p:nvSpPr>
            <p:spPr>
              <a:xfrm>
                <a:off x="1624550" y="5686370"/>
                <a:ext cx="115086" cy="7863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513" i="1" smtClean="0">
                          <a:latin typeface="Cambria Math" panose="02040503050406030204" pitchFamily="18" charset="0"/>
                          <a:ea typeface="Cambria Math" panose="02040503050406030204" pitchFamily="18" charset="0"/>
                        </a:rPr>
                        <m:t>Γ</m:t>
                      </m:r>
                    </m:oMath>
                  </m:oMathPara>
                </a14:m>
                <a:endParaRPr lang="fr-FR" sz="513" dirty="0"/>
              </a:p>
            </p:txBody>
          </p:sp>
        </mc:Choice>
        <mc:Fallback xmlns="">
          <p:sp>
            <p:nvSpPr>
              <p:cNvPr id="477" name="TextBox 346">
                <a:extLst>
                  <a:ext uri="{FF2B5EF4-FFF2-40B4-BE49-F238E27FC236}">
                    <a16:creationId xmlns="" xmlns:a16="http://schemas.microsoft.com/office/drawing/2014/main" xmlns:a14="http://schemas.microsoft.com/office/drawing/2010/main" id="{6EF97AF7-E639-4916-89D8-FAF18CD0218B}"/>
                  </a:ext>
                </a:extLst>
              </p:cNvPr>
              <p:cNvSpPr txBox="1">
                <a:spLocks noRot="1" noChangeAspect="1" noMove="1" noResize="1" noEditPoints="1" noAdjustHandles="1" noChangeArrowheads="1" noChangeShapeType="1" noTextEdit="1"/>
              </p:cNvSpPr>
              <p:nvPr/>
            </p:nvSpPr>
            <p:spPr>
              <a:xfrm>
                <a:off x="1624550" y="5686370"/>
                <a:ext cx="115086" cy="78639"/>
              </a:xfrm>
              <a:prstGeom prst="rect">
                <a:avLst/>
              </a:prstGeom>
              <a:blipFill rotWithShape="0">
                <a:blip r:embed="rId30"/>
                <a:stretch>
                  <a:fillRect b="-7692"/>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505" name="Rectangle 504"/>
              <p:cNvSpPr/>
              <p:nvPr/>
            </p:nvSpPr>
            <p:spPr>
              <a:xfrm>
                <a:off x="2691333" y="5509585"/>
                <a:ext cx="468846"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500" i="1">
                              <a:latin typeface="Cambria Math" panose="02040503050406030204" pitchFamily="18" charset="0"/>
                            </a:rPr>
                          </m:ctrlPr>
                        </m:sSubPr>
                        <m:e>
                          <m:r>
                            <a:rPr lang="fr-FR" sz="500" i="1">
                              <a:latin typeface="Cambria Math" panose="02040503050406030204" pitchFamily="18" charset="0"/>
                            </a:rPr>
                            <m:t>𝑇</m:t>
                          </m:r>
                        </m:e>
                        <m:sub>
                          <m:r>
                            <a:rPr lang="fr-FR" sz="500" i="1">
                              <a:latin typeface="Cambria Math" panose="02040503050406030204" pitchFamily="18" charset="0"/>
                              <a:ea typeface="Cambria Math" panose="02040503050406030204" pitchFamily="18" charset="0"/>
                            </a:rPr>
                            <m:t>∞</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oMath>
                  </m:oMathPara>
                </a14:m>
                <a:endParaRPr lang="fr-FR" sz="1600" dirty="0"/>
              </a:p>
            </p:txBody>
          </p:sp>
        </mc:Choice>
        <mc:Fallback>
          <p:sp>
            <p:nvSpPr>
              <p:cNvPr id="505" name="Rectangle 504"/>
              <p:cNvSpPr>
                <a:spLocks noRot="1" noChangeAspect="1" noMove="1" noResize="1" noEditPoints="1" noAdjustHandles="1" noChangeArrowheads="1" noChangeShapeType="1" noTextEdit="1"/>
              </p:cNvSpPr>
              <p:nvPr/>
            </p:nvSpPr>
            <p:spPr>
              <a:xfrm>
                <a:off x="2691333" y="5509585"/>
                <a:ext cx="468846" cy="169277"/>
              </a:xfrm>
              <a:prstGeom prst="rect">
                <a:avLst/>
              </a:prstGeom>
              <a:blipFill rotWithShape="0">
                <a:blip r:embed="rId3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06" name="Rectangle 505">
                <a:extLst>
                  <a:ext uri="{FF2B5EF4-FFF2-40B4-BE49-F238E27FC236}">
                    <a16:creationId xmlns="" xmlns:a16="http://schemas.microsoft.com/office/drawing/2014/main" id="{612142CF-5D5D-44E7-AF78-82E168313ED3}"/>
                  </a:ext>
                </a:extLst>
              </p:cNvPr>
              <p:cNvSpPr/>
              <p:nvPr/>
            </p:nvSpPr>
            <p:spPr>
              <a:xfrm>
                <a:off x="5106351" y="5707400"/>
                <a:ext cx="1322708" cy="28135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400" b="0" i="1" smtClean="0">
                              <a:latin typeface="Cambria Math" panose="02040503050406030204" pitchFamily="18" charset="0"/>
                              <a:ea typeface="Cambria Math" panose="02040503050406030204" pitchFamily="18" charset="0"/>
                            </a:rPr>
                          </m:ctrlPr>
                        </m:sSupPr>
                        <m:e>
                          <m:r>
                            <a:rPr lang="fr-FR" sz="400" b="0" i="1" smtClean="0">
                              <a:latin typeface="Cambria Math" panose="02040503050406030204" pitchFamily="18" charset="0"/>
                              <a:ea typeface="Cambria Math" panose="02040503050406030204" pitchFamily="18" charset="0"/>
                            </a:rPr>
                            <m:t>𝜌</m:t>
                          </m:r>
                        </m:e>
                        <m:sup>
                          <m:r>
                            <a:rPr lang="fr-FR" sz="400" b="0" i="1" smtClean="0">
                              <a:latin typeface="Cambria Math" panose="02040503050406030204" pitchFamily="18" charset="0"/>
                              <a:ea typeface="Cambria Math" panose="02040503050406030204" pitchFamily="18" charset="0"/>
                            </a:rPr>
                            <m:t>𝑘</m:t>
                          </m:r>
                        </m:sup>
                      </m:sSup>
                      <m:r>
                        <a:rPr lang="fr-FR" sz="400" b="0" i="1" smtClean="0">
                          <a:latin typeface="Cambria Math" panose="02040503050406030204" pitchFamily="18" charset="0"/>
                          <a:ea typeface="Cambria Math" panose="02040503050406030204" pitchFamily="18" charset="0"/>
                        </a:rPr>
                        <m:t>=</m:t>
                      </m:r>
                      <m:f>
                        <m:fPr>
                          <m:ctrlPr>
                            <a:rPr lang="fr-FR" sz="400" i="1" smtClean="0">
                              <a:latin typeface="Cambria Math" panose="02040503050406030204" pitchFamily="18" charset="0"/>
                            </a:rPr>
                          </m:ctrlPr>
                        </m:fPr>
                        <m:num>
                          <m:sSubSup>
                            <m:sSubSupPr>
                              <m:ctrlPr>
                                <a:rPr lang="fr-FR" sz="400" i="1" smtClean="0">
                                  <a:latin typeface="Cambria Math" panose="02040503050406030204" pitchFamily="18" charset="0"/>
                                </a:rPr>
                              </m:ctrlPr>
                            </m:sSubSupPr>
                            <m:e>
                              <m:r>
                                <a:rPr lang="fr-FR" sz="400" b="0" i="1">
                                  <a:latin typeface="Cambria Math" panose="02040503050406030204" pitchFamily="18" charset="0"/>
                                  <a:ea typeface="Cambria Math" panose="02040503050406030204" pitchFamily="18" charset="0"/>
                                </a:rPr>
                                <m:t>𝛻</m:t>
                              </m:r>
                              <m:r>
                                <a:rPr lang="fr-FR" sz="400" b="0" i="1">
                                  <a:latin typeface="Cambria Math" panose="02040503050406030204" pitchFamily="18" charset="0"/>
                                  <a:ea typeface="Cambria Math" panose="02040503050406030204" pitchFamily="18" charset="0"/>
                                </a:rPr>
                                <m:t>𝐽</m:t>
                              </m:r>
                            </m:e>
                            <m:sub>
                              <m:sSub>
                                <m:sSubPr>
                                  <m:ctrlPr>
                                    <a:rPr lang="fr-FR" sz="400" b="1" i="1">
                                      <a:latin typeface="Cambria Math" panose="02040503050406030204" pitchFamily="18" charset="0"/>
                                    </a:rPr>
                                  </m:ctrlPr>
                                </m:sSubPr>
                                <m:e>
                                  <m:r>
                                    <a:rPr lang="fr-FR" sz="400" b="1" i="1">
                                      <a:latin typeface="Cambria Math" panose="02040503050406030204" pitchFamily="18" charset="0"/>
                                    </a:rPr>
                                    <m:t>𝑻</m:t>
                                  </m:r>
                                </m:e>
                                <m:sub>
                                  <m:r>
                                    <a:rPr lang="fr-FR" sz="400" b="1" i="1">
                                      <a:latin typeface="Cambria Math" panose="02040503050406030204" pitchFamily="18" charset="0"/>
                                      <a:ea typeface="Cambria Math" panose="02040503050406030204" pitchFamily="18" charset="0"/>
                                    </a:rPr>
                                    <m:t>∞</m:t>
                                  </m:r>
                                </m:sub>
                              </m:sSub>
                            </m:sub>
                            <m:sup>
                              <m:r>
                                <a:rPr lang="fr-FR" sz="400" b="0" i="1" smtClean="0">
                                  <a:latin typeface="Cambria Math" panose="02040503050406030204" pitchFamily="18" charset="0"/>
                                </a:rPr>
                                <m:t>𝑘</m:t>
                              </m:r>
                            </m:sup>
                          </m:sSubSup>
                          <m:r>
                            <a:rPr lang="fr-FR" sz="400" i="1">
                              <a:latin typeface="Cambria Math" panose="02040503050406030204" pitchFamily="18" charset="0"/>
                              <a:ea typeface="Cambria Math" panose="02040503050406030204" pitchFamily="18" charset="0"/>
                            </a:rPr>
                            <m:t>∗</m:t>
                          </m:r>
                          <m:sSup>
                            <m:sSupPr>
                              <m:ctrlPr>
                                <a:rPr lang="pt-BR" sz="400" i="1">
                                  <a:latin typeface="Cambria Math" panose="02040503050406030204" pitchFamily="18" charset="0"/>
                                </a:rPr>
                              </m:ctrlPr>
                            </m:sSupPr>
                            <m:e>
                              <m:r>
                                <a:rPr lang="fr-FR" sz="400" i="1">
                                  <a:latin typeface="Cambria Math" panose="02040503050406030204" pitchFamily="18" charset="0"/>
                                </a:rPr>
                                <m:t>𝑤</m:t>
                              </m:r>
                            </m:e>
                            <m:sup>
                              <m:r>
                                <a:rPr lang="fr-FR" sz="400" b="0" i="1" smtClean="0">
                                  <a:latin typeface="Cambria Math" panose="02040503050406030204" pitchFamily="18" charset="0"/>
                                </a:rPr>
                                <m:t>𝑘</m:t>
                              </m:r>
                            </m:sup>
                          </m:sSup>
                        </m:num>
                        <m:den>
                          <m:nary>
                            <m:naryPr>
                              <m:ctrlPr>
                                <a:rPr lang="fr-FR" sz="400" b="0" i="1" smtClean="0">
                                  <a:latin typeface="Cambria Math" panose="02040503050406030204" pitchFamily="18" charset="0"/>
                                </a:rPr>
                              </m:ctrlPr>
                            </m:naryPr>
                            <m:sub>
                              <m:r>
                                <m:rPr>
                                  <m:brk m:alnAt="23"/>
                                </m:rPr>
                                <a:rPr lang="fr-FR" sz="400" b="0" i="1" smtClean="0">
                                  <a:latin typeface="Cambria Math" panose="02040503050406030204" pitchFamily="18" charset="0"/>
                                </a:rPr>
                                <m:t>0</m:t>
                              </m:r>
                            </m:sub>
                            <m:sup>
                              <m:r>
                                <a:rPr lang="fr-FR" sz="400" b="0" i="1" smtClean="0">
                                  <a:latin typeface="Cambria Math" panose="02040503050406030204" pitchFamily="18" charset="0"/>
                                </a:rPr>
                                <m:t>𝑡</m:t>
                              </m:r>
                            </m:sup>
                            <m:e>
                              <m:nary>
                                <m:naryPr>
                                  <m:limLoc m:val="undOvr"/>
                                  <m:ctrlPr>
                                    <a:rPr lang="fr-FR" sz="400" i="1">
                                      <a:latin typeface="Cambria Math" panose="02040503050406030204" pitchFamily="18" charset="0"/>
                                    </a:rPr>
                                  </m:ctrlPr>
                                </m:naryPr>
                                <m:sub>
                                  <m:sSub>
                                    <m:sSubPr>
                                      <m:ctrlPr>
                                        <a:rPr lang="fr-FR" sz="400" i="1">
                                          <a:latin typeface="Cambria Math" panose="02040503050406030204" pitchFamily="18" charset="0"/>
                                        </a:rPr>
                                      </m:ctrlPr>
                                    </m:sSubPr>
                                    <m:e>
                                      <m:r>
                                        <m:rPr>
                                          <m:sty m:val="p"/>
                                        </m:rPr>
                                        <a:rPr lang="el-GR" sz="400" i="1">
                                          <a:latin typeface="Cambria Math" panose="02040503050406030204" pitchFamily="18" charset="0"/>
                                          <a:ea typeface="Cambria Math" panose="02040503050406030204" pitchFamily="18" charset="0"/>
                                        </a:rPr>
                                        <m:t>Γ</m:t>
                                      </m:r>
                                    </m:e>
                                    <m:sub>
                                      <m:r>
                                        <a:rPr lang="fr-FR" sz="400" i="1">
                                          <a:latin typeface="Cambria Math" panose="02040503050406030204" pitchFamily="18" charset="0"/>
                                          <a:ea typeface="Cambria Math" panose="02040503050406030204" pitchFamily="18" charset="0"/>
                                        </a:rPr>
                                        <m:t>2</m:t>
                                      </m:r>
                                    </m:sub>
                                  </m:sSub>
                                </m:sub>
                                <m:sup/>
                                <m:e>
                                  <m:sSubSup>
                                    <m:sSubSupPr>
                                      <m:ctrlPr>
                                        <a:rPr lang="fr-FR" sz="400" i="1">
                                          <a:latin typeface="Cambria Math" panose="02040503050406030204" pitchFamily="18" charset="0"/>
                                        </a:rPr>
                                      </m:ctrlPr>
                                    </m:sSubSupPr>
                                    <m:e>
                                      <m:sSub>
                                        <m:sSubPr>
                                          <m:ctrlPr>
                                            <a:rPr lang="fr-FR" sz="400" i="1">
                                              <a:latin typeface="Cambria Math" panose="02040503050406030204" pitchFamily="18" charset="0"/>
                                            </a:rPr>
                                          </m:ctrlPr>
                                        </m:sSubPr>
                                        <m:e>
                                          <m:r>
                                            <a:rPr lang="fr-FR" sz="400" i="1">
                                              <a:latin typeface="Cambria Math" panose="02040503050406030204" pitchFamily="18" charset="0"/>
                                            </a:rPr>
                                            <m:t>(</m:t>
                                          </m:r>
                                          <m:r>
                                            <a:rPr lang="fr-FR" sz="400" i="1">
                                              <a:latin typeface="Cambria Math" panose="02040503050406030204" pitchFamily="18" charset="0"/>
                                              <a:ea typeface="Cambria Math" panose="02040503050406030204" pitchFamily="18" charset="0"/>
                                            </a:rPr>
                                            <m:t>𝛿</m:t>
                                          </m:r>
                                          <m:r>
                                            <a:rPr lang="fr-FR" sz="400" i="1">
                                              <a:latin typeface="Cambria Math" panose="02040503050406030204" pitchFamily="18" charset="0"/>
                                              <a:ea typeface="Cambria Math" panose="02040503050406030204" pitchFamily="18" charset="0"/>
                                            </a:rPr>
                                            <m:t>𝑇</m:t>
                                          </m:r>
                                        </m:e>
                                        <m:sub>
                                          <m:r>
                                            <a:rPr lang="fr-FR" sz="400" i="1">
                                              <a:latin typeface="Cambria Math" panose="02040503050406030204" pitchFamily="18" charset="0"/>
                                              <a:ea typeface="Cambria Math" panose="02040503050406030204" pitchFamily="18" charset="0"/>
                                            </a:rPr>
                                            <m:t>2</m:t>
                                          </m:r>
                                        </m:sub>
                                      </m:sSub>
                                      <m:r>
                                        <a:rPr lang="fr-FR" sz="400" i="1">
                                          <a:latin typeface="Cambria Math" panose="02040503050406030204" pitchFamily="18" charset="0"/>
                                        </a:rPr>
                                        <m:t>)</m:t>
                                      </m:r>
                                    </m:e>
                                    <m:sub>
                                      <m:r>
                                        <a:rPr lang="fr-FR" sz="400" i="1">
                                          <a:latin typeface="Cambria Math" panose="02040503050406030204" pitchFamily="18" charset="0"/>
                                        </a:rPr>
                                        <m:t>𝑖</m:t>
                                      </m:r>
                                      <m:r>
                                        <a:rPr lang="fr-FR" sz="400" i="1">
                                          <a:latin typeface="Cambria Math" panose="02040503050406030204" pitchFamily="18" charset="0"/>
                                        </a:rPr>
                                        <m:t> </m:t>
                                      </m:r>
                                    </m:sub>
                                    <m:sup>
                                      <m:r>
                                        <a:rPr lang="fr-FR" sz="400" i="1">
                                          <a:latin typeface="Cambria Math" panose="02040503050406030204" pitchFamily="18" charset="0"/>
                                        </a:rPr>
                                        <m:t>𝑘</m:t>
                                      </m:r>
                                    </m:sup>
                                  </m:sSubSup>
                                  <m:r>
                                    <a:rPr lang="fr-FR" sz="400" i="1">
                                      <a:latin typeface="Cambria Math" panose="02040503050406030204" pitchFamily="18" charset="0"/>
                                    </a:rPr>
                                    <m:t>𝑑</m:t>
                                  </m:r>
                                  <m:sSub>
                                    <m:sSubPr>
                                      <m:ctrlPr>
                                        <a:rPr lang="fr-FR" sz="400" i="1">
                                          <a:latin typeface="Cambria Math" panose="02040503050406030204" pitchFamily="18" charset="0"/>
                                        </a:rPr>
                                      </m:ctrlPr>
                                    </m:sSubPr>
                                    <m:e>
                                      <m:r>
                                        <m:rPr>
                                          <m:sty m:val="p"/>
                                        </m:rPr>
                                        <a:rPr lang="el-GR" sz="400" i="1">
                                          <a:latin typeface="Cambria Math" panose="02040503050406030204" pitchFamily="18" charset="0"/>
                                          <a:ea typeface="Cambria Math" panose="02040503050406030204" pitchFamily="18" charset="0"/>
                                        </a:rPr>
                                        <m:t>Γ</m:t>
                                      </m:r>
                                    </m:e>
                                    <m:sub>
                                      <m:r>
                                        <a:rPr lang="fr-FR" sz="400" i="1">
                                          <a:latin typeface="Cambria Math" panose="02040503050406030204" pitchFamily="18" charset="0"/>
                                          <a:ea typeface="Cambria Math" panose="02040503050406030204" pitchFamily="18" charset="0"/>
                                        </a:rPr>
                                        <m:t>2</m:t>
                                      </m:r>
                                    </m:sub>
                                  </m:sSub>
                                  <m:r>
                                    <a:rPr lang="fr-FR" sz="400" i="1">
                                      <a:latin typeface="Cambria Math" panose="02040503050406030204" pitchFamily="18" charset="0"/>
                                      <a:ea typeface="Cambria Math" panose="02040503050406030204" pitchFamily="18" charset="0"/>
                                    </a:rPr>
                                    <m:t>𝑑𝑡</m:t>
                                  </m:r>
                                </m:e>
                              </m:nary>
                            </m:e>
                          </m:nary>
                          <m:r>
                            <a:rPr lang="fr-FR" sz="400" b="0" i="1" smtClean="0">
                              <a:latin typeface="Cambria Math" panose="02040503050406030204" pitchFamily="18" charset="0"/>
                            </a:rPr>
                            <m:t>+</m:t>
                          </m:r>
                          <m:nary>
                            <m:naryPr>
                              <m:ctrlPr>
                                <a:rPr lang="fr-FR" sz="400" b="0" i="1" smtClean="0">
                                  <a:latin typeface="Cambria Math" panose="02040503050406030204" pitchFamily="18" charset="0"/>
                                </a:rPr>
                              </m:ctrlPr>
                            </m:naryPr>
                            <m:sub>
                              <m:r>
                                <m:rPr>
                                  <m:brk m:alnAt="23"/>
                                </m:rPr>
                                <a:rPr lang="fr-FR" sz="400" b="0" i="1" smtClean="0">
                                  <a:latin typeface="Cambria Math" panose="02040503050406030204" pitchFamily="18" charset="0"/>
                                </a:rPr>
                                <m:t>0</m:t>
                              </m:r>
                            </m:sub>
                            <m:sup>
                              <m:r>
                                <a:rPr lang="fr-FR" sz="400" b="0" i="1" smtClean="0">
                                  <a:latin typeface="Cambria Math" panose="02040503050406030204" pitchFamily="18" charset="0"/>
                                </a:rPr>
                                <m:t>𝑡</m:t>
                              </m:r>
                            </m:sup>
                            <m:e>
                              <m:nary>
                                <m:naryPr>
                                  <m:limLoc m:val="undOvr"/>
                                  <m:ctrlPr>
                                    <a:rPr lang="fr-FR" sz="400" i="1">
                                      <a:latin typeface="Cambria Math" panose="02040503050406030204" pitchFamily="18" charset="0"/>
                                    </a:rPr>
                                  </m:ctrlPr>
                                </m:naryPr>
                                <m:sub>
                                  <m:sSup>
                                    <m:sSupPr>
                                      <m:ctrlPr>
                                        <a:rPr lang="fr-FR" sz="400" i="1">
                                          <a:latin typeface="Cambria Math" panose="02040503050406030204" pitchFamily="18" charset="0"/>
                                        </a:rPr>
                                      </m:ctrlPr>
                                    </m:sSupPr>
                                    <m:e>
                                      <m:r>
                                        <m:rPr>
                                          <m:sty m:val="p"/>
                                        </m:rPr>
                                        <a:rPr lang="el-GR" sz="400" i="1">
                                          <a:latin typeface="Cambria Math" panose="02040503050406030204" pitchFamily="18" charset="0"/>
                                          <a:ea typeface="Cambria Math" panose="02040503050406030204" pitchFamily="18" charset="0"/>
                                        </a:rPr>
                                        <m:t>Γ</m:t>
                                      </m:r>
                                    </m:e>
                                    <m:sup>
                                      <m:r>
                                        <a:rPr lang="fr-FR" sz="400" i="1">
                                          <a:latin typeface="Cambria Math" panose="02040503050406030204" pitchFamily="18" charset="0"/>
                                        </a:rPr>
                                        <m:t>∗</m:t>
                                      </m:r>
                                    </m:sup>
                                  </m:sSup>
                                </m:sub>
                                <m:sup/>
                                <m:e>
                                  <m:sSubSup>
                                    <m:sSubSupPr>
                                      <m:ctrlPr>
                                        <a:rPr lang="fr-FR" sz="400" i="1">
                                          <a:latin typeface="Cambria Math" panose="02040503050406030204" pitchFamily="18" charset="0"/>
                                        </a:rPr>
                                      </m:ctrlPr>
                                    </m:sSubSupPr>
                                    <m:e>
                                      <m:sSup>
                                        <m:sSupPr>
                                          <m:ctrlPr>
                                            <a:rPr lang="fr-FR" sz="400" i="1">
                                              <a:latin typeface="Cambria Math" panose="02040503050406030204" pitchFamily="18" charset="0"/>
                                            </a:rPr>
                                          </m:ctrlPr>
                                        </m:sSupPr>
                                        <m:e>
                                          <m:d>
                                            <m:dPr>
                                              <m:ctrlPr>
                                                <a:rPr lang="fr-FR" sz="400" i="1">
                                                  <a:latin typeface="Cambria Math" panose="02040503050406030204" pitchFamily="18" charset="0"/>
                                                </a:rPr>
                                              </m:ctrlPr>
                                            </m:dPr>
                                            <m:e>
                                              <m:acc>
                                                <m:accPr>
                                                  <m:chr m:val="̅"/>
                                                  <m:ctrlPr>
                                                    <a:rPr lang="fr-FR" sz="400" i="1">
                                                      <a:latin typeface="Cambria Math" panose="02040503050406030204" pitchFamily="18" charset="0"/>
                                                      <a:ea typeface="Cambria Math" panose="02040503050406030204" pitchFamily="18" charset="0"/>
                                                    </a:rPr>
                                                  </m:ctrlPr>
                                                </m:accPr>
                                                <m:e>
                                                  <m:r>
                                                    <a:rPr lang="fr-FR" sz="400" i="1">
                                                      <a:latin typeface="Cambria Math" panose="02040503050406030204" pitchFamily="18" charset="0"/>
                                                      <a:ea typeface="Cambria Math" panose="02040503050406030204" pitchFamily="18" charset="0"/>
                                                    </a:rPr>
                                                    <m:t>𝛿</m:t>
                                                  </m:r>
                                                  <m:sSub>
                                                    <m:sSubPr>
                                                      <m:ctrlPr>
                                                        <a:rPr lang="fr-FR" sz="400" i="1">
                                                          <a:latin typeface="Cambria Math" panose="02040503050406030204" pitchFamily="18" charset="0"/>
                                                        </a:rPr>
                                                      </m:ctrlPr>
                                                    </m:sSubPr>
                                                    <m:e>
                                                      <m:r>
                                                        <a:rPr lang="fr-FR" sz="400" i="1">
                                                          <a:latin typeface="Cambria Math" panose="02040503050406030204" pitchFamily="18" charset="0"/>
                                                          <a:ea typeface="Cambria Math" panose="02040503050406030204" pitchFamily="18" charset="0"/>
                                                        </a:rPr>
                                                        <m:t>𝑇</m:t>
                                                      </m:r>
                                                    </m:e>
                                                    <m:sub>
                                                      <m:r>
                                                        <a:rPr lang="fr-FR" sz="400" i="1">
                                                          <a:latin typeface="Cambria Math" panose="02040503050406030204" pitchFamily="18" charset="0"/>
                                                        </a:rPr>
                                                        <m:t>2</m:t>
                                                      </m:r>
                                                    </m:sub>
                                                  </m:sSub>
                                                </m:e>
                                              </m:acc>
                                              <m:r>
                                                <a:rPr lang="fr-FR" sz="400" i="1">
                                                  <a:latin typeface="Cambria Math" panose="02040503050406030204" pitchFamily="18" charset="0"/>
                                                </a:rPr>
                                                <m:t>−</m:t>
                                              </m:r>
                                              <m:sSub>
                                                <m:sSubPr>
                                                  <m:ctrlPr>
                                                    <a:rPr lang="fr-FR" sz="400" i="1">
                                                      <a:latin typeface="Cambria Math" panose="02040503050406030204" pitchFamily="18" charset="0"/>
                                                    </a:rPr>
                                                  </m:ctrlPr>
                                                </m:sSubPr>
                                                <m:e>
                                                  <m:r>
                                                    <a:rPr lang="fr-FR" sz="400" i="1">
                                                      <a:latin typeface="Cambria Math" panose="02040503050406030204" pitchFamily="18" charset="0"/>
                                                      <a:ea typeface="Cambria Math" panose="02040503050406030204" pitchFamily="18" charset="0"/>
                                                    </a:rPr>
                                                    <m:t>𝛿</m:t>
                                                  </m:r>
                                                  <m:r>
                                                    <a:rPr lang="fr-FR" sz="400" i="1">
                                                      <a:latin typeface="Cambria Math" panose="02040503050406030204" pitchFamily="18" charset="0"/>
                                                      <a:ea typeface="Cambria Math" panose="02040503050406030204" pitchFamily="18" charset="0"/>
                                                    </a:rPr>
                                                    <m:t>𝑇</m:t>
                                                  </m:r>
                                                </m:e>
                                                <m:sub>
                                                  <m:r>
                                                    <a:rPr lang="fr-FR" sz="400" i="1">
                                                      <a:latin typeface="Cambria Math" panose="02040503050406030204" pitchFamily="18" charset="0"/>
                                                      <a:ea typeface="Cambria Math" panose="02040503050406030204" pitchFamily="18" charset="0"/>
                                                    </a:rPr>
                                                    <m:t>2</m:t>
                                                  </m:r>
                                                </m:sub>
                                              </m:sSub>
                                            </m:e>
                                          </m:d>
                                        </m:e>
                                        <m:sup>
                                          <m:r>
                                            <a:rPr lang="fr-FR" sz="400" i="1">
                                              <a:latin typeface="Cambria Math" panose="02040503050406030204" pitchFamily="18" charset="0"/>
                                            </a:rPr>
                                            <m:t>2</m:t>
                                          </m:r>
                                        </m:sup>
                                      </m:sSup>
                                    </m:e>
                                    <m:sub>
                                      <m:r>
                                        <a:rPr lang="fr-FR" sz="400" i="1">
                                          <a:latin typeface="Cambria Math" panose="02040503050406030204" pitchFamily="18" charset="0"/>
                                        </a:rPr>
                                        <m:t>𝑖</m:t>
                                      </m:r>
                                      <m:r>
                                        <a:rPr lang="fr-FR" sz="400" i="1">
                                          <a:latin typeface="Cambria Math" panose="02040503050406030204" pitchFamily="18" charset="0"/>
                                        </a:rPr>
                                        <m:t> </m:t>
                                      </m:r>
                                    </m:sub>
                                    <m:sup>
                                      <m:r>
                                        <a:rPr lang="fr-FR" sz="400" i="1">
                                          <a:latin typeface="Cambria Math" panose="02040503050406030204" pitchFamily="18" charset="0"/>
                                        </a:rPr>
                                        <m:t>𝑘</m:t>
                                      </m:r>
                                    </m:sup>
                                  </m:sSubSup>
                                  <m:r>
                                    <a:rPr lang="fr-FR" sz="400" i="1">
                                      <a:latin typeface="Cambria Math" panose="02040503050406030204" pitchFamily="18" charset="0"/>
                                    </a:rPr>
                                    <m:t>𝑑</m:t>
                                  </m:r>
                                  <m:sSup>
                                    <m:sSupPr>
                                      <m:ctrlPr>
                                        <a:rPr lang="fr-FR" sz="400" i="1" smtClean="0">
                                          <a:latin typeface="Cambria Math" panose="02040503050406030204" pitchFamily="18" charset="0"/>
                                        </a:rPr>
                                      </m:ctrlPr>
                                    </m:sSupPr>
                                    <m:e>
                                      <m:r>
                                        <m:rPr>
                                          <m:sty m:val="p"/>
                                        </m:rPr>
                                        <a:rPr lang="el-GR" sz="400" i="1" smtClean="0">
                                          <a:latin typeface="Cambria Math" panose="02040503050406030204" pitchFamily="18" charset="0"/>
                                          <a:ea typeface="Cambria Math" panose="02040503050406030204" pitchFamily="18" charset="0"/>
                                        </a:rPr>
                                        <m:t>Γ</m:t>
                                      </m:r>
                                    </m:e>
                                    <m:sup>
                                      <m:r>
                                        <a:rPr lang="fr-FR" sz="400" b="0" i="1" smtClean="0">
                                          <a:latin typeface="Cambria Math" panose="02040503050406030204" pitchFamily="18" charset="0"/>
                                        </a:rPr>
                                        <m:t>∗</m:t>
                                      </m:r>
                                    </m:sup>
                                  </m:sSup>
                                  <m:r>
                                    <a:rPr lang="fr-FR" sz="400" i="1" smtClean="0">
                                      <a:latin typeface="Cambria Math" panose="02040503050406030204" pitchFamily="18" charset="0"/>
                                      <a:ea typeface="Cambria Math" panose="02040503050406030204" pitchFamily="18" charset="0"/>
                                    </a:rPr>
                                    <m:t>𝑑</m:t>
                                  </m:r>
                                  <m:r>
                                    <a:rPr lang="fr-FR" sz="400" i="1">
                                      <a:latin typeface="Cambria Math" panose="02040503050406030204" pitchFamily="18" charset="0"/>
                                      <a:ea typeface="Cambria Math" panose="02040503050406030204" pitchFamily="18" charset="0"/>
                                    </a:rPr>
                                    <m:t>𝑡</m:t>
                                  </m:r>
                                </m:e>
                              </m:nary>
                            </m:e>
                          </m:nary>
                        </m:den>
                      </m:f>
                    </m:oMath>
                  </m:oMathPara>
                </a14:m>
                <a:endParaRPr lang="fr-FR" sz="400" dirty="0"/>
              </a:p>
            </p:txBody>
          </p:sp>
        </mc:Choice>
        <mc:Fallback xmlns="">
          <p:sp>
            <p:nvSpPr>
              <p:cNvPr id="506" name="Rectangle 505">
                <a:extLst>
                  <a:ext uri="{FF2B5EF4-FFF2-40B4-BE49-F238E27FC236}">
                    <a16:creationId xmlns:a16="http://schemas.microsoft.com/office/drawing/2014/main" xmlns="" xmlns:a14="http://schemas.microsoft.com/office/drawing/2010/main" id="{612142CF-5D5D-44E7-AF78-82E168313ED3}"/>
                  </a:ext>
                </a:extLst>
              </p:cNvPr>
              <p:cNvSpPr>
                <a:spLocks noRot="1" noChangeAspect="1" noMove="1" noResize="1" noEditPoints="1" noAdjustHandles="1" noChangeArrowheads="1" noChangeShapeType="1" noTextEdit="1"/>
              </p:cNvSpPr>
              <p:nvPr/>
            </p:nvSpPr>
            <p:spPr>
              <a:xfrm>
                <a:off x="5106351" y="5707400"/>
                <a:ext cx="1322708" cy="281359"/>
              </a:xfrm>
              <a:prstGeom prst="rect">
                <a:avLst/>
              </a:prstGeom>
              <a:blipFill rotWithShape="0">
                <a:blip r:embed="rId32"/>
                <a:stretch>
                  <a:fillRect b="-54348"/>
                </a:stretch>
              </a:blipFill>
            </p:spPr>
            <p:txBody>
              <a:bodyPr/>
              <a:lstStyle/>
              <a:p>
                <a:r>
                  <a:rPr lang="fr-FR">
                    <a:noFill/>
                  </a:rPr>
                  <a:t> </a:t>
                </a:r>
              </a:p>
            </p:txBody>
          </p:sp>
        </mc:Fallback>
      </mc:AlternateContent>
      <p:grpSp>
        <p:nvGrpSpPr>
          <p:cNvPr id="515" name="Groupe 514"/>
          <p:cNvGrpSpPr/>
          <p:nvPr/>
        </p:nvGrpSpPr>
        <p:grpSpPr>
          <a:xfrm>
            <a:off x="423579" y="6744589"/>
            <a:ext cx="2055359" cy="170454"/>
            <a:chOff x="4454185" y="4674203"/>
            <a:chExt cx="2055359" cy="170454"/>
          </a:xfrm>
        </p:grpSpPr>
        <p:sp>
          <p:nvSpPr>
            <p:cNvPr id="516" name="Pentagone 515"/>
            <p:cNvSpPr/>
            <p:nvPr/>
          </p:nvSpPr>
          <p:spPr>
            <a:xfrm>
              <a:off x="4590543" y="4693142"/>
              <a:ext cx="1919001" cy="128017"/>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r>
                <a:rPr lang="fr-FR" sz="769" b="1" kern="0" dirty="0" err="1" smtClean="0">
                  <a:solidFill>
                    <a:prstClr val="white"/>
                  </a:solidFill>
                  <a:latin typeface="Calibri"/>
                </a:rPr>
                <a:t>Results</a:t>
              </a:r>
              <a:r>
                <a:rPr lang="fr-FR" sz="769" b="1" kern="0" dirty="0" smtClean="0">
                  <a:solidFill>
                    <a:prstClr val="white"/>
                  </a:solidFill>
                  <a:latin typeface="Calibri"/>
                </a:rPr>
                <a:t>: Profile </a:t>
              </a:r>
              <a:r>
                <a:rPr lang="fr-FR" sz="769" b="1" kern="0" dirty="0" err="1" smtClean="0">
                  <a:solidFill>
                    <a:prstClr val="white"/>
                  </a:solidFill>
                  <a:latin typeface="Calibri"/>
                </a:rPr>
                <a:t>temperature</a:t>
              </a:r>
              <a:r>
                <a:rPr lang="fr-FR" sz="769" b="1" kern="0" dirty="0" smtClean="0">
                  <a:solidFill>
                    <a:prstClr val="white"/>
                  </a:solidFill>
                  <a:latin typeface="Calibri"/>
                </a:rPr>
                <a:t> distribution</a:t>
              </a:r>
              <a:endParaRPr lang="fr-FR" sz="769" b="1" kern="0" dirty="0">
                <a:solidFill>
                  <a:prstClr val="white"/>
                </a:solidFill>
                <a:latin typeface="Calibri"/>
              </a:endParaRPr>
            </a:p>
          </p:txBody>
        </p:sp>
        <p:sp>
          <p:nvSpPr>
            <p:cNvPr id="517"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4454185" y="4674203"/>
              <a:ext cx="175449" cy="170454"/>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lang="fr-FR" sz="600" b="1" kern="0" dirty="0">
                  <a:solidFill>
                    <a:sysClr val="windowText" lastClr="000000"/>
                  </a:solidFill>
                  <a:latin typeface="Calibri"/>
                </a:rPr>
                <a:t>6</a:t>
              </a:r>
              <a:endParaRPr kumimoji="0" lang="fr-FR" sz="600" b="1" i="0" u="none" strike="noStrike" kern="0" cap="none" spc="0" normalizeH="0" baseline="0" noProof="0" dirty="0">
                <a:ln>
                  <a:noFill/>
                </a:ln>
                <a:solidFill>
                  <a:sysClr val="windowText" lastClr="000000"/>
                </a:solidFill>
                <a:effectLst/>
                <a:uLnTx/>
                <a:uFillTx/>
                <a:latin typeface="Calibri"/>
              </a:endParaRPr>
            </a:p>
          </p:txBody>
        </p:sp>
      </p:grpSp>
      <p:grpSp>
        <p:nvGrpSpPr>
          <p:cNvPr id="518" name="Groupe 517"/>
          <p:cNvGrpSpPr/>
          <p:nvPr/>
        </p:nvGrpSpPr>
        <p:grpSpPr>
          <a:xfrm>
            <a:off x="464827" y="8029105"/>
            <a:ext cx="1174506" cy="170454"/>
            <a:chOff x="4413564" y="4666639"/>
            <a:chExt cx="1174506" cy="170454"/>
          </a:xfrm>
        </p:grpSpPr>
        <p:sp>
          <p:nvSpPr>
            <p:cNvPr id="519" name="Pentagone 518"/>
            <p:cNvSpPr/>
            <p:nvPr/>
          </p:nvSpPr>
          <p:spPr>
            <a:xfrm>
              <a:off x="4513164" y="4691710"/>
              <a:ext cx="1074906" cy="128017"/>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r>
                <a:rPr lang="fr-FR" sz="769" b="1" kern="0" dirty="0" smtClean="0">
                  <a:solidFill>
                    <a:prstClr val="white"/>
                  </a:solidFill>
                  <a:latin typeface="Calibri"/>
                </a:rPr>
                <a:t>Conclusions</a:t>
              </a:r>
              <a:endParaRPr lang="fr-FR" sz="769" b="1" kern="0" dirty="0">
                <a:solidFill>
                  <a:prstClr val="white"/>
                </a:solidFill>
                <a:latin typeface="Calibri"/>
              </a:endParaRPr>
            </a:p>
          </p:txBody>
        </p:sp>
        <p:sp>
          <p:nvSpPr>
            <p:cNvPr id="520"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4413564" y="4666639"/>
              <a:ext cx="175449" cy="170454"/>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lang="fr-FR" sz="600" b="1" kern="0" dirty="0">
                  <a:solidFill>
                    <a:sysClr val="windowText" lastClr="000000"/>
                  </a:solidFill>
                  <a:latin typeface="Calibri"/>
                </a:rPr>
                <a:t>7</a:t>
              </a:r>
              <a:endParaRPr kumimoji="0" lang="fr-FR" sz="600" b="1" i="0" u="none" strike="noStrike" kern="0" cap="none" spc="0" normalizeH="0" baseline="0" noProof="0" dirty="0">
                <a:ln>
                  <a:noFill/>
                </a:ln>
                <a:solidFill>
                  <a:sysClr val="windowText" lastClr="000000"/>
                </a:solidFill>
                <a:effectLst/>
                <a:uLnTx/>
                <a:uFillTx/>
                <a:latin typeface="Calibri"/>
              </a:endParaRPr>
            </a:p>
          </p:txBody>
        </p:sp>
      </p:grpSp>
      <p:sp>
        <p:nvSpPr>
          <p:cNvPr id="521" name="TextBox 3071">
            <a:extLst>
              <a:ext uri="{FF2B5EF4-FFF2-40B4-BE49-F238E27FC236}">
                <a16:creationId xmlns:a16="http://schemas.microsoft.com/office/drawing/2014/main" xmlns="" id="{211176F8-3025-4498-AE8C-CCA86D405D24}"/>
              </a:ext>
            </a:extLst>
          </p:cNvPr>
          <p:cNvSpPr txBox="1"/>
          <p:nvPr/>
        </p:nvSpPr>
        <p:spPr>
          <a:xfrm>
            <a:off x="5116670" y="4978199"/>
            <a:ext cx="644816" cy="200055"/>
          </a:xfrm>
          <a:prstGeom prst="rect">
            <a:avLst/>
          </a:prstGeom>
          <a:noFill/>
        </p:spPr>
        <p:txBody>
          <a:bodyPr wrap="square" rtlCol="0">
            <a:spAutoFit/>
          </a:bodyPr>
          <a:lstStyle/>
          <a:p>
            <a:pPr marL="97647" indent="-97647">
              <a:buFont typeface="Arial" panose="020B0604020202020204" pitchFamily="34" charset="0"/>
              <a:buChar char="•"/>
            </a:pPr>
            <a:r>
              <a:rPr lang="fr-FR" sz="710" b="1" dirty="0" smtClean="0">
                <a:latin typeface="+mn-lt"/>
              </a:rPr>
              <a:t>Gradient</a:t>
            </a:r>
            <a:endParaRPr lang="fr-FR" sz="710" b="1" dirty="0">
              <a:latin typeface="+mn-lt"/>
            </a:endParaRPr>
          </a:p>
        </p:txBody>
      </p:sp>
      <p:sp>
        <p:nvSpPr>
          <p:cNvPr id="522" name="TextBox 3071">
            <a:extLst>
              <a:ext uri="{FF2B5EF4-FFF2-40B4-BE49-F238E27FC236}">
                <a16:creationId xmlns:a16="http://schemas.microsoft.com/office/drawing/2014/main" xmlns="" id="{211176F8-3025-4498-AE8C-CCA86D405D24}"/>
              </a:ext>
            </a:extLst>
          </p:cNvPr>
          <p:cNvSpPr txBox="1"/>
          <p:nvPr/>
        </p:nvSpPr>
        <p:spPr>
          <a:xfrm>
            <a:off x="5133478" y="5552306"/>
            <a:ext cx="644816" cy="200055"/>
          </a:xfrm>
          <a:prstGeom prst="rect">
            <a:avLst/>
          </a:prstGeom>
          <a:noFill/>
        </p:spPr>
        <p:txBody>
          <a:bodyPr wrap="square" rtlCol="0">
            <a:spAutoFit/>
          </a:bodyPr>
          <a:lstStyle/>
          <a:p>
            <a:pPr marL="97647" indent="-97647">
              <a:buFont typeface="Arial" panose="020B0604020202020204" pitchFamily="34" charset="0"/>
              <a:buChar char="•"/>
            </a:pPr>
            <a:r>
              <a:rPr lang="fr-FR" sz="710" b="1" dirty="0" err="1" smtClean="0">
                <a:latin typeface="+mn-lt"/>
              </a:rPr>
              <a:t>Descent</a:t>
            </a:r>
            <a:endParaRPr lang="fr-FR" sz="710" b="1" dirty="0">
              <a:latin typeface="+mn-lt"/>
            </a:endParaRPr>
          </a:p>
        </p:txBody>
      </p:sp>
      <p:sp>
        <p:nvSpPr>
          <p:cNvPr id="523" name="TextBox 3071">
            <a:extLst>
              <a:ext uri="{FF2B5EF4-FFF2-40B4-BE49-F238E27FC236}">
                <a16:creationId xmlns:a16="http://schemas.microsoft.com/office/drawing/2014/main" xmlns="" id="{211176F8-3025-4498-AE8C-CCA86D405D24}"/>
              </a:ext>
            </a:extLst>
          </p:cNvPr>
          <p:cNvSpPr txBox="1"/>
          <p:nvPr/>
        </p:nvSpPr>
        <p:spPr>
          <a:xfrm>
            <a:off x="3396574" y="6152274"/>
            <a:ext cx="1000937" cy="201594"/>
          </a:xfrm>
          <a:prstGeom prst="rect">
            <a:avLst/>
          </a:prstGeom>
          <a:noFill/>
        </p:spPr>
        <p:txBody>
          <a:bodyPr wrap="square" rtlCol="0">
            <a:spAutoFit/>
          </a:bodyPr>
          <a:lstStyle/>
          <a:p>
            <a:pPr marL="97647" indent="-97647">
              <a:buFont typeface="Arial" panose="020B0604020202020204" pitchFamily="34" charset="0"/>
              <a:buChar char="•"/>
            </a:pPr>
            <a:r>
              <a:rPr lang="fr-FR" sz="710" b="1" dirty="0" err="1" smtClean="0">
                <a:latin typeface="+mn-lt"/>
              </a:rPr>
              <a:t>Cost</a:t>
            </a:r>
            <a:r>
              <a:rPr lang="fr-FR" sz="710" b="1" dirty="0" smtClean="0">
                <a:latin typeface="+mn-lt"/>
              </a:rPr>
              <a:t> Fonction</a:t>
            </a:r>
            <a:endParaRPr lang="fr-FR" sz="710" b="1" dirty="0">
              <a:latin typeface="+mn-lt"/>
            </a:endParaRPr>
          </a:p>
        </p:txBody>
      </p:sp>
      <p:sp>
        <p:nvSpPr>
          <p:cNvPr id="526" name="Rectangle 525"/>
          <p:cNvSpPr/>
          <p:nvPr/>
        </p:nvSpPr>
        <p:spPr>
          <a:xfrm flipH="1">
            <a:off x="3351976" y="4265502"/>
            <a:ext cx="45719" cy="451108"/>
          </a:xfrm>
          <a:prstGeom prst="rect">
            <a:avLst/>
          </a:prstGeom>
          <a:solidFill>
            <a:srgbClr val="4BACC6">
              <a:lumMod val="75000"/>
            </a:srgbClr>
          </a:solidFill>
          <a:ln w="25400" cap="flat" cmpd="sng" algn="ctr">
            <a:noFill/>
            <a:prstDash val="solid"/>
          </a:ln>
          <a:effectLst/>
        </p:spPr>
        <p:txBody>
          <a:bodyPr vert="vert270" rtlCol="0" anchor="ctr"/>
          <a:lstStyle/>
          <a:p>
            <a:pPr algn="ctr" defTabSz="891984" eaLnBrk="1" fontAlgn="auto" hangingPunct="1">
              <a:spcBef>
                <a:spcPts val="0"/>
              </a:spcBef>
              <a:spcAft>
                <a:spcPts val="0"/>
              </a:spcAft>
            </a:pPr>
            <a:endParaRPr lang="fr-FR" sz="769" b="1" kern="0">
              <a:solidFill>
                <a:prstClr val="white"/>
              </a:solidFill>
              <a:latin typeface="Calibri"/>
              <a:ea typeface="ＭＳ Ｐゴシック" panose="020B0600070205080204" pitchFamily="34" charset="-128"/>
            </a:endParaRPr>
          </a:p>
        </p:txBody>
      </p:sp>
      <p:grpSp>
        <p:nvGrpSpPr>
          <p:cNvPr id="527" name="Groupe 526"/>
          <p:cNvGrpSpPr/>
          <p:nvPr/>
        </p:nvGrpSpPr>
        <p:grpSpPr>
          <a:xfrm>
            <a:off x="3403087" y="4941886"/>
            <a:ext cx="1740404" cy="1182339"/>
            <a:chOff x="1073865" y="1674903"/>
            <a:chExt cx="7229062" cy="4148507"/>
          </a:xfrm>
        </p:grpSpPr>
        <p:sp>
          <p:nvSpPr>
            <p:cNvPr id="528" name="Rectangle 527"/>
            <p:cNvSpPr/>
            <p:nvPr/>
          </p:nvSpPr>
          <p:spPr>
            <a:xfrm>
              <a:off x="4139551" y="4639326"/>
              <a:ext cx="3868320" cy="60172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mc:AlternateContent xmlns:mc="http://schemas.openxmlformats.org/markup-compatibility/2006" xmlns:a14="http://schemas.microsoft.com/office/drawing/2010/main">
          <mc:Choice Requires="a14">
            <p:sp>
              <p:nvSpPr>
                <p:cNvPr id="529" name="Rectangle 528"/>
                <p:cNvSpPr/>
                <p:nvPr/>
              </p:nvSpPr>
              <p:spPr>
                <a:xfrm>
                  <a:off x="4203289" y="1899353"/>
                  <a:ext cx="4000386" cy="140897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50" b="1" dirty="0" smtClean="0">
                      <a:solidFill>
                        <a:schemeClr val="tx1"/>
                      </a:solidFill>
                    </a:rPr>
                    <a:t>Gradient </a:t>
                  </a:r>
                  <a14:m>
                    <m:oMath xmlns:m="http://schemas.openxmlformats.org/officeDocument/2006/math">
                      <m:sSub>
                        <m:sSubPr>
                          <m:ctrlPr>
                            <a:rPr lang="fr-FR" sz="450" b="1" i="1">
                              <a:solidFill>
                                <a:schemeClr val="tx1"/>
                              </a:solidFill>
                              <a:latin typeface="Cambria Math" panose="02040503050406030204" pitchFamily="18" charset="0"/>
                            </a:rPr>
                          </m:ctrlPr>
                        </m:sSubPr>
                        <m:e>
                          <m:r>
                            <a:rPr lang="fr-FR" sz="450" b="1" i="1">
                              <a:solidFill>
                                <a:schemeClr val="tx1"/>
                              </a:solidFill>
                              <a:latin typeface="Cambria Math" panose="02040503050406030204" pitchFamily="18" charset="0"/>
                              <a:ea typeface="Cambria Math" panose="02040503050406030204" pitchFamily="18" charset="0"/>
                            </a:rPr>
                            <m:t>𝜵</m:t>
                          </m:r>
                          <m:r>
                            <a:rPr lang="fr-FR" sz="450" b="1" i="1">
                              <a:solidFill>
                                <a:schemeClr val="tx1"/>
                              </a:solidFill>
                              <a:latin typeface="Cambria Math" panose="02040503050406030204" pitchFamily="18" charset="0"/>
                              <a:ea typeface="Cambria Math" panose="02040503050406030204" pitchFamily="18" charset="0"/>
                            </a:rPr>
                            <m:t>𝑱</m:t>
                          </m:r>
                        </m:e>
                        <m:sub>
                          <m:sSub>
                            <m:sSubPr>
                              <m:ctrlPr>
                                <a:rPr lang="fr-FR" sz="450" b="1" i="1">
                                  <a:solidFill>
                                    <a:schemeClr val="tx1"/>
                                  </a:solidFill>
                                  <a:latin typeface="Cambria Math" panose="02040503050406030204" pitchFamily="18" charset="0"/>
                                </a:rPr>
                              </m:ctrlPr>
                            </m:sSubPr>
                            <m:e>
                              <m:r>
                                <a:rPr lang="fr-FR" sz="450" b="1" i="1">
                                  <a:solidFill>
                                    <a:schemeClr val="tx1"/>
                                  </a:solidFill>
                                  <a:latin typeface="Cambria Math" panose="02040503050406030204" pitchFamily="18" charset="0"/>
                                </a:rPr>
                                <m:t>𝑻</m:t>
                              </m:r>
                            </m:e>
                            <m:sub>
                              <m:r>
                                <a:rPr lang="fr-FR" sz="450" b="1" i="1">
                                  <a:solidFill>
                                    <a:schemeClr val="tx1"/>
                                  </a:solidFill>
                                  <a:latin typeface="Cambria Math" panose="02040503050406030204" pitchFamily="18" charset="0"/>
                                  <a:ea typeface="Cambria Math" panose="02040503050406030204" pitchFamily="18" charset="0"/>
                                </a:rPr>
                                <m:t>∞</m:t>
                              </m:r>
                            </m:sub>
                          </m:sSub>
                        </m:sub>
                      </m:sSub>
                    </m:oMath>
                  </a14:m>
                  <a:r>
                    <a:rPr lang="fr-FR" sz="450" b="1" dirty="0">
                      <a:solidFill>
                        <a:schemeClr val="tx1"/>
                      </a:solidFill>
                      <a:sym typeface="Wingdings" panose="05000000000000000000" pitchFamily="2" charset="2"/>
                    </a:rPr>
                    <a:t>  </a:t>
                  </a:r>
                  <a:r>
                    <a:rPr lang="fr-FR" sz="450" b="1" dirty="0" err="1">
                      <a:solidFill>
                        <a:schemeClr val="tx1"/>
                      </a:solidFill>
                      <a:sym typeface="Wingdings" panose="05000000000000000000" pitchFamily="2" charset="2"/>
                    </a:rPr>
                    <a:t>descent</a:t>
                  </a:r>
                  <a:r>
                    <a:rPr lang="fr-FR" sz="450" b="1" dirty="0">
                      <a:solidFill>
                        <a:schemeClr val="tx1"/>
                      </a:solidFill>
                      <a:sym typeface="Wingdings" panose="05000000000000000000" pitchFamily="2" charset="2"/>
                    </a:rPr>
                    <a:t> </a:t>
                  </a:r>
                  <a:r>
                    <a:rPr lang="fr-FR" sz="450" b="1" dirty="0" smtClean="0">
                      <a:solidFill>
                        <a:schemeClr val="tx1"/>
                      </a:solidFill>
                      <a:sym typeface="Wingdings" panose="05000000000000000000" pitchFamily="2" charset="2"/>
                    </a:rPr>
                    <a:t>direction</a:t>
                  </a:r>
                  <a:endParaRPr lang="fr-FR" sz="450" b="1" dirty="0" smtClean="0">
                    <a:solidFill>
                      <a:schemeClr val="tx1"/>
                    </a:solidFill>
                  </a:endParaRPr>
                </a:p>
                <a:p>
                  <a:pPr algn="ctr"/>
                  <a14:m>
                    <m:oMathPara xmlns:m="http://schemas.openxmlformats.org/officeDocument/2006/math">
                      <m:oMathParaPr>
                        <m:jc m:val="centerGroup"/>
                      </m:oMathParaPr>
                      <m:oMath xmlns:m="http://schemas.openxmlformats.org/officeDocument/2006/math">
                        <m:sSup>
                          <m:sSupPr>
                            <m:ctrlPr>
                              <a:rPr lang="pt-BR" sz="400" i="1">
                                <a:solidFill>
                                  <a:schemeClr val="tx1"/>
                                </a:solidFill>
                                <a:latin typeface="Cambria Math" panose="02040503050406030204" pitchFamily="18" charset="0"/>
                              </a:rPr>
                            </m:ctrlPr>
                          </m:sSupPr>
                          <m:e>
                            <m:sSup>
                              <m:sSupPr>
                                <m:ctrlPr>
                                  <a:rPr lang="pt-BR" sz="400" i="1">
                                    <a:solidFill>
                                      <a:schemeClr val="tx1"/>
                                    </a:solidFill>
                                    <a:latin typeface="Cambria Math" panose="02040503050406030204" pitchFamily="18" charset="0"/>
                                  </a:rPr>
                                </m:ctrlPr>
                              </m:sSupPr>
                              <m:e>
                                <m:r>
                                  <m:rPr>
                                    <m:sty m:val="p"/>
                                  </m:rPr>
                                  <a:rPr lang="fr-FR" sz="400">
                                    <a:solidFill>
                                      <a:schemeClr val="tx1"/>
                                    </a:solidFill>
                                    <a:latin typeface="Cambria Math" panose="02040503050406030204" pitchFamily="18" charset="0"/>
                                  </a:rPr>
                                  <m:t>W</m:t>
                                </m:r>
                              </m:e>
                              <m:sup>
                                <m:r>
                                  <a:rPr lang="fr-FR" sz="400" i="1">
                                    <a:solidFill>
                                      <a:schemeClr val="tx1"/>
                                    </a:solidFill>
                                    <a:latin typeface="Cambria Math" panose="02040503050406030204" pitchFamily="18" charset="0"/>
                                  </a:rPr>
                                  <m:t>𝑘</m:t>
                                </m:r>
                              </m:sup>
                            </m:sSup>
                            <m:r>
                              <a:rPr lang="fr-FR" sz="400" b="1" i="1">
                                <a:solidFill>
                                  <a:schemeClr val="tx1"/>
                                </a:solidFill>
                                <a:latin typeface="Cambria Math" panose="02040503050406030204" pitchFamily="18" charset="0"/>
                              </a:rPr>
                              <m:t>=</m:t>
                            </m:r>
                            <m:sSub>
                              <m:sSubPr>
                                <m:ctrlPr>
                                  <a:rPr lang="fr-FR" sz="400" b="1" i="1">
                                    <a:solidFill>
                                      <a:schemeClr val="tx1"/>
                                    </a:solidFill>
                                    <a:latin typeface="Cambria Math" panose="02040503050406030204" pitchFamily="18" charset="0"/>
                                  </a:rPr>
                                </m:ctrlPr>
                              </m:sSubPr>
                              <m:e>
                                <m:r>
                                  <a:rPr lang="fr-FR" sz="400" b="1" i="1">
                                    <a:solidFill>
                                      <a:schemeClr val="tx1"/>
                                    </a:solidFill>
                                    <a:latin typeface="Cambria Math" panose="02040503050406030204" pitchFamily="18" charset="0"/>
                                  </a:rPr>
                                  <m:t>−</m:t>
                                </m:r>
                                <m:r>
                                  <a:rPr lang="fr-FR" sz="400" b="1" i="1">
                                    <a:solidFill>
                                      <a:schemeClr val="tx1"/>
                                    </a:solidFill>
                                    <a:latin typeface="Cambria Math" panose="02040503050406030204" pitchFamily="18" charset="0"/>
                                    <a:ea typeface="Cambria Math" panose="02040503050406030204" pitchFamily="18" charset="0"/>
                                  </a:rPr>
                                  <m:t>𝜵</m:t>
                                </m:r>
                                <m:r>
                                  <a:rPr lang="fr-FR" sz="400" b="1" i="1">
                                    <a:solidFill>
                                      <a:schemeClr val="tx1"/>
                                    </a:solidFill>
                                    <a:latin typeface="Cambria Math" panose="02040503050406030204" pitchFamily="18" charset="0"/>
                                    <a:ea typeface="Cambria Math" panose="02040503050406030204" pitchFamily="18" charset="0"/>
                                  </a:rPr>
                                  <m:t>𝑱</m:t>
                                </m:r>
                              </m:e>
                              <m:sub>
                                <m:sSub>
                                  <m:sSubPr>
                                    <m:ctrlPr>
                                      <a:rPr lang="fr-FR" sz="400" b="1" i="1">
                                        <a:solidFill>
                                          <a:schemeClr val="tx1"/>
                                        </a:solidFill>
                                        <a:latin typeface="Cambria Math" panose="02040503050406030204" pitchFamily="18" charset="0"/>
                                      </a:rPr>
                                    </m:ctrlPr>
                                  </m:sSubPr>
                                  <m:e>
                                    <m:r>
                                      <a:rPr lang="fr-FR" sz="400" b="1" i="1">
                                        <a:solidFill>
                                          <a:schemeClr val="tx1"/>
                                        </a:solidFill>
                                        <a:latin typeface="Cambria Math" panose="02040503050406030204" pitchFamily="18" charset="0"/>
                                      </a:rPr>
                                      <m:t>𝑻</m:t>
                                    </m:r>
                                  </m:e>
                                  <m:sub>
                                    <m:r>
                                      <a:rPr lang="fr-FR" sz="400" b="1" i="1">
                                        <a:solidFill>
                                          <a:schemeClr val="tx1"/>
                                        </a:solidFill>
                                        <a:latin typeface="Cambria Math" panose="02040503050406030204" pitchFamily="18" charset="0"/>
                                        <a:ea typeface="Cambria Math" panose="02040503050406030204" pitchFamily="18" charset="0"/>
                                      </a:rPr>
                                      <m:t>∞</m:t>
                                    </m:r>
                                  </m:sub>
                                </m:sSub>
                              </m:sub>
                            </m:sSub>
                          </m:e>
                          <m:sup>
                            <m:r>
                              <a:rPr lang="fr-FR" sz="400" i="1">
                                <a:solidFill>
                                  <a:schemeClr val="tx1"/>
                                </a:solidFill>
                                <a:latin typeface="Cambria Math" panose="02040503050406030204" pitchFamily="18" charset="0"/>
                              </a:rPr>
                              <m:t>𝑘</m:t>
                            </m:r>
                          </m:sup>
                        </m:sSup>
                      </m:oMath>
                    </m:oMathPara>
                  </a14:m>
                  <a:endParaRPr lang="fr-FR" sz="400" dirty="0" smtClean="0">
                    <a:solidFill>
                      <a:schemeClr val="tx1"/>
                    </a:solidFill>
                  </a:endParaRPr>
                </a:p>
                <a:p>
                  <a14:m>
                    <m:oMath xmlns:m="http://schemas.openxmlformats.org/officeDocument/2006/math">
                      <m:sSup>
                        <m:sSupPr>
                          <m:ctrlPr>
                            <a:rPr lang="pt-BR" sz="420" i="1">
                              <a:solidFill>
                                <a:schemeClr val="tx1"/>
                              </a:solidFill>
                              <a:latin typeface="Cambria Math" panose="02040503050406030204" pitchFamily="18" charset="0"/>
                            </a:rPr>
                          </m:ctrlPr>
                        </m:sSupPr>
                        <m:e>
                          <m:sSup>
                            <m:sSupPr>
                              <m:ctrlPr>
                                <a:rPr lang="pt-BR" sz="420" i="1">
                                  <a:solidFill>
                                    <a:schemeClr val="tx1"/>
                                  </a:solidFill>
                                  <a:latin typeface="Cambria Math" panose="02040503050406030204" pitchFamily="18" charset="0"/>
                                </a:rPr>
                              </m:ctrlPr>
                            </m:sSupPr>
                            <m:e>
                              <m:r>
                                <m:rPr>
                                  <m:sty m:val="p"/>
                                </m:rPr>
                                <a:rPr lang="fr-FR" sz="420">
                                  <a:solidFill>
                                    <a:schemeClr val="tx1"/>
                                  </a:solidFill>
                                  <a:latin typeface="Cambria Math" panose="02040503050406030204" pitchFamily="18" charset="0"/>
                                </a:rPr>
                                <m:t>W</m:t>
                              </m:r>
                            </m:e>
                            <m:sup>
                              <m:r>
                                <a:rPr lang="fr-FR" sz="420" i="1">
                                  <a:solidFill>
                                    <a:schemeClr val="tx1"/>
                                  </a:solidFill>
                                  <a:latin typeface="Cambria Math" panose="02040503050406030204" pitchFamily="18" charset="0"/>
                                </a:rPr>
                                <m:t>𝑘</m:t>
                              </m:r>
                            </m:sup>
                          </m:sSup>
                          <m:r>
                            <a:rPr lang="fr-FR" sz="420" b="1" i="1">
                              <a:solidFill>
                                <a:schemeClr val="tx1"/>
                              </a:solidFill>
                              <a:latin typeface="Cambria Math" panose="02040503050406030204" pitchFamily="18" charset="0"/>
                            </a:rPr>
                            <m:t>=</m:t>
                          </m:r>
                          <m:sSub>
                            <m:sSubPr>
                              <m:ctrlPr>
                                <a:rPr lang="fr-FR" sz="420" i="1">
                                  <a:solidFill>
                                    <a:schemeClr val="tx1"/>
                                  </a:solidFill>
                                  <a:latin typeface="Cambria Math" panose="02040503050406030204" pitchFamily="18" charset="0"/>
                                </a:rPr>
                              </m:ctrlPr>
                            </m:sSubPr>
                            <m:e>
                              <m:r>
                                <a:rPr lang="fr-FR" sz="420">
                                  <a:solidFill>
                                    <a:schemeClr val="tx1"/>
                                  </a:solidFill>
                                  <a:latin typeface="Cambria Math" panose="02040503050406030204" pitchFamily="18" charset="0"/>
                                </a:rPr>
                                <m:t>−</m:t>
                              </m:r>
                              <m:r>
                                <a:rPr lang="fr-FR" sz="420">
                                  <a:solidFill>
                                    <a:schemeClr val="tx1"/>
                                  </a:solidFill>
                                  <a:latin typeface="Cambria Math" panose="02040503050406030204" pitchFamily="18" charset="0"/>
                                  <a:ea typeface="Cambria Math" panose="02040503050406030204" pitchFamily="18" charset="0"/>
                                </a:rPr>
                                <m:t>𝛻</m:t>
                              </m:r>
                              <m:r>
                                <m:rPr>
                                  <m:sty m:val="p"/>
                                </m:rPr>
                                <a:rPr lang="fr-FR" sz="420">
                                  <a:solidFill>
                                    <a:schemeClr val="tx1"/>
                                  </a:solidFill>
                                  <a:latin typeface="Cambria Math" panose="02040503050406030204" pitchFamily="18" charset="0"/>
                                  <a:ea typeface="Cambria Math" panose="02040503050406030204" pitchFamily="18" charset="0"/>
                                </a:rPr>
                                <m:t>J</m:t>
                              </m:r>
                            </m:e>
                            <m:sub>
                              <m:sSub>
                                <m:sSubPr>
                                  <m:ctrlPr>
                                    <a:rPr lang="fr-FR" sz="420" i="1">
                                      <a:solidFill>
                                        <a:schemeClr val="tx1"/>
                                      </a:solidFill>
                                      <a:latin typeface="Cambria Math" panose="02040503050406030204" pitchFamily="18" charset="0"/>
                                    </a:rPr>
                                  </m:ctrlPr>
                                </m:sSubPr>
                                <m:e>
                                  <m:r>
                                    <m:rPr>
                                      <m:sty m:val="p"/>
                                    </m:rPr>
                                    <a:rPr lang="fr-FR" sz="420">
                                      <a:solidFill>
                                        <a:schemeClr val="tx1"/>
                                      </a:solidFill>
                                      <a:latin typeface="Cambria Math" panose="02040503050406030204" pitchFamily="18" charset="0"/>
                                    </a:rPr>
                                    <m:t>T</m:t>
                                  </m:r>
                                </m:e>
                                <m:sub>
                                  <m:r>
                                    <a:rPr lang="fr-FR" sz="420">
                                      <a:solidFill>
                                        <a:schemeClr val="tx1"/>
                                      </a:solidFill>
                                      <a:latin typeface="Cambria Math" panose="02040503050406030204" pitchFamily="18" charset="0"/>
                                      <a:ea typeface="Cambria Math" panose="02040503050406030204" pitchFamily="18" charset="0"/>
                                    </a:rPr>
                                    <m:t>∞</m:t>
                                  </m:r>
                                </m:sub>
                              </m:sSub>
                              <m:r>
                                <a:rPr lang="fr-FR" sz="420" i="1">
                                  <a:solidFill>
                                    <a:schemeClr val="tx1"/>
                                  </a:solidFill>
                                  <a:latin typeface="Cambria Math" panose="02040503050406030204" pitchFamily="18" charset="0"/>
                                  <a:ea typeface="Cambria Math" panose="02040503050406030204" pitchFamily="18" charset="0"/>
                                </a:rPr>
                                <m:t> </m:t>
                              </m:r>
                            </m:sub>
                          </m:sSub>
                        </m:e>
                        <m:sup>
                          <m:r>
                            <a:rPr lang="fr-FR" sz="420" i="1">
                              <a:solidFill>
                                <a:schemeClr val="tx1"/>
                              </a:solidFill>
                              <a:latin typeface="Cambria Math" panose="02040503050406030204" pitchFamily="18" charset="0"/>
                            </a:rPr>
                            <m:t>𝑘</m:t>
                          </m:r>
                        </m:sup>
                      </m:sSup>
                      <m:r>
                        <a:rPr lang="fr-FR" sz="420" i="1">
                          <a:solidFill>
                            <a:schemeClr val="tx1"/>
                          </a:solidFill>
                          <a:latin typeface="Cambria Math" panose="02040503050406030204" pitchFamily="18" charset="0"/>
                        </a:rPr>
                        <m:t>+</m:t>
                      </m:r>
                      <m:f>
                        <m:fPr>
                          <m:ctrlPr>
                            <a:rPr lang="fr-FR" sz="420" i="1">
                              <a:solidFill>
                                <a:schemeClr val="tx1"/>
                              </a:solidFill>
                              <a:latin typeface="Cambria Math" panose="02040503050406030204" pitchFamily="18" charset="0"/>
                            </a:rPr>
                          </m:ctrlPr>
                        </m:fPr>
                        <m:num>
                          <m:sSup>
                            <m:sSupPr>
                              <m:ctrlPr>
                                <a:rPr lang="fr-FR" sz="420" i="1">
                                  <a:solidFill>
                                    <a:schemeClr val="tx1"/>
                                  </a:solidFill>
                                  <a:latin typeface="Cambria Math" panose="02040503050406030204" pitchFamily="18" charset="0"/>
                                </a:rPr>
                              </m:ctrlPr>
                            </m:sSupPr>
                            <m:e>
                              <m:d>
                                <m:dPr>
                                  <m:begChr m:val="‖"/>
                                  <m:endChr m:val="‖"/>
                                  <m:ctrlPr>
                                    <a:rPr lang="fr-FR" sz="420" i="1">
                                      <a:solidFill>
                                        <a:schemeClr val="tx1"/>
                                      </a:solidFill>
                                      <a:latin typeface="Cambria Math" panose="02040503050406030204" pitchFamily="18" charset="0"/>
                                    </a:rPr>
                                  </m:ctrlPr>
                                </m:dPr>
                                <m:e>
                                  <m:sSup>
                                    <m:sSupPr>
                                      <m:ctrlPr>
                                        <a:rPr lang="fr-FR" sz="420" i="1">
                                          <a:solidFill>
                                            <a:schemeClr val="tx1"/>
                                          </a:solidFill>
                                          <a:latin typeface="Cambria Math" panose="02040503050406030204" pitchFamily="18" charset="0"/>
                                        </a:rPr>
                                      </m:ctrlPr>
                                    </m:sSupPr>
                                    <m:e>
                                      <m:sSub>
                                        <m:sSubPr>
                                          <m:ctrlPr>
                                            <a:rPr lang="fr-FR" sz="420" i="1">
                                              <a:solidFill>
                                                <a:schemeClr val="tx1"/>
                                              </a:solidFill>
                                              <a:latin typeface="Cambria Math" panose="02040503050406030204" pitchFamily="18" charset="0"/>
                                            </a:rPr>
                                          </m:ctrlPr>
                                        </m:sSubPr>
                                        <m:e>
                                          <m:r>
                                            <a:rPr lang="fr-FR" sz="420" i="1">
                                              <a:solidFill>
                                                <a:schemeClr val="tx1"/>
                                              </a:solidFill>
                                              <a:latin typeface="Cambria Math" panose="02040503050406030204" pitchFamily="18" charset="0"/>
                                              <a:ea typeface="Cambria Math" panose="02040503050406030204" pitchFamily="18" charset="0"/>
                                            </a:rPr>
                                            <m:t>𝛻</m:t>
                                          </m:r>
                                          <m:r>
                                            <a:rPr lang="fr-FR" sz="420" i="1">
                                              <a:solidFill>
                                                <a:schemeClr val="tx1"/>
                                              </a:solidFill>
                                              <a:latin typeface="Cambria Math" panose="02040503050406030204" pitchFamily="18" charset="0"/>
                                              <a:ea typeface="Cambria Math" panose="02040503050406030204" pitchFamily="18" charset="0"/>
                                            </a:rPr>
                                            <m:t>𝐽</m:t>
                                          </m:r>
                                        </m:e>
                                        <m:sub>
                                          <m:sSub>
                                            <m:sSubPr>
                                              <m:ctrlPr>
                                                <a:rPr lang="fr-FR" sz="420" i="1">
                                                  <a:solidFill>
                                                    <a:schemeClr val="tx1"/>
                                                  </a:solidFill>
                                                  <a:latin typeface="Cambria Math" panose="02040503050406030204" pitchFamily="18" charset="0"/>
                                                </a:rPr>
                                              </m:ctrlPr>
                                            </m:sSubPr>
                                            <m:e>
                                              <m:r>
                                                <a:rPr lang="fr-FR" sz="420" i="1">
                                                  <a:solidFill>
                                                    <a:schemeClr val="tx1"/>
                                                  </a:solidFill>
                                                  <a:latin typeface="Cambria Math" panose="02040503050406030204" pitchFamily="18" charset="0"/>
                                                </a:rPr>
                                                <m:t>𝑇</m:t>
                                              </m:r>
                                            </m:e>
                                            <m:sub>
                                              <m:r>
                                                <a:rPr lang="fr-FR" sz="420" i="1">
                                                  <a:solidFill>
                                                    <a:schemeClr val="tx1"/>
                                                  </a:solidFill>
                                                  <a:latin typeface="Cambria Math" panose="02040503050406030204" pitchFamily="18" charset="0"/>
                                                  <a:ea typeface="Cambria Math" panose="02040503050406030204" pitchFamily="18" charset="0"/>
                                                </a:rPr>
                                                <m:t>∞</m:t>
                                              </m:r>
                                            </m:sub>
                                          </m:sSub>
                                        </m:sub>
                                      </m:sSub>
                                    </m:e>
                                    <m:sup>
                                      <m:r>
                                        <a:rPr lang="fr-FR" sz="420" i="1">
                                          <a:solidFill>
                                            <a:schemeClr val="tx1"/>
                                          </a:solidFill>
                                          <a:latin typeface="Cambria Math" panose="02040503050406030204" pitchFamily="18" charset="0"/>
                                        </a:rPr>
                                        <m:t>𝑘</m:t>
                                      </m:r>
                                    </m:sup>
                                  </m:sSup>
                                </m:e>
                              </m:d>
                            </m:e>
                            <m:sup>
                              <m:r>
                                <a:rPr lang="fr-FR" sz="420" i="1">
                                  <a:solidFill>
                                    <a:schemeClr val="tx1"/>
                                  </a:solidFill>
                                  <a:latin typeface="Cambria Math" panose="02040503050406030204" pitchFamily="18" charset="0"/>
                                </a:rPr>
                                <m:t>2</m:t>
                              </m:r>
                            </m:sup>
                          </m:sSup>
                        </m:num>
                        <m:den>
                          <m:sSup>
                            <m:sSupPr>
                              <m:ctrlPr>
                                <a:rPr lang="fr-FR" sz="420" i="1">
                                  <a:solidFill>
                                    <a:schemeClr val="tx1"/>
                                  </a:solidFill>
                                  <a:latin typeface="Cambria Math" panose="02040503050406030204" pitchFamily="18" charset="0"/>
                                </a:rPr>
                              </m:ctrlPr>
                            </m:sSupPr>
                            <m:e>
                              <m:d>
                                <m:dPr>
                                  <m:begChr m:val="‖"/>
                                  <m:endChr m:val="‖"/>
                                  <m:ctrlPr>
                                    <a:rPr lang="fr-FR" sz="420" i="1">
                                      <a:solidFill>
                                        <a:schemeClr val="tx1"/>
                                      </a:solidFill>
                                      <a:latin typeface="Cambria Math" panose="02040503050406030204" pitchFamily="18" charset="0"/>
                                    </a:rPr>
                                  </m:ctrlPr>
                                </m:dPr>
                                <m:e>
                                  <m:sSubSup>
                                    <m:sSubSupPr>
                                      <m:ctrlPr>
                                        <a:rPr lang="fr-FR" sz="420" i="1">
                                          <a:solidFill>
                                            <a:schemeClr val="tx1"/>
                                          </a:solidFill>
                                          <a:latin typeface="Cambria Math" panose="02040503050406030204" pitchFamily="18" charset="0"/>
                                        </a:rPr>
                                      </m:ctrlPr>
                                    </m:sSubSupPr>
                                    <m:e>
                                      <m:r>
                                        <a:rPr lang="fr-FR" sz="420" i="1">
                                          <a:solidFill>
                                            <a:schemeClr val="tx1"/>
                                          </a:solidFill>
                                          <a:latin typeface="Cambria Math" panose="02040503050406030204" pitchFamily="18" charset="0"/>
                                          <a:ea typeface="Cambria Math" panose="02040503050406030204" pitchFamily="18" charset="0"/>
                                        </a:rPr>
                                        <m:t>𝛻</m:t>
                                      </m:r>
                                      <m:r>
                                        <a:rPr lang="fr-FR" sz="420" i="1">
                                          <a:solidFill>
                                            <a:schemeClr val="tx1"/>
                                          </a:solidFill>
                                          <a:latin typeface="Cambria Math" panose="02040503050406030204" pitchFamily="18" charset="0"/>
                                          <a:ea typeface="Cambria Math" panose="02040503050406030204" pitchFamily="18" charset="0"/>
                                        </a:rPr>
                                        <m:t>𝐽</m:t>
                                      </m:r>
                                    </m:e>
                                    <m:sub>
                                      <m:sSub>
                                        <m:sSubPr>
                                          <m:ctrlPr>
                                            <a:rPr lang="fr-FR" sz="420" i="1">
                                              <a:solidFill>
                                                <a:schemeClr val="tx1"/>
                                              </a:solidFill>
                                              <a:latin typeface="Cambria Math" panose="02040503050406030204" pitchFamily="18" charset="0"/>
                                            </a:rPr>
                                          </m:ctrlPr>
                                        </m:sSubPr>
                                        <m:e>
                                          <m:r>
                                            <a:rPr lang="fr-FR" sz="420" i="1">
                                              <a:solidFill>
                                                <a:schemeClr val="tx1"/>
                                              </a:solidFill>
                                              <a:latin typeface="Cambria Math" panose="02040503050406030204" pitchFamily="18" charset="0"/>
                                            </a:rPr>
                                            <m:t>𝑇</m:t>
                                          </m:r>
                                        </m:e>
                                        <m:sub>
                                          <m:r>
                                            <a:rPr lang="fr-FR" sz="420" i="1">
                                              <a:solidFill>
                                                <a:schemeClr val="tx1"/>
                                              </a:solidFill>
                                              <a:latin typeface="Cambria Math" panose="02040503050406030204" pitchFamily="18" charset="0"/>
                                              <a:ea typeface="Cambria Math" panose="02040503050406030204" pitchFamily="18" charset="0"/>
                                            </a:rPr>
                                            <m:t>∞</m:t>
                                          </m:r>
                                        </m:sub>
                                      </m:sSub>
                                    </m:sub>
                                    <m:sup>
                                      <m:r>
                                        <a:rPr lang="fr-FR" sz="420" i="1">
                                          <a:solidFill>
                                            <a:schemeClr val="tx1"/>
                                          </a:solidFill>
                                          <a:latin typeface="Cambria Math" panose="02040503050406030204" pitchFamily="18" charset="0"/>
                                        </a:rPr>
                                        <m:t>𝑘</m:t>
                                      </m:r>
                                      <m:r>
                                        <a:rPr lang="fr-FR" sz="420" i="1">
                                          <a:solidFill>
                                            <a:schemeClr val="tx1"/>
                                          </a:solidFill>
                                          <a:latin typeface="Cambria Math" panose="02040503050406030204" pitchFamily="18" charset="0"/>
                                        </a:rPr>
                                        <m:t>−1</m:t>
                                      </m:r>
                                    </m:sup>
                                  </m:sSubSup>
                                </m:e>
                              </m:d>
                            </m:e>
                            <m:sup>
                              <m:r>
                                <a:rPr lang="fr-FR" sz="420" i="1">
                                  <a:solidFill>
                                    <a:schemeClr val="tx1"/>
                                  </a:solidFill>
                                  <a:latin typeface="Cambria Math" panose="02040503050406030204" pitchFamily="18" charset="0"/>
                                </a:rPr>
                                <m:t>2</m:t>
                              </m:r>
                            </m:sup>
                          </m:sSup>
                        </m:den>
                      </m:f>
                    </m:oMath>
                  </a14:m>
                  <a:r>
                    <a:rPr lang="fr-FR" sz="420" dirty="0">
                      <a:solidFill>
                        <a:schemeClr val="tx1"/>
                      </a:solidFill>
                    </a:rPr>
                    <a:t>:</a:t>
                  </a:r>
                  <a14:m>
                    <m:oMath xmlns:m="http://schemas.openxmlformats.org/officeDocument/2006/math">
                      <m:sSup>
                        <m:sSupPr>
                          <m:ctrlPr>
                            <a:rPr lang="pt-BR" sz="420" i="1">
                              <a:solidFill>
                                <a:schemeClr val="tx1"/>
                              </a:solidFill>
                              <a:latin typeface="Cambria Math" panose="02040503050406030204" pitchFamily="18" charset="0"/>
                            </a:rPr>
                          </m:ctrlPr>
                        </m:sSupPr>
                        <m:e>
                          <m:r>
                            <m:rPr>
                              <m:sty m:val="p"/>
                            </m:rPr>
                            <a:rPr lang="fr-FR" sz="420">
                              <a:solidFill>
                                <a:schemeClr val="tx1"/>
                              </a:solidFill>
                              <a:latin typeface="Cambria Math" panose="02040503050406030204" pitchFamily="18" charset="0"/>
                            </a:rPr>
                            <m:t>W</m:t>
                          </m:r>
                        </m:e>
                        <m:sup>
                          <m:r>
                            <a:rPr lang="fr-FR" sz="420" i="1">
                              <a:solidFill>
                                <a:schemeClr val="tx1"/>
                              </a:solidFill>
                              <a:latin typeface="Cambria Math" panose="02040503050406030204" pitchFamily="18" charset="0"/>
                            </a:rPr>
                            <m:t>𝑘</m:t>
                          </m:r>
                          <m:r>
                            <a:rPr lang="fr-FR" sz="420" i="1">
                              <a:solidFill>
                                <a:schemeClr val="tx1"/>
                              </a:solidFill>
                              <a:latin typeface="Cambria Math" panose="02040503050406030204" pitchFamily="18" charset="0"/>
                            </a:rPr>
                            <m:t>−1</m:t>
                          </m:r>
                        </m:sup>
                      </m:sSup>
                    </m:oMath>
                  </a14:m>
                  <a:endParaRPr lang="fr-FR" sz="420" dirty="0"/>
                </a:p>
              </p:txBody>
            </p:sp>
          </mc:Choice>
          <mc:Fallback xmlns="">
            <p:sp>
              <p:nvSpPr>
                <p:cNvPr id="529" name="Rectangle 528"/>
                <p:cNvSpPr>
                  <a:spLocks noRot="1" noChangeAspect="1" noMove="1" noResize="1" noEditPoints="1" noAdjustHandles="1" noChangeArrowheads="1" noChangeShapeType="1" noTextEdit="1"/>
                </p:cNvSpPr>
                <p:nvPr/>
              </p:nvSpPr>
              <p:spPr>
                <a:xfrm>
                  <a:off x="4203289" y="1899353"/>
                  <a:ext cx="4000386" cy="1408972"/>
                </a:xfrm>
                <a:prstGeom prst="rect">
                  <a:avLst/>
                </a:prstGeom>
                <a:blipFill rotWithShape="0">
                  <a:blip r:embed="rId34"/>
                  <a:stretch>
                    <a:fillRect t="-3030" b="-1515"/>
                  </a:stretch>
                </a:blipFill>
                <a:ln w="9525">
                  <a:noFill/>
                </a:ln>
              </p:spPr>
              <p:txBody>
                <a:bodyPr/>
                <a:lstStyle/>
                <a:p>
                  <a:r>
                    <a:rPr lang="fr-FR">
                      <a:noFill/>
                    </a:rPr>
                    <a:t> </a:t>
                  </a:r>
                </a:p>
              </p:txBody>
            </p:sp>
          </mc:Fallback>
        </mc:AlternateContent>
        <p:sp>
          <p:nvSpPr>
            <p:cNvPr id="530" name="Rectangle 529"/>
            <p:cNvSpPr/>
            <p:nvPr/>
          </p:nvSpPr>
          <p:spPr>
            <a:xfrm>
              <a:off x="4528459" y="3540906"/>
              <a:ext cx="3548936" cy="8572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561" name="ZoneTexte 560"/>
            <p:cNvSpPr txBox="1"/>
            <p:nvPr/>
          </p:nvSpPr>
          <p:spPr>
            <a:xfrm>
              <a:off x="4319608" y="3360127"/>
              <a:ext cx="3387039" cy="565749"/>
            </a:xfrm>
            <a:prstGeom prst="rect">
              <a:avLst/>
            </a:prstGeom>
            <a:noFill/>
            <a:ln w="9525">
              <a:noFill/>
            </a:ln>
          </p:spPr>
          <p:txBody>
            <a:bodyPr wrap="square" rtlCol="0">
              <a:spAutoFit/>
            </a:bodyPr>
            <a:lstStyle/>
            <a:p>
              <a:r>
                <a:rPr lang="fr-FR" sz="450" b="1" dirty="0" err="1" smtClean="0">
                  <a:latin typeface="+mn-lt"/>
                </a:rPr>
                <a:t>Deepest</a:t>
              </a:r>
              <a:r>
                <a:rPr lang="fr-FR" sz="450" b="1" dirty="0" smtClean="0">
                  <a:latin typeface="+mn-lt"/>
                </a:rPr>
                <a:t> </a:t>
              </a:r>
              <a:r>
                <a:rPr lang="fr-FR" sz="450" b="1" dirty="0" err="1" smtClean="0">
                  <a:latin typeface="+mn-lt"/>
                </a:rPr>
                <a:t>descent</a:t>
              </a:r>
              <a:endParaRPr lang="fr-FR" sz="450" b="1" dirty="0">
                <a:latin typeface="+mn-lt"/>
              </a:endParaRPr>
            </a:p>
          </p:txBody>
        </p:sp>
        <p:sp>
          <p:nvSpPr>
            <p:cNvPr id="562" name="ZoneTexte 561"/>
            <p:cNvSpPr txBox="1"/>
            <p:nvPr/>
          </p:nvSpPr>
          <p:spPr>
            <a:xfrm>
              <a:off x="5419217" y="4527748"/>
              <a:ext cx="2211044" cy="592687"/>
            </a:xfrm>
            <a:prstGeom prst="rect">
              <a:avLst/>
            </a:prstGeom>
            <a:noFill/>
            <a:ln w="12700">
              <a:noFill/>
            </a:ln>
          </p:spPr>
          <p:txBody>
            <a:bodyPr wrap="square" rtlCol="0">
              <a:spAutoFit/>
            </a:bodyPr>
            <a:lstStyle/>
            <a:p>
              <a:r>
                <a:rPr lang="fr-FR" sz="450" b="1" dirty="0" smtClean="0">
                  <a:latin typeface="+mj-lt"/>
                </a:rPr>
                <a:t>Update</a:t>
              </a:r>
              <a:r>
                <a:rPr lang="fr-FR" sz="500" b="1" dirty="0" smtClean="0">
                  <a:latin typeface="+mj-lt"/>
                </a:rPr>
                <a:t> </a:t>
              </a:r>
              <a:endParaRPr lang="fr-FR" sz="500" b="1" dirty="0">
                <a:latin typeface="+mj-lt"/>
              </a:endParaRPr>
            </a:p>
          </p:txBody>
        </p:sp>
        <p:sp>
          <p:nvSpPr>
            <p:cNvPr id="564" name="Organigramme : Décision 563"/>
            <p:cNvSpPr/>
            <p:nvPr/>
          </p:nvSpPr>
          <p:spPr>
            <a:xfrm>
              <a:off x="1912665" y="4635466"/>
              <a:ext cx="879922" cy="642561"/>
            </a:xfrm>
            <a:prstGeom prst="flowChartDecision">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dirty="0"/>
            </a:p>
          </p:txBody>
        </p:sp>
        <mc:AlternateContent xmlns:mc="http://schemas.openxmlformats.org/markup-compatibility/2006" xmlns:a14="http://schemas.microsoft.com/office/drawing/2010/main">
          <mc:Choice Requires="a14">
            <p:sp>
              <p:nvSpPr>
                <p:cNvPr id="567" name="Rectangle 566"/>
                <p:cNvSpPr/>
                <p:nvPr/>
              </p:nvSpPr>
              <p:spPr>
                <a:xfrm>
                  <a:off x="1133927" y="1674903"/>
                  <a:ext cx="2381585" cy="74816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50" b="1" dirty="0" smtClean="0">
                      <a:solidFill>
                        <a:schemeClr val="tx1"/>
                      </a:solidFill>
                    </a:rPr>
                    <a:t>Initialization:</a:t>
                  </a:r>
                </a:p>
                <a:p>
                  <a:pPr/>
                  <a14:m>
                    <m:oMathPara xmlns:m="http://schemas.openxmlformats.org/officeDocument/2006/math">
                      <m:oMathParaPr>
                        <m:jc m:val="centerGroup"/>
                      </m:oMathParaPr>
                      <m:oMath xmlns:m="http://schemas.openxmlformats.org/officeDocument/2006/math">
                        <m:sSup>
                          <m:sSupPr>
                            <m:ctrlPr>
                              <a:rPr lang="fr-FR" sz="400" i="1">
                                <a:solidFill>
                                  <a:schemeClr val="tx1"/>
                                </a:solidFill>
                                <a:latin typeface="Cambria Math" panose="02040503050406030204" pitchFamily="18" charset="0"/>
                              </a:rPr>
                            </m:ctrlPr>
                          </m:sSupPr>
                          <m:e>
                            <m:sSub>
                              <m:sSubPr>
                                <m:ctrlPr>
                                  <a:rPr lang="fr-FR" sz="400" i="1">
                                    <a:solidFill>
                                      <a:schemeClr val="tx1"/>
                                    </a:solidFill>
                                    <a:latin typeface="Cambria Math" panose="02040503050406030204" pitchFamily="18" charset="0"/>
                                  </a:rPr>
                                </m:ctrlPr>
                              </m:sSubPr>
                              <m:e>
                                <m:r>
                                  <a:rPr lang="fr-FR" sz="400" i="1">
                                    <a:solidFill>
                                      <a:schemeClr val="tx1"/>
                                    </a:solidFill>
                                    <a:latin typeface="Cambria Math" panose="02040503050406030204" pitchFamily="18" charset="0"/>
                                  </a:rPr>
                                  <m:t>𝑇</m:t>
                                </m:r>
                              </m:e>
                              <m:sub>
                                <m:r>
                                  <a:rPr lang="fr-FR" sz="400" i="1">
                                    <a:solidFill>
                                      <a:schemeClr val="tx1"/>
                                    </a:solidFill>
                                    <a:latin typeface="Cambria Math" panose="02040503050406030204" pitchFamily="18" charset="0"/>
                                    <a:ea typeface="Cambria Math" panose="02040503050406030204" pitchFamily="18" charset="0"/>
                                  </a:rPr>
                                  <m:t>∞</m:t>
                                </m:r>
                              </m:sub>
                            </m:sSub>
                            <m:d>
                              <m:dPr>
                                <m:ctrlPr>
                                  <a:rPr lang="fr-FR" sz="400" i="1">
                                    <a:solidFill>
                                      <a:schemeClr val="tx1"/>
                                    </a:solidFill>
                                    <a:latin typeface="Cambria Math" panose="02040503050406030204" pitchFamily="18" charset="0"/>
                                  </a:rPr>
                                </m:ctrlPr>
                              </m:dPr>
                              <m:e>
                                <m:r>
                                  <a:rPr lang="fr-FR" sz="400" i="1">
                                    <a:solidFill>
                                      <a:schemeClr val="tx1"/>
                                    </a:solidFill>
                                    <a:latin typeface="Cambria Math" panose="02040503050406030204" pitchFamily="18" charset="0"/>
                                  </a:rPr>
                                  <m:t>𝑟</m:t>
                                </m:r>
                                <m:r>
                                  <a:rPr lang="fr-FR" sz="400" i="1">
                                    <a:solidFill>
                                      <a:schemeClr val="tx1"/>
                                    </a:solidFill>
                                    <a:latin typeface="Cambria Math" panose="02040503050406030204" pitchFamily="18" charset="0"/>
                                  </a:rPr>
                                  <m:t>,</m:t>
                                </m:r>
                                <m:r>
                                  <a:rPr lang="fr-FR" sz="400" i="1">
                                    <a:solidFill>
                                      <a:schemeClr val="tx1"/>
                                    </a:solidFill>
                                    <a:latin typeface="Cambria Math" panose="02040503050406030204" pitchFamily="18" charset="0"/>
                                  </a:rPr>
                                  <m:t>𝑧</m:t>
                                </m:r>
                                <m:r>
                                  <a:rPr lang="fr-FR" sz="400" i="1">
                                    <a:solidFill>
                                      <a:schemeClr val="tx1"/>
                                    </a:solidFill>
                                    <a:latin typeface="Cambria Math" panose="02040503050406030204" pitchFamily="18" charset="0"/>
                                  </a:rPr>
                                  <m:t>,</m:t>
                                </m:r>
                                <m:r>
                                  <a:rPr lang="fr-FR" sz="400" i="1">
                                    <a:solidFill>
                                      <a:schemeClr val="tx1"/>
                                    </a:solidFill>
                                    <a:latin typeface="Cambria Math" panose="02040503050406030204" pitchFamily="18" charset="0"/>
                                  </a:rPr>
                                  <m:t>𝑡</m:t>
                                </m:r>
                              </m:e>
                            </m:d>
                          </m:e>
                          <m:sup>
                            <m:r>
                              <a:rPr lang="fr-FR" sz="400" i="1">
                                <a:solidFill>
                                  <a:schemeClr val="tx1"/>
                                </a:solidFill>
                                <a:latin typeface="Cambria Math" panose="02040503050406030204" pitchFamily="18" charset="0"/>
                              </a:rPr>
                              <m:t>𝑘</m:t>
                            </m:r>
                          </m:sup>
                        </m:sSup>
                        <m:r>
                          <a:rPr lang="fr-FR" sz="400">
                            <a:solidFill>
                              <a:schemeClr val="tx1"/>
                            </a:solidFill>
                            <a:latin typeface="Cambria Math" panose="02040503050406030204" pitchFamily="18" charset="0"/>
                          </a:rPr>
                          <m:t>, </m:t>
                        </m:r>
                        <m:r>
                          <m:rPr>
                            <m:sty m:val="p"/>
                          </m:rPr>
                          <a:rPr lang="fr-FR" sz="400">
                            <a:solidFill>
                              <a:schemeClr val="tx1"/>
                            </a:solidFill>
                            <a:latin typeface="Cambria Math" panose="02040503050406030204" pitchFamily="18" charset="0"/>
                          </a:rPr>
                          <m:t>k</m:t>
                        </m:r>
                        <m:r>
                          <a:rPr lang="fr-FR" sz="400">
                            <a:solidFill>
                              <a:schemeClr val="tx1"/>
                            </a:solidFill>
                            <a:latin typeface="Cambria Math" panose="02040503050406030204" pitchFamily="18" charset="0"/>
                          </a:rPr>
                          <m:t>=0</m:t>
                        </m:r>
                      </m:oMath>
                    </m:oMathPara>
                  </a14:m>
                  <a:endParaRPr lang="fr-FR" sz="700" dirty="0">
                    <a:solidFill>
                      <a:schemeClr val="tx1"/>
                    </a:solidFill>
                  </a:endParaRPr>
                </a:p>
              </p:txBody>
            </p:sp>
          </mc:Choice>
          <mc:Fallback xmlns="">
            <p:sp>
              <p:nvSpPr>
                <p:cNvPr id="567" name="Rectangle 566"/>
                <p:cNvSpPr>
                  <a:spLocks noRot="1" noChangeAspect="1" noMove="1" noResize="1" noEditPoints="1" noAdjustHandles="1" noChangeArrowheads="1" noChangeShapeType="1" noTextEdit="1"/>
                </p:cNvSpPr>
                <p:nvPr/>
              </p:nvSpPr>
              <p:spPr>
                <a:xfrm>
                  <a:off x="1133927" y="1674903"/>
                  <a:ext cx="2381585" cy="748160"/>
                </a:xfrm>
                <a:prstGeom prst="rect">
                  <a:avLst/>
                </a:prstGeom>
                <a:blipFill rotWithShape="0">
                  <a:blip r:embed="rId35"/>
                  <a:stretch>
                    <a:fillRect/>
                  </a:stretch>
                </a:blipFill>
                <a:ln w="9525">
                  <a:noFill/>
                </a:ln>
              </p:spPr>
              <p:txBody>
                <a:bodyPr/>
                <a:lstStyle/>
                <a:p>
                  <a:r>
                    <a:rPr lang="fr-FR">
                      <a:noFill/>
                    </a:rPr>
                    <a:t> </a:t>
                  </a:r>
                </a:p>
              </p:txBody>
            </p:sp>
          </mc:Fallback>
        </mc:AlternateContent>
        <p:sp>
          <p:nvSpPr>
            <p:cNvPr id="568" name="Rectangle 567"/>
            <p:cNvSpPr/>
            <p:nvPr/>
          </p:nvSpPr>
          <p:spPr>
            <a:xfrm>
              <a:off x="1509219" y="2690301"/>
              <a:ext cx="1623075" cy="58044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50" dirty="0" err="1">
                  <a:solidFill>
                    <a:schemeClr val="tx1"/>
                  </a:solidFill>
                </a:rPr>
                <a:t>Solve</a:t>
              </a:r>
              <a:r>
                <a:rPr lang="fr-FR" sz="450" dirty="0">
                  <a:solidFill>
                    <a:schemeClr val="tx1"/>
                  </a:solidFill>
                </a:rPr>
                <a:t> Direct </a:t>
              </a:r>
              <a:r>
                <a:rPr lang="fr-FR" sz="450" dirty="0" err="1" smtClean="0">
                  <a:solidFill>
                    <a:schemeClr val="tx1"/>
                  </a:solidFill>
                </a:rPr>
                <a:t>Problem</a:t>
              </a:r>
              <a:endParaRPr lang="fr-FR" sz="450" dirty="0"/>
            </a:p>
          </p:txBody>
        </p:sp>
        <p:cxnSp>
          <p:nvCxnSpPr>
            <p:cNvPr id="569" name="Connecteur droit avec flèche 568"/>
            <p:cNvCxnSpPr>
              <a:stCxn id="567" idx="2"/>
              <a:endCxn id="568" idx="0"/>
            </p:cNvCxnSpPr>
            <p:nvPr/>
          </p:nvCxnSpPr>
          <p:spPr>
            <a:xfrm flipH="1">
              <a:off x="2320759" y="2423062"/>
              <a:ext cx="3963" cy="267239"/>
            </a:xfrm>
            <a:prstGeom prst="straightConnector1">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0" name="TextBox 4">
                  <a:extLst>
                    <a:ext uri="{FF2B5EF4-FFF2-40B4-BE49-F238E27FC236}">
                      <a16:creationId xmlns="" xmlns:a16="http://schemas.microsoft.com/office/drawing/2014/main" id="{167AC63E-CD84-4AAE-99AC-C0F67D931DEF}"/>
                    </a:ext>
                  </a:extLst>
                </p:cNvPr>
                <p:cNvSpPr txBox="1"/>
                <p:nvPr/>
              </p:nvSpPr>
              <p:spPr>
                <a:xfrm>
                  <a:off x="5597921" y="3788661"/>
                  <a:ext cx="1584176" cy="146344"/>
                </a:xfrm>
                <a:prstGeom prst="rect">
                  <a:avLst/>
                </a:prstGeom>
                <a:noFill/>
                <a:ln w="12700">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t-BR" sz="400" i="1" smtClean="0">
                                <a:latin typeface="Cambria Math" panose="02040503050406030204" pitchFamily="18" charset="0"/>
                              </a:rPr>
                            </m:ctrlPr>
                          </m:sSupPr>
                          <m:e>
                            <m:sSup>
                              <m:sSupPr>
                                <m:ctrlPr>
                                  <a:rPr lang="pt-BR" sz="400" i="1">
                                    <a:latin typeface="Cambria Math" panose="02040503050406030204" pitchFamily="18" charset="0"/>
                                  </a:rPr>
                                </m:ctrlPr>
                              </m:sSupPr>
                              <m:e>
                                <m:r>
                                  <m:rPr>
                                    <m:sty m:val="p"/>
                                  </m:rPr>
                                  <a:rPr lang="fr-FR" sz="400">
                                    <a:latin typeface="Cambria Math" panose="02040503050406030204" pitchFamily="18" charset="0"/>
                                    <a:ea typeface="Cambria Math" panose="02040503050406030204" pitchFamily="18" charset="0"/>
                                  </a:rPr>
                                  <m:t>ρ</m:t>
                                </m:r>
                              </m:e>
                              <m:sup>
                                <m:r>
                                  <a:rPr lang="fr-FR" sz="400" i="1">
                                    <a:latin typeface="Cambria Math" panose="02040503050406030204" pitchFamily="18" charset="0"/>
                                  </a:rPr>
                                  <m:t>𝑘</m:t>
                                </m:r>
                              </m:sup>
                            </m:sSup>
                            <m:r>
                              <a:rPr lang="fr-FR" sz="400" b="1" i="1">
                                <a:latin typeface="Cambria Math" panose="02040503050406030204" pitchFamily="18" charset="0"/>
                              </a:rPr>
                              <m:t>=</m:t>
                            </m:r>
                            <m:r>
                              <a:rPr lang="fr-FR" sz="400" b="0" i="1" smtClean="0">
                                <a:latin typeface="Cambria Math" panose="02040503050406030204" pitchFamily="18" charset="0"/>
                              </a:rPr>
                              <m:t>𝐴𝑟𝑔𝑚𝑖𝑛</m:t>
                            </m:r>
                            <m:r>
                              <a:rPr lang="fr-FR" sz="400" b="0" i="1" smtClean="0">
                                <a:latin typeface="Cambria Math" panose="02040503050406030204" pitchFamily="18" charset="0"/>
                              </a:rPr>
                              <m:t>(</m:t>
                            </m:r>
                            <m:r>
                              <a:rPr lang="fr-FR" sz="400" b="0" i="1" smtClean="0">
                                <a:latin typeface="Cambria Math" panose="02040503050406030204" pitchFamily="18" charset="0"/>
                                <a:ea typeface="Cambria Math" panose="02040503050406030204" pitchFamily="18" charset="0"/>
                              </a:rPr>
                              <m:t>𝜙</m:t>
                            </m:r>
                            <m:d>
                              <m:dPr>
                                <m:ctrlPr>
                                  <a:rPr lang="fr-FR" sz="400" i="1" smtClean="0">
                                    <a:latin typeface="Cambria Math" panose="02040503050406030204" pitchFamily="18" charset="0"/>
                                    <a:ea typeface="Cambria Math" panose="02040503050406030204" pitchFamily="18" charset="0"/>
                                  </a:rPr>
                                </m:ctrlPr>
                              </m:dPr>
                              <m:e>
                                <m:r>
                                  <a:rPr lang="fr-FR" sz="400" b="0" i="1" smtClean="0">
                                    <a:latin typeface="Cambria Math" panose="02040503050406030204" pitchFamily="18" charset="0"/>
                                    <a:ea typeface="Cambria Math" panose="02040503050406030204" pitchFamily="18" charset="0"/>
                                  </a:rPr>
                                  <m:t>𝑟</m:t>
                                </m:r>
                              </m:e>
                            </m:d>
                            <m:r>
                              <a:rPr lang="fr-FR" sz="400" b="0" i="1" smtClean="0">
                                <a:latin typeface="Cambria Math" panose="02040503050406030204" pitchFamily="18" charset="0"/>
                              </a:rPr>
                              <m:t>)</m:t>
                            </m:r>
                          </m:e>
                          <m:sup>
                            <m:r>
                              <a:rPr lang="fr-FR" sz="400" b="0" i="1" smtClean="0">
                                <a:latin typeface="Cambria Math" panose="02040503050406030204" pitchFamily="18" charset="0"/>
                              </a:rPr>
                              <m:t>𝑘</m:t>
                            </m:r>
                          </m:sup>
                        </m:sSup>
                      </m:oMath>
                    </m:oMathPara>
                  </a14:m>
                  <a:endParaRPr lang="fr-FR" sz="400" dirty="0"/>
                </a:p>
              </p:txBody>
            </p:sp>
          </mc:Choice>
          <mc:Fallback xmlns="">
            <p:sp>
              <p:nvSpPr>
                <p:cNvPr id="570" name="TextBox 4">
                  <a:extLst>
                    <a:ext uri="{FF2B5EF4-FFF2-40B4-BE49-F238E27FC236}">
                      <a16:creationId xmlns="" xmlns:a16="http://schemas.microsoft.com/office/drawing/2014/main" xmlns:a14="http://schemas.microsoft.com/office/drawing/2010/main" id="{167AC63E-CD84-4AAE-99AC-C0F67D931DEF}"/>
                    </a:ext>
                  </a:extLst>
                </p:cNvPr>
                <p:cNvSpPr txBox="1">
                  <a:spLocks noRot="1" noChangeAspect="1" noMove="1" noResize="1" noEditPoints="1" noAdjustHandles="1" noChangeArrowheads="1" noChangeShapeType="1" noTextEdit="1"/>
                </p:cNvSpPr>
                <p:nvPr/>
              </p:nvSpPr>
              <p:spPr>
                <a:xfrm>
                  <a:off x="5597921" y="3788661"/>
                  <a:ext cx="1584176" cy="146344"/>
                </a:xfrm>
                <a:prstGeom prst="rect">
                  <a:avLst/>
                </a:prstGeom>
                <a:blipFill rotWithShape="0">
                  <a:blip r:embed="rId36"/>
                  <a:stretch>
                    <a:fillRect l="-6452" r="-25806" b="-114286"/>
                  </a:stretch>
                </a:blipFill>
                <a:ln w="12700">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71" name="TextBox 4">
                  <a:extLst>
                    <a:ext uri="{FF2B5EF4-FFF2-40B4-BE49-F238E27FC236}">
                      <a16:creationId xmlns="" xmlns:a16="http://schemas.microsoft.com/office/drawing/2014/main" id="{167AC63E-CD84-4AAE-99AC-C0F67D931DEF}"/>
                    </a:ext>
                  </a:extLst>
                </p:cNvPr>
                <p:cNvSpPr txBox="1"/>
                <p:nvPr/>
              </p:nvSpPr>
              <p:spPr>
                <a:xfrm>
                  <a:off x="4347953" y="4088508"/>
                  <a:ext cx="3954974" cy="219342"/>
                </a:xfrm>
                <a:prstGeom prst="rect">
                  <a:avLst/>
                </a:prstGeom>
                <a:noFill/>
                <a:ln w="12700">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fr-FR" sz="400" i="1" smtClean="0">
                            <a:latin typeface="Cambria Math" panose="02040503050406030204" pitchFamily="18" charset="0"/>
                            <a:ea typeface="Cambria Math" panose="02040503050406030204" pitchFamily="18" charset="0"/>
                          </a:rPr>
                          <m:t>𝜙</m:t>
                        </m:r>
                        <m:d>
                          <m:dPr>
                            <m:ctrlPr>
                              <a:rPr lang="fr-FR" sz="400" i="1">
                                <a:latin typeface="Cambria Math" panose="02040503050406030204" pitchFamily="18" charset="0"/>
                                <a:ea typeface="Cambria Math" panose="02040503050406030204" pitchFamily="18" charset="0"/>
                              </a:rPr>
                            </m:ctrlPr>
                          </m:dPr>
                          <m:e>
                            <m:r>
                              <a:rPr lang="fr-FR" sz="400" i="1">
                                <a:latin typeface="Cambria Math" panose="02040503050406030204" pitchFamily="18" charset="0"/>
                                <a:ea typeface="Cambria Math" panose="02040503050406030204" pitchFamily="18" charset="0"/>
                              </a:rPr>
                              <m:t>𝑟</m:t>
                            </m:r>
                          </m:e>
                        </m:d>
                        <m:r>
                          <a:rPr lang="fr-FR" sz="400" b="0" i="1" smtClean="0">
                            <a:latin typeface="Cambria Math" panose="02040503050406030204" pitchFamily="18" charset="0"/>
                            <a:ea typeface="Cambria Math" panose="02040503050406030204" pitchFamily="18" charset="0"/>
                          </a:rPr>
                          <m:t>=</m:t>
                        </m:r>
                        <m:r>
                          <a:rPr lang="fr-FR" sz="400" b="0" i="1" smtClean="0">
                            <a:latin typeface="Cambria Math" panose="02040503050406030204" pitchFamily="18" charset="0"/>
                            <a:ea typeface="Cambria Math" panose="02040503050406030204" pitchFamily="18" charset="0"/>
                          </a:rPr>
                          <m:t>𝐽</m:t>
                        </m:r>
                        <m:r>
                          <a:rPr lang="fr-FR" sz="400" b="0" i="1" smtClean="0">
                            <a:latin typeface="Cambria Math" panose="02040503050406030204" pitchFamily="18" charset="0"/>
                            <a:ea typeface="Cambria Math" panose="02040503050406030204" pitchFamily="18" charset="0"/>
                          </a:rPr>
                          <m:t>(</m:t>
                        </m:r>
                        <m:sSup>
                          <m:sSupPr>
                            <m:ctrlPr>
                              <a:rPr lang="fr-FR" sz="400" i="1">
                                <a:latin typeface="Cambria Math" panose="02040503050406030204" pitchFamily="18" charset="0"/>
                              </a:rPr>
                            </m:ctrlPr>
                          </m:sSupPr>
                          <m:e>
                            <m:sSub>
                              <m:sSubPr>
                                <m:ctrlPr>
                                  <a:rPr lang="fr-FR" sz="400" i="1">
                                    <a:latin typeface="Cambria Math" panose="02040503050406030204" pitchFamily="18" charset="0"/>
                                  </a:rPr>
                                </m:ctrlPr>
                              </m:sSubPr>
                              <m:e>
                                <m:r>
                                  <a:rPr lang="fr-FR" sz="400" i="1">
                                    <a:latin typeface="Cambria Math" panose="02040503050406030204" pitchFamily="18" charset="0"/>
                                  </a:rPr>
                                  <m:t>𝑇</m:t>
                                </m:r>
                              </m:e>
                              <m:sub>
                                <m:r>
                                  <a:rPr lang="fr-FR" sz="400" i="1">
                                    <a:latin typeface="Cambria Math" panose="02040503050406030204" pitchFamily="18" charset="0"/>
                                    <a:ea typeface="Cambria Math" panose="02040503050406030204" pitchFamily="18" charset="0"/>
                                  </a:rPr>
                                  <m:t>∞</m:t>
                                </m:r>
                              </m:sub>
                            </m:sSub>
                            <m:d>
                              <m:dPr>
                                <m:ctrlPr>
                                  <a:rPr lang="fr-FR" sz="400" i="1">
                                    <a:latin typeface="Cambria Math" panose="02040503050406030204" pitchFamily="18" charset="0"/>
                                  </a:rPr>
                                </m:ctrlPr>
                              </m:dPr>
                              <m:e>
                                <m:r>
                                  <a:rPr lang="fr-FR" sz="400" i="1">
                                    <a:latin typeface="Cambria Math" panose="02040503050406030204" pitchFamily="18" charset="0"/>
                                  </a:rPr>
                                  <m:t>𝑟</m:t>
                                </m:r>
                                <m:r>
                                  <a:rPr lang="fr-FR" sz="400" i="1">
                                    <a:latin typeface="Cambria Math" panose="02040503050406030204" pitchFamily="18" charset="0"/>
                                  </a:rPr>
                                  <m:t>,</m:t>
                                </m:r>
                                <m:r>
                                  <a:rPr lang="fr-FR" sz="400" i="1">
                                    <a:latin typeface="Cambria Math" panose="02040503050406030204" pitchFamily="18" charset="0"/>
                                  </a:rPr>
                                  <m:t>𝑧</m:t>
                                </m:r>
                                <m:r>
                                  <a:rPr lang="fr-FR" sz="400" i="1">
                                    <a:latin typeface="Cambria Math" panose="02040503050406030204" pitchFamily="18" charset="0"/>
                                  </a:rPr>
                                  <m:t>,</m:t>
                                </m:r>
                                <m:r>
                                  <a:rPr lang="fr-FR" sz="400" i="1">
                                    <a:latin typeface="Cambria Math" panose="02040503050406030204" pitchFamily="18" charset="0"/>
                                  </a:rPr>
                                  <m:t>𝑡</m:t>
                                </m:r>
                              </m:e>
                            </m:d>
                          </m:e>
                          <m:sup>
                            <m:r>
                              <a:rPr lang="fr-FR" sz="400" i="1">
                                <a:latin typeface="Cambria Math" panose="02040503050406030204" pitchFamily="18" charset="0"/>
                              </a:rPr>
                              <m:t>𝑘</m:t>
                            </m:r>
                          </m:sup>
                        </m:sSup>
                        <m:r>
                          <a:rPr lang="fr-FR" sz="400" b="0" i="1" smtClean="0">
                            <a:latin typeface="Cambria Math" panose="02040503050406030204" pitchFamily="18" charset="0"/>
                          </a:rPr>
                          <m:t>+</m:t>
                        </m:r>
                        <m:r>
                          <a:rPr lang="fr-FR" sz="400" b="0" i="1" smtClean="0">
                            <a:latin typeface="Cambria Math" panose="02040503050406030204" pitchFamily="18" charset="0"/>
                          </a:rPr>
                          <m:t>𝑟𝑊</m:t>
                        </m:r>
                        <m:r>
                          <a:rPr lang="fr-FR" sz="400" b="0" i="1" smtClean="0">
                            <a:latin typeface="Cambria Math" panose="02040503050406030204" pitchFamily="18" charset="0"/>
                            <a:ea typeface="Cambria Math" panose="02040503050406030204" pitchFamily="18" charset="0"/>
                          </a:rPr>
                          <m:t>)</m:t>
                        </m:r>
                      </m:oMath>
                    </m:oMathPara>
                  </a14:m>
                  <a:endParaRPr lang="fr-FR" sz="400" dirty="0"/>
                </a:p>
              </p:txBody>
            </p:sp>
          </mc:Choice>
          <mc:Fallback xmlns="">
            <p:sp>
              <p:nvSpPr>
                <p:cNvPr id="571" name="TextBox 4">
                  <a:extLst>
                    <a:ext uri="{FF2B5EF4-FFF2-40B4-BE49-F238E27FC236}">
                      <a16:creationId xmlns="" xmlns:a16="http://schemas.microsoft.com/office/drawing/2014/main" xmlns:a14="http://schemas.microsoft.com/office/drawing/2010/main" id="{167AC63E-CD84-4AAE-99AC-C0F67D931DEF}"/>
                    </a:ext>
                  </a:extLst>
                </p:cNvPr>
                <p:cNvSpPr txBox="1">
                  <a:spLocks noRot="1" noChangeAspect="1" noMove="1" noResize="1" noEditPoints="1" noAdjustHandles="1" noChangeArrowheads="1" noChangeShapeType="1" noTextEdit="1"/>
                </p:cNvSpPr>
                <p:nvPr/>
              </p:nvSpPr>
              <p:spPr>
                <a:xfrm>
                  <a:off x="4347953" y="4088508"/>
                  <a:ext cx="3954974" cy="219342"/>
                </a:xfrm>
                <a:prstGeom prst="rect">
                  <a:avLst/>
                </a:prstGeom>
                <a:blipFill rotWithShape="0">
                  <a:blip r:embed="rId37"/>
                  <a:stretch>
                    <a:fillRect b="-50000"/>
                  </a:stretch>
                </a:blipFill>
                <a:ln w="12700">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87" name="Rectangle 586"/>
                <p:cNvSpPr/>
                <p:nvPr/>
              </p:nvSpPr>
              <p:spPr>
                <a:xfrm>
                  <a:off x="1073865" y="3522790"/>
                  <a:ext cx="2378790" cy="86940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450" b="1" dirty="0" err="1" smtClean="0">
                      <a:solidFill>
                        <a:schemeClr val="tx1"/>
                      </a:solidFill>
                    </a:rPr>
                    <a:t>Evaluate</a:t>
                  </a:r>
                  <a:r>
                    <a:rPr lang="fr-FR" sz="450" b="1" dirty="0" smtClean="0">
                      <a:solidFill>
                        <a:schemeClr val="tx1"/>
                      </a:solidFill>
                    </a:rPr>
                    <a:t> </a:t>
                  </a:r>
                  <a:r>
                    <a:rPr lang="fr-FR" sz="450" b="1" dirty="0" err="1" smtClean="0">
                      <a:solidFill>
                        <a:schemeClr val="tx1"/>
                      </a:solidFill>
                    </a:rPr>
                    <a:t>Cost</a:t>
                  </a:r>
                  <a:r>
                    <a:rPr lang="fr-FR" sz="450" b="1" dirty="0" smtClean="0">
                      <a:solidFill>
                        <a:schemeClr val="tx1"/>
                      </a:solidFill>
                    </a:rPr>
                    <a:t> </a:t>
                  </a:r>
                  <a:r>
                    <a:rPr lang="fr-FR" sz="450" b="1" dirty="0">
                      <a:solidFill>
                        <a:schemeClr val="tx1"/>
                      </a:solidFill>
                    </a:rPr>
                    <a:t>Fonction </a:t>
                  </a:r>
                  <a:r>
                    <a:rPr lang="fr-FR" sz="450" b="1" dirty="0" smtClean="0">
                      <a:solidFill>
                        <a:schemeClr val="tx1"/>
                      </a:solidFill>
                    </a:rPr>
                    <a:t>                         </a:t>
                  </a:r>
                  <a14:m>
                    <m:oMath xmlns:m="http://schemas.openxmlformats.org/officeDocument/2006/math">
                      <m:r>
                        <a:rPr lang="fr-FR" sz="500" i="1">
                          <a:solidFill>
                            <a:prstClr val="black"/>
                          </a:solidFill>
                          <a:latin typeface="Cambria Math" panose="02040503050406030204" pitchFamily="18" charset="0"/>
                          <a:ea typeface="Cambria Math" panose="02040503050406030204" pitchFamily="18" charset="0"/>
                        </a:rPr>
                        <m:t>𝐽</m:t>
                      </m:r>
                      <m:r>
                        <a:rPr lang="fr-FR" sz="500" i="1">
                          <a:solidFill>
                            <a:prstClr val="black"/>
                          </a:solidFill>
                          <a:latin typeface="Cambria Math" panose="02040503050406030204" pitchFamily="18" charset="0"/>
                          <a:ea typeface="Cambria Math" panose="02040503050406030204" pitchFamily="18" charset="0"/>
                        </a:rPr>
                        <m:t>(</m:t>
                      </m:r>
                      <m:sSub>
                        <m:sSubPr>
                          <m:ctrlPr>
                            <a:rPr lang="fr-FR" sz="500" i="1">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a:solidFill>
                                <a:prstClr val="black"/>
                              </a:solidFill>
                              <a:latin typeface="Cambria Math" panose="02040503050406030204" pitchFamily="18" charset="0"/>
                            </a:rPr>
                            <m:t>𝑖</m:t>
                          </m:r>
                        </m:sub>
                      </m:sSub>
                      <m:r>
                        <a:rPr lang="fr-FR" sz="500" i="1">
                          <a:solidFill>
                            <a:prstClr val="black"/>
                          </a:solidFill>
                          <a:latin typeface="Cambria Math" panose="02040503050406030204" pitchFamily="18" charset="0"/>
                        </a:rPr>
                        <m:t>(</m:t>
                      </m:r>
                      <m:sSub>
                        <m:sSubPr>
                          <m:ctrlPr>
                            <a:rPr lang="fr-FR" sz="500" i="1">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𝑇</m:t>
                          </m:r>
                        </m:e>
                        <m:sub>
                          <m:r>
                            <a:rPr lang="fr-FR" sz="500" i="1">
                              <a:solidFill>
                                <a:prstClr val="black"/>
                              </a:solidFill>
                              <a:latin typeface="Cambria Math" panose="02040503050406030204" pitchFamily="18" charset="0"/>
                              <a:ea typeface="Cambria Math" panose="02040503050406030204" pitchFamily="18" charset="0"/>
                            </a:rPr>
                            <m:t>∞</m:t>
                          </m:r>
                        </m:sub>
                      </m:sSub>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ea typeface="Cambria Math" panose="02040503050406030204" pitchFamily="18" charset="0"/>
                        </a:rPr>
                        <m:t>)</m:t>
                      </m:r>
                    </m:oMath>
                  </a14:m>
                  <a:r>
                    <a:rPr lang="fr-FR" sz="500" b="1" dirty="0" smtClean="0">
                      <a:solidFill>
                        <a:schemeClr val="tx1"/>
                      </a:solidFill>
                    </a:rPr>
                    <a:t>  </a:t>
                  </a:r>
                  <a:endParaRPr lang="fr-FR" sz="800" dirty="0"/>
                </a:p>
              </p:txBody>
            </p:sp>
          </mc:Choice>
          <mc:Fallback xmlns="">
            <p:sp>
              <p:nvSpPr>
                <p:cNvPr id="587" name="Rectangle 586"/>
                <p:cNvSpPr>
                  <a:spLocks noRot="1" noChangeAspect="1" noMove="1" noResize="1" noEditPoints="1" noAdjustHandles="1" noChangeArrowheads="1" noChangeShapeType="1" noTextEdit="1"/>
                </p:cNvSpPr>
                <p:nvPr/>
              </p:nvSpPr>
              <p:spPr>
                <a:xfrm>
                  <a:off x="1073865" y="3522790"/>
                  <a:ext cx="2378790" cy="869406"/>
                </a:xfrm>
                <a:prstGeom prst="rect">
                  <a:avLst/>
                </a:prstGeom>
                <a:blipFill rotWithShape="0">
                  <a:blip r:embed="rId38"/>
                  <a:stretch>
                    <a:fillRect t="-2500" b="-2500"/>
                  </a:stretch>
                </a:blipFill>
                <a:ln w="9525">
                  <a:noFill/>
                </a:ln>
              </p:spPr>
              <p:txBody>
                <a:bodyPr/>
                <a:lstStyle/>
                <a:p>
                  <a:r>
                    <a:rPr lang="fr-FR">
                      <a:noFill/>
                    </a:rPr>
                    <a:t> </a:t>
                  </a:r>
                </a:p>
              </p:txBody>
            </p:sp>
          </mc:Fallback>
        </mc:AlternateContent>
        <p:cxnSp>
          <p:nvCxnSpPr>
            <p:cNvPr id="573" name="Connecteur droit avec flèche 572"/>
            <p:cNvCxnSpPr>
              <a:stCxn id="568" idx="2"/>
              <a:endCxn id="587" idx="0"/>
            </p:cNvCxnSpPr>
            <p:nvPr/>
          </p:nvCxnSpPr>
          <p:spPr>
            <a:xfrm flipH="1">
              <a:off x="2263260" y="3270746"/>
              <a:ext cx="57499" cy="252043"/>
            </a:xfrm>
            <a:prstGeom prst="straightConnector1">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574" name="Connecteur droit avec flèche 573"/>
            <p:cNvCxnSpPr>
              <a:stCxn id="587" idx="2"/>
              <a:endCxn id="564" idx="0"/>
            </p:cNvCxnSpPr>
            <p:nvPr/>
          </p:nvCxnSpPr>
          <p:spPr>
            <a:xfrm>
              <a:off x="2263260" y="4392196"/>
              <a:ext cx="89366" cy="243270"/>
            </a:xfrm>
            <a:prstGeom prst="straightConnector1">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5" name="TextBox 4">
                  <a:extLst>
                    <a:ext uri="{FF2B5EF4-FFF2-40B4-BE49-F238E27FC236}">
                      <a16:creationId xmlns="" xmlns:a16="http://schemas.microsoft.com/office/drawing/2014/main" id="{167AC63E-CD84-4AAE-99AC-C0F67D931DEF}"/>
                    </a:ext>
                  </a:extLst>
                </p:cNvPr>
                <p:cNvSpPr txBox="1"/>
                <p:nvPr/>
              </p:nvSpPr>
              <p:spPr>
                <a:xfrm>
                  <a:off x="4005969" y="4963385"/>
                  <a:ext cx="4059123" cy="246951"/>
                </a:xfrm>
                <a:prstGeom prst="rect">
                  <a:avLst/>
                </a:prstGeom>
                <a:noFill/>
                <a:ln w="12700">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fr-FR" sz="450" i="1" smtClean="0">
                                <a:latin typeface="Cambria Math" panose="02040503050406030204" pitchFamily="18" charset="0"/>
                              </a:rPr>
                            </m:ctrlPr>
                          </m:sSupPr>
                          <m:e>
                            <m:sSub>
                              <m:sSubPr>
                                <m:ctrlPr>
                                  <a:rPr lang="fr-FR" sz="450" i="1">
                                    <a:latin typeface="Cambria Math" panose="02040503050406030204" pitchFamily="18" charset="0"/>
                                  </a:rPr>
                                </m:ctrlPr>
                              </m:sSubPr>
                              <m:e>
                                <m:r>
                                  <a:rPr lang="fr-FR" sz="450" i="1">
                                    <a:latin typeface="Cambria Math" panose="02040503050406030204" pitchFamily="18" charset="0"/>
                                  </a:rPr>
                                  <m:t>𝑇</m:t>
                                </m:r>
                              </m:e>
                              <m:sub>
                                <m:r>
                                  <a:rPr lang="fr-FR" sz="450" i="1">
                                    <a:latin typeface="Cambria Math" panose="02040503050406030204" pitchFamily="18" charset="0"/>
                                    <a:ea typeface="Cambria Math" panose="02040503050406030204" pitchFamily="18" charset="0"/>
                                  </a:rPr>
                                  <m:t>∞</m:t>
                                </m:r>
                              </m:sub>
                            </m:sSub>
                            <m:d>
                              <m:dPr>
                                <m:ctrlPr>
                                  <a:rPr lang="fr-FR" sz="450" i="1">
                                    <a:latin typeface="Cambria Math" panose="02040503050406030204" pitchFamily="18" charset="0"/>
                                  </a:rPr>
                                </m:ctrlPr>
                              </m:dPr>
                              <m:e>
                                <m:r>
                                  <a:rPr lang="fr-FR" sz="450" i="1">
                                    <a:latin typeface="Cambria Math" panose="02040503050406030204" pitchFamily="18" charset="0"/>
                                  </a:rPr>
                                  <m:t>𝑟</m:t>
                                </m:r>
                                <m:r>
                                  <a:rPr lang="fr-FR" sz="450" i="1">
                                    <a:latin typeface="Cambria Math" panose="02040503050406030204" pitchFamily="18" charset="0"/>
                                  </a:rPr>
                                  <m:t>,</m:t>
                                </m:r>
                                <m:r>
                                  <a:rPr lang="fr-FR" sz="450" i="1">
                                    <a:latin typeface="Cambria Math" panose="02040503050406030204" pitchFamily="18" charset="0"/>
                                  </a:rPr>
                                  <m:t>𝑧</m:t>
                                </m:r>
                                <m:r>
                                  <a:rPr lang="fr-FR" sz="450" i="1">
                                    <a:latin typeface="Cambria Math" panose="02040503050406030204" pitchFamily="18" charset="0"/>
                                  </a:rPr>
                                  <m:t>,</m:t>
                                </m:r>
                                <m:r>
                                  <a:rPr lang="fr-FR" sz="450" i="1">
                                    <a:latin typeface="Cambria Math" panose="02040503050406030204" pitchFamily="18" charset="0"/>
                                  </a:rPr>
                                  <m:t>𝑡</m:t>
                                </m:r>
                              </m:e>
                            </m:d>
                          </m:e>
                          <m:sup>
                            <m:r>
                              <a:rPr lang="fr-FR" sz="450" i="1">
                                <a:latin typeface="Cambria Math" panose="02040503050406030204" pitchFamily="18" charset="0"/>
                              </a:rPr>
                              <m:t>𝑘</m:t>
                            </m:r>
                            <m:r>
                              <a:rPr lang="fr-FR" sz="450" b="0" i="1" smtClean="0">
                                <a:latin typeface="Cambria Math" panose="02040503050406030204" pitchFamily="18" charset="0"/>
                              </a:rPr>
                              <m:t>+1</m:t>
                            </m:r>
                          </m:sup>
                        </m:sSup>
                        <m:r>
                          <a:rPr lang="fr-FR" sz="450" b="0" i="1" smtClean="0">
                            <a:latin typeface="Cambria Math" panose="02040503050406030204" pitchFamily="18" charset="0"/>
                            <a:ea typeface="Cambria Math" panose="02040503050406030204" pitchFamily="18" charset="0"/>
                          </a:rPr>
                          <m:t>=</m:t>
                        </m:r>
                        <m:sSup>
                          <m:sSupPr>
                            <m:ctrlPr>
                              <a:rPr lang="fr-FR" sz="450" i="1">
                                <a:latin typeface="Cambria Math" panose="02040503050406030204" pitchFamily="18" charset="0"/>
                              </a:rPr>
                            </m:ctrlPr>
                          </m:sSupPr>
                          <m:e>
                            <m:sSub>
                              <m:sSubPr>
                                <m:ctrlPr>
                                  <a:rPr lang="fr-FR" sz="450" i="1">
                                    <a:latin typeface="Cambria Math" panose="02040503050406030204" pitchFamily="18" charset="0"/>
                                  </a:rPr>
                                </m:ctrlPr>
                              </m:sSubPr>
                              <m:e>
                                <m:r>
                                  <a:rPr lang="fr-FR" sz="450" i="1">
                                    <a:latin typeface="Cambria Math" panose="02040503050406030204" pitchFamily="18" charset="0"/>
                                  </a:rPr>
                                  <m:t>𝑇</m:t>
                                </m:r>
                              </m:e>
                              <m:sub>
                                <m:r>
                                  <a:rPr lang="fr-FR" sz="450" i="1">
                                    <a:latin typeface="Cambria Math" panose="02040503050406030204" pitchFamily="18" charset="0"/>
                                    <a:ea typeface="Cambria Math" panose="02040503050406030204" pitchFamily="18" charset="0"/>
                                  </a:rPr>
                                  <m:t>∞</m:t>
                                </m:r>
                              </m:sub>
                            </m:sSub>
                            <m:d>
                              <m:dPr>
                                <m:ctrlPr>
                                  <a:rPr lang="fr-FR" sz="450" i="1">
                                    <a:latin typeface="Cambria Math" panose="02040503050406030204" pitchFamily="18" charset="0"/>
                                  </a:rPr>
                                </m:ctrlPr>
                              </m:dPr>
                              <m:e>
                                <m:r>
                                  <a:rPr lang="fr-FR" sz="450" i="1">
                                    <a:latin typeface="Cambria Math" panose="02040503050406030204" pitchFamily="18" charset="0"/>
                                  </a:rPr>
                                  <m:t>𝑟</m:t>
                                </m:r>
                                <m:r>
                                  <a:rPr lang="fr-FR" sz="450" i="1">
                                    <a:latin typeface="Cambria Math" panose="02040503050406030204" pitchFamily="18" charset="0"/>
                                  </a:rPr>
                                  <m:t>,</m:t>
                                </m:r>
                                <m:r>
                                  <a:rPr lang="fr-FR" sz="450" i="1">
                                    <a:latin typeface="Cambria Math" panose="02040503050406030204" pitchFamily="18" charset="0"/>
                                  </a:rPr>
                                  <m:t>𝑧</m:t>
                                </m:r>
                                <m:r>
                                  <a:rPr lang="fr-FR" sz="450" i="1">
                                    <a:latin typeface="Cambria Math" panose="02040503050406030204" pitchFamily="18" charset="0"/>
                                  </a:rPr>
                                  <m:t>,</m:t>
                                </m:r>
                                <m:r>
                                  <a:rPr lang="fr-FR" sz="450" i="1">
                                    <a:latin typeface="Cambria Math" panose="02040503050406030204" pitchFamily="18" charset="0"/>
                                  </a:rPr>
                                  <m:t>𝑡</m:t>
                                </m:r>
                              </m:e>
                            </m:d>
                          </m:e>
                          <m:sup>
                            <m:r>
                              <a:rPr lang="fr-FR" sz="450" i="1">
                                <a:latin typeface="Cambria Math" panose="02040503050406030204" pitchFamily="18" charset="0"/>
                              </a:rPr>
                              <m:t>𝑘</m:t>
                            </m:r>
                          </m:sup>
                        </m:sSup>
                        <m:r>
                          <a:rPr lang="fr-FR" sz="450" b="0" i="1" smtClean="0">
                            <a:latin typeface="Cambria Math" panose="02040503050406030204" pitchFamily="18" charset="0"/>
                          </a:rPr>
                          <m:t>+</m:t>
                        </m:r>
                        <m:sSup>
                          <m:sSupPr>
                            <m:ctrlPr>
                              <a:rPr lang="pt-BR" sz="450" i="1">
                                <a:latin typeface="Cambria Math" panose="02040503050406030204" pitchFamily="18" charset="0"/>
                              </a:rPr>
                            </m:ctrlPr>
                          </m:sSupPr>
                          <m:e>
                            <m:r>
                              <m:rPr>
                                <m:sty m:val="p"/>
                              </m:rPr>
                              <a:rPr lang="fr-FR" sz="450">
                                <a:latin typeface="Cambria Math" panose="02040503050406030204" pitchFamily="18" charset="0"/>
                                <a:ea typeface="Cambria Math" panose="02040503050406030204" pitchFamily="18" charset="0"/>
                              </a:rPr>
                              <m:t>ρ</m:t>
                            </m:r>
                          </m:e>
                          <m:sup>
                            <m:r>
                              <a:rPr lang="fr-FR" sz="450" i="1">
                                <a:latin typeface="Cambria Math" panose="02040503050406030204" pitchFamily="18" charset="0"/>
                              </a:rPr>
                              <m:t>𝑘</m:t>
                            </m:r>
                          </m:sup>
                        </m:sSup>
                        <m:sSup>
                          <m:sSupPr>
                            <m:ctrlPr>
                              <a:rPr lang="pt-BR" sz="450" i="1">
                                <a:latin typeface="Cambria Math" panose="02040503050406030204" pitchFamily="18" charset="0"/>
                              </a:rPr>
                            </m:ctrlPr>
                          </m:sSupPr>
                          <m:e>
                            <m:r>
                              <m:rPr>
                                <m:sty m:val="p"/>
                              </m:rPr>
                              <a:rPr lang="fr-FR" sz="450">
                                <a:latin typeface="Cambria Math" panose="02040503050406030204" pitchFamily="18" charset="0"/>
                              </a:rPr>
                              <m:t>W</m:t>
                            </m:r>
                          </m:e>
                          <m:sup>
                            <m:r>
                              <a:rPr lang="fr-FR" sz="450" i="1">
                                <a:latin typeface="Cambria Math" panose="02040503050406030204" pitchFamily="18" charset="0"/>
                              </a:rPr>
                              <m:t>𝑘</m:t>
                            </m:r>
                          </m:sup>
                        </m:sSup>
                      </m:oMath>
                    </m:oMathPara>
                  </a14:m>
                  <a:endParaRPr lang="fr-FR" sz="450" dirty="0"/>
                </a:p>
              </p:txBody>
            </p:sp>
          </mc:Choice>
          <mc:Fallback xmlns="">
            <p:sp>
              <p:nvSpPr>
                <p:cNvPr id="575" name="TextBox 4">
                  <a:extLst>
                    <a:ext uri="{FF2B5EF4-FFF2-40B4-BE49-F238E27FC236}">
                      <a16:creationId xmlns="" xmlns:a16="http://schemas.microsoft.com/office/drawing/2014/main" xmlns:a14="http://schemas.microsoft.com/office/drawing/2010/main" id="{167AC63E-CD84-4AAE-99AC-C0F67D931DEF}"/>
                    </a:ext>
                  </a:extLst>
                </p:cNvPr>
                <p:cNvSpPr txBox="1">
                  <a:spLocks noRot="1" noChangeAspect="1" noMove="1" noResize="1" noEditPoints="1" noAdjustHandles="1" noChangeArrowheads="1" noChangeShapeType="1" noTextEdit="1"/>
                </p:cNvSpPr>
                <p:nvPr/>
              </p:nvSpPr>
              <p:spPr>
                <a:xfrm>
                  <a:off x="4005969" y="4963385"/>
                  <a:ext cx="4059123" cy="246951"/>
                </a:xfrm>
                <a:prstGeom prst="rect">
                  <a:avLst/>
                </a:prstGeom>
                <a:blipFill rotWithShape="0">
                  <a:blip r:embed="rId39"/>
                  <a:stretch>
                    <a:fillRect t="-8333" b="-25000"/>
                  </a:stretch>
                </a:blipFill>
                <a:ln w="12700">
                  <a:noFill/>
                </a:ln>
              </p:spPr>
              <p:txBody>
                <a:bodyPr/>
                <a:lstStyle/>
                <a:p>
                  <a:r>
                    <a:rPr lang="fr-FR">
                      <a:noFill/>
                    </a:rPr>
                    <a:t> </a:t>
                  </a:r>
                </a:p>
              </p:txBody>
            </p:sp>
          </mc:Fallback>
        </mc:AlternateContent>
        <p:cxnSp>
          <p:nvCxnSpPr>
            <p:cNvPr id="577" name="Connecteur en angle 576"/>
            <p:cNvCxnSpPr>
              <a:stCxn id="564" idx="3"/>
              <a:endCxn id="529" idx="1"/>
            </p:cNvCxnSpPr>
            <p:nvPr/>
          </p:nvCxnSpPr>
          <p:spPr>
            <a:xfrm flipV="1">
              <a:off x="2792587" y="2603841"/>
              <a:ext cx="1410702" cy="2352907"/>
            </a:xfrm>
            <a:prstGeom prst="bentConnector3">
              <a:avLst>
                <a:gd name="adj1" fmla="val 68675"/>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579" name="Connecteur en angle 578"/>
            <p:cNvCxnSpPr>
              <a:stCxn id="564" idx="2"/>
            </p:cNvCxnSpPr>
            <p:nvPr/>
          </p:nvCxnSpPr>
          <p:spPr>
            <a:xfrm rot="16200000" flipH="1">
              <a:off x="2568787" y="5061866"/>
              <a:ext cx="261441" cy="693762"/>
            </a:xfrm>
            <a:prstGeom prst="bentConnector2">
              <a:avLst/>
            </a:prstGeom>
            <a:ln w="12700">
              <a:solidFill>
                <a:srgbClr val="FFC000"/>
              </a:solidFill>
              <a:headEnd w="sm" len="sm"/>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81" name="Rectangle 580"/>
                <p:cNvSpPr/>
                <p:nvPr/>
              </p:nvSpPr>
              <p:spPr>
                <a:xfrm>
                  <a:off x="1744595" y="4579543"/>
                  <a:ext cx="1236057" cy="646570"/>
                </a:xfrm>
                <a:prstGeom prst="rect">
                  <a:avLst/>
                </a:prstGeom>
                <a:ln w="12700">
                  <a:noFill/>
                </a:ln>
              </p:spPr>
              <p:txBody>
                <a:bodyPr wrap="none">
                  <a:spAutoFit/>
                </a:bodyPr>
                <a:lstStyle/>
                <a:p>
                  <a14:m>
                    <m:oMath xmlns:m="http://schemas.openxmlformats.org/officeDocument/2006/math">
                      <m:r>
                        <a:rPr lang="fr-FR" sz="600" i="1" smtClean="0">
                          <a:solidFill>
                            <a:prstClr val="black"/>
                          </a:solidFill>
                          <a:latin typeface="Cambria Math" panose="02040503050406030204" pitchFamily="18" charset="0"/>
                          <a:ea typeface="Cambria Math" panose="02040503050406030204" pitchFamily="18" charset="0"/>
                        </a:rPr>
                        <m:t>𝐽</m:t>
                      </m:r>
                    </m:oMath>
                  </a14:m>
                  <a:r>
                    <a:rPr lang="fr-FR" sz="600" dirty="0" smtClean="0"/>
                    <a:t>&lt;</a:t>
                  </a:r>
                  <a14:m>
                    <m:oMath xmlns:m="http://schemas.openxmlformats.org/officeDocument/2006/math">
                      <m:r>
                        <a:rPr lang="fr-FR" sz="600" i="1" dirty="0" smtClean="0">
                          <a:latin typeface="Cambria Math" panose="02040503050406030204" pitchFamily="18" charset="0"/>
                          <a:ea typeface="Cambria Math" panose="02040503050406030204" pitchFamily="18" charset="0"/>
                        </a:rPr>
                        <m:t>𝜀</m:t>
                      </m:r>
                    </m:oMath>
                  </a14:m>
                  <a:endParaRPr lang="fr-FR" sz="600" dirty="0"/>
                </a:p>
              </p:txBody>
            </p:sp>
          </mc:Choice>
          <mc:Fallback xmlns="">
            <p:sp>
              <p:nvSpPr>
                <p:cNvPr id="581" name="Rectangle 580"/>
                <p:cNvSpPr>
                  <a:spLocks noRot="1" noChangeAspect="1" noMove="1" noResize="1" noEditPoints="1" noAdjustHandles="1" noChangeArrowheads="1" noChangeShapeType="1" noTextEdit="1"/>
                </p:cNvSpPr>
                <p:nvPr/>
              </p:nvSpPr>
              <p:spPr>
                <a:xfrm>
                  <a:off x="1744595" y="4579543"/>
                  <a:ext cx="1236057" cy="646570"/>
                </a:xfrm>
                <a:prstGeom prst="rect">
                  <a:avLst/>
                </a:prstGeom>
                <a:blipFill rotWithShape="0">
                  <a:blip r:embed="rId40"/>
                  <a:stretch>
                    <a:fillRect b="-3333"/>
                  </a:stretch>
                </a:blipFill>
                <a:ln w="12700">
                  <a:noFill/>
                </a:ln>
              </p:spPr>
              <p:txBody>
                <a:bodyPr/>
                <a:lstStyle/>
                <a:p>
                  <a:r>
                    <a:rPr lang="fr-FR">
                      <a:noFill/>
                    </a:rPr>
                    <a:t> </a:t>
                  </a:r>
                </a:p>
              </p:txBody>
            </p:sp>
          </mc:Fallback>
        </mc:AlternateContent>
        <p:sp>
          <p:nvSpPr>
            <p:cNvPr id="582" name="Rectangle 581"/>
            <p:cNvSpPr/>
            <p:nvPr/>
          </p:nvSpPr>
          <p:spPr>
            <a:xfrm>
              <a:off x="2649701" y="5122959"/>
              <a:ext cx="2165295" cy="700451"/>
            </a:xfrm>
            <a:prstGeom prst="rect">
              <a:avLst/>
            </a:prstGeom>
            <a:ln w="12700">
              <a:noFill/>
            </a:ln>
          </p:spPr>
          <p:txBody>
            <a:bodyPr wrap="none">
              <a:spAutoFit/>
            </a:bodyPr>
            <a:lstStyle/>
            <a:p>
              <a:r>
                <a:rPr lang="fr-FR" sz="700" b="1" dirty="0" smtClean="0"/>
                <a:t>Optimal</a:t>
              </a:r>
              <a:endParaRPr lang="fr-FR" sz="700" b="1" dirty="0"/>
            </a:p>
          </p:txBody>
        </p:sp>
      </p:grpSp>
      <p:sp>
        <p:nvSpPr>
          <p:cNvPr id="195" name="ZoneTexte 194"/>
          <p:cNvSpPr txBox="1"/>
          <p:nvPr/>
        </p:nvSpPr>
        <p:spPr>
          <a:xfrm>
            <a:off x="3779881" y="5744646"/>
            <a:ext cx="295218" cy="184666"/>
          </a:xfrm>
          <a:prstGeom prst="rect">
            <a:avLst/>
          </a:prstGeom>
          <a:noFill/>
        </p:spPr>
        <p:txBody>
          <a:bodyPr wrap="square" rtlCol="0">
            <a:spAutoFit/>
          </a:bodyPr>
          <a:lstStyle/>
          <a:p>
            <a:r>
              <a:rPr lang="fr-FR" sz="600" dirty="0" smtClean="0">
                <a:latin typeface="+mn-lt"/>
              </a:rPr>
              <a:t>no</a:t>
            </a:r>
            <a:endParaRPr lang="fr-FR" sz="600" dirty="0">
              <a:latin typeface="+mn-lt"/>
            </a:endParaRPr>
          </a:p>
        </p:txBody>
      </p:sp>
      <p:sp>
        <p:nvSpPr>
          <p:cNvPr id="672" name="ZoneTexte 671"/>
          <p:cNvSpPr txBox="1"/>
          <p:nvPr/>
        </p:nvSpPr>
        <p:spPr>
          <a:xfrm>
            <a:off x="3499244" y="5923875"/>
            <a:ext cx="295218" cy="184666"/>
          </a:xfrm>
          <a:prstGeom prst="rect">
            <a:avLst/>
          </a:prstGeom>
          <a:noFill/>
        </p:spPr>
        <p:txBody>
          <a:bodyPr wrap="square" rtlCol="0">
            <a:spAutoFit/>
          </a:bodyPr>
          <a:lstStyle/>
          <a:p>
            <a:r>
              <a:rPr lang="fr-FR" sz="600" dirty="0" err="1" smtClean="0">
                <a:latin typeface="+mn-lt"/>
              </a:rPr>
              <a:t>yes</a:t>
            </a:r>
            <a:endParaRPr lang="fr-FR" sz="600" dirty="0">
              <a:latin typeface="+mn-lt"/>
            </a:endParaRPr>
          </a:p>
        </p:txBody>
      </p:sp>
      <p:sp>
        <p:nvSpPr>
          <p:cNvPr id="674" name="Rectangle 673"/>
          <p:cNvSpPr/>
          <p:nvPr/>
        </p:nvSpPr>
        <p:spPr>
          <a:xfrm flipH="1">
            <a:off x="3350269" y="4970470"/>
            <a:ext cx="45719" cy="1130847"/>
          </a:xfrm>
          <a:prstGeom prst="rect">
            <a:avLst/>
          </a:prstGeom>
          <a:solidFill>
            <a:srgbClr val="FFC000"/>
          </a:solidFill>
          <a:ln w="25400" cap="flat" cmpd="sng" algn="ctr">
            <a:noFill/>
            <a:prstDash val="solid"/>
          </a:ln>
          <a:effectLst/>
        </p:spPr>
        <p:txBody>
          <a:bodyPr vert="vert270" rtlCol="0" anchor="ctr"/>
          <a:lstStyle/>
          <a:p>
            <a:pPr algn="ctr" defTabSz="891984" eaLnBrk="1" fontAlgn="auto" hangingPunct="1">
              <a:spcBef>
                <a:spcPts val="0"/>
              </a:spcBef>
              <a:spcAft>
                <a:spcPts val="0"/>
              </a:spcAft>
            </a:pPr>
            <a:endParaRPr lang="fr-FR" sz="769" b="1" kern="0">
              <a:solidFill>
                <a:prstClr val="white"/>
              </a:solidFill>
              <a:latin typeface="Calibri"/>
              <a:ea typeface="ＭＳ Ｐゴシック" panose="020B0600070205080204" pitchFamily="34" charset="-128"/>
            </a:endParaRPr>
          </a:p>
        </p:txBody>
      </p:sp>
      <p:sp>
        <p:nvSpPr>
          <p:cNvPr id="709" name="Rectangle 708"/>
          <p:cNvSpPr/>
          <p:nvPr/>
        </p:nvSpPr>
        <p:spPr>
          <a:xfrm flipH="1">
            <a:off x="3345523" y="6131021"/>
            <a:ext cx="47605" cy="601695"/>
          </a:xfrm>
          <a:prstGeom prst="rect">
            <a:avLst/>
          </a:prstGeom>
          <a:solidFill>
            <a:srgbClr val="FFC000"/>
          </a:solidFill>
          <a:ln w="25400" cap="flat" cmpd="sng" algn="ctr">
            <a:noFill/>
            <a:prstDash val="solid"/>
          </a:ln>
          <a:effectLst/>
        </p:spPr>
        <p:txBody>
          <a:bodyPr vert="vert270" rtlCol="0" anchor="ctr"/>
          <a:lstStyle/>
          <a:p>
            <a:pPr algn="ctr" defTabSz="891984" eaLnBrk="1" fontAlgn="auto" hangingPunct="1">
              <a:spcBef>
                <a:spcPts val="0"/>
              </a:spcBef>
              <a:spcAft>
                <a:spcPts val="0"/>
              </a:spcAft>
            </a:pPr>
            <a:endParaRPr lang="fr-FR" sz="769" b="1" kern="0">
              <a:solidFill>
                <a:prstClr val="white"/>
              </a:solidFill>
              <a:latin typeface="Calibri"/>
              <a:ea typeface="ＭＳ Ｐゴシック" panose="020B0600070205080204" pitchFamily="34" charset="-128"/>
            </a:endParaRPr>
          </a:p>
        </p:txBody>
      </p:sp>
      <p:cxnSp>
        <p:nvCxnSpPr>
          <p:cNvPr id="710" name="Connecteur droit avec flèche 709"/>
          <p:cNvCxnSpPr/>
          <p:nvPr/>
        </p:nvCxnSpPr>
        <p:spPr>
          <a:xfrm>
            <a:off x="4654861" y="5418712"/>
            <a:ext cx="1007" cy="70874"/>
          </a:xfrm>
          <a:prstGeom prst="straightConnector1">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712" name="Connecteur droit avec flèche 711"/>
          <p:cNvCxnSpPr/>
          <p:nvPr/>
        </p:nvCxnSpPr>
        <p:spPr>
          <a:xfrm>
            <a:off x="4633470" y="5720405"/>
            <a:ext cx="1007" cy="70874"/>
          </a:xfrm>
          <a:prstGeom prst="straightConnector1">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196" name="Groupe 195"/>
          <p:cNvGrpSpPr/>
          <p:nvPr/>
        </p:nvGrpSpPr>
        <p:grpSpPr>
          <a:xfrm>
            <a:off x="3321373" y="4795058"/>
            <a:ext cx="1575961" cy="128017"/>
            <a:chOff x="4036486" y="4763950"/>
            <a:chExt cx="1575961" cy="128017"/>
          </a:xfrm>
        </p:grpSpPr>
        <p:sp>
          <p:nvSpPr>
            <p:cNvPr id="525" name="Pentagone 524"/>
            <p:cNvSpPr/>
            <p:nvPr/>
          </p:nvSpPr>
          <p:spPr>
            <a:xfrm rot="10800000">
              <a:off x="4036486" y="4763950"/>
              <a:ext cx="1074906" cy="128017"/>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endParaRPr lang="fr-FR" sz="769" b="1" kern="0" dirty="0">
                <a:solidFill>
                  <a:prstClr val="white"/>
                </a:solidFill>
                <a:latin typeface="Calibri"/>
              </a:endParaRPr>
            </a:p>
          </p:txBody>
        </p:sp>
        <p:sp>
          <p:nvSpPr>
            <p:cNvPr id="513" name="Pentagone 512"/>
            <p:cNvSpPr/>
            <p:nvPr/>
          </p:nvSpPr>
          <p:spPr>
            <a:xfrm>
              <a:off x="4159756" y="4765943"/>
              <a:ext cx="1452691" cy="124481"/>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r>
                <a:rPr lang="fr-FR" sz="769" b="1" kern="0" dirty="0" err="1">
                  <a:solidFill>
                    <a:prstClr val="white"/>
                  </a:solidFill>
                  <a:latin typeface="Calibri"/>
                </a:rPr>
                <a:t>Conjugate</a:t>
              </a:r>
              <a:r>
                <a:rPr lang="fr-FR" sz="769" b="1" kern="0" dirty="0">
                  <a:solidFill>
                    <a:prstClr val="white"/>
                  </a:solidFill>
                  <a:latin typeface="Calibri"/>
                </a:rPr>
                <a:t> gradient </a:t>
              </a:r>
              <a:r>
                <a:rPr lang="fr-FR" sz="769" b="1" kern="0" dirty="0" err="1">
                  <a:solidFill>
                    <a:prstClr val="white"/>
                  </a:solidFill>
                  <a:latin typeface="Calibri"/>
                </a:rPr>
                <a:t>algorithm</a:t>
              </a:r>
              <a:endParaRPr lang="fr-FR" sz="769" b="1" kern="0" dirty="0">
                <a:solidFill>
                  <a:prstClr val="white"/>
                </a:solidFill>
                <a:latin typeface="Calibri"/>
              </a:endParaRPr>
            </a:p>
          </p:txBody>
        </p:sp>
      </p:grpSp>
      <p:grpSp>
        <p:nvGrpSpPr>
          <p:cNvPr id="10" name="Groupe 9"/>
          <p:cNvGrpSpPr/>
          <p:nvPr/>
        </p:nvGrpSpPr>
        <p:grpSpPr>
          <a:xfrm>
            <a:off x="3283428" y="4127096"/>
            <a:ext cx="1144026" cy="164122"/>
            <a:chOff x="3307506" y="4095368"/>
            <a:chExt cx="1144026" cy="164122"/>
          </a:xfrm>
        </p:grpSpPr>
        <p:grpSp>
          <p:nvGrpSpPr>
            <p:cNvPr id="60" name="Groupe 59"/>
            <p:cNvGrpSpPr/>
            <p:nvPr/>
          </p:nvGrpSpPr>
          <p:grpSpPr>
            <a:xfrm>
              <a:off x="3308390" y="4117716"/>
              <a:ext cx="1143142" cy="134489"/>
              <a:chOff x="4208583" y="4004511"/>
              <a:chExt cx="1143142" cy="134489"/>
            </a:xfrm>
            <a:solidFill>
              <a:srgbClr val="178B83"/>
            </a:solidFill>
          </p:grpSpPr>
          <p:sp>
            <p:nvSpPr>
              <p:cNvPr id="524" name="Pentagone 523"/>
              <p:cNvSpPr/>
              <p:nvPr/>
            </p:nvSpPr>
            <p:spPr>
              <a:xfrm rot="10800000">
                <a:off x="4208583" y="4004511"/>
                <a:ext cx="1074906" cy="128017"/>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endParaRPr lang="fr-FR" sz="769" b="1" kern="0" dirty="0">
                  <a:solidFill>
                    <a:prstClr val="white"/>
                  </a:solidFill>
                  <a:latin typeface="Calibri"/>
                </a:endParaRPr>
              </a:p>
            </p:txBody>
          </p:sp>
          <p:sp>
            <p:nvSpPr>
              <p:cNvPr id="510" name="Pentagone 509"/>
              <p:cNvSpPr/>
              <p:nvPr/>
            </p:nvSpPr>
            <p:spPr>
              <a:xfrm>
                <a:off x="4276819" y="4010983"/>
                <a:ext cx="1074906" cy="128017"/>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r>
                  <a:rPr lang="fr-FR" sz="769" b="1" kern="0" dirty="0" err="1">
                    <a:solidFill>
                      <a:prstClr val="white"/>
                    </a:solidFill>
                    <a:latin typeface="Calibri"/>
                  </a:rPr>
                  <a:t>Solving</a:t>
                </a:r>
                <a:r>
                  <a:rPr lang="fr-FR" sz="769" b="1" kern="0" dirty="0">
                    <a:solidFill>
                      <a:prstClr val="white"/>
                    </a:solidFill>
                    <a:latin typeface="Calibri"/>
                  </a:rPr>
                  <a:t> </a:t>
                </a:r>
                <a:r>
                  <a:rPr lang="fr-FR" sz="769" b="1" kern="0" dirty="0" err="1">
                    <a:solidFill>
                      <a:prstClr val="white"/>
                    </a:solidFill>
                    <a:latin typeface="Calibri"/>
                  </a:rPr>
                  <a:t>equations</a:t>
                </a:r>
                <a:endParaRPr lang="fr-FR" sz="769" b="1" kern="0" dirty="0">
                  <a:solidFill>
                    <a:prstClr val="white"/>
                  </a:solidFill>
                  <a:latin typeface="Calibri"/>
                </a:endParaRPr>
              </a:p>
            </p:txBody>
          </p:sp>
        </p:grpSp>
        <p:sp>
          <p:nvSpPr>
            <p:cNvPr id="726"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3307506" y="4095368"/>
              <a:ext cx="151160" cy="164122"/>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kumimoji="0" lang="fr-FR" sz="600" b="1" i="0" u="none" strike="noStrike" kern="0" cap="none" spc="0" normalizeH="0" baseline="0" noProof="0" dirty="0" smtClean="0">
                  <a:ln>
                    <a:noFill/>
                  </a:ln>
                  <a:solidFill>
                    <a:sysClr val="windowText" lastClr="000000"/>
                  </a:solidFill>
                  <a:effectLst/>
                  <a:uLnTx/>
                  <a:uFillTx/>
                  <a:latin typeface="Calibri"/>
                </a:rPr>
                <a:t>4</a:t>
              </a:r>
              <a:endParaRPr kumimoji="0" lang="fr-FR" sz="600" b="1" i="0" u="none" strike="noStrike" kern="0" cap="none" spc="0" normalizeH="0" baseline="0" noProof="0" dirty="0">
                <a:ln>
                  <a:noFill/>
                </a:ln>
                <a:solidFill>
                  <a:sysClr val="windowText" lastClr="000000"/>
                </a:solidFill>
                <a:effectLst/>
                <a:uLnTx/>
                <a:uFillTx/>
                <a:latin typeface="Calibri"/>
              </a:endParaRPr>
            </a:p>
          </p:txBody>
        </p:sp>
      </p:grpSp>
      <p:grpSp>
        <p:nvGrpSpPr>
          <p:cNvPr id="727" name="Groupe 726"/>
          <p:cNvGrpSpPr/>
          <p:nvPr/>
        </p:nvGrpSpPr>
        <p:grpSpPr>
          <a:xfrm>
            <a:off x="487086" y="4168631"/>
            <a:ext cx="1262835" cy="127791"/>
            <a:chOff x="1269057" y="4071115"/>
            <a:chExt cx="1262835" cy="127791"/>
          </a:xfrm>
        </p:grpSpPr>
        <p:sp>
          <p:nvSpPr>
            <p:cNvPr id="728" name="Pentagone 727"/>
            <p:cNvSpPr/>
            <p:nvPr/>
          </p:nvSpPr>
          <p:spPr>
            <a:xfrm rot="10800000">
              <a:off x="1269057" y="4071363"/>
              <a:ext cx="1091947" cy="127543"/>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endParaRPr lang="fr-FR" sz="769" b="1" kern="0" dirty="0">
                <a:solidFill>
                  <a:prstClr val="white"/>
                </a:solidFill>
                <a:latin typeface="Calibri"/>
              </a:endParaRPr>
            </a:p>
          </p:txBody>
        </p:sp>
        <p:sp>
          <p:nvSpPr>
            <p:cNvPr id="729" name="Pentagone 728"/>
            <p:cNvSpPr/>
            <p:nvPr/>
          </p:nvSpPr>
          <p:spPr>
            <a:xfrm>
              <a:off x="1439945" y="4071115"/>
              <a:ext cx="1091947" cy="127543"/>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r>
                <a:rPr lang="fr-FR" sz="769" b="1" kern="0" dirty="0" err="1" smtClean="0">
                  <a:solidFill>
                    <a:prstClr val="white"/>
                  </a:solidFill>
                  <a:latin typeface="Calibri"/>
                </a:rPr>
                <a:t>Boundary</a:t>
              </a:r>
              <a:r>
                <a:rPr lang="fr-FR" sz="769" b="1" kern="0" dirty="0" smtClean="0">
                  <a:solidFill>
                    <a:prstClr val="white"/>
                  </a:solidFill>
                  <a:latin typeface="Calibri"/>
                </a:rPr>
                <a:t> Conditions</a:t>
              </a:r>
              <a:endParaRPr lang="fr-FR" sz="769" b="1" kern="0" dirty="0">
                <a:solidFill>
                  <a:prstClr val="white"/>
                </a:solidFill>
                <a:latin typeface="Calibri"/>
              </a:endParaRPr>
            </a:p>
          </p:txBody>
        </p:sp>
      </p:grpSp>
      <p:sp>
        <p:nvSpPr>
          <p:cNvPr id="730"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486928" y="2422332"/>
            <a:ext cx="161256" cy="149300"/>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lang="fr-FR" sz="600" b="1" kern="0" dirty="0">
                <a:solidFill>
                  <a:sysClr val="windowText" lastClr="000000"/>
                </a:solidFill>
                <a:latin typeface="Calibri"/>
              </a:rPr>
              <a:t>1</a:t>
            </a:r>
            <a:endParaRPr kumimoji="0" lang="fr-FR" sz="600" b="1" i="0" u="none" strike="noStrike" kern="0" cap="none" spc="0" normalizeH="0" baseline="0" noProof="0" dirty="0">
              <a:ln>
                <a:noFill/>
              </a:ln>
              <a:solidFill>
                <a:sysClr val="windowText" lastClr="000000"/>
              </a:solidFill>
              <a:effectLst/>
              <a:uLnTx/>
              <a:uFillTx/>
              <a:latin typeface="Calibri"/>
            </a:endParaRPr>
          </a:p>
        </p:txBody>
      </p:sp>
      <p:grpSp>
        <p:nvGrpSpPr>
          <p:cNvPr id="731" name="Groupe 730"/>
          <p:cNvGrpSpPr/>
          <p:nvPr/>
        </p:nvGrpSpPr>
        <p:grpSpPr>
          <a:xfrm>
            <a:off x="3839866" y="2438870"/>
            <a:ext cx="1912577" cy="127791"/>
            <a:chOff x="1269057" y="4071115"/>
            <a:chExt cx="1262835" cy="127791"/>
          </a:xfrm>
        </p:grpSpPr>
        <p:sp>
          <p:nvSpPr>
            <p:cNvPr id="732" name="Pentagone 731"/>
            <p:cNvSpPr/>
            <p:nvPr/>
          </p:nvSpPr>
          <p:spPr>
            <a:xfrm rot="10800000">
              <a:off x="1269057" y="4071363"/>
              <a:ext cx="1091947" cy="127543"/>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pPr>
              <a:endParaRPr lang="fr-FR" sz="769" b="1" kern="0" dirty="0">
                <a:solidFill>
                  <a:prstClr val="white"/>
                </a:solidFill>
                <a:latin typeface="Calibri"/>
              </a:endParaRPr>
            </a:p>
          </p:txBody>
        </p:sp>
        <p:sp>
          <p:nvSpPr>
            <p:cNvPr id="733" name="Pentagone 732"/>
            <p:cNvSpPr/>
            <p:nvPr/>
          </p:nvSpPr>
          <p:spPr>
            <a:xfrm>
              <a:off x="1439945" y="4071115"/>
              <a:ext cx="1091947" cy="127543"/>
            </a:xfrm>
            <a:prstGeom prst="homePlate">
              <a:avLst/>
            </a:prstGeom>
            <a:solidFill>
              <a:srgbClr val="4BACC6">
                <a:lumMod val="75000"/>
              </a:srgbClr>
            </a:solidFill>
            <a:ln w="25400" cap="flat" cmpd="sng" algn="ctr">
              <a:noFill/>
              <a:prstDash val="solid"/>
            </a:ln>
            <a:effectLst/>
          </p:spPr>
          <p:txBody>
            <a:bodyPr vert="horz" rtlCol="0" anchor="ctr"/>
            <a:lstStyle/>
            <a:p>
              <a:pPr algn="ctr" defTabSz="891984" eaLnBrk="1" fontAlgn="auto" hangingPunct="1">
                <a:spcBef>
                  <a:spcPts val="0"/>
                </a:spcBef>
                <a:spcAft>
                  <a:spcPts val="0"/>
                </a:spcAft>
                <a:defRPr/>
              </a:pPr>
              <a:r>
                <a:rPr lang="fr-FR" sz="769" b="1" kern="0" dirty="0" err="1">
                  <a:solidFill>
                    <a:prstClr val="white"/>
                  </a:solidFill>
                  <a:latin typeface="Calibri"/>
                </a:rPr>
                <a:t>Approach</a:t>
              </a:r>
              <a:r>
                <a:rPr lang="fr-FR" sz="769" b="1" kern="0" dirty="0">
                  <a:solidFill>
                    <a:prstClr val="white"/>
                  </a:solidFill>
                  <a:latin typeface="Calibri"/>
                </a:rPr>
                <a:t> and </a:t>
              </a:r>
              <a:r>
                <a:rPr lang="fr-FR" sz="769" kern="0" dirty="0">
                  <a:solidFill>
                    <a:prstClr val="white"/>
                  </a:solidFill>
                  <a:latin typeface="Calibri"/>
                </a:rPr>
                <a:t> </a:t>
              </a:r>
              <a:r>
                <a:rPr lang="fr-FR" sz="769" b="1" kern="0" dirty="0">
                  <a:solidFill>
                    <a:prstClr val="white"/>
                  </a:solidFill>
                  <a:latin typeface="Calibri"/>
                </a:rPr>
                <a:t>Computation</a:t>
              </a:r>
              <a:r>
                <a:rPr lang="fr-FR" sz="769" kern="0" dirty="0">
                  <a:solidFill>
                    <a:prstClr val="white"/>
                  </a:solidFill>
                  <a:latin typeface="Calibri"/>
                </a:rPr>
                <a:t> </a:t>
              </a:r>
              <a:r>
                <a:rPr lang="fr-FR" sz="769" b="1" kern="0" dirty="0">
                  <a:solidFill>
                    <a:prstClr val="white"/>
                  </a:solidFill>
                  <a:latin typeface="Calibri"/>
                </a:rPr>
                <a:t>model </a:t>
              </a:r>
            </a:p>
          </p:txBody>
        </p:sp>
      </p:grpSp>
      <p:sp>
        <p:nvSpPr>
          <p:cNvPr id="734"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3848214" y="2402017"/>
            <a:ext cx="176387" cy="168528"/>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lang="fr-FR" sz="600" b="1" kern="0" noProof="0" dirty="0" smtClean="0">
                <a:solidFill>
                  <a:sysClr val="windowText" lastClr="000000"/>
                </a:solidFill>
                <a:latin typeface="Calibri"/>
              </a:rPr>
              <a:t>2</a:t>
            </a:r>
            <a:endParaRPr kumimoji="0" lang="fr-FR" sz="600" b="1" i="0" u="none" strike="noStrike" kern="0" cap="none" spc="0" normalizeH="0" baseline="0" noProof="0" dirty="0">
              <a:ln>
                <a:noFill/>
              </a:ln>
              <a:solidFill>
                <a:sysClr val="windowText" lastClr="000000"/>
              </a:solidFill>
              <a:effectLst/>
              <a:uLnTx/>
              <a:uFillTx/>
              <a:latin typeface="Calibri"/>
            </a:endParaRPr>
          </a:p>
        </p:txBody>
      </p:sp>
      <p:sp>
        <p:nvSpPr>
          <p:cNvPr id="735"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3309557" y="4769382"/>
            <a:ext cx="184319" cy="163960"/>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lang="fr-FR" sz="600" b="1" kern="0" dirty="0">
                <a:solidFill>
                  <a:sysClr val="windowText" lastClr="000000"/>
                </a:solidFill>
                <a:latin typeface="Calibri"/>
              </a:rPr>
              <a:t>5</a:t>
            </a:r>
            <a:endParaRPr kumimoji="0" lang="fr-FR" sz="600" b="1" i="0" u="none" strike="noStrike" kern="0" cap="none" spc="0" normalizeH="0" baseline="0" noProof="0" dirty="0">
              <a:ln>
                <a:noFill/>
              </a:ln>
              <a:solidFill>
                <a:sysClr val="windowText" lastClr="000000"/>
              </a:solidFill>
              <a:effectLst/>
              <a:uLnTx/>
              <a:uFillTx/>
              <a:latin typeface="Calibri"/>
            </a:endParaRPr>
          </a:p>
        </p:txBody>
      </p:sp>
      <p:sp>
        <p:nvSpPr>
          <p:cNvPr id="736" name="Ellipse 351">
            <a:extLst>
              <a:ext uri="{FF2B5EF4-FFF2-40B4-BE49-F238E27FC236}">
                <a16:creationId xmlns:a16="http://schemas.microsoft.com/office/drawing/2014/main" xmlns:a14="http://schemas.microsoft.com/office/drawing/2010/main" xmlns:mc="http://schemas.openxmlformats.org/markup-compatibility/2006" xmlns="" id="{805813A3-505F-4D1E-85D9-B5AA62326D43}"/>
              </a:ext>
            </a:extLst>
          </p:cNvPr>
          <p:cNvSpPr/>
          <p:nvPr/>
        </p:nvSpPr>
        <p:spPr>
          <a:xfrm>
            <a:off x="425337" y="4124188"/>
            <a:ext cx="171444" cy="163374"/>
          </a:xfrm>
          <a:prstGeom prst="ellipse">
            <a:avLst/>
          </a:prstGeom>
          <a:solidFill>
            <a:schemeClr val="bg1"/>
          </a:solidFill>
          <a:ln w="25400" cap="flat" cmpd="sng" algn="ctr">
            <a:solidFill>
              <a:srgbClr val="C00000"/>
            </a:solidFill>
            <a:prstDash val="solid"/>
          </a:ln>
          <a:effectLst/>
        </p:spPr>
        <p:txBody>
          <a:bodyPr rtlCol="0" anchor="ctr"/>
          <a:lstStyle/>
          <a:p>
            <a:pPr marL="0" marR="0" lvl="0" indent="0" algn="ctr" defTabSz="3854710" eaLnBrk="1" fontAlgn="auto" latinLnBrk="0" hangingPunct="1">
              <a:lnSpc>
                <a:spcPct val="100000"/>
              </a:lnSpc>
              <a:spcBef>
                <a:spcPts val="0"/>
              </a:spcBef>
              <a:spcAft>
                <a:spcPts val="0"/>
              </a:spcAft>
              <a:buClrTx/>
              <a:buSzTx/>
              <a:buFontTx/>
              <a:buNone/>
              <a:tabLst/>
              <a:defRPr/>
            </a:pPr>
            <a:r>
              <a:rPr kumimoji="0" lang="fr-FR" sz="600" b="1" i="0" u="none" strike="noStrike" kern="0" cap="none" spc="0" normalizeH="0" baseline="0" noProof="0" dirty="0" smtClean="0">
                <a:ln>
                  <a:noFill/>
                </a:ln>
                <a:solidFill>
                  <a:sysClr val="windowText" lastClr="000000"/>
                </a:solidFill>
                <a:effectLst/>
                <a:uLnTx/>
                <a:uFillTx/>
                <a:latin typeface="Calibri"/>
              </a:rPr>
              <a:t>3</a:t>
            </a:r>
            <a:endParaRPr kumimoji="0" lang="fr-FR" sz="600" b="1" i="0" u="none" strike="noStrike" kern="0" cap="none" spc="0" normalizeH="0" baseline="0" noProof="0" dirty="0">
              <a:ln>
                <a:noFill/>
              </a:ln>
              <a:solidFill>
                <a:sysClr val="windowText" lastClr="000000"/>
              </a:solidFill>
              <a:effectLst/>
              <a:uLnTx/>
              <a:uFillTx/>
              <a:latin typeface="Calibri"/>
            </a:endParaRPr>
          </a:p>
        </p:txBody>
      </p:sp>
      <p:sp>
        <p:nvSpPr>
          <p:cNvPr id="739" name="ZoneTexte 738"/>
          <p:cNvSpPr txBox="1"/>
          <p:nvPr/>
        </p:nvSpPr>
        <p:spPr>
          <a:xfrm>
            <a:off x="601163" y="6904935"/>
            <a:ext cx="421171" cy="180306"/>
          </a:xfrm>
          <a:prstGeom prst="rect">
            <a:avLst/>
          </a:prstGeom>
          <a:noFill/>
        </p:spPr>
        <p:txBody>
          <a:bodyPr wrap="square" rtlCol="0">
            <a:spAutoFit/>
          </a:bodyPr>
          <a:lstStyle/>
          <a:p>
            <a:pPr algn="ctr" defTabSz="843961" eaLnBrk="1" fontAlgn="auto" hangingPunct="1">
              <a:spcBef>
                <a:spcPts val="0"/>
              </a:spcBef>
              <a:spcAft>
                <a:spcPts val="0"/>
              </a:spcAft>
              <a:defRPr/>
            </a:pPr>
            <a:r>
              <a:rPr lang="fr-FR" sz="286" kern="0" dirty="0" smtClean="0">
                <a:solidFill>
                  <a:srgbClr val="004851"/>
                </a:solidFill>
                <a:latin typeface="Franklin Gothic Book" panose="020B0503020102020204"/>
              </a:rPr>
              <a:t>Zone in contact </a:t>
            </a:r>
            <a:r>
              <a:rPr lang="fr-FR" sz="286" kern="0" dirty="0" err="1" smtClean="0">
                <a:solidFill>
                  <a:srgbClr val="004851"/>
                </a:solidFill>
                <a:latin typeface="Franklin Gothic Book" panose="020B0503020102020204"/>
              </a:rPr>
              <a:t>with</a:t>
            </a:r>
            <a:r>
              <a:rPr lang="fr-FR" sz="286" kern="0" dirty="0" smtClean="0">
                <a:solidFill>
                  <a:srgbClr val="004851"/>
                </a:solidFill>
                <a:latin typeface="Franklin Gothic Book" panose="020B0503020102020204"/>
              </a:rPr>
              <a:t> the insert</a:t>
            </a:r>
            <a:endParaRPr lang="fr-FR" sz="286" kern="0" dirty="0">
              <a:solidFill>
                <a:srgbClr val="004851"/>
              </a:solidFill>
              <a:latin typeface="Franklin Gothic Book" panose="020B0503020102020204"/>
            </a:endParaRPr>
          </a:p>
        </p:txBody>
      </p:sp>
      <p:sp>
        <p:nvSpPr>
          <p:cNvPr id="740" name="ZoneTexte 739"/>
          <p:cNvSpPr txBox="1"/>
          <p:nvPr/>
        </p:nvSpPr>
        <p:spPr>
          <a:xfrm>
            <a:off x="1504253" y="6906072"/>
            <a:ext cx="421171" cy="180306"/>
          </a:xfrm>
          <a:prstGeom prst="rect">
            <a:avLst/>
          </a:prstGeom>
          <a:noFill/>
        </p:spPr>
        <p:txBody>
          <a:bodyPr wrap="square" rtlCol="0">
            <a:spAutoFit/>
          </a:bodyPr>
          <a:lstStyle/>
          <a:p>
            <a:pPr algn="ctr" defTabSz="843961" eaLnBrk="1" fontAlgn="auto" hangingPunct="1">
              <a:spcBef>
                <a:spcPts val="0"/>
              </a:spcBef>
              <a:spcAft>
                <a:spcPts val="0"/>
              </a:spcAft>
              <a:defRPr/>
            </a:pPr>
            <a:r>
              <a:rPr lang="fr-FR" sz="286" kern="0" dirty="0" smtClean="0">
                <a:solidFill>
                  <a:srgbClr val="004851"/>
                </a:solidFill>
                <a:latin typeface="Franklin Gothic Book" panose="020B0503020102020204"/>
              </a:rPr>
              <a:t>Zone in contact </a:t>
            </a:r>
            <a:r>
              <a:rPr lang="fr-FR" sz="286" kern="0" dirty="0" err="1" smtClean="0">
                <a:solidFill>
                  <a:srgbClr val="004851"/>
                </a:solidFill>
                <a:latin typeface="Franklin Gothic Book" panose="020B0503020102020204"/>
              </a:rPr>
              <a:t>with</a:t>
            </a:r>
            <a:r>
              <a:rPr lang="fr-FR" sz="286" kern="0" dirty="0" smtClean="0">
                <a:solidFill>
                  <a:srgbClr val="004851"/>
                </a:solidFill>
                <a:latin typeface="Franklin Gothic Book" panose="020B0503020102020204"/>
              </a:rPr>
              <a:t> the insert</a:t>
            </a:r>
            <a:endParaRPr lang="fr-FR" sz="286" kern="0" dirty="0">
              <a:solidFill>
                <a:srgbClr val="004851"/>
              </a:solidFill>
              <a:latin typeface="Franklin Gothic Book" panose="020B0503020102020204"/>
            </a:endParaRPr>
          </a:p>
        </p:txBody>
      </p:sp>
      <p:sp>
        <p:nvSpPr>
          <p:cNvPr id="741" name="ZoneTexte 740"/>
          <p:cNvSpPr txBox="1"/>
          <p:nvPr/>
        </p:nvSpPr>
        <p:spPr>
          <a:xfrm>
            <a:off x="3017448" y="6875806"/>
            <a:ext cx="421171" cy="180306"/>
          </a:xfrm>
          <a:prstGeom prst="rect">
            <a:avLst/>
          </a:prstGeom>
          <a:noFill/>
        </p:spPr>
        <p:txBody>
          <a:bodyPr wrap="square" rtlCol="0">
            <a:spAutoFit/>
          </a:bodyPr>
          <a:lstStyle/>
          <a:p>
            <a:pPr algn="ctr" defTabSz="843961" eaLnBrk="1" fontAlgn="auto" hangingPunct="1">
              <a:spcBef>
                <a:spcPts val="0"/>
              </a:spcBef>
              <a:spcAft>
                <a:spcPts val="0"/>
              </a:spcAft>
              <a:defRPr/>
            </a:pPr>
            <a:r>
              <a:rPr lang="fr-FR" sz="286" kern="0" dirty="0" smtClean="0">
                <a:solidFill>
                  <a:srgbClr val="004851"/>
                </a:solidFill>
                <a:latin typeface="Franklin Gothic Book" panose="020B0503020102020204"/>
              </a:rPr>
              <a:t>Zone in contact </a:t>
            </a:r>
            <a:r>
              <a:rPr lang="fr-FR" sz="286" kern="0" dirty="0" err="1" smtClean="0">
                <a:solidFill>
                  <a:srgbClr val="004851"/>
                </a:solidFill>
                <a:latin typeface="Franklin Gothic Book" panose="020B0503020102020204"/>
              </a:rPr>
              <a:t>with</a:t>
            </a:r>
            <a:r>
              <a:rPr lang="fr-FR" sz="286" kern="0" dirty="0" smtClean="0">
                <a:solidFill>
                  <a:srgbClr val="004851"/>
                </a:solidFill>
                <a:latin typeface="Franklin Gothic Book" panose="020B0503020102020204"/>
              </a:rPr>
              <a:t> the insert</a:t>
            </a:r>
            <a:endParaRPr lang="fr-FR" sz="286" kern="0" dirty="0">
              <a:solidFill>
                <a:srgbClr val="004851"/>
              </a:solidFill>
              <a:latin typeface="Franklin Gothic Book" panose="020B0503020102020204"/>
            </a:endParaRPr>
          </a:p>
        </p:txBody>
      </p:sp>
      <p:sp>
        <p:nvSpPr>
          <p:cNvPr id="743" name="ZoneTexte 742"/>
          <p:cNvSpPr txBox="1"/>
          <p:nvPr/>
        </p:nvSpPr>
        <p:spPr>
          <a:xfrm flipH="1">
            <a:off x="1031919" y="7501680"/>
            <a:ext cx="47998" cy="153888"/>
          </a:xfrm>
          <a:prstGeom prst="rect">
            <a:avLst/>
          </a:prstGeom>
          <a:noFill/>
        </p:spPr>
        <p:txBody>
          <a:bodyPr wrap="square" rtlCol="0">
            <a:spAutoFit/>
          </a:bodyPr>
          <a:lstStyle/>
          <a:p>
            <a:pPr defTabSz="843961" eaLnBrk="1" fontAlgn="auto" hangingPunct="1">
              <a:spcBef>
                <a:spcPts val="0"/>
              </a:spcBef>
              <a:spcAft>
                <a:spcPts val="0"/>
              </a:spcAft>
              <a:defRPr/>
            </a:pPr>
            <a:r>
              <a:rPr lang="fr-FR" sz="400" b="1" kern="0" dirty="0">
                <a:solidFill>
                  <a:srgbClr val="FF0000"/>
                </a:solidFill>
                <a:latin typeface="Franklin Gothic Book" panose="020B0503020102020204"/>
              </a:rPr>
              <a:t>B</a:t>
            </a:r>
          </a:p>
        </p:txBody>
      </p:sp>
      <p:grpSp>
        <p:nvGrpSpPr>
          <p:cNvPr id="744" name="Groupe 743"/>
          <p:cNvGrpSpPr/>
          <p:nvPr/>
        </p:nvGrpSpPr>
        <p:grpSpPr>
          <a:xfrm>
            <a:off x="4104426" y="6949053"/>
            <a:ext cx="722036" cy="378515"/>
            <a:chOff x="3355364" y="2141939"/>
            <a:chExt cx="1868454" cy="906551"/>
          </a:xfrm>
        </p:grpSpPr>
        <p:grpSp>
          <p:nvGrpSpPr>
            <p:cNvPr id="745" name="Groupe 744"/>
            <p:cNvGrpSpPr/>
            <p:nvPr/>
          </p:nvGrpSpPr>
          <p:grpSpPr>
            <a:xfrm>
              <a:off x="3355364" y="2141939"/>
              <a:ext cx="1868454" cy="906551"/>
              <a:chOff x="5133005" y="1737093"/>
              <a:chExt cx="2209116" cy="1183152"/>
            </a:xfrm>
          </p:grpSpPr>
          <p:pic>
            <p:nvPicPr>
              <p:cNvPr id="747" name="Image 746"/>
              <p:cNvPicPr>
                <a:picLocks noChangeAspect="1"/>
              </p:cNvPicPr>
              <p:nvPr/>
            </p:nvPicPr>
            <p:blipFill>
              <a:blip r:embed="rId41">
                <a:clrChange>
                  <a:clrFrom>
                    <a:srgbClr val="FFFFFF"/>
                  </a:clrFrom>
                  <a:clrTo>
                    <a:srgbClr val="FFFFFF">
                      <a:alpha val="0"/>
                    </a:srgbClr>
                  </a:clrTo>
                </a:clrChange>
              </a:blip>
              <a:stretch>
                <a:fillRect/>
              </a:stretch>
            </p:blipFill>
            <p:spPr>
              <a:xfrm>
                <a:off x="5518979" y="1737093"/>
                <a:ext cx="1627263" cy="1172021"/>
              </a:xfrm>
              <a:prstGeom prst="rect">
                <a:avLst/>
              </a:prstGeom>
            </p:spPr>
          </p:pic>
          <p:sp>
            <p:nvSpPr>
              <p:cNvPr id="748" name="ZoneTexte 747"/>
              <p:cNvSpPr txBox="1"/>
              <p:nvPr/>
            </p:nvSpPr>
            <p:spPr>
              <a:xfrm>
                <a:off x="5133005" y="2302008"/>
                <a:ext cx="515993" cy="467184"/>
              </a:xfrm>
              <a:prstGeom prst="rect">
                <a:avLst/>
              </a:prstGeom>
              <a:noFill/>
            </p:spPr>
            <p:txBody>
              <a:bodyPr wrap="square" rtlCol="0">
                <a:spAutoFit/>
              </a:bodyPr>
              <a:lstStyle/>
              <a:p>
                <a:r>
                  <a:rPr lang="fr-FR" sz="400" b="1" dirty="0">
                    <a:solidFill>
                      <a:srgbClr val="FF0000"/>
                    </a:solidFill>
                  </a:rPr>
                  <a:t>A</a:t>
                </a:r>
              </a:p>
            </p:txBody>
          </p:sp>
          <p:sp>
            <p:nvSpPr>
              <p:cNvPr id="749" name="ZoneTexte 748"/>
              <p:cNvSpPr txBox="1"/>
              <p:nvPr/>
            </p:nvSpPr>
            <p:spPr>
              <a:xfrm>
                <a:off x="6417117" y="2081094"/>
                <a:ext cx="398429" cy="481019"/>
              </a:xfrm>
              <a:prstGeom prst="rect">
                <a:avLst/>
              </a:prstGeom>
              <a:noFill/>
            </p:spPr>
            <p:txBody>
              <a:bodyPr wrap="square" rtlCol="0">
                <a:spAutoFit/>
              </a:bodyPr>
              <a:lstStyle/>
              <a:p>
                <a:r>
                  <a:rPr lang="fr-FR" sz="400" b="1" dirty="0" smtClean="0">
                    <a:solidFill>
                      <a:srgbClr val="FF0000"/>
                    </a:solidFill>
                  </a:rPr>
                  <a:t>G</a:t>
                </a:r>
                <a:endParaRPr lang="fr-FR" sz="400" b="1" dirty="0">
                  <a:solidFill>
                    <a:srgbClr val="FF0000"/>
                  </a:solidFill>
                </a:endParaRPr>
              </a:p>
            </p:txBody>
          </p:sp>
          <p:sp>
            <p:nvSpPr>
              <p:cNvPr id="750" name="ZoneTexte 749"/>
              <p:cNvSpPr txBox="1"/>
              <p:nvPr/>
            </p:nvSpPr>
            <p:spPr>
              <a:xfrm>
                <a:off x="5370296" y="1914134"/>
                <a:ext cx="398429" cy="481019"/>
              </a:xfrm>
              <a:prstGeom prst="rect">
                <a:avLst/>
              </a:prstGeom>
              <a:noFill/>
            </p:spPr>
            <p:txBody>
              <a:bodyPr wrap="square" rtlCol="0">
                <a:spAutoFit/>
              </a:bodyPr>
              <a:lstStyle/>
              <a:p>
                <a:r>
                  <a:rPr lang="fr-FR" sz="400" b="1" dirty="0">
                    <a:solidFill>
                      <a:srgbClr val="FF0000"/>
                    </a:solidFill>
                  </a:rPr>
                  <a:t>F</a:t>
                </a:r>
              </a:p>
            </p:txBody>
          </p:sp>
          <p:sp>
            <p:nvSpPr>
              <p:cNvPr id="752" name="ZoneTexte 751"/>
              <p:cNvSpPr txBox="1"/>
              <p:nvPr/>
            </p:nvSpPr>
            <p:spPr>
              <a:xfrm>
                <a:off x="6524171" y="2439226"/>
                <a:ext cx="817950" cy="481019"/>
              </a:xfrm>
              <a:prstGeom prst="rect">
                <a:avLst/>
              </a:prstGeom>
              <a:noFill/>
            </p:spPr>
            <p:txBody>
              <a:bodyPr wrap="square" rtlCol="0">
                <a:spAutoFit/>
              </a:bodyPr>
              <a:lstStyle/>
              <a:p>
                <a:r>
                  <a:rPr lang="fr-FR" sz="400" b="1" dirty="0" smtClean="0">
                    <a:solidFill>
                      <a:srgbClr val="FF0000"/>
                    </a:solidFill>
                  </a:rPr>
                  <a:t>A’</a:t>
                </a:r>
                <a:endParaRPr lang="fr-FR" sz="400" b="1" dirty="0">
                  <a:solidFill>
                    <a:srgbClr val="FF0000"/>
                  </a:solidFill>
                </a:endParaRPr>
              </a:p>
            </p:txBody>
          </p:sp>
        </p:grpSp>
        <p:sp>
          <p:nvSpPr>
            <p:cNvPr id="746" name="ZoneTexte 745"/>
            <p:cNvSpPr txBox="1"/>
            <p:nvPr/>
          </p:nvSpPr>
          <p:spPr>
            <a:xfrm flipH="1">
              <a:off x="3623795" y="2438260"/>
              <a:ext cx="134895" cy="368565"/>
            </a:xfrm>
            <a:prstGeom prst="rect">
              <a:avLst/>
            </a:prstGeom>
            <a:noFill/>
          </p:spPr>
          <p:txBody>
            <a:bodyPr wrap="square" rtlCol="0">
              <a:spAutoFit/>
            </a:bodyPr>
            <a:lstStyle/>
            <a:p>
              <a:r>
                <a:rPr lang="fr-FR" sz="400" b="1" dirty="0" smtClean="0">
                  <a:solidFill>
                    <a:srgbClr val="FF0000"/>
                  </a:solidFill>
                </a:rPr>
                <a:t>B</a:t>
              </a:r>
              <a:endParaRPr lang="fr-FR" sz="400" b="1" dirty="0">
                <a:solidFill>
                  <a:srgbClr val="FF0000"/>
                </a:solidFill>
              </a:endParaRPr>
            </a:p>
          </p:txBody>
        </p:sp>
      </p:grpSp>
      <p:cxnSp>
        <p:nvCxnSpPr>
          <p:cNvPr id="264" name="Connecteur droit 263"/>
          <p:cNvCxnSpPr/>
          <p:nvPr/>
        </p:nvCxnSpPr>
        <p:spPr>
          <a:xfrm>
            <a:off x="3610503" y="7558163"/>
            <a:ext cx="1159305"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754" name="ZoneTexte 753"/>
          <p:cNvSpPr txBox="1"/>
          <p:nvPr/>
        </p:nvSpPr>
        <p:spPr>
          <a:xfrm>
            <a:off x="3548831" y="6933284"/>
            <a:ext cx="168649" cy="149462"/>
          </a:xfrm>
          <a:prstGeom prst="rect">
            <a:avLst/>
          </a:prstGeom>
          <a:noFill/>
        </p:spPr>
        <p:txBody>
          <a:bodyPr wrap="square" rtlCol="0">
            <a:spAutoFit/>
          </a:bodyPr>
          <a:lstStyle/>
          <a:p>
            <a:r>
              <a:rPr lang="fr-FR" sz="400" b="1" dirty="0">
                <a:solidFill>
                  <a:srgbClr val="FF0000"/>
                </a:solidFill>
              </a:rPr>
              <a:t>A</a:t>
            </a:r>
          </a:p>
        </p:txBody>
      </p:sp>
      <p:sp>
        <p:nvSpPr>
          <p:cNvPr id="755" name="ZoneTexte 754"/>
          <p:cNvSpPr txBox="1"/>
          <p:nvPr/>
        </p:nvSpPr>
        <p:spPr>
          <a:xfrm flipH="1">
            <a:off x="4687676" y="6868032"/>
            <a:ext cx="52128" cy="153888"/>
          </a:xfrm>
          <a:prstGeom prst="rect">
            <a:avLst/>
          </a:prstGeom>
          <a:noFill/>
        </p:spPr>
        <p:txBody>
          <a:bodyPr wrap="square" rtlCol="0">
            <a:spAutoFit/>
          </a:bodyPr>
          <a:lstStyle/>
          <a:p>
            <a:r>
              <a:rPr lang="fr-FR" sz="400" b="1" dirty="0" smtClean="0">
                <a:solidFill>
                  <a:srgbClr val="FF0000"/>
                </a:solidFill>
              </a:rPr>
              <a:t>B</a:t>
            </a:r>
            <a:endParaRPr lang="fr-FR" sz="400" b="1" dirty="0">
              <a:solidFill>
                <a:srgbClr val="FF0000"/>
              </a:solidFill>
            </a:endParaRPr>
          </a:p>
        </p:txBody>
      </p:sp>
      <p:sp>
        <p:nvSpPr>
          <p:cNvPr id="756" name="ZoneTexte 755"/>
          <p:cNvSpPr txBox="1"/>
          <p:nvPr/>
        </p:nvSpPr>
        <p:spPr>
          <a:xfrm>
            <a:off x="4130061" y="7385336"/>
            <a:ext cx="130224" cy="153888"/>
          </a:xfrm>
          <a:prstGeom prst="rect">
            <a:avLst/>
          </a:prstGeom>
          <a:noFill/>
        </p:spPr>
        <p:txBody>
          <a:bodyPr wrap="square" rtlCol="0">
            <a:spAutoFit/>
          </a:bodyPr>
          <a:lstStyle/>
          <a:p>
            <a:r>
              <a:rPr lang="fr-FR" sz="400" b="1" dirty="0">
                <a:solidFill>
                  <a:srgbClr val="FF0000"/>
                </a:solidFill>
              </a:rPr>
              <a:t>F</a:t>
            </a:r>
          </a:p>
        </p:txBody>
      </p:sp>
      <p:sp>
        <p:nvSpPr>
          <p:cNvPr id="757" name="ZoneTexte 756"/>
          <p:cNvSpPr txBox="1"/>
          <p:nvPr/>
        </p:nvSpPr>
        <p:spPr>
          <a:xfrm>
            <a:off x="4642646" y="7449044"/>
            <a:ext cx="130224" cy="153888"/>
          </a:xfrm>
          <a:prstGeom prst="rect">
            <a:avLst/>
          </a:prstGeom>
          <a:noFill/>
        </p:spPr>
        <p:txBody>
          <a:bodyPr wrap="square" rtlCol="0">
            <a:spAutoFit/>
          </a:bodyPr>
          <a:lstStyle/>
          <a:p>
            <a:r>
              <a:rPr lang="fr-FR" sz="400" b="1" dirty="0" smtClean="0">
                <a:solidFill>
                  <a:srgbClr val="FF0000"/>
                </a:solidFill>
              </a:rPr>
              <a:t>G</a:t>
            </a:r>
            <a:endParaRPr lang="fr-FR" sz="400" b="1" dirty="0">
              <a:solidFill>
                <a:srgbClr val="FF0000"/>
              </a:solidFill>
            </a:endParaRPr>
          </a:p>
        </p:txBody>
      </p:sp>
      <p:sp>
        <p:nvSpPr>
          <p:cNvPr id="758" name="ZoneTexte 757"/>
          <p:cNvSpPr txBox="1"/>
          <p:nvPr/>
        </p:nvSpPr>
        <p:spPr>
          <a:xfrm>
            <a:off x="3535419" y="7547152"/>
            <a:ext cx="168649" cy="149462"/>
          </a:xfrm>
          <a:prstGeom prst="rect">
            <a:avLst/>
          </a:prstGeom>
          <a:noFill/>
        </p:spPr>
        <p:txBody>
          <a:bodyPr wrap="square" rtlCol="0">
            <a:spAutoFit/>
          </a:bodyPr>
          <a:lstStyle/>
          <a:p>
            <a:r>
              <a:rPr lang="fr-FR" sz="400" b="1" dirty="0">
                <a:solidFill>
                  <a:srgbClr val="FF0000"/>
                </a:solidFill>
              </a:rPr>
              <a:t>A</a:t>
            </a:r>
          </a:p>
        </p:txBody>
      </p:sp>
      <p:sp>
        <p:nvSpPr>
          <p:cNvPr id="759" name="ZoneTexte 758"/>
          <p:cNvSpPr txBox="1"/>
          <p:nvPr/>
        </p:nvSpPr>
        <p:spPr>
          <a:xfrm>
            <a:off x="4101938" y="7602927"/>
            <a:ext cx="267342" cy="153888"/>
          </a:xfrm>
          <a:prstGeom prst="rect">
            <a:avLst/>
          </a:prstGeom>
          <a:noFill/>
        </p:spPr>
        <p:txBody>
          <a:bodyPr wrap="square" rtlCol="0">
            <a:spAutoFit/>
          </a:bodyPr>
          <a:lstStyle/>
          <a:p>
            <a:r>
              <a:rPr lang="fr-FR" sz="400" b="1" dirty="0" smtClean="0">
                <a:solidFill>
                  <a:srgbClr val="FF0000"/>
                </a:solidFill>
              </a:rPr>
              <a:t>A’</a:t>
            </a:r>
            <a:endParaRPr lang="fr-FR" sz="400" b="1" dirty="0">
              <a:solidFill>
                <a:srgbClr val="FF0000"/>
              </a:solidFill>
            </a:endParaRPr>
          </a:p>
        </p:txBody>
      </p:sp>
      <p:sp>
        <p:nvSpPr>
          <p:cNvPr id="760" name="ZoneTexte 759"/>
          <p:cNvSpPr txBox="1"/>
          <p:nvPr/>
        </p:nvSpPr>
        <p:spPr>
          <a:xfrm>
            <a:off x="4041745" y="7458813"/>
            <a:ext cx="323496" cy="153888"/>
          </a:xfrm>
          <a:prstGeom prst="rect">
            <a:avLst/>
          </a:prstGeom>
          <a:noFill/>
        </p:spPr>
        <p:txBody>
          <a:bodyPr wrap="square" rtlCol="0">
            <a:spAutoFit/>
          </a:bodyPr>
          <a:lstStyle/>
          <a:p>
            <a:pPr defTabSz="843961" eaLnBrk="1" fontAlgn="auto" hangingPunct="1">
              <a:spcBef>
                <a:spcPts val="0"/>
              </a:spcBef>
              <a:spcAft>
                <a:spcPts val="0"/>
              </a:spcAft>
              <a:defRPr/>
            </a:pPr>
            <a:r>
              <a:rPr lang="fr-FR" sz="400" kern="0" dirty="0" smtClean="0">
                <a:solidFill>
                  <a:srgbClr val="004851"/>
                </a:solidFill>
                <a:latin typeface="Franklin Gothic Book" panose="020B0503020102020204"/>
              </a:rPr>
              <a:t>Target</a:t>
            </a:r>
            <a:endParaRPr lang="fr-FR" sz="400" kern="0" dirty="0">
              <a:solidFill>
                <a:srgbClr val="004851"/>
              </a:solidFill>
              <a:latin typeface="Franklin Gothic Book" panose="020B0503020102020204"/>
            </a:endParaRPr>
          </a:p>
        </p:txBody>
      </p:sp>
      <mc:AlternateContent xmlns:mc="http://schemas.openxmlformats.org/markup-compatibility/2006" xmlns:a14="http://schemas.microsoft.com/office/drawing/2010/main">
        <mc:Choice Requires="a14">
          <p:sp>
            <p:nvSpPr>
              <p:cNvPr id="277" name="ZoneTexte 276"/>
              <p:cNvSpPr txBox="1"/>
              <p:nvPr/>
            </p:nvSpPr>
            <p:spPr>
              <a:xfrm>
                <a:off x="5227638" y="5340485"/>
                <a:ext cx="1013219" cy="1692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500" b="1" i="1" smtClean="0">
                              <a:latin typeface="Cambria Math" panose="02040503050406030204" pitchFamily="18" charset="0"/>
                              <a:ea typeface="Cambria Math" panose="02040503050406030204" pitchFamily="18" charset="0"/>
                            </a:rPr>
                          </m:ctrlPr>
                        </m:sSubPr>
                        <m:e>
                          <m:r>
                            <a:rPr lang="fr-FR" sz="500" b="1" i="1">
                              <a:latin typeface="Cambria Math" panose="02040503050406030204" pitchFamily="18" charset="0"/>
                              <a:ea typeface="Cambria Math" panose="02040503050406030204" pitchFamily="18" charset="0"/>
                            </a:rPr>
                            <m:t>𝝍</m:t>
                          </m:r>
                        </m:e>
                        <m:sub>
                          <m:r>
                            <a:rPr lang="fr-FR" sz="500" b="1" i="1">
                              <a:latin typeface="Cambria Math" panose="02040503050406030204" pitchFamily="18" charset="0"/>
                              <a:ea typeface="Cambria Math" panose="02040503050406030204" pitchFamily="18" charset="0"/>
                            </a:rPr>
                            <m:t>𝟑</m:t>
                          </m:r>
                        </m:sub>
                      </m:sSub>
                      <m:d>
                        <m:dPr>
                          <m:ctrlPr>
                            <a:rPr lang="fr-FR" sz="500" b="1" i="1">
                              <a:latin typeface="Cambria Math" panose="02040503050406030204" pitchFamily="18" charset="0"/>
                              <a:ea typeface="Cambria Math" panose="02040503050406030204" pitchFamily="18" charset="0"/>
                            </a:rPr>
                          </m:ctrlPr>
                        </m:dPr>
                        <m:e>
                          <m:r>
                            <a:rPr lang="fr-FR" sz="500" b="1" i="1">
                              <a:latin typeface="Cambria Math" panose="02040503050406030204" pitchFamily="18" charset="0"/>
                              <a:ea typeface="Cambria Math" panose="02040503050406030204" pitchFamily="18" charset="0"/>
                            </a:rPr>
                            <m:t>𝒓</m:t>
                          </m:r>
                          <m:r>
                            <a:rPr lang="fr-FR" sz="500" b="1" i="1">
                              <a:latin typeface="Cambria Math" panose="02040503050406030204" pitchFamily="18" charset="0"/>
                              <a:ea typeface="Cambria Math" panose="02040503050406030204" pitchFamily="18" charset="0"/>
                            </a:rPr>
                            <m:t>,</m:t>
                          </m:r>
                          <m:r>
                            <a:rPr lang="fr-FR" sz="500" b="1" i="1">
                              <a:latin typeface="Cambria Math" panose="02040503050406030204" pitchFamily="18" charset="0"/>
                              <a:ea typeface="Cambria Math" panose="02040503050406030204" pitchFamily="18" charset="0"/>
                            </a:rPr>
                            <m:t>𝒛</m:t>
                          </m:r>
                          <m:r>
                            <a:rPr lang="fr-FR" sz="500" b="1" i="1">
                              <a:latin typeface="Cambria Math" panose="02040503050406030204" pitchFamily="18" charset="0"/>
                              <a:ea typeface="Cambria Math" panose="02040503050406030204" pitchFamily="18" charset="0"/>
                            </a:rPr>
                            <m:t>,</m:t>
                          </m:r>
                          <m:r>
                            <a:rPr lang="fr-FR" sz="500" b="1" i="1">
                              <a:latin typeface="Cambria Math" panose="02040503050406030204" pitchFamily="18" charset="0"/>
                              <a:ea typeface="Cambria Math" panose="02040503050406030204" pitchFamily="18" charset="0"/>
                            </a:rPr>
                            <m:t>𝒕</m:t>
                          </m:r>
                        </m:e>
                      </m:d>
                      <m:r>
                        <a:rPr lang="fr-FR" sz="500" b="1" i="1" smtClean="0">
                          <a:latin typeface="Cambria Math" panose="02040503050406030204" pitchFamily="18" charset="0"/>
                          <a:ea typeface="Cambria Math" panose="02040503050406030204" pitchFamily="18" charset="0"/>
                        </a:rPr>
                        <m:t>=</m:t>
                      </m:r>
                      <m:r>
                        <a:rPr lang="fr-FR" sz="500" b="0" i="1" smtClean="0">
                          <a:latin typeface="Cambria Math" panose="02040503050406030204" pitchFamily="18" charset="0"/>
                          <a:ea typeface="Cambria Math" panose="02040503050406030204" pitchFamily="18" charset="0"/>
                        </a:rPr>
                        <m:t>𝐴𝑑𝑗𝑜𝑖𝑛𝑡</m:t>
                      </m:r>
                      <m:r>
                        <a:rPr lang="fr-FR" sz="500" b="0" i="1" smtClean="0">
                          <a:latin typeface="Cambria Math" panose="02040503050406030204" pitchFamily="18" charset="0"/>
                          <a:ea typeface="Cambria Math" panose="02040503050406030204" pitchFamily="18" charset="0"/>
                        </a:rPr>
                        <m:t> </m:t>
                      </m:r>
                      <m:r>
                        <a:rPr lang="fr-FR" sz="500" b="0" i="1" smtClean="0">
                          <a:latin typeface="Cambria Math" panose="02040503050406030204" pitchFamily="18" charset="0"/>
                          <a:ea typeface="Cambria Math" panose="02040503050406030204" pitchFamily="18" charset="0"/>
                        </a:rPr>
                        <m:t>𝑣𝑎𝑟𝑖𝑎𝑏𝑙𝑒</m:t>
                      </m:r>
                    </m:oMath>
                  </m:oMathPara>
                </a14:m>
                <a:endParaRPr lang="fr-FR" sz="1400" dirty="0"/>
              </a:p>
            </p:txBody>
          </p:sp>
        </mc:Choice>
        <mc:Fallback xmlns="">
          <p:sp>
            <p:nvSpPr>
              <p:cNvPr id="277" name="ZoneTexte 276"/>
              <p:cNvSpPr txBox="1">
                <a:spLocks noRot="1" noChangeAspect="1" noMove="1" noResize="1" noEditPoints="1" noAdjustHandles="1" noChangeArrowheads="1" noChangeShapeType="1" noTextEdit="1"/>
              </p:cNvSpPr>
              <p:nvPr/>
            </p:nvSpPr>
            <p:spPr>
              <a:xfrm>
                <a:off x="5227638" y="5340485"/>
                <a:ext cx="1013219" cy="169277"/>
              </a:xfrm>
              <a:prstGeom prst="rect">
                <a:avLst/>
              </a:prstGeom>
              <a:blipFill rotWithShape="0">
                <a:blip r:embed="rId42"/>
                <a:stretch>
                  <a:fillRect/>
                </a:stretch>
              </a:blipFill>
            </p:spPr>
            <p:txBody>
              <a:bodyPr/>
              <a:lstStyle/>
              <a:p>
                <a:r>
                  <a:rPr lang="fr-FR">
                    <a:noFill/>
                  </a:rPr>
                  <a:t> </a:t>
                </a:r>
              </a:p>
            </p:txBody>
          </p:sp>
        </mc:Fallback>
      </mc:AlternateContent>
      <p:pic>
        <p:nvPicPr>
          <p:cNvPr id="809" name="Image 808"/>
          <p:cNvPicPr>
            <a:picLocks noChangeAspect="1"/>
          </p:cNvPicPr>
          <p:nvPr/>
        </p:nvPicPr>
        <p:blipFill rotWithShape="1">
          <a:blip r:embed="rId43">
            <a:clrChange>
              <a:clrFrom>
                <a:srgbClr val="FFFFFF"/>
              </a:clrFrom>
              <a:clrTo>
                <a:srgbClr val="FFFFFF">
                  <a:alpha val="0"/>
                </a:srgbClr>
              </a:clrTo>
            </a:clrChange>
          </a:blip>
          <a:srcRect b="61106"/>
          <a:stretch/>
        </p:blipFill>
        <p:spPr>
          <a:xfrm>
            <a:off x="627349" y="4297046"/>
            <a:ext cx="1000366" cy="312348"/>
          </a:xfrm>
          <a:prstGeom prst="rect">
            <a:avLst/>
          </a:prstGeom>
        </p:spPr>
      </p:pic>
      <p:grpSp>
        <p:nvGrpSpPr>
          <p:cNvPr id="810" name="Groupe 809"/>
          <p:cNvGrpSpPr/>
          <p:nvPr/>
        </p:nvGrpSpPr>
        <p:grpSpPr>
          <a:xfrm>
            <a:off x="692735" y="4542320"/>
            <a:ext cx="1058164" cy="736324"/>
            <a:chOff x="4066872" y="2509163"/>
            <a:chExt cx="3100569" cy="2072726"/>
          </a:xfrm>
        </p:grpSpPr>
        <p:sp>
          <p:nvSpPr>
            <p:cNvPr id="811" name="Trapèze 810">
              <a:extLst>
                <a:ext uri="{FF2B5EF4-FFF2-40B4-BE49-F238E27FC236}">
                  <a16:creationId xmlns="" xmlns:a16="http://schemas.microsoft.com/office/drawing/2014/main" id="{3E3C7076-9636-4558-BFA7-BC363CB40246}"/>
                </a:ext>
              </a:extLst>
            </p:cNvPr>
            <p:cNvSpPr/>
            <p:nvPr/>
          </p:nvSpPr>
          <p:spPr>
            <a:xfrm rot="5400000">
              <a:off x="5403882" y="2511049"/>
              <a:ext cx="600205" cy="2917762"/>
            </a:xfrm>
            <a:prstGeom prst="trapezoid">
              <a:avLst>
                <a:gd name="adj" fmla="val 30301"/>
              </a:avLst>
            </a:prstGeom>
            <a:solidFill>
              <a:sysClr val="windowText" lastClr="000000">
                <a:lumMod val="75000"/>
                <a:lumOff val="25000"/>
              </a:sysClr>
            </a:solidFill>
            <a:ln w="9525" cap="flat" cmpd="sng" algn="ctr">
              <a:solidFill>
                <a:sysClr val="windowText" lastClr="000000"/>
              </a:solid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black"/>
                </a:solidFill>
                <a:effectLst/>
                <a:uLnTx/>
                <a:uFillTx/>
                <a:latin typeface="Franklin Gothic Book"/>
              </a:endParaRPr>
            </a:p>
          </p:txBody>
        </p:sp>
        <p:sp>
          <p:nvSpPr>
            <p:cNvPr id="812" name="Rectangle 811">
              <a:extLst>
                <a:ext uri="{FF2B5EF4-FFF2-40B4-BE49-F238E27FC236}">
                  <a16:creationId xmlns="" xmlns:a16="http://schemas.microsoft.com/office/drawing/2014/main" id="{32161631-36CB-4D31-8E0F-9D1162F3BB49}"/>
                </a:ext>
              </a:extLst>
            </p:cNvPr>
            <p:cNvSpPr/>
            <p:nvPr/>
          </p:nvSpPr>
          <p:spPr>
            <a:xfrm>
              <a:off x="4067944" y="4015268"/>
              <a:ext cx="1829840" cy="78045"/>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white"/>
                </a:solidFill>
                <a:effectLst/>
                <a:uLnTx/>
                <a:uFillTx/>
                <a:latin typeface="Franklin Gothic Book"/>
              </a:endParaRPr>
            </a:p>
          </p:txBody>
        </p:sp>
        <p:sp>
          <p:nvSpPr>
            <p:cNvPr id="813" name="Rectangle 812">
              <a:extLst>
                <a:ext uri="{FF2B5EF4-FFF2-40B4-BE49-F238E27FC236}">
                  <a16:creationId xmlns="" xmlns:a16="http://schemas.microsoft.com/office/drawing/2014/main" id="{ED2DABB4-5B61-4B01-BE8C-501B1E0CDF57}"/>
                </a:ext>
              </a:extLst>
            </p:cNvPr>
            <p:cNvSpPr/>
            <p:nvPr/>
          </p:nvSpPr>
          <p:spPr>
            <a:xfrm>
              <a:off x="4067942" y="4077447"/>
              <a:ext cx="3094931" cy="354063"/>
            </a:xfrm>
            <a:prstGeom prst="rect">
              <a:avLst/>
            </a:prstGeom>
            <a:solidFill>
              <a:sysClr val="windowText" lastClr="000000">
                <a:lumMod val="75000"/>
                <a:lumOff val="25000"/>
              </a:sysClr>
            </a:solidFill>
            <a:ln w="9525" cap="flat" cmpd="sng" algn="ctr">
              <a:no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black"/>
                </a:solidFill>
                <a:effectLst/>
                <a:uLnTx/>
                <a:uFillTx/>
                <a:latin typeface="Franklin Gothic Book"/>
              </a:endParaRPr>
            </a:p>
          </p:txBody>
        </p:sp>
        <p:sp>
          <p:nvSpPr>
            <p:cNvPr id="814" name="Rectangle 813">
              <a:extLst>
                <a:ext uri="{FF2B5EF4-FFF2-40B4-BE49-F238E27FC236}">
                  <a16:creationId xmlns="" xmlns:a16="http://schemas.microsoft.com/office/drawing/2014/main" id="{856E8104-3C12-46CC-A9AF-12965ED99C04}"/>
                </a:ext>
              </a:extLst>
            </p:cNvPr>
            <p:cNvSpPr/>
            <p:nvPr/>
          </p:nvSpPr>
          <p:spPr>
            <a:xfrm>
              <a:off x="4068752" y="2753002"/>
              <a:ext cx="339419" cy="1310040"/>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white"/>
                </a:solidFill>
                <a:effectLst/>
                <a:uLnTx/>
                <a:uFillTx/>
                <a:latin typeface="Franklin Gothic Book"/>
              </a:endParaRPr>
            </a:p>
          </p:txBody>
        </p:sp>
        <p:cxnSp>
          <p:nvCxnSpPr>
            <p:cNvPr id="815" name="Connecteur droit 419">
              <a:extLst>
                <a:ext uri="{FF2B5EF4-FFF2-40B4-BE49-F238E27FC236}">
                  <a16:creationId xmlns="" xmlns:a16="http://schemas.microsoft.com/office/drawing/2014/main" id="{411AA057-3F41-4520-9901-91A4F23473AB}"/>
                </a:ext>
              </a:extLst>
            </p:cNvPr>
            <p:cNvCxnSpPr/>
            <p:nvPr/>
          </p:nvCxnSpPr>
          <p:spPr>
            <a:xfrm>
              <a:off x="4067943" y="4270034"/>
              <a:ext cx="2835515" cy="18221"/>
            </a:xfrm>
            <a:prstGeom prst="line">
              <a:avLst/>
            </a:prstGeom>
            <a:noFill/>
            <a:ln w="12700" cap="flat" cmpd="sng" algn="ctr">
              <a:solidFill>
                <a:srgbClr val="FFC000"/>
              </a:solidFill>
              <a:prstDash val="solid"/>
            </a:ln>
            <a:effectLst/>
          </p:spPr>
        </p:cxnSp>
        <p:cxnSp>
          <p:nvCxnSpPr>
            <p:cNvPr id="816" name="Connecteur droit 420">
              <a:extLst>
                <a:ext uri="{FF2B5EF4-FFF2-40B4-BE49-F238E27FC236}">
                  <a16:creationId xmlns="" xmlns:a16="http://schemas.microsoft.com/office/drawing/2014/main" id="{34F769AD-057F-4E1C-9F39-E928B7EDB239}"/>
                </a:ext>
              </a:extLst>
            </p:cNvPr>
            <p:cNvCxnSpPr/>
            <p:nvPr/>
          </p:nvCxnSpPr>
          <p:spPr>
            <a:xfrm flipH="1">
              <a:off x="6903460" y="3957202"/>
              <a:ext cx="3675" cy="343278"/>
            </a:xfrm>
            <a:prstGeom prst="line">
              <a:avLst/>
            </a:prstGeom>
            <a:noFill/>
            <a:ln w="12700" cap="flat" cmpd="sng" algn="ctr">
              <a:solidFill>
                <a:srgbClr val="FFC000"/>
              </a:solidFill>
              <a:prstDash val="solid"/>
            </a:ln>
            <a:effectLst/>
          </p:spPr>
        </p:cxnSp>
        <p:cxnSp>
          <p:nvCxnSpPr>
            <p:cNvPr id="817" name="Connecteur droit 422">
              <a:extLst>
                <a:ext uri="{FF2B5EF4-FFF2-40B4-BE49-F238E27FC236}">
                  <a16:creationId xmlns="" xmlns:a16="http://schemas.microsoft.com/office/drawing/2014/main" id="{FC5C24CA-CAE2-4EA6-8184-39FE82CE2A6D}"/>
                </a:ext>
              </a:extLst>
            </p:cNvPr>
            <p:cNvCxnSpPr/>
            <p:nvPr/>
          </p:nvCxnSpPr>
          <p:spPr>
            <a:xfrm>
              <a:off x="4405475" y="3814221"/>
              <a:ext cx="2497985" cy="149765"/>
            </a:xfrm>
            <a:prstGeom prst="line">
              <a:avLst/>
            </a:prstGeom>
            <a:noFill/>
            <a:ln w="12700" cap="flat" cmpd="sng" algn="ctr">
              <a:solidFill>
                <a:srgbClr val="FFC000"/>
              </a:solidFill>
              <a:prstDash val="solid"/>
            </a:ln>
            <a:effectLst/>
          </p:spPr>
        </p:cxnSp>
        <p:sp>
          <p:nvSpPr>
            <p:cNvPr id="818" name="Flèche vers le bas 817"/>
            <p:cNvSpPr/>
            <p:nvPr/>
          </p:nvSpPr>
          <p:spPr>
            <a:xfrm>
              <a:off x="6025350" y="3382659"/>
              <a:ext cx="217446" cy="298934"/>
            </a:xfrm>
            <a:prstGeom prst="downArrow">
              <a:avLst/>
            </a:prstGeom>
            <a:solidFill>
              <a:srgbClr val="00778B"/>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smtClean="0">
                <a:ln>
                  <a:noFill/>
                </a:ln>
                <a:solidFill>
                  <a:prstClr val="white"/>
                </a:solidFill>
                <a:effectLst/>
                <a:uLnTx/>
                <a:uFillTx/>
                <a:latin typeface="Franklin Gothic Book"/>
              </a:endParaRPr>
            </a:p>
          </p:txBody>
        </p:sp>
        <p:sp>
          <p:nvSpPr>
            <p:cNvPr id="819" name="Flèche vers le bas 818"/>
            <p:cNvSpPr/>
            <p:nvPr/>
          </p:nvSpPr>
          <p:spPr>
            <a:xfrm rot="3799795">
              <a:off x="4490005" y="2658634"/>
              <a:ext cx="217446" cy="298934"/>
            </a:xfrm>
            <a:prstGeom prst="downArrow">
              <a:avLst/>
            </a:prstGeom>
            <a:solidFill>
              <a:srgbClr val="C4D600">
                <a:lumMod val="75000"/>
              </a:srgb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smtClean="0">
                <a:ln>
                  <a:noFill/>
                </a:ln>
                <a:solidFill>
                  <a:prstClr val="white"/>
                </a:solidFill>
                <a:effectLst/>
                <a:uLnTx/>
                <a:uFillTx/>
                <a:latin typeface="Franklin Gothic Book"/>
              </a:endParaRPr>
            </a:p>
          </p:txBody>
        </p:sp>
        <p:cxnSp>
          <p:nvCxnSpPr>
            <p:cNvPr id="820" name="Straight Connector 34">
              <a:extLst>
                <a:ext uri="{FF2B5EF4-FFF2-40B4-BE49-F238E27FC236}">
                  <a16:creationId xmlns="" xmlns:a16="http://schemas.microsoft.com/office/drawing/2014/main" id="{5B8BD226-C8F4-49D8-93EA-382CA3BDA6AA}"/>
                </a:ext>
              </a:extLst>
            </p:cNvPr>
            <p:cNvCxnSpPr/>
            <p:nvPr/>
          </p:nvCxnSpPr>
          <p:spPr>
            <a:xfrm flipH="1">
              <a:off x="4066872" y="2530349"/>
              <a:ext cx="1069" cy="2051540"/>
            </a:xfrm>
            <a:prstGeom prst="line">
              <a:avLst/>
            </a:prstGeom>
            <a:noFill/>
            <a:ln w="12700" cap="flat" cmpd="sng" algn="ctr">
              <a:solidFill>
                <a:sysClr val="windowText" lastClr="000000"/>
              </a:solidFill>
              <a:prstDash val="dashDot"/>
            </a:ln>
            <a:effectLst/>
          </p:spPr>
        </p:cxnSp>
        <mc:AlternateContent xmlns:mc="http://schemas.openxmlformats.org/markup-compatibility/2006" xmlns:a14="http://schemas.microsoft.com/office/drawing/2010/main">
          <mc:Choice Requires="a14">
            <p:sp>
              <p:nvSpPr>
                <p:cNvPr id="821" name="ZoneTexte 820"/>
                <p:cNvSpPr txBox="1"/>
                <p:nvPr/>
              </p:nvSpPr>
              <p:spPr>
                <a:xfrm>
                  <a:off x="6000703" y="3249696"/>
                  <a:ext cx="1158709" cy="47650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𝑞</m:t>
                            </m:r>
                          </m:e>
                          <m:sub>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2</m:t>
                            </m:r>
                          </m:sub>
                        </m:sSub>
                        <m:d>
                          <m:d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𝑟</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𝑧</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𝑡</m:t>
                            </m:r>
                          </m:e>
                        </m:d>
                      </m:oMath>
                    </m:oMathPara>
                  </a14:m>
                  <a:endParaRPr kumimoji="0" lang="fr-FR" sz="500" b="0" i="0" u="none" strike="noStrike" kern="0" cap="none" spc="0" normalizeH="0" baseline="0" noProof="0" dirty="0" smtClean="0">
                    <a:ln>
                      <a:noFill/>
                    </a:ln>
                    <a:solidFill>
                      <a:prstClr val="black"/>
                    </a:solidFill>
                    <a:effectLst/>
                    <a:uLnTx/>
                    <a:uFillTx/>
                    <a:latin typeface="Franklin Gothic Book"/>
                  </a:endParaRPr>
                </a:p>
              </p:txBody>
            </p:sp>
          </mc:Choice>
          <mc:Fallback xmlns="">
            <p:sp>
              <p:nvSpPr>
                <p:cNvPr id="821" name="ZoneTexte 820"/>
                <p:cNvSpPr txBox="1">
                  <a:spLocks noRot="1" noChangeAspect="1" noMove="1" noResize="1" noEditPoints="1" noAdjustHandles="1" noChangeArrowheads="1" noChangeShapeType="1" noTextEdit="1"/>
                </p:cNvSpPr>
                <p:nvPr/>
              </p:nvSpPr>
              <p:spPr>
                <a:xfrm>
                  <a:off x="6000703" y="3249696"/>
                  <a:ext cx="1158709" cy="476509"/>
                </a:xfrm>
                <a:prstGeom prst="rect">
                  <a:avLst/>
                </a:prstGeom>
                <a:blipFill rotWithShape="0">
                  <a:blip r:embed="rId44"/>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22" name="ZoneTexte 821"/>
                <p:cNvSpPr txBox="1"/>
                <p:nvPr/>
              </p:nvSpPr>
              <p:spPr>
                <a:xfrm>
                  <a:off x="4356713" y="2699438"/>
                  <a:ext cx="1199561" cy="47650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𝑞</m:t>
                            </m:r>
                          </m:e>
                          <m:sub>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1</m:t>
                            </m:r>
                          </m:sub>
                        </m:sSub>
                        <m:d>
                          <m:d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𝑟</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𝑧</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𝑡</m:t>
                            </m:r>
                          </m:e>
                        </m:d>
                      </m:oMath>
                    </m:oMathPara>
                  </a14:m>
                  <a:endParaRPr kumimoji="0" lang="fr-FR" sz="500" b="0" i="0" u="none" strike="noStrike" kern="0" cap="none" spc="0" normalizeH="0" baseline="0" noProof="0" dirty="0" smtClean="0">
                    <a:ln>
                      <a:noFill/>
                    </a:ln>
                    <a:solidFill>
                      <a:prstClr val="black"/>
                    </a:solidFill>
                    <a:effectLst/>
                    <a:uLnTx/>
                    <a:uFillTx/>
                    <a:latin typeface="Franklin Gothic Book"/>
                  </a:endParaRPr>
                </a:p>
              </p:txBody>
            </p:sp>
          </mc:Choice>
          <mc:Fallback xmlns="">
            <p:sp>
              <p:nvSpPr>
                <p:cNvPr id="822" name="ZoneTexte 821"/>
                <p:cNvSpPr txBox="1">
                  <a:spLocks noRot="1" noChangeAspect="1" noMove="1" noResize="1" noEditPoints="1" noAdjustHandles="1" noChangeArrowheads="1" noChangeShapeType="1" noTextEdit="1"/>
                </p:cNvSpPr>
                <p:nvPr/>
              </p:nvSpPr>
              <p:spPr>
                <a:xfrm>
                  <a:off x="4356713" y="2699438"/>
                  <a:ext cx="1199561" cy="476509"/>
                </a:xfrm>
                <a:prstGeom prst="rect">
                  <a:avLst/>
                </a:prstGeom>
                <a:blipFill rotWithShape="0">
                  <a:blip r:embed="rId45"/>
                  <a:stretch>
                    <a:fillRect/>
                  </a:stretch>
                </a:blipFill>
              </p:spPr>
              <p:txBody>
                <a:bodyPr/>
                <a:lstStyle/>
                <a:p>
                  <a:r>
                    <a:rPr lang="fr-FR">
                      <a:noFill/>
                    </a:rPr>
                    <a:t> </a:t>
                  </a:r>
                </a:p>
              </p:txBody>
            </p:sp>
          </mc:Fallback>
        </mc:AlternateContent>
        <p:cxnSp>
          <p:nvCxnSpPr>
            <p:cNvPr id="823" name="Connecteur droit 822"/>
            <p:cNvCxnSpPr/>
            <p:nvPr/>
          </p:nvCxnSpPr>
          <p:spPr>
            <a:xfrm>
              <a:off x="4099244" y="2764872"/>
              <a:ext cx="321195" cy="0"/>
            </a:xfrm>
            <a:prstGeom prst="line">
              <a:avLst/>
            </a:prstGeom>
            <a:noFill/>
            <a:ln w="19050" cap="flat" cmpd="sng" algn="ctr">
              <a:solidFill>
                <a:srgbClr val="C4D600">
                  <a:lumMod val="75000"/>
                </a:srgbClr>
              </a:solidFill>
              <a:prstDash val="solid"/>
            </a:ln>
            <a:effectLst/>
          </p:spPr>
        </p:cxnSp>
        <p:cxnSp>
          <p:nvCxnSpPr>
            <p:cNvPr id="824" name="Connecteur droit 823"/>
            <p:cNvCxnSpPr/>
            <p:nvPr/>
          </p:nvCxnSpPr>
          <p:spPr>
            <a:xfrm>
              <a:off x="4410052" y="2757965"/>
              <a:ext cx="0" cy="916825"/>
            </a:xfrm>
            <a:prstGeom prst="line">
              <a:avLst/>
            </a:prstGeom>
            <a:noFill/>
            <a:ln w="19050" cap="flat" cmpd="sng" algn="ctr">
              <a:solidFill>
                <a:srgbClr val="C4D600">
                  <a:lumMod val="75000"/>
                </a:srgbClr>
              </a:solidFill>
              <a:prstDash val="solid"/>
            </a:ln>
            <a:effectLst/>
          </p:spPr>
        </p:cxnSp>
        <p:cxnSp>
          <p:nvCxnSpPr>
            <p:cNvPr id="825" name="Connecteur droit 824"/>
            <p:cNvCxnSpPr/>
            <p:nvPr/>
          </p:nvCxnSpPr>
          <p:spPr>
            <a:xfrm>
              <a:off x="4401800" y="3667325"/>
              <a:ext cx="2765641" cy="191740"/>
            </a:xfrm>
            <a:prstGeom prst="line">
              <a:avLst/>
            </a:prstGeom>
            <a:noFill/>
            <a:ln w="19050" cap="flat" cmpd="sng" algn="ctr">
              <a:solidFill>
                <a:srgbClr val="00778B"/>
              </a:solidFill>
              <a:prstDash val="solid"/>
            </a:ln>
            <a:effectLst/>
          </p:spPr>
        </p:cxnSp>
        <p:cxnSp>
          <p:nvCxnSpPr>
            <p:cNvPr id="826" name="Connecteur droit 825"/>
            <p:cNvCxnSpPr/>
            <p:nvPr/>
          </p:nvCxnSpPr>
          <p:spPr>
            <a:xfrm>
              <a:off x="7167441" y="3841880"/>
              <a:ext cx="0" cy="605477"/>
            </a:xfrm>
            <a:prstGeom prst="line">
              <a:avLst/>
            </a:prstGeom>
            <a:noFill/>
            <a:ln w="19050" cap="flat" cmpd="sng" algn="ctr">
              <a:solidFill>
                <a:srgbClr val="00778B"/>
              </a:solidFill>
              <a:prstDash val="solid"/>
            </a:ln>
            <a:effectLst/>
          </p:spPr>
        </p:cxnSp>
        <p:cxnSp>
          <p:nvCxnSpPr>
            <p:cNvPr id="827" name="Connecteur droit 826"/>
            <p:cNvCxnSpPr/>
            <p:nvPr/>
          </p:nvCxnSpPr>
          <p:spPr>
            <a:xfrm>
              <a:off x="4099244" y="4407753"/>
              <a:ext cx="3068196" cy="0"/>
            </a:xfrm>
            <a:prstGeom prst="line">
              <a:avLst/>
            </a:prstGeom>
            <a:noFill/>
            <a:ln w="19050" cap="flat" cmpd="sng" algn="ctr">
              <a:solidFill>
                <a:srgbClr val="00778B"/>
              </a:solidFill>
              <a:prstDash val="solid"/>
            </a:ln>
            <a:effectLst/>
          </p:spPr>
        </p:cxnSp>
        <p:sp>
          <p:nvSpPr>
            <p:cNvPr id="828" name="ZoneTexte 827"/>
            <p:cNvSpPr txBox="1"/>
            <p:nvPr/>
          </p:nvSpPr>
          <p:spPr>
            <a:xfrm>
              <a:off x="5210485" y="2509163"/>
              <a:ext cx="1875243" cy="66013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500" b="0" i="0" u="none" strike="noStrike" kern="0" cap="none" spc="0" normalizeH="0" baseline="0" noProof="0" dirty="0" smtClean="0">
                  <a:ln>
                    <a:noFill/>
                  </a:ln>
                  <a:solidFill>
                    <a:prstClr val="black"/>
                  </a:solidFill>
                  <a:effectLst/>
                  <a:uLnTx/>
                  <a:uFillTx/>
                  <a:latin typeface="Franklin Gothic Book"/>
                </a:rPr>
                <a:t>Radiation and convection exchanges</a:t>
              </a:r>
            </a:p>
          </p:txBody>
        </p:sp>
      </p:grpSp>
      <p:cxnSp>
        <p:nvCxnSpPr>
          <p:cNvPr id="830" name="Connecteur droit avec flèche 829"/>
          <p:cNvCxnSpPr/>
          <p:nvPr/>
        </p:nvCxnSpPr>
        <p:spPr>
          <a:xfrm>
            <a:off x="1482839" y="5183078"/>
            <a:ext cx="108885" cy="80590"/>
          </a:xfrm>
          <a:prstGeom prst="straightConnector1">
            <a:avLst/>
          </a:prstGeom>
          <a:ln w="6350">
            <a:solidFill>
              <a:srgbClr val="FFC00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1" name="TextBox 346">
                <a:extLst>
                  <a:ext uri="{FF2B5EF4-FFF2-40B4-BE49-F238E27FC236}">
                    <a16:creationId xmlns:a16="http://schemas.microsoft.com/office/drawing/2014/main" xmlns="" id="{6EF97AF7-E639-4916-89D8-FAF18CD0218B}"/>
                  </a:ext>
                </a:extLst>
              </p:cNvPr>
              <p:cNvSpPr txBox="1"/>
              <p:nvPr/>
            </p:nvSpPr>
            <p:spPr>
              <a:xfrm>
                <a:off x="1596151" y="5239916"/>
                <a:ext cx="115086" cy="7864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513" i="1">
                              <a:latin typeface="Cambria Math" panose="02040503050406030204" pitchFamily="18" charset="0"/>
                            </a:rPr>
                          </m:ctrlPr>
                        </m:sSubPr>
                        <m:e>
                          <m:r>
                            <m:rPr>
                              <m:sty m:val="p"/>
                            </m:rPr>
                            <a:rPr lang="el-GR" sz="513" i="1">
                              <a:latin typeface="Cambria Math" panose="02040503050406030204" pitchFamily="18" charset="0"/>
                              <a:ea typeface="Cambria Math" panose="02040503050406030204" pitchFamily="18" charset="0"/>
                            </a:rPr>
                            <m:t>Γ</m:t>
                          </m:r>
                        </m:e>
                        <m:sub>
                          <m:r>
                            <a:rPr lang="fr-FR" sz="513" i="1">
                              <a:latin typeface="Cambria Math" panose="02040503050406030204" pitchFamily="18" charset="0"/>
                              <a:ea typeface="Cambria Math" panose="02040503050406030204" pitchFamily="18" charset="0"/>
                            </a:rPr>
                            <m:t>2</m:t>
                          </m:r>
                        </m:sub>
                      </m:sSub>
                    </m:oMath>
                  </m:oMathPara>
                </a14:m>
                <a:endParaRPr lang="fr-FR" sz="513" dirty="0"/>
              </a:p>
            </p:txBody>
          </p:sp>
        </mc:Choice>
        <mc:Fallback xmlns="">
          <p:sp>
            <p:nvSpPr>
              <p:cNvPr id="831" name="TextBox 346">
                <a:extLst>
                  <a:ext uri="{FF2B5EF4-FFF2-40B4-BE49-F238E27FC236}">
                    <a16:creationId xmlns="" xmlns:a16="http://schemas.microsoft.com/office/drawing/2014/main" xmlns:a14="http://schemas.microsoft.com/office/drawing/2010/main" id="{6EF97AF7-E639-4916-89D8-FAF18CD0218B}"/>
                  </a:ext>
                </a:extLst>
              </p:cNvPr>
              <p:cNvSpPr txBox="1">
                <a:spLocks noRot="1" noChangeAspect="1" noMove="1" noResize="1" noEditPoints="1" noAdjustHandles="1" noChangeArrowheads="1" noChangeShapeType="1" noTextEdit="1"/>
              </p:cNvSpPr>
              <p:nvPr/>
            </p:nvSpPr>
            <p:spPr>
              <a:xfrm>
                <a:off x="1596151" y="5239916"/>
                <a:ext cx="115086" cy="78640"/>
              </a:xfrm>
              <a:prstGeom prst="rect">
                <a:avLst/>
              </a:prstGeom>
              <a:blipFill rotWithShape="0">
                <a:blip r:embed="rId46"/>
                <a:stretch>
                  <a:fillRect b="-25000"/>
                </a:stretch>
              </a:blipFill>
            </p:spPr>
            <p:txBody>
              <a:bodyPr/>
              <a:lstStyle/>
              <a:p>
                <a:r>
                  <a:rPr lang="fr-FR">
                    <a:noFill/>
                  </a:rPr>
                  <a:t> </a:t>
                </a:r>
              </a:p>
            </p:txBody>
          </p:sp>
        </mc:Fallback>
      </mc:AlternateContent>
      <p:grpSp>
        <p:nvGrpSpPr>
          <p:cNvPr id="832" name="Groupe 831"/>
          <p:cNvGrpSpPr/>
          <p:nvPr/>
        </p:nvGrpSpPr>
        <p:grpSpPr>
          <a:xfrm>
            <a:off x="803545" y="5220076"/>
            <a:ext cx="234718" cy="116349"/>
            <a:chOff x="2142399" y="5066743"/>
            <a:chExt cx="231055" cy="116782"/>
          </a:xfrm>
        </p:grpSpPr>
        <mc:AlternateContent xmlns:mc="http://schemas.openxmlformats.org/markup-compatibility/2006" xmlns:a14="http://schemas.microsoft.com/office/drawing/2010/main">
          <mc:Choice Requires="a14">
            <p:sp>
              <p:nvSpPr>
                <p:cNvPr id="833" name="TextBox 346">
                  <a:extLst>
                    <a:ext uri="{FF2B5EF4-FFF2-40B4-BE49-F238E27FC236}">
                      <a16:creationId xmlns:a16="http://schemas.microsoft.com/office/drawing/2014/main" xmlns="" id="{6EF97AF7-E639-4916-89D8-FAF18CD0218B}"/>
                    </a:ext>
                  </a:extLst>
                </p:cNvPr>
                <p:cNvSpPr txBox="1"/>
                <p:nvPr/>
              </p:nvSpPr>
              <p:spPr>
                <a:xfrm>
                  <a:off x="2260164" y="5104593"/>
                  <a:ext cx="113290" cy="789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BR" sz="513" i="1" smtClean="0">
                                <a:latin typeface="Cambria Math" panose="02040503050406030204" pitchFamily="18" charset="0"/>
                              </a:rPr>
                            </m:ctrlPr>
                          </m:sSubPr>
                          <m:e>
                            <m:sSup>
                              <m:sSupPr>
                                <m:ctrlPr>
                                  <a:rPr lang="pt-BR" sz="513" i="1" smtClean="0">
                                    <a:latin typeface="Cambria Math" panose="02040503050406030204" pitchFamily="18" charset="0"/>
                                  </a:rPr>
                                </m:ctrlPr>
                              </m:sSupPr>
                              <m:e>
                                <m:r>
                                  <m:rPr>
                                    <m:sty m:val="p"/>
                                  </m:rPr>
                                  <a:rPr lang="el-GR" sz="513" i="1">
                                    <a:latin typeface="Cambria Math" panose="02040503050406030204" pitchFamily="18" charset="0"/>
                                    <a:ea typeface="Cambria Math" panose="02040503050406030204" pitchFamily="18" charset="0"/>
                                  </a:rPr>
                                  <m:t>Γ</m:t>
                                </m:r>
                              </m:e>
                              <m:sup>
                                <m:r>
                                  <a:rPr lang="fr-FR" sz="513" b="0" i="1" smtClean="0">
                                    <a:latin typeface="Cambria Math" panose="02040503050406030204" pitchFamily="18" charset="0"/>
                                  </a:rPr>
                                  <m:t>∗</m:t>
                                </m:r>
                              </m:sup>
                            </m:sSup>
                          </m:e>
                          <m:sub/>
                        </m:sSub>
                      </m:oMath>
                    </m:oMathPara>
                  </a14:m>
                  <a:endParaRPr lang="fr-FR" sz="513" dirty="0"/>
                </a:p>
              </p:txBody>
            </p:sp>
          </mc:Choice>
          <mc:Fallback xmlns="">
            <p:sp>
              <p:nvSpPr>
                <p:cNvPr id="833" name="TextBox 346">
                  <a:extLst>
                    <a:ext uri="{FF2B5EF4-FFF2-40B4-BE49-F238E27FC236}">
                      <a16:creationId xmlns:a16="http://schemas.microsoft.com/office/drawing/2014/main" xmlns:a14="http://schemas.microsoft.com/office/drawing/2010/main" xmlns="" id="{6EF97AF7-E639-4916-89D8-FAF18CD0218B}"/>
                    </a:ext>
                  </a:extLst>
                </p:cNvPr>
                <p:cNvSpPr txBox="1">
                  <a:spLocks noRot="1" noChangeAspect="1" noMove="1" noResize="1" noEditPoints="1" noAdjustHandles="1" noChangeArrowheads="1" noChangeShapeType="1" noTextEdit="1"/>
                </p:cNvSpPr>
                <p:nvPr/>
              </p:nvSpPr>
              <p:spPr>
                <a:xfrm>
                  <a:off x="2260164" y="5104593"/>
                  <a:ext cx="113290" cy="78932"/>
                </a:xfrm>
                <a:prstGeom prst="rect">
                  <a:avLst/>
                </a:prstGeom>
                <a:blipFill rotWithShape="0">
                  <a:blip r:embed="rId47"/>
                  <a:stretch>
                    <a:fillRect l="-21053" b="-7692"/>
                  </a:stretch>
                </a:blipFill>
              </p:spPr>
              <p:txBody>
                <a:bodyPr/>
                <a:lstStyle/>
                <a:p>
                  <a:r>
                    <a:rPr lang="fr-FR">
                      <a:noFill/>
                    </a:rPr>
                    <a:t> </a:t>
                  </a:r>
                </a:p>
              </p:txBody>
            </p:sp>
          </mc:Fallback>
        </mc:AlternateContent>
        <p:cxnSp>
          <p:nvCxnSpPr>
            <p:cNvPr id="834" name="Connecteur droit avec flèche 833"/>
            <p:cNvCxnSpPr/>
            <p:nvPr/>
          </p:nvCxnSpPr>
          <p:spPr>
            <a:xfrm>
              <a:off x="2142399" y="5066743"/>
              <a:ext cx="107186" cy="80890"/>
            </a:xfrm>
            <a:prstGeom prst="straightConnector1">
              <a:avLst/>
            </a:prstGeom>
            <a:ln w="6350">
              <a:solidFill>
                <a:srgbClr val="178B83"/>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835" name="ZoneTexte 277">
                <a:extLst>
                  <a:ext uri="{FF2B5EF4-FFF2-40B4-BE49-F238E27FC236}">
                    <a16:creationId xmlns:a16="http://schemas.microsoft.com/office/drawing/2014/main" xmlns="" id="{3695DDAD-8178-48DB-8450-7445C0CFEF38}"/>
                  </a:ext>
                </a:extLst>
              </p:cNvPr>
              <p:cNvSpPr txBox="1"/>
              <p:nvPr/>
            </p:nvSpPr>
            <p:spPr>
              <a:xfrm>
                <a:off x="655240" y="4754270"/>
                <a:ext cx="116954" cy="1579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430" b="1" i="1" dirty="0">
                              <a:latin typeface="Cambria Math" panose="02040503050406030204" pitchFamily="18" charset="0"/>
                            </a:rPr>
                          </m:ctrlPr>
                        </m:sSubPr>
                        <m:e>
                          <m:r>
                            <a:rPr lang="fr-FR" sz="430" b="1" dirty="0">
                              <a:latin typeface="Cambria Math" panose="02040503050406030204" pitchFamily="18" charset="0"/>
                            </a:rPr>
                            <m:t> </m:t>
                          </m:r>
                          <m:r>
                            <a:rPr lang="el-GR" sz="430" b="1" i="1" dirty="0">
                              <a:latin typeface="Cambria Math" panose="02040503050406030204" pitchFamily="18" charset="0"/>
                            </a:rPr>
                            <m:t>𝛀</m:t>
                          </m:r>
                          <m:r>
                            <m:rPr>
                              <m:nor/>
                            </m:rPr>
                            <a:rPr lang="fr-FR" sz="430" b="1" dirty="0"/>
                            <m:t> </m:t>
                          </m:r>
                        </m:e>
                        <m:sub>
                          <m:r>
                            <a:rPr lang="fr-FR" sz="430" b="1" i="1" dirty="0">
                              <a:latin typeface="Cambria Math" panose="02040503050406030204" pitchFamily="18" charset="0"/>
                            </a:rPr>
                            <m:t>𝟏</m:t>
                          </m:r>
                        </m:sub>
                      </m:sSub>
                    </m:oMath>
                  </m:oMathPara>
                </a14:m>
                <a:endParaRPr lang="fr-FR" sz="430" b="1" dirty="0"/>
              </a:p>
            </p:txBody>
          </p:sp>
        </mc:Choice>
        <mc:Fallback xmlns="">
          <p:sp>
            <p:nvSpPr>
              <p:cNvPr id="835" name="ZoneTexte 277">
                <a:extLst>
                  <a:ext uri="{FF2B5EF4-FFF2-40B4-BE49-F238E27FC236}">
                    <a16:creationId xmlns="" xmlns:a16="http://schemas.microsoft.com/office/drawing/2014/main" xmlns:a14="http://schemas.microsoft.com/office/drawing/2010/main" id="{3695DDAD-8178-48DB-8450-7445C0CFEF38}"/>
                  </a:ext>
                </a:extLst>
              </p:cNvPr>
              <p:cNvSpPr txBox="1">
                <a:spLocks noRot="1" noChangeAspect="1" noMove="1" noResize="1" noEditPoints="1" noAdjustHandles="1" noChangeArrowheads="1" noChangeShapeType="1" noTextEdit="1"/>
              </p:cNvSpPr>
              <p:nvPr/>
            </p:nvSpPr>
            <p:spPr>
              <a:xfrm>
                <a:off x="655240" y="4754270"/>
                <a:ext cx="116954" cy="157918"/>
              </a:xfrm>
              <a:prstGeom prst="rect">
                <a:avLst/>
              </a:prstGeom>
              <a:blipFill rotWithShape="0">
                <a:blip r:embed="rId48"/>
                <a:stretch>
                  <a:fillRect r="-45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36" name="ZoneTexte 277">
                <a:extLst>
                  <a:ext uri="{FF2B5EF4-FFF2-40B4-BE49-F238E27FC236}">
                    <a16:creationId xmlns:a16="http://schemas.microsoft.com/office/drawing/2014/main" xmlns="" id="{3695DDAD-8178-48DB-8450-7445C0CFEF38}"/>
                  </a:ext>
                </a:extLst>
              </p:cNvPr>
              <p:cNvSpPr txBox="1"/>
              <p:nvPr/>
            </p:nvSpPr>
            <p:spPr>
              <a:xfrm>
                <a:off x="1388798" y="5020422"/>
                <a:ext cx="116954" cy="1579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430" b="1" i="1" dirty="0" smtClean="0">
                              <a:solidFill>
                                <a:schemeClr val="bg1"/>
                              </a:solidFill>
                              <a:latin typeface="Cambria Math" panose="02040503050406030204" pitchFamily="18" charset="0"/>
                            </a:rPr>
                          </m:ctrlPr>
                        </m:sSubPr>
                        <m:e>
                          <m:r>
                            <a:rPr lang="fr-FR" sz="430" b="1" dirty="0">
                              <a:solidFill>
                                <a:schemeClr val="bg1"/>
                              </a:solidFill>
                              <a:latin typeface="Cambria Math" panose="02040503050406030204" pitchFamily="18" charset="0"/>
                            </a:rPr>
                            <m:t> </m:t>
                          </m:r>
                          <m:r>
                            <a:rPr lang="el-GR" sz="430" b="1" i="1" dirty="0">
                              <a:solidFill>
                                <a:schemeClr val="bg1"/>
                              </a:solidFill>
                              <a:latin typeface="Cambria Math" panose="02040503050406030204" pitchFamily="18" charset="0"/>
                            </a:rPr>
                            <m:t>𝛀</m:t>
                          </m:r>
                          <m:r>
                            <m:rPr>
                              <m:nor/>
                            </m:rPr>
                            <a:rPr lang="fr-FR" sz="430" b="1" dirty="0">
                              <a:solidFill>
                                <a:schemeClr val="bg1"/>
                              </a:solidFill>
                            </a:rPr>
                            <m:t> </m:t>
                          </m:r>
                        </m:e>
                        <m:sub>
                          <m:r>
                            <a:rPr lang="fr-FR" sz="430" b="1" i="1" dirty="0" smtClean="0">
                              <a:solidFill>
                                <a:schemeClr val="bg1"/>
                              </a:solidFill>
                              <a:latin typeface="Cambria Math" panose="02040503050406030204" pitchFamily="18" charset="0"/>
                            </a:rPr>
                            <m:t>𝟐</m:t>
                          </m:r>
                        </m:sub>
                      </m:sSub>
                    </m:oMath>
                  </m:oMathPara>
                </a14:m>
                <a:endParaRPr lang="fr-FR" sz="430" b="1" dirty="0">
                  <a:solidFill>
                    <a:schemeClr val="bg1"/>
                  </a:solidFill>
                </a:endParaRPr>
              </a:p>
            </p:txBody>
          </p:sp>
        </mc:Choice>
        <mc:Fallback xmlns="">
          <p:sp>
            <p:nvSpPr>
              <p:cNvPr id="836" name="ZoneTexte 277">
                <a:extLst>
                  <a:ext uri="{FF2B5EF4-FFF2-40B4-BE49-F238E27FC236}">
                    <a16:creationId xmlns="" xmlns:a16="http://schemas.microsoft.com/office/drawing/2014/main" xmlns:a14="http://schemas.microsoft.com/office/drawing/2010/main" id="{3695DDAD-8178-48DB-8450-7445C0CFEF38}"/>
                  </a:ext>
                </a:extLst>
              </p:cNvPr>
              <p:cNvSpPr txBox="1">
                <a:spLocks noRot="1" noChangeAspect="1" noMove="1" noResize="1" noEditPoints="1" noAdjustHandles="1" noChangeArrowheads="1" noChangeShapeType="1" noTextEdit="1"/>
              </p:cNvSpPr>
              <p:nvPr/>
            </p:nvSpPr>
            <p:spPr>
              <a:xfrm>
                <a:off x="1388798" y="5020422"/>
                <a:ext cx="116954" cy="157918"/>
              </a:xfrm>
              <a:prstGeom prst="rect">
                <a:avLst/>
              </a:prstGeom>
              <a:blipFill rotWithShape="0">
                <a:blip r:embed="rId49"/>
                <a:stretch>
                  <a:fillRect r="-47368"/>
                </a:stretch>
              </a:blipFill>
            </p:spPr>
            <p:txBody>
              <a:bodyPr/>
              <a:lstStyle/>
              <a:p>
                <a:r>
                  <a:rPr lang="fr-FR">
                    <a:noFill/>
                  </a:rPr>
                  <a:t> </a:t>
                </a:r>
              </a:p>
            </p:txBody>
          </p:sp>
        </mc:Fallback>
      </mc:AlternateContent>
      <p:grpSp>
        <p:nvGrpSpPr>
          <p:cNvPr id="3083" name="Groupe 3082"/>
          <p:cNvGrpSpPr/>
          <p:nvPr/>
        </p:nvGrpSpPr>
        <p:grpSpPr>
          <a:xfrm>
            <a:off x="1972519" y="4489453"/>
            <a:ext cx="1217059" cy="748811"/>
            <a:chOff x="4063376" y="2366195"/>
            <a:chExt cx="3841071" cy="2214933"/>
          </a:xfrm>
        </p:grpSpPr>
        <p:grpSp>
          <p:nvGrpSpPr>
            <p:cNvPr id="869" name="Group 3">
              <a:extLst>
                <a:ext uri="{FF2B5EF4-FFF2-40B4-BE49-F238E27FC236}">
                  <a16:creationId xmlns="" xmlns:a16="http://schemas.microsoft.com/office/drawing/2014/main" id="{CCAA3F51-E37E-4571-B780-D307E2536B36}"/>
                </a:ext>
              </a:extLst>
            </p:cNvPr>
            <p:cNvGrpSpPr/>
            <p:nvPr/>
          </p:nvGrpSpPr>
          <p:grpSpPr>
            <a:xfrm>
              <a:off x="4067944" y="2753003"/>
              <a:ext cx="3094929" cy="1678508"/>
              <a:chOff x="3903216" y="2283805"/>
              <a:chExt cx="1283482" cy="593351"/>
            </a:xfrm>
          </p:grpSpPr>
          <p:grpSp>
            <p:nvGrpSpPr>
              <p:cNvPr id="870" name="Groupe 3">
                <a:extLst>
                  <a:ext uri="{FF2B5EF4-FFF2-40B4-BE49-F238E27FC236}">
                    <a16:creationId xmlns="" xmlns:a16="http://schemas.microsoft.com/office/drawing/2014/main" id="{DEEA311A-D53E-4479-AD5C-CB6CC1038E2C}"/>
                  </a:ext>
                </a:extLst>
              </p:cNvPr>
              <p:cNvGrpSpPr/>
              <p:nvPr/>
            </p:nvGrpSpPr>
            <p:grpSpPr>
              <a:xfrm>
                <a:off x="3903216" y="2283805"/>
                <a:ext cx="1283482" cy="593351"/>
                <a:chOff x="4046791" y="3406863"/>
                <a:chExt cx="1283482" cy="593351"/>
              </a:xfrm>
            </p:grpSpPr>
            <p:sp>
              <p:nvSpPr>
                <p:cNvPr id="874" name="Trapèze 873">
                  <a:extLst>
                    <a:ext uri="{FF2B5EF4-FFF2-40B4-BE49-F238E27FC236}">
                      <a16:creationId xmlns="" xmlns:a16="http://schemas.microsoft.com/office/drawing/2014/main" id="{3E3C7076-9636-4558-BFA7-BC363CB40246}"/>
                    </a:ext>
                  </a:extLst>
                </p:cNvPr>
                <p:cNvSpPr/>
                <p:nvPr/>
              </p:nvSpPr>
              <p:spPr>
                <a:xfrm rot="5400000">
                  <a:off x="4622835" y="3235697"/>
                  <a:ext cx="212172" cy="1202698"/>
                </a:xfrm>
                <a:prstGeom prst="trapezoid">
                  <a:avLst>
                    <a:gd name="adj" fmla="val 30301"/>
                  </a:avLst>
                </a:prstGeom>
                <a:solidFill>
                  <a:sysClr val="windowText" lastClr="000000">
                    <a:lumMod val="75000"/>
                    <a:lumOff val="25000"/>
                  </a:sysClr>
                </a:solidFill>
                <a:ln w="9525" cap="flat" cmpd="sng" algn="ctr">
                  <a:solidFill>
                    <a:sysClr val="windowText" lastClr="000000"/>
                  </a:solid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800" b="0" i="0" u="none" strike="noStrike" kern="0" cap="none" spc="0" normalizeH="0" baseline="0" noProof="0" smtClean="0">
                    <a:ln>
                      <a:noFill/>
                    </a:ln>
                    <a:solidFill>
                      <a:prstClr val="black"/>
                    </a:solidFill>
                    <a:effectLst/>
                    <a:uLnTx/>
                    <a:uFillTx/>
                    <a:latin typeface="Franklin Gothic Book"/>
                  </a:endParaRPr>
                </a:p>
              </p:txBody>
            </p:sp>
            <p:sp>
              <p:nvSpPr>
                <p:cNvPr id="875" name="Rectangle 874">
                  <a:extLst>
                    <a:ext uri="{FF2B5EF4-FFF2-40B4-BE49-F238E27FC236}">
                      <a16:creationId xmlns="" xmlns:a16="http://schemas.microsoft.com/office/drawing/2014/main" id="{32161631-36CB-4D31-8E0F-9D1162F3BB49}"/>
                    </a:ext>
                  </a:extLst>
                </p:cNvPr>
                <p:cNvSpPr/>
                <p:nvPr/>
              </p:nvSpPr>
              <p:spPr>
                <a:xfrm>
                  <a:off x="4054547" y="3848900"/>
                  <a:ext cx="753245" cy="28551"/>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800" b="0" i="0" u="none" strike="noStrike" kern="0" cap="none" spc="0" normalizeH="0" baseline="0" noProof="0" smtClean="0">
                    <a:ln>
                      <a:noFill/>
                    </a:ln>
                    <a:solidFill>
                      <a:prstClr val="white"/>
                    </a:solidFill>
                    <a:effectLst/>
                    <a:uLnTx/>
                    <a:uFillTx/>
                    <a:latin typeface="Franklin Gothic Book"/>
                  </a:endParaRPr>
                </a:p>
              </p:txBody>
            </p:sp>
            <p:sp>
              <p:nvSpPr>
                <p:cNvPr id="876" name="Rectangle 875">
                  <a:extLst>
                    <a:ext uri="{FF2B5EF4-FFF2-40B4-BE49-F238E27FC236}">
                      <a16:creationId xmlns="" xmlns:a16="http://schemas.microsoft.com/office/drawing/2014/main" id="{ED2DABB4-5B61-4B01-BE8C-501B1E0CDF57}"/>
                    </a:ext>
                  </a:extLst>
                </p:cNvPr>
                <p:cNvSpPr/>
                <p:nvPr/>
              </p:nvSpPr>
              <p:spPr>
                <a:xfrm>
                  <a:off x="4046791" y="3875053"/>
                  <a:ext cx="1283482" cy="125161"/>
                </a:xfrm>
                <a:prstGeom prst="rect">
                  <a:avLst/>
                </a:prstGeom>
                <a:solidFill>
                  <a:sysClr val="windowText" lastClr="000000">
                    <a:lumMod val="75000"/>
                    <a:lumOff val="25000"/>
                  </a:sysClr>
                </a:solidFill>
                <a:ln w="9525" cap="flat" cmpd="sng" algn="ctr">
                  <a:no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800" b="0" i="0" u="none" strike="noStrike" kern="0" cap="none" spc="0" normalizeH="0" baseline="0" noProof="0" smtClean="0">
                    <a:ln>
                      <a:noFill/>
                    </a:ln>
                    <a:solidFill>
                      <a:prstClr val="black"/>
                    </a:solidFill>
                    <a:effectLst/>
                    <a:uLnTx/>
                    <a:uFillTx/>
                    <a:latin typeface="Franklin Gothic Book"/>
                  </a:endParaRPr>
                </a:p>
              </p:txBody>
            </p:sp>
            <p:sp>
              <p:nvSpPr>
                <p:cNvPr id="877" name="Rectangle 876">
                  <a:extLst>
                    <a:ext uri="{FF2B5EF4-FFF2-40B4-BE49-F238E27FC236}">
                      <a16:creationId xmlns="" xmlns:a16="http://schemas.microsoft.com/office/drawing/2014/main" id="{856E8104-3C12-46CC-A9AF-12965ED99C04}"/>
                    </a:ext>
                  </a:extLst>
                </p:cNvPr>
                <p:cNvSpPr/>
                <p:nvPr/>
              </p:nvSpPr>
              <p:spPr>
                <a:xfrm>
                  <a:off x="4046791" y="3406863"/>
                  <a:ext cx="147996" cy="464343"/>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800" b="0" i="0" u="none" strike="noStrike" kern="0" cap="none" spc="0" normalizeH="0" baseline="0" noProof="0" smtClean="0">
                    <a:ln>
                      <a:noFill/>
                    </a:ln>
                    <a:solidFill>
                      <a:prstClr val="white"/>
                    </a:solidFill>
                    <a:effectLst/>
                    <a:uLnTx/>
                    <a:uFillTx/>
                    <a:latin typeface="Franklin Gothic Book"/>
                  </a:endParaRPr>
                </a:p>
              </p:txBody>
            </p:sp>
          </p:grpSp>
          <p:grpSp>
            <p:nvGrpSpPr>
              <p:cNvPr id="871" name="Groupe 417">
                <a:extLst>
                  <a:ext uri="{FF2B5EF4-FFF2-40B4-BE49-F238E27FC236}">
                    <a16:creationId xmlns="" xmlns:a16="http://schemas.microsoft.com/office/drawing/2014/main" id="{BE28D029-FB1E-40BB-997F-0AE4AC591517}"/>
                  </a:ext>
                </a:extLst>
              </p:cNvPr>
              <p:cNvGrpSpPr/>
              <p:nvPr/>
            </p:nvGrpSpPr>
            <p:grpSpPr>
              <a:xfrm>
                <a:off x="4050101" y="2658941"/>
                <a:ext cx="1031181" cy="171892"/>
                <a:chOff x="3790083" y="3908689"/>
                <a:chExt cx="1254024" cy="294882"/>
              </a:xfrm>
            </p:grpSpPr>
            <p:cxnSp>
              <p:nvCxnSpPr>
                <p:cNvPr id="872" name="Connecteur droit 420">
                  <a:extLst>
                    <a:ext uri="{FF2B5EF4-FFF2-40B4-BE49-F238E27FC236}">
                      <a16:creationId xmlns="" xmlns:a16="http://schemas.microsoft.com/office/drawing/2014/main" id="{34F769AD-057F-4E1C-9F39-E928B7EDB239}"/>
                    </a:ext>
                  </a:extLst>
                </p:cNvPr>
                <p:cNvCxnSpPr/>
                <p:nvPr/>
              </p:nvCxnSpPr>
              <p:spPr>
                <a:xfrm flipH="1">
                  <a:off x="5042265" y="3995397"/>
                  <a:ext cx="1842" cy="208174"/>
                </a:xfrm>
                <a:prstGeom prst="line">
                  <a:avLst/>
                </a:prstGeom>
                <a:noFill/>
                <a:ln w="12700" cap="flat" cmpd="sng" algn="ctr">
                  <a:solidFill>
                    <a:srgbClr val="FFC000"/>
                  </a:solidFill>
                  <a:prstDash val="solid"/>
                </a:ln>
                <a:effectLst/>
              </p:spPr>
            </p:cxnSp>
            <p:cxnSp>
              <p:nvCxnSpPr>
                <p:cNvPr id="873" name="Connecteur droit 422">
                  <a:extLst>
                    <a:ext uri="{FF2B5EF4-FFF2-40B4-BE49-F238E27FC236}">
                      <a16:creationId xmlns="" xmlns:a16="http://schemas.microsoft.com/office/drawing/2014/main" id="{FC5C24CA-CAE2-4EA6-8184-39FE82CE2A6D}"/>
                    </a:ext>
                  </a:extLst>
                </p:cNvPr>
                <p:cNvCxnSpPr/>
                <p:nvPr/>
              </p:nvCxnSpPr>
              <p:spPr>
                <a:xfrm>
                  <a:off x="3790083" y="3908689"/>
                  <a:ext cx="1252182" cy="90822"/>
                </a:xfrm>
                <a:prstGeom prst="line">
                  <a:avLst/>
                </a:prstGeom>
                <a:noFill/>
                <a:ln w="12700" cap="flat" cmpd="sng" algn="ctr">
                  <a:solidFill>
                    <a:srgbClr val="FFC000"/>
                  </a:solidFill>
                  <a:prstDash val="solid"/>
                </a:ln>
                <a:effectLst/>
              </p:spPr>
            </p:cxnSp>
          </p:grpSp>
        </p:grpSp>
        <p:grpSp>
          <p:nvGrpSpPr>
            <p:cNvPr id="879" name="Groupe 878"/>
            <p:cNvGrpSpPr/>
            <p:nvPr/>
          </p:nvGrpSpPr>
          <p:grpSpPr>
            <a:xfrm rot="10800000">
              <a:off x="6290325" y="3106551"/>
              <a:ext cx="1614122" cy="367111"/>
              <a:chOff x="1459655" y="1912935"/>
              <a:chExt cx="1614122" cy="367111"/>
            </a:xfrm>
          </p:grpSpPr>
          <p:cxnSp>
            <p:nvCxnSpPr>
              <p:cNvPr id="880" name="Connecteur droit avec flèche 879"/>
              <p:cNvCxnSpPr/>
              <p:nvPr/>
            </p:nvCxnSpPr>
            <p:spPr>
              <a:xfrm>
                <a:off x="1484045" y="1912935"/>
                <a:ext cx="1589729" cy="0"/>
              </a:xfrm>
              <a:prstGeom prst="straightConnector1">
                <a:avLst/>
              </a:prstGeom>
              <a:noFill/>
              <a:ln w="9525" cap="flat" cmpd="sng" algn="ctr">
                <a:solidFill>
                  <a:srgbClr val="00778B"/>
                </a:solidFill>
                <a:prstDash val="solid"/>
                <a:tailEnd type="triangle" w="sm" len="sm"/>
              </a:ln>
              <a:effectLst/>
            </p:spPr>
          </p:cxnSp>
          <p:cxnSp>
            <p:nvCxnSpPr>
              <p:cNvPr id="881" name="Connecteur droit avec flèche 880"/>
              <p:cNvCxnSpPr/>
              <p:nvPr/>
            </p:nvCxnSpPr>
            <p:spPr>
              <a:xfrm>
                <a:off x="1484048" y="2111131"/>
                <a:ext cx="1589729" cy="0"/>
              </a:xfrm>
              <a:prstGeom prst="straightConnector1">
                <a:avLst/>
              </a:prstGeom>
              <a:noFill/>
              <a:ln w="9525" cap="flat" cmpd="sng" algn="ctr">
                <a:solidFill>
                  <a:srgbClr val="00778B"/>
                </a:solidFill>
                <a:prstDash val="solid"/>
                <a:tailEnd type="triangle" w="sm" len="sm"/>
              </a:ln>
              <a:effectLst/>
            </p:spPr>
          </p:cxnSp>
          <p:cxnSp>
            <p:nvCxnSpPr>
              <p:cNvPr id="882" name="Connecteur droit avec flèche 881"/>
              <p:cNvCxnSpPr/>
              <p:nvPr/>
            </p:nvCxnSpPr>
            <p:spPr>
              <a:xfrm>
                <a:off x="1459655" y="2280046"/>
                <a:ext cx="1589729" cy="0"/>
              </a:xfrm>
              <a:prstGeom prst="straightConnector1">
                <a:avLst/>
              </a:prstGeom>
              <a:noFill/>
              <a:ln w="9525" cap="flat" cmpd="sng" algn="ctr">
                <a:solidFill>
                  <a:srgbClr val="00778B"/>
                </a:solidFill>
                <a:prstDash val="solid"/>
                <a:tailEnd type="triangle" w="sm" len="sm"/>
              </a:ln>
              <a:effectLst/>
            </p:spPr>
          </p:cxnSp>
        </p:grpSp>
        <p:cxnSp>
          <p:nvCxnSpPr>
            <p:cNvPr id="884" name="Straight Connector 34">
              <a:extLst>
                <a:ext uri="{FF2B5EF4-FFF2-40B4-BE49-F238E27FC236}">
                  <a16:creationId xmlns="" xmlns:a16="http://schemas.microsoft.com/office/drawing/2014/main" id="{5B8BD226-C8F4-49D8-93EA-382CA3BDA6AA}"/>
                </a:ext>
              </a:extLst>
            </p:cNvPr>
            <p:cNvCxnSpPr/>
            <p:nvPr/>
          </p:nvCxnSpPr>
          <p:spPr>
            <a:xfrm>
              <a:off x="4063376" y="2366195"/>
              <a:ext cx="0" cy="2214933"/>
            </a:xfrm>
            <a:prstGeom prst="line">
              <a:avLst/>
            </a:prstGeom>
            <a:noFill/>
            <a:ln w="19050" cap="flat" cmpd="sng" algn="ctr">
              <a:solidFill>
                <a:sysClr val="windowText" lastClr="000000"/>
              </a:solidFill>
              <a:prstDash val="dashDot"/>
            </a:ln>
            <a:effectLst/>
          </p:spPr>
        </p:cxnSp>
        <mc:AlternateContent xmlns:mc="http://schemas.openxmlformats.org/markup-compatibility/2006">
          <mc:Choice xmlns:a14="http://schemas.microsoft.com/office/drawing/2010/main" Requires="a14">
            <p:sp>
              <p:nvSpPr>
                <p:cNvPr id="885" name="ZoneTexte 884"/>
                <p:cNvSpPr txBox="1"/>
                <p:nvPr/>
              </p:nvSpPr>
              <p:spPr>
                <a:xfrm>
                  <a:off x="6452236" y="2644096"/>
                  <a:ext cx="1253754" cy="490345"/>
                </a:xfrm>
                <a:prstGeom prst="rect">
                  <a:avLst/>
                </a:prstGeom>
                <a:noFill/>
              </p:spPr>
              <p:txBody>
                <a:bodyPr wrap="square" rtlCol="0">
                  <a:spAutoFit/>
                </a:bodyPr>
                <a:lstStyle/>
                <a:p>
                  <a:pPr defTabSz="9144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fr-FR" sz="600" i="1" smtClean="0">
                                <a:solidFill>
                                  <a:prstClr val="black"/>
                                </a:solidFill>
                                <a:latin typeface="Cambria Math" panose="02040503050406030204" pitchFamily="18" charset="0"/>
                              </a:rPr>
                            </m:ctrlPr>
                          </m:sSubPr>
                          <m:e>
                            <m:r>
                              <a:rPr lang="fr-FR" sz="600" i="1" smtClean="0">
                                <a:solidFill>
                                  <a:prstClr val="black"/>
                                </a:solidFill>
                                <a:latin typeface="Cambria Math" panose="02040503050406030204" pitchFamily="18" charset="0"/>
                              </a:rPr>
                              <m:t>h</m:t>
                            </m:r>
                          </m:e>
                          <m:sub>
                            <m:r>
                              <a:rPr lang="fr-FR" sz="600" i="1" smtClean="0">
                                <a:solidFill>
                                  <a:prstClr val="black"/>
                                </a:solidFill>
                                <a:latin typeface="Cambria Math" panose="02040503050406030204" pitchFamily="18" charset="0"/>
                              </a:rPr>
                              <m:t>𝑐𝑜𝑛𝑣𝑒𝑐𝑡𝑖𝑜𝑛</m:t>
                            </m:r>
                          </m:sub>
                        </m:sSub>
                      </m:oMath>
                    </m:oMathPara>
                  </a14:m>
                  <a:endParaRPr lang="fr-FR" sz="600" dirty="0">
                    <a:solidFill>
                      <a:prstClr val="black"/>
                    </a:solidFill>
                    <a:latin typeface="Franklin Gothic Book"/>
                  </a:endParaRPr>
                </a:p>
              </p:txBody>
            </p:sp>
          </mc:Choice>
          <mc:Fallback>
            <p:sp>
              <p:nvSpPr>
                <p:cNvPr id="885" name="ZoneTexte 884"/>
                <p:cNvSpPr txBox="1">
                  <a:spLocks noRot="1" noChangeAspect="1" noMove="1" noResize="1" noEditPoints="1" noAdjustHandles="1" noChangeArrowheads="1" noChangeShapeType="1" noTextEdit="1"/>
                </p:cNvSpPr>
                <p:nvPr/>
              </p:nvSpPr>
              <p:spPr>
                <a:xfrm>
                  <a:off x="6452236" y="2644096"/>
                  <a:ext cx="1253754" cy="490345"/>
                </a:xfrm>
                <a:prstGeom prst="rect">
                  <a:avLst/>
                </a:prstGeom>
                <a:blipFill rotWithShape="0">
                  <a:blip r:embed="rId50"/>
                  <a:stretch>
                    <a:fillRect r="-16923"/>
                  </a:stretch>
                </a:blipFill>
              </p:spPr>
              <p:txBody>
                <a:bodyPr/>
                <a:lstStyle/>
                <a:p>
                  <a:r>
                    <a:rPr lang="fr-FR">
                      <a:noFill/>
                    </a:rPr>
                    <a:t> </a:t>
                  </a:r>
                </a:p>
              </p:txBody>
            </p:sp>
          </mc:Fallback>
        </mc:AlternateContent>
        <p:grpSp>
          <p:nvGrpSpPr>
            <p:cNvPr id="886" name="Groupe 885"/>
            <p:cNvGrpSpPr/>
            <p:nvPr/>
          </p:nvGrpSpPr>
          <p:grpSpPr>
            <a:xfrm>
              <a:off x="7310531" y="3631984"/>
              <a:ext cx="357172" cy="216024"/>
              <a:chOff x="7310530" y="3631984"/>
              <a:chExt cx="1589729" cy="216024"/>
            </a:xfrm>
          </p:grpSpPr>
          <p:cxnSp>
            <p:nvCxnSpPr>
              <p:cNvPr id="887" name="Connecteur droit avec flèche 886"/>
              <p:cNvCxnSpPr/>
              <p:nvPr/>
            </p:nvCxnSpPr>
            <p:spPr>
              <a:xfrm rot="10800000">
                <a:off x="7310530" y="3848008"/>
                <a:ext cx="1589729" cy="0"/>
              </a:xfrm>
              <a:prstGeom prst="straightConnector1">
                <a:avLst/>
              </a:prstGeom>
              <a:noFill/>
              <a:ln w="9525" cap="flat" cmpd="sng" algn="ctr">
                <a:solidFill>
                  <a:srgbClr val="00778B"/>
                </a:solidFill>
                <a:prstDash val="solid"/>
                <a:tailEnd type="triangle" w="sm" len="sm"/>
              </a:ln>
              <a:effectLst/>
            </p:spPr>
          </p:cxnSp>
          <p:cxnSp>
            <p:nvCxnSpPr>
              <p:cNvPr id="888" name="Connecteur droit avec flèche 887"/>
              <p:cNvCxnSpPr/>
              <p:nvPr/>
            </p:nvCxnSpPr>
            <p:spPr>
              <a:xfrm rot="10800000">
                <a:off x="7310530" y="3631984"/>
                <a:ext cx="1589729" cy="0"/>
              </a:xfrm>
              <a:prstGeom prst="straightConnector1">
                <a:avLst/>
              </a:prstGeom>
              <a:noFill/>
              <a:ln w="9525" cap="flat" cmpd="sng" algn="ctr">
                <a:solidFill>
                  <a:srgbClr val="00778B"/>
                </a:solidFill>
                <a:prstDash val="solid"/>
                <a:tailEnd type="triangle" w="sm" len="sm"/>
              </a:ln>
              <a:effectLst/>
            </p:spPr>
          </p:cxnSp>
        </p:grpSp>
        <p:cxnSp>
          <p:nvCxnSpPr>
            <p:cNvPr id="890" name="Connecteur droit avec flèche 889"/>
            <p:cNvCxnSpPr/>
            <p:nvPr/>
          </p:nvCxnSpPr>
          <p:spPr>
            <a:xfrm rot="10800000">
              <a:off x="7326623" y="4378317"/>
              <a:ext cx="357171" cy="0"/>
            </a:xfrm>
            <a:prstGeom prst="straightConnector1">
              <a:avLst/>
            </a:prstGeom>
            <a:noFill/>
            <a:ln w="9525" cap="flat" cmpd="sng" algn="ctr">
              <a:solidFill>
                <a:srgbClr val="00778B"/>
              </a:solidFill>
              <a:prstDash val="solid"/>
              <a:tailEnd type="triangle" w="sm" len="sm"/>
            </a:ln>
            <a:effectLst/>
          </p:spPr>
        </p:cxnSp>
        <mc:AlternateContent xmlns:mc="http://schemas.openxmlformats.org/markup-compatibility/2006" xmlns:a14="http://schemas.microsoft.com/office/drawing/2010/main">
          <mc:Choice Requires="a14">
            <p:sp>
              <p:nvSpPr>
                <p:cNvPr id="892" name="ZoneTexte 891"/>
                <p:cNvSpPr txBox="1"/>
                <p:nvPr/>
              </p:nvSpPr>
              <p:spPr>
                <a:xfrm>
                  <a:off x="4595915" y="2774757"/>
                  <a:ext cx="1199559" cy="500710"/>
                </a:xfrm>
                <a:prstGeom prst="rect">
                  <a:avLst/>
                </a:prstGeom>
                <a:noFill/>
              </p:spPr>
              <p:txBody>
                <a:bodyPr wrap="square" rtlCol="0">
                  <a:spAutoFit/>
                </a:bodyPr>
                <a:lstStyle/>
                <a:p>
                  <a:pPr defTabSz="9144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fr-FR" sz="500" i="1" smtClean="0">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smtClean="0">
                                <a:solidFill>
                                  <a:prstClr val="black"/>
                                </a:solidFill>
                                <a:latin typeface="Cambria Math" panose="02040503050406030204" pitchFamily="18" charset="0"/>
                              </a:rPr>
                              <m:t>1</m:t>
                            </m:r>
                          </m:sub>
                        </m:sSub>
                        <m:d>
                          <m:dPr>
                            <m:ctrlPr>
                              <a:rPr lang="fr-FR" sz="500" i="1">
                                <a:solidFill>
                                  <a:prstClr val="black"/>
                                </a:solidFill>
                                <a:latin typeface="Cambria Math" panose="02040503050406030204" pitchFamily="18" charset="0"/>
                              </a:rPr>
                            </m:ctrlPr>
                          </m:dPr>
                          <m:e>
                            <m:r>
                              <a:rPr lang="fr-FR" sz="500" i="1">
                                <a:solidFill>
                                  <a:prstClr val="black"/>
                                </a:solidFill>
                                <a:latin typeface="Cambria Math" panose="02040503050406030204" pitchFamily="18" charset="0"/>
                              </a:rPr>
                              <m:t>𝑟</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𝑧</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𝑡</m:t>
                            </m:r>
                          </m:e>
                        </m:d>
                      </m:oMath>
                    </m:oMathPara>
                  </a14:m>
                  <a:endParaRPr lang="fr-FR" sz="500" dirty="0">
                    <a:solidFill>
                      <a:prstClr val="black"/>
                    </a:solidFill>
                    <a:latin typeface="Franklin Gothic Book"/>
                  </a:endParaRPr>
                </a:p>
              </p:txBody>
            </p:sp>
          </mc:Choice>
          <mc:Fallback xmlns="">
            <p:sp>
              <p:nvSpPr>
                <p:cNvPr id="892" name="ZoneTexte 891"/>
                <p:cNvSpPr txBox="1">
                  <a:spLocks noRot="1" noChangeAspect="1" noMove="1" noResize="1" noEditPoints="1" noAdjustHandles="1" noChangeArrowheads="1" noChangeShapeType="1" noTextEdit="1"/>
                </p:cNvSpPr>
                <p:nvPr/>
              </p:nvSpPr>
              <p:spPr>
                <a:xfrm>
                  <a:off x="4595915" y="2774757"/>
                  <a:ext cx="1199559" cy="500710"/>
                </a:xfrm>
                <a:prstGeom prst="rect">
                  <a:avLst/>
                </a:prstGeom>
                <a:blipFill rotWithShape="0">
                  <a:blip r:embed="rId5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93" name="ZoneTexte 892"/>
                <p:cNvSpPr txBox="1"/>
                <p:nvPr/>
              </p:nvSpPr>
              <p:spPr>
                <a:xfrm>
                  <a:off x="4959842" y="3264218"/>
                  <a:ext cx="1063783" cy="500710"/>
                </a:xfrm>
                <a:prstGeom prst="rect">
                  <a:avLst/>
                </a:prstGeom>
                <a:noFill/>
              </p:spPr>
              <p:txBody>
                <a:bodyPr wrap="square" rtlCol="0">
                  <a:spAutoFit/>
                </a:bodyPr>
                <a:lstStyle/>
                <a:p>
                  <a:pPr defTabSz="9144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fr-FR" sz="500" i="1" smtClean="0">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a:solidFill>
                                  <a:prstClr val="black"/>
                                </a:solidFill>
                                <a:latin typeface="Cambria Math" panose="02040503050406030204" pitchFamily="18" charset="0"/>
                              </a:rPr>
                              <m:t>2</m:t>
                            </m:r>
                          </m:sub>
                        </m:sSub>
                        <m:d>
                          <m:dPr>
                            <m:ctrlPr>
                              <a:rPr lang="fr-FR" sz="500" i="1">
                                <a:solidFill>
                                  <a:prstClr val="black"/>
                                </a:solidFill>
                                <a:latin typeface="Cambria Math" panose="02040503050406030204" pitchFamily="18" charset="0"/>
                              </a:rPr>
                            </m:ctrlPr>
                          </m:dPr>
                          <m:e>
                            <m:r>
                              <a:rPr lang="fr-FR" sz="500" i="1">
                                <a:solidFill>
                                  <a:prstClr val="black"/>
                                </a:solidFill>
                                <a:latin typeface="Cambria Math" panose="02040503050406030204" pitchFamily="18" charset="0"/>
                              </a:rPr>
                              <m:t>𝑟</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𝑧</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𝑡</m:t>
                            </m:r>
                          </m:e>
                        </m:d>
                      </m:oMath>
                    </m:oMathPara>
                  </a14:m>
                  <a:endParaRPr lang="fr-FR" sz="600" dirty="0">
                    <a:solidFill>
                      <a:prstClr val="black"/>
                    </a:solidFill>
                    <a:latin typeface="Franklin Gothic Book"/>
                  </a:endParaRPr>
                </a:p>
              </p:txBody>
            </p:sp>
          </mc:Choice>
          <mc:Fallback xmlns="">
            <p:sp>
              <p:nvSpPr>
                <p:cNvPr id="893" name="ZoneTexte 892"/>
                <p:cNvSpPr txBox="1">
                  <a:spLocks noRot="1" noChangeAspect="1" noMove="1" noResize="1" noEditPoints="1" noAdjustHandles="1" noChangeArrowheads="1" noChangeShapeType="1" noTextEdit="1"/>
                </p:cNvSpPr>
                <p:nvPr/>
              </p:nvSpPr>
              <p:spPr>
                <a:xfrm>
                  <a:off x="4959842" y="3264218"/>
                  <a:ext cx="1063783" cy="500710"/>
                </a:xfrm>
                <a:prstGeom prst="rect">
                  <a:avLst/>
                </a:prstGeom>
                <a:blipFill rotWithShape="0">
                  <a:blip r:embed="rId52"/>
                  <a:stretch>
                    <a:fillRect/>
                  </a:stretch>
                </a:blipFill>
              </p:spPr>
              <p:txBody>
                <a:bodyPr/>
                <a:lstStyle/>
                <a:p>
                  <a:r>
                    <a:rPr lang="fr-FR">
                      <a:noFill/>
                    </a:rPr>
                    <a:t> </a:t>
                  </a:r>
                </a:p>
              </p:txBody>
            </p:sp>
          </mc:Fallback>
        </mc:AlternateContent>
        <p:cxnSp>
          <p:nvCxnSpPr>
            <p:cNvPr id="894" name="Connecteur droit 893"/>
            <p:cNvCxnSpPr/>
            <p:nvPr/>
          </p:nvCxnSpPr>
          <p:spPr>
            <a:xfrm>
              <a:off x="4099244" y="2764872"/>
              <a:ext cx="321195" cy="0"/>
            </a:xfrm>
            <a:prstGeom prst="line">
              <a:avLst/>
            </a:prstGeom>
            <a:noFill/>
            <a:ln w="19050" cap="flat" cmpd="sng" algn="ctr">
              <a:solidFill>
                <a:srgbClr val="C4D600">
                  <a:lumMod val="75000"/>
                </a:srgbClr>
              </a:solidFill>
              <a:prstDash val="solid"/>
            </a:ln>
            <a:effectLst/>
          </p:spPr>
        </p:cxnSp>
        <p:cxnSp>
          <p:nvCxnSpPr>
            <p:cNvPr id="895" name="Connecteur droit 894"/>
            <p:cNvCxnSpPr/>
            <p:nvPr/>
          </p:nvCxnSpPr>
          <p:spPr>
            <a:xfrm>
              <a:off x="4410052" y="2757965"/>
              <a:ext cx="0" cy="916825"/>
            </a:xfrm>
            <a:prstGeom prst="line">
              <a:avLst/>
            </a:prstGeom>
            <a:noFill/>
            <a:ln w="19050" cap="flat" cmpd="sng" algn="ctr">
              <a:solidFill>
                <a:srgbClr val="C4D600">
                  <a:lumMod val="75000"/>
                </a:srgbClr>
              </a:solidFill>
              <a:prstDash val="solid"/>
            </a:ln>
            <a:effectLst/>
          </p:spPr>
        </p:cxnSp>
        <p:cxnSp>
          <p:nvCxnSpPr>
            <p:cNvPr id="896" name="Connecteur droit 895"/>
            <p:cNvCxnSpPr/>
            <p:nvPr/>
          </p:nvCxnSpPr>
          <p:spPr>
            <a:xfrm>
              <a:off x="4401800" y="3667325"/>
              <a:ext cx="2765641" cy="191740"/>
            </a:xfrm>
            <a:prstGeom prst="line">
              <a:avLst/>
            </a:prstGeom>
            <a:noFill/>
            <a:ln w="12700" cap="flat" cmpd="sng" algn="ctr">
              <a:solidFill>
                <a:srgbClr val="00778B"/>
              </a:solidFill>
              <a:prstDash val="solid"/>
            </a:ln>
            <a:effectLst/>
          </p:spPr>
        </p:cxnSp>
        <p:cxnSp>
          <p:nvCxnSpPr>
            <p:cNvPr id="897" name="Connecteur droit 896"/>
            <p:cNvCxnSpPr/>
            <p:nvPr/>
          </p:nvCxnSpPr>
          <p:spPr>
            <a:xfrm>
              <a:off x="7167441" y="3841880"/>
              <a:ext cx="0" cy="605477"/>
            </a:xfrm>
            <a:prstGeom prst="line">
              <a:avLst/>
            </a:prstGeom>
            <a:noFill/>
            <a:ln w="12700" cap="flat" cmpd="sng" algn="ctr">
              <a:solidFill>
                <a:srgbClr val="00778B"/>
              </a:solidFill>
              <a:prstDash val="solid"/>
            </a:ln>
            <a:effectLst/>
          </p:spPr>
        </p:cxnSp>
        <p:cxnSp>
          <p:nvCxnSpPr>
            <p:cNvPr id="898" name="Connecteur droit 897"/>
            <p:cNvCxnSpPr/>
            <p:nvPr/>
          </p:nvCxnSpPr>
          <p:spPr>
            <a:xfrm>
              <a:off x="4099244" y="4436472"/>
              <a:ext cx="3068197" cy="0"/>
            </a:xfrm>
            <a:prstGeom prst="line">
              <a:avLst/>
            </a:prstGeom>
            <a:noFill/>
            <a:ln w="12700" cap="flat" cmpd="sng" algn="ctr">
              <a:solidFill>
                <a:srgbClr val="00778B"/>
              </a:solidFill>
              <a:prstDash val="solid"/>
            </a:ln>
            <a:effectLst/>
          </p:spPr>
        </p:cxnSp>
        <p:sp>
          <p:nvSpPr>
            <p:cNvPr id="899" name="Flèche vers le bas 898"/>
            <p:cNvSpPr/>
            <p:nvPr/>
          </p:nvSpPr>
          <p:spPr>
            <a:xfrm rot="10800000">
              <a:off x="4886757" y="3327034"/>
              <a:ext cx="217446" cy="298934"/>
            </a:xfrm>
            <a:prstGeom prst="downArrow">
              <a:avLst/>
            </a:prstGeom>
            <a:solidFill>
              <a:srgbClr val="00778B"/>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smtClean="0">
                <a:ln>
                  <a:noFill/>
                </a:ln>
                <a:solidFill>
                  <a:prstClr val="white"/>
                </a:solidFill>
                <a:effectLst/>
                <a:uLnTx/>
                <a:uFillTx/>
                <a:latin typeface="Franklin Gothic Book"/>
              </a:endParaRPr>
            </a:p>
          </p:txBody>
        </p:sp>
        <p:sp>
          <p:nvSpPr>
            <p:cNvPr id="900" name="Flèche vers le bas 899"/>
            <p:cNvSpPr/>
            <p:nvPr/>
          </p:nvSpPr>
          <p:spPr>
            <a:xfrm rot="12150616">
              <a:off x="4537433" y="2888593"/>
              <a:ext cx="217446" cy="298935"/>
            </a:xfrm>
            <a:prstGeom prst="downArrow">
              <a:avLst/>
            </a:prstGeom>
            <a:solidFill>
              <a:srgbClr val="C4D600">
                <a:lumMod val="75000"/>
              </a:srgb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smtClean="0">
                <a:ln>
                  <a:noFill/>
                </a:ln>
                <a:solidFill>
                  <a:prstClr val="white"/>
                </a:solidFill>
                <a:effectLst/>
                <a:uLnTx/>
                <a:uFillTx/>
                <a:latin typeface="Franklin Gothic Book"/>
              </a:endParaRPr>
            </a:p>
          </p:txBody>
        </p:sp>
      </p:grpSp>
      <p:cxnSp>
        <p:nvCxnSpPr>
          <p:cNvPr id="901" name="Connecteur droit 419">
            <a:extLst>
              <a:ext uri="{FF2B5EF4-FFF2-40B4-BE49-F238E27FC236}">
                <a16:creationId xmlns="" xmlns:a16="http://schemas.microsoft.com/office/drawing/2014/main" id="{411AA057-3F41-4520-9901-91A4F23473AB}"/>
              </a:ext>
            </a:extLst>
          </p:cNvPr>
          <p:cNvCxnSpPr>
            <a:stCxn id="876" idx="1"/>
          </p:cNvCxnSpPr>
          <p:nvPr/>
        </p:nvCxnSpPr>
        <p:spPr>
          <a:xfrm>
            <a:off x="1973966" y="5127833"/>
            <a:ext cx="901238" cy="16459"/>
          </a:xfrm>
          <a:prstGeom prst="line">
            <a:avLst/>
          </a:prstGeom>
          <a:noFill/>
          <a:ln w="12700" cap="flat" cmpd="sng" algn="ctr">
            <a:solidFill>
              <a:srgbClr val="FFC000"/>
            </a:solidFill>
            <a:prstDash val="solid"/>
          </a:ln>
          <a:effectLst/>
        </p:spPr>
      </p:cxnSp>
      <p:grpSp>
        <p:nvGrpSpPr>
          <p:cNvPr id="3088" name="Groupe 3087"/>
          <p:cNvGrpSpPr/>
          <p:nvPr/>
        </p:nvGrpSpPr>
        <p:grpSpPr>
          <a:xfrm>
            <a:off x="1963809" y="5558227"/>
            <a:ext cx="1178165" cy="842412"/>
            <a:chOff x="4043432" y="2396069"/>
            <a:chExt cx="3728928" cy="2796561"/>
          </a:xfrm>
        </p:grpSpPr>
        <p:grpSp>
          <p:nvGrpSpPr>
            <p:cNvPr id="946" name="Group 3">
              <a:extLst>
                <a:ext uri="{FF2B5EF4-FFF2-40B4-BE49-F238E27FC236}">
                  <a16:creationId xmlns="" xmlns:a16="http://schemas.microsoft.com/office/drawing/2014/main" id="{CCAA3F51-E37E-4571-B780-D307E2536B36}"/>
                </a:ext>
              </a:extLst>
            </p:cNvPr>
            <p:cNvGrpSpPr/>
            <p:nvPr/>
          </p:nvGrpSpPr>
          <p:grpSpPr>
            <a:xfrm>
              <a:off x="4043432" y="2583199"/>
              <a:ext cx="3728928" cy="2573995"/>
              <a:chOff x="3913021" y="2167294"/>
              <a:chExt cx="1537060" cy="909905"/>
            </a:xfrm>
          </p:grpSpPr>
          <p:grpSp>
            <p:nvGrpSpPr>
              <p:cNvPr id="947" name="Groupe 109">
                <a:extLst>
                  <a:ext uri="{FF2B5EF4-FFF2-40B4-BE49-F238E27FC236}">
                    <a16:creationId xmlns="" xmlns:a16="http://schemas.microsoft.com/office/drawing/2014/main" id="{5F7EBE74-460F-478C-9B7D-B1F630DA0626}"/>
                  </a:ext>
                </a:extLst>
              </p:cNvPr>
              <p:cNvGrpSpPr/>
              <p:nvPr/>
            </p:nvGrpSpPr>
            <p:grpSpPr>
              <a:xfrm>
                <a:off x="3913021" y="2167294"/>
                <a:ext cx="1537060" cy="909905"/>
                <a:chOff x="3633341" y="3465109"/>
                <a:chExt cx="1537060" cy="909905"/>
              </a:xfrm>
            </p:grpSpPr>
            <p:sp>
              <p:nvSpPr>
                <p:cNvPr id="959" name="Rectangle à coins arrondis 107">
                  <a:extLst>
                    <a:ext uri="{FF2B5EF4-FFF2-40B4-BE49-F238E27FC236}">
                      <a16:creationId xmlns="" xmlns:a16="http://schemas.microsoft.com/office/drawing/2014/main" id="{B0059CD4-3C03-44D6-BD80-71A56E63589B}"/>
                    </a:ext>
                  </a:extLst>
                </p:cNvPr>
                <p:cNvSpPr/>
                <p:nvPr/>
              </p:nvSpPr>
              <p:spPr>
                <a:xfrm>
                  <a:off x="3642307" y="3662466"/>
                  <a:ext cx="1528094" cy="712548"/>
                </a:xfrm>
                <a:prstGeom prst="roundRect">
                  <a:avLst/>
                </a:prstGeom>
                <a:solidFill>
                  <a:sysClr val="window" lastClr="FFFFFF">
                    <a:lumMod val="85000"/>
                  </a:sysClr>
                </a:solid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960" name="Rectangle à coins arrondis 108">
                  <a:extLst>
                    <a:ext uri="{FF2B5EF4-FFF2-40B4-BE49-F238E27FC236}">
                      <a16:creationId xmlns="" xmlns:a16="http://schemas.microsoft.com/office/drawing/2014/main" id="{F7512D26-ABE2-4852-95D4-3E85FE7EB6BB}"/>
                    </a:ext>
                  </a:extLst>
                </p:cNvPr>
                <p:cNvSpPr/>
                <p:nvPr/>
              </p:nvSpPr>
              <p:spPr>
                <a:xfrm>
                  <a:off x="3633341" y="3465109"/>
                  <a:ext cx="293415" cy="228879"/>
                </a:xfrm>
                <a:prstGeom prst="roundRect">
                  <a:avLst/>
                </a:prstGeom>
                <a:solidFill>
                  <a:sysClr val="window" lastClr="FFFFFF">
                    <a:lumMod val="85000"/>
                  </a:sysClr>
                </a:solid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dirty="0" smtClean="0">
                    <a:ln>
                      <a:noFill/>
                    </a:ln>
                    <a:solidFill>
                      <a:prstClr val="white"/>
                    </a:solidFill>
                    <a:effectLst/>
                    <a:uLnTx/>
                    <a:uFillTx/>
                    <a:latin typeface="Franklin Gothic Book"/>
                  </a:endParaRPr>
                </a:p>
              </p:txBody>
            </p:sp>
          </p:grpSp>
          <p:sp>
            <p:nvSpPr>
              <p:cNvPr id="948" name="Trapèze 18">
                <a:extLst>
                  <a:ext uri="{FF2B5EF4-FFF2-40B4-BE49-F238E27FC236}">
                    <a16:creationId xmlns="" xmlns:a16="http://schemas.microsoft.com/office/drawing/2014/main" id="{8E177599-902C-4AC5-9A62-8ECFD6190924}"/>
                  </a:ext>
                </a:extLst>
              </p:cNvPr>
              <p:cNvSpPr/>
              <p:nvPr/>
            </p:nvSpPr>
            <p:spPr>
              <a:xfrm rot="5637938">
                <a:off x="4545092" y="2036684"/>
                <a:ext cx="139428" cy="1137390"/>
              </a:xfrm>
              <a:prstGeom prst="trapezoid">
                <a:avLst>
                  <a:gd name="adj" fmla="val 422"/>
                </a:avLst>
              </a:prstGeom>
              <a:solidFill>
                <a:srgbClr val="00B050">
                  <a:alpha val="22000"/>
                </a:srgb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dirty="0" smtClean="0">
                  <a:ln>
                    <a:noFill/>
                  </a:ln>
                  <a:solidFill>
                    <a:prstClr val="white"/>
                  </a:solidFill>
                  <a:effectLst/>
                  <a:uLnTx/>
                  <a:uFillTx/>
                  <a:latin typeface="Franklin Gothic Book"/>
                </a:endParaRPr>
              </a:p>
            </p:txBody>
          </p:sp>
          <p:grpSp>
            <p:nvGrpSpPr>
              <p:cNvPr id="949" name="Groupe 3">
                <a:extLst>
                  <a:ext uri="{FF2B5EF4-FFF2-40B4-BE49-F238E27FC236}">
                    <a16:creationId xmlns="" xmlns:a16="http://schemas.microsoft.com/office/drawing/2014/main" id="{DEEA311A-D53E-4479-AD5C-CB6CC1038E2C}"/>
                  </a:ext>
                </a:extLst>
              </p:cNvPr>
              <p:cNvGrpSpPr/>
              <p:nvPr/>
            </p:nvGrpSpPr>
            <p:grpSpPr>
              <a:xfrm>
                <a:off x="3917706" y="2283805"/>
                <a:ext cx="1268992" cy="593351"/>
                <a:chOff x="4061281" y="3406863"/>
                <a:chExt cx="1268992" cy="593351"/>
              </a:xfrm>
            </p:grpSpPr>
            <p:sp>
              <p:nvSpPr>
                <p:cNvPr id="955" name="Trapèze 19">
                  <a:extLst>
                    <a:ext uri="{FF2B5EF4-FFF2-40B4-BE49-F238E27FC236}">
                      <a16:creationId xmlns="" xmlns:a16="http://schemas.microsoft.com/office/drawing/2014/main" id="{3E3C7076-9636-4558-BFA7-BC363CB40246}"/>
                    </a:ext>
                  </a:extLst>
                </p:cNvPr>
                <p:cNvSpPr/>
                <p:nvPr/>
              </p:nvSpPr>
              <p:spPr>
                <a:xfrm rot="5400000">
                  <a:off x="4622835" y="3235697"/>
                  <a:ext cx="212172" cy="1202698"/>
                </a:xfrm>
                <a:prstGeom prst="trapezoid">
                  <a:avLst>
                    <a:gd name="adj" fmla="val 30301"/>
                  </a:avLst>
                </a:prstGeom>
                <a:solidFill>
                  <a:sysClr val="windowText" lastClr="000000">
                    <a:lumMod val="75000"/>
                    <a:lumOff val="25000"/>
                  </a:sysClr>
                </a:solidFill>
                <a:ln w="9525" cap="flat" cmpd="sng" algn="ctr">
                  <a:solidFill>
                    <a:sysClr val="windowText" lastClr="000000"/>
                  </a:solid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black"/>
                    </a:solidFill>
                    <a:effectLst/>
                    <a:uLnTx/>
                    <a:uFillTx/>
                    <a:latin typeface="Franklin Gothic Book"/>
                  </a:endParaRPr>
                </a:p>
              </p:txBody>
            </p:sp>
            <p:sp>
              <p:nvSpPr>
                <p:cNvPr id="956" name="Rectangle 955">
                  <a:extLst>
                    <a:ext uri="{FF2B5EF4-FFF2-40B4-BE49-F238E27FC236}">
                      <a16:creationId xmlns="" xmlns:a16="http://schemas.microsoft.com/office/drawing/2014/main" id="{32161631-36CB-4D31-8E0F-9D1162F3BB49}"/>
                    </a:ext>
                  </a:extLst>
                </p:cNvPr>
                <p:cNvSpPr/>
                <p:nvPr/>
              </p:nvSpPr>
              <p:spPr>
                <a:xfrm>
                  <a:off x="4061281" y="3853073"/>
                  <a:ext cx="747524" cy="35722"/>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white"/>
                    </a:solidFill>
                    <a:effectLst/>
                    <a:uLnTx/>
                    <a:uFillTx/>
                    <a:latin typeface="Franklin Gothic Book"/>
                  </a:endParaRPr>
                </a:p>
              </p:txBody>
            </p:sp>
            <p:sp>
              <p:nvSpPr>
                <p:cNvPr id="957" name="Rectangle 956">
                  <a:extLst>
                    <a:ext uri="{FF2B5EF4-FFF2-40B4-BE49-F238E27FC236}">
                      <a16:creationId xmlns="" xmlns:a16="http://schemas.microsoft.com/office/drawing/2014/main" id="{ED2DABB4-5B61-4B01-BE8C-501B1E0CDF57}"/>
                    </a:ext>
                  </a:extLst>
                </p:cNvPr>
                <p:cNvSpPr/>
                <p:nvPr/>
              </p:nvSpPr>
              <p:spPr>
                <a:xfrm>
                  <a:off x="4066700" y="3875053"/>
                  <a:ext cx="1263573" cy="125161"/>
                </a:xfrm>
                <a:prstGeom prst="rect">
                  <a:avLst/>
                </a:prstGeom>
                <a:solidFill>
                  <a:sysClr val="windowText" lastClr="000000">
                    <a:lumMod val="75000"/>
                    <a:lumOff val="25000"/>
                  </a:sysClr>
                </a:solidFill>
                <a:ln w="9525" cap="flat" cmpd="sng" algn="ctr">
                  <a:solidFill>
                    <a:sysClr val="windowText" lastClr="000000"/>
                  </a:solid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black"/>
                    </a:solidFill>
                    <a:effectLst/>
                    <a:uLnTx/>
                    <a:uFillTx/>
                    <a:latin typeface="Franklin Gothic Book"/>
                  </a:endParaRPr>
                </a:p>
              </p:txBody>
            </p:sp>
            <p:sp>
              <p:nvSpPr>
                <p:cNvPr id="958" name="Rectangle 957">
                  <a:extLst>
                    <a:ext uri="{FF2B5EF4-FFF2-40B4-BE49-F238E27FC236}">
                      <a16:creationId xmlns="" xmlns:a16="http://schemas.microsoft.com/office/drawing/2014/main" id="{856E8104-3C12-46CC-A9AF-12965ED99C04}"/>
                    </a:ext>
                  </a:extLst>
                </p:cNvPr>
                <p:cNvSpPr/>
                <p:nvPr/>
              </p:nvSpPr>
              <p:spPr>
                <a:xfrm>
                  <a:off x="4067960" y="3406863"/>
                  <a:ext cx="126828" cy="471242"/>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white"/>
                    </a:solidFill>
                    <a:effectLst/>
                    <a:uLnTx/>
                    <a:uFillTx/>
                    <a:latin typeface="Franklin Gothic Book"/>
                  </a:endParaRPr>
                </a:p>
              </p:txBody>
            </p:sp>
          </p:grpSp>
          <p:grpSp>
            <p:nvGrpSpPr>
              <p:cNvPr id="951" name="Groupe 417">
                <a:extLst>
                  <a:ext uri="{FF2B5EF4-FFF2-40B4-BE49-F238E27FC236}">
                    <a16:creationId xmlns="" xmlns:a16="http://schemas.microsoft.com/office/drawing/2014/main" id="{BE28D029-FB1E-40BB-997F-0AE4AC591517}"/>
                  </a:ext>
                </a:extLst>
              </p:cNvPr>
              <p:cNvGrpSpPr/>
              <p:nvPr/>
            </p:nvGrpSpPr>
            <p:grpSpPr>
              <a:xfrm>
                <a:off x="3923125" y="2663616"/>
                <a:ext cx="1214449" cy="167304"/>
                <a:chOff x="3635666" y="3916731"/>
                <a:chExt cx="1476897" cy="287013"/>
              </a:xfrm>
            </p:grpSpPr>
            <p:cxnSp>
              <p:nvCxnSpPr>
                <p:cNvPr id="952" name="Connecteur droit 419">
                  <a:extLst>
                    <a:ext uri="{FF2B5EF4-FFF2-40B4-BE49-F238E27FC236}">
                      <a16:creationId xmlns="" xmlns:a16="http://schemas.microsoft.com/office/drawing/2014/main" id="{411AA057-3F41-4520-9901-91A4F23473AB}"/>
                    </a:ext>
                  </a:extLst>
                </p:cNvPr>
                <p:cNvCxnSpPr>
                  <a:stCxn id="957" idx="1"/>
                </p:cNvCxnSpPr>
                <p:nvPr/>
              </p:nvCxnSpPr>
              <p:spPr>
                <a:xfrm>
                  <a:off x="3635666" y="4175702"/>
                  <a:ext cx="1472921" cy="28042"/>
                </a:xfrm>
                <a:prstGeom prst="line">
                  <a:avLst/>
                </a:prstGeom>
                <a:noFill/>
                <a:ln w="9525" cap="flat" cmpd="sng" algn="ctr">
                  <a:solidFill>
                    <a:srgbClr val="FFC000"/>
                  </a:solidFill>
                  <a:prstDash val="solid"/>
                </a:ln>
                <a:effectLst/>
              </p:spPr>
            </p:cxnSp>
            <p:cxnSp>
              <p:nvCxnSpPr>
                <p:cNvPr id="953" name="Connecteur droit 420">
                  <a:extLst>
                    <a:ext uri="{FF2B5EF4-FFF2-40B4-BE49-F238E27FC236}">
                      <a16:creationId xmlns="" xmlns:a16="http://schemas.microsoft.com/office/drawing/2014/main" id="{34F769AD-057F-4E1C-9F39-E928B7EDB239}"/>
                    </a:ext>
                  </a:extLst>
                </p:cNvPr>
                <p:cNvCxnSpPr/>
                <p:nvPr/>
              </p:nvCxnSpPr>
              <p:spPr>
                <a:xfrm flipH="1">
                  <a:off x="5110721" y="3993212"/>
                  <a:ext cx="1842" cy="208173"/>
                </a:xfrm>
                <a:prstGeom prst="line">
                  <a:avLst/>
                </a:prstGeom>
                <a:noFill/>
                <a:ln w="9525" cap="flat" cmpd="sng" algn="ctr">
                  <a:solidFill>
                    <a:srgbClr val="FFC000"/>
                  </a:solidFill>
                  <a:prstDash val="solid"/>
                </a:ln>
                <a:effectLst/>
              </p:spPr>
            </p:cxnSp>
            <p:cxnSp>
              <p:nvCxnSpPr>
                <p:cNvPr id="954" name="Connecteur droit 422">
                  <a:extLst>
                    <a:ext uri="{FF2B5EF4-FFF2-40B4-BE49-F238E27FC236}">
                      <a16:creationId xmlns="" xmlns:a16="http://schemas.microsoft.com/office/drawing/2014/main" id="{FC5C24CA-CAE2-4EA6-8184-39FE82CE2A6D}"/>
                    </a:ext>
                  </a:extLst>
                </p:cNvPr>
                <p:cNvCxnSpPr/>
                <p:nvPr/>
              </p:nvCxnSpPr>
              <p:spPr>
                <a:xfrm>
                  <a:off x="3805566" y="3916731"/>
                  <a:ext cx="1290180" cy="88759"/>
                </a:xfrm>
                <a:prstGeom prst="line">
                  <a:avLst/>
                </a:prstGeom>
                <a:noFill/>
                <a:ln w="9525" cap="flat" cmpd="sng" algn="ctr">
                  <a:solidFill>
                    <a:srgbClr val="FFC000"/>
                  </a:solidFill>
                  <a:prstDash val="solid"/>
                </a:ln>
                <a:effectLst/>
              </p:spPr>
            </p:cxnSp>
          </p:grpSp>
        </p:grpSp>
        <p:sp>
          <p:nvSpPr>
            <p:cNvPr id="962" name="Flèche vers le bas 961"/>
            <p:cNvSpPr/>
            <p:nvPr/>
          </p:nvSpPr>
          <p:spPr>
            <a:xfrm>
              <a:off x="5821206" y="4649103"/>
              <a:ext cx="180000" cy="216000"/>
            </a:xfrm>
            <a:prstGeom prst="downArrow">
              <a:avLst/>
            </a:prstGeom>
            <a:solidFill>
              <a:srgbClr val="00778B"/>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cxnSp>
          <p:nvCxnSpPr>
            <p:cNvPr id="963" name="Connecteur droit 962"/>
            <p:cNvCxnSpPr/>
            <p:nvPr/>
          </p:nvCxnSpPr>
          <p:spPr>
            <a:xfrm>
              <a:off x="4065187" y="2919699"/>
              <a:ext cx="321195" cy="0"/>
            </a:xfrm>
            <a:prstGeom prst="line">
              <a:avLst/>
            </a:prstGeom>
            <a:noFill/>
            <a:ln w="12700" cap="flat" cmpd="sng" algn="ctr">
              <a:solidFill>
                <a:srgbClr val="C4D600">
                  <a:lumMod val="75000"/>
                </a:srgbClr>
              </a:solidFill>
              <a:prstDash val="solid"/>
            </a:ln>
            <a:effectLst/>
          </p:spPr>
        </p:cxnSp>
        <p:cxnSp>
          <p:nvCxnSpPr>
            <p:cNvPr id="964" name="Connecteur droit 963"/>
            <p:cNvCxnSpPr/>
            <p:nvPr/>
          </p:nvCxnSpPr>
          <p:spPr>
            <a:xfrm>
              <a:off x="4375996" y="2912792"/>
              <a:ext cx="15098" cy="612491"/>
            </a:xfrm>
            <a:prstGeom prst="line">
              <a:avLst/>
            </a:prstGeom>
            <a:noFill/>
            <a:ln w="12700" cap="flat" cmpd="sng" algn="ctr">
              <a:solidFill>
                <a:srgbClr val="C4D600">
                  <a:lumMod val="75000"/>
                </a:srgbClr>
              </a:solidFill>
              <a:prstDash val="solid"/>
            </a:ln>
            <a:effectLst/>
          </p:spPr>
        </p:cxnSp>
        <p:cxnSp>
          <p:nvCxnSpPr>
            <p:cNvPr id="965" name="Connecteur droit 964"/>
            <p:cNvCxnSpPr/>
            <p:nvPr/>
          </p:nvCxnSpPr>
          <p:spPr>
            <a:xfrm>
              <a:off x="4367741" y="3822153"/>
              <a:ext cx="2765641" cy="191740"/>
            </a:xfrm>
            <a:prstGeom prst="line">
              <a:avLst/>
            </a:prstGeom>
            <a:noFill/>
            <a:ln w="12700" cap="flat" cmpd="sng" algn="ctr">
              <a:solidFill>
                <a:srgbClr val="7030A0"/>
              </a:solidFill>
              <a:prstDash val="solid"/>
            </a:ln>
            <a:effectLst/>
          </p:spPr>
        </p:cxnSp>
        <p:cxnSp>
          <p:nvCxnSpPr>
            <p:cNvPr id="966" name="Connecteur droit 965"/>
            <p:cNvCxnSpPr/>
            <p:nvPr/>
          </p:nvCxnSpPr>
          <p:spPr>
            <a:xfrm>
              <a:off x="7136722" y="3994837"/>
              <a:ext cx="0" cy="605478"/>
            </a:xfrm>
            <a:prstGeom prst="line">
              <a:avLst/>
            </a:prstGeom>
            <a:noFill/>
            <a:ln w="12700" cap="flat" cmpd="sng" algn="ctr">
              <a:solidFill>
                <a:srgbClr val="00778B"/>
              </a:solidFill>
              <a:prstDash val="solid"/>
            </a:ln>
            <a:effectLst/>
          </p:spPr>
        </p:cxnSp>
        <p:cxnSp>
          <p:nvCxnSpPr>
            <p:cNvPr id="967" name="Connecteur droit 966"/>
            <p:cNvCxnSpPr/>
            <p:nvPr/>
          </p:nvCxnSpPr>
          <p:spPr>
            <a:xfrm>
              <a:off x="4065187" y="4591299"/>
              <a:ext cx="3068197" cy="0"/>
            </a:xfrm>
            <a:prstGeom prst="line">
              <a:avLst/>
            </a:prstGeom>
            <a:noFill/>
            <a:ln w="12700" cap="flat" cmpd="sng" algn="ctr">
              <a:solidFill>
                <a:srgbClr val="00778B"/>
              </a:solidFill>
              <a:prstDash val="solid"/>
            </a:ln>
            <a:effectLst/>
          </p:spPr>
        </p:cxnSp>
        <mc:AlternateContent xmlns:mc="http://schemas.openxmlformats.org/markup-compatibility/2006" xmlns:a14="http://schemas.microsoft.com/office/drawing/2010/main">
          <mc:Choice Requires="a14">
            <p:sp>
              <p:nvSpPr>
                <p:cNvPr id="971" name="ZoneTexte 970"/>
                <p:cNvSpPr txBox="1"/>
                <p:nvPr/>
              </p:nvSpPr>
              <p:spPr>
                <a:xfrm>
                  <a:off x="5366703" y="2396069"/>
                  <a:ext cx="679820" cy="561950"/>
                </a:xfrm>
                <a:prstGeom prst="rect">
                  <a:avLst/>
                </a:prstGeom>
                <a:noFill/>
              </p:spPr>
              <p:txBody>
                <a:bodyPr wrap="square" rtlCol="0">
                  <a:spAutoFit/>
                </a:bodyPr>
                <a:lstStyle/>
                <a:p>
                  <a:pPr defTabSz="9144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fr-FR" sz="500" i="1" smtClean="0">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smtClean="0">
                                <a:solidFill>
                                  <a:prstClr val="black"/>
                                </a:solidFill>
                                <a:latin typeface="Cambria Math" panose="02040503050406030204" pitchFamily="18" charset="0"/>
                              </a:rPr>
                              <m:t>3</m:t>
                            </m:r>
                          </m:sub>
                        </m:sSub>
                        <m:d>
                          <m:dPr>
                            <m:ctrlPr>
                              <a:rPr lang="fr-FR" sz="500" i="1">
                                <a:solidFill>
                                  <a:prstClr val="black"/>
                                </a:solidFill>
                                <a:latin typeface="Cambria Math" panose="02040503050406030204" pitchFamily="18" charset="0"/>
                              </a:rPr>
                            </m:ctrlPr>
                          </m:dPr>
                          <m:e>
                            <m:r>
                              <a:rPr lang="fr-FR" sz="500" i="1">
                                <a:solidFill>
                                  <a:prstClr val="black"/>
                                </a:solidFill>
                                <a:latin typeface="Cambria Math" panose="02040503050406030204" pitchFamily="18" charset="0"/>
                              </a:rPr>
                              <m:t>𝑟</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𝑧</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𝑡</m:t>
                            </m:r>
                          </m:e>
                        </m:d>
                      </m:oMath>
                    </m:oMathPara>
                  </a14:m>
                  <a:endParaRPr lang="fr-FR" sz="400" dirty="0">
                    <a:solidFill>
                      <a:prstClr val="black"/>
                    </a:solidFill>
                    <a:latin typeface="Franklin Gothic Book"/>
                  </a:endParaRPr>
                </a:p>
              </p:txBody>
            </p:sp>
          </mc:Choice>
          <mc:Fallback xmlns="">
            <p:sp>
              <p:nvSpPr>
                <p:cNvPr id="971" name="ZoneTexte 970"/>
                <p:cNvSpPr txBox="1">
                  <a:spLocks noRot="1" noChangeAspect="1" noMove="1" noResize="1" noEditPoints="1" noAdjustHandles="1" noChangeArrowheads="1" noChangeShapeType="1" noTextEdit="1"/>
                </p:cNvSpPr>
                <p:nvPr/>
              </p:nvSpPr>
              <p:spPr>
                <a:xfrm>
                  <a:off x="5366703" y="2396069"/>
                  <a:ext cx="679820" cy="561950"/>
                </a:xfrm>
                <a:prstGeom prst="rect">
                  <a:avLst/>
                </a:prstGeom>
                <a:blipFill rotWithShape="0">
                  <a:blip r:embed="rId53"/>
                  <a:stretch>
                    <a:fillRect r="-55556"/>
                  </a:stretch>
                </a:blipFill>
              </p:spPr>
              <p:txBody>
                <a:bodyPr/>
                <a:lstStyle/>
                <a:p>
                  <a:r>
                    <a:rPr lang="fr-FR">
                      <a:noFill/>
                    </a:rPr>
                    <a:t> </a:t>
                  </a:r>
                </a:p>
              </p:txBody>
            </p:sp>
          </mc:Fallback>
        </mc:AlternateContent>
        <p:sp>
          <p:nvSpPr>
            <p:cNvPr id="972" name="Flèche vers le bas 971"/>
            <p:cNvSpPr/>
            <p:nvPr/>
          </p:nvSpPr>
          <p:spPr>
            <a:xfrm rot="10800000">
              <a:off x="5346590" y="2832983"/>
              <a:ext cx="180000" cy="216000"/>
            </a:xfrm>
            <a:prstGeom prst="downArrow">
              <a:avLst/>
            </a:prstGeom>
            <a:solidFill>
              <a:srgbClr val="C0000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973" name="ZoneTexte 972"/>
            <p:cNvSpPr txBox="1"/>
            <p:nvPr/>
          </p:nvSpPr>
          <p:spPr>
            <a:xfrm>
              <a:off x="5119759" y="2692297"/>
              <a:ext cx="2059333" cy="561950"/>
            </a:xfrm>
            <a:prstGeom prst="rect">
              <a:avLst/>
            </a:prstGeom>
            <a:noFill/>
          </p:spPr>
          <p:txBody>
            <a:bodyPr wrap="square" rtlCol="0">
              <a:spAutoFit/>
            </a:bodyPr>
            <a:lstStyle/>
            <a:p>
              <a:pPr algn="ctr" defTabSz="914400" eaLnBrk="1" fontAlgn="auto" hangingPunct="1">
                <a:spcBef>
                  <a:spcPts val="0"/>
                </a:spcBef>
                <a:spcAft>
                  <a:spcPts val="0"/>
                </a:spcAft>
              </a:pPr>
              <a:r>
                <a:rPr lang="fr-FR" sz="500" dirty="0" smtClean="0">
                  <a:solidFill>
                    <a:prstClr val="black"/>
                  </a:solidFill>
                  <a:latin typeface="Franklin Gothic Book"/>
                </a:rPr>
                <a:t>Convection </a:t>
              </a:r>
              <a:endParaRPr lang="fr-FR" sz="500" dirty="0">
                <a:solidFill>
                  <a:prstClr val="black"/>
                </a:solidFill>
                <a:latin typeface="Franklin Gothic Book"/>
              </a:endParaRPr>
            </a:p>
          </p:txBody>
        </p:sp>
        <p:sp>
          <p:nvSpPr>
            <p:cNvPr id="974" name="Rectangle 973"/>
            <p:cNvSpPr/>
            <p:nvPr/>
          </p:nvSpPr>
          <p:spPr>
            <a:xfrm>
              <a:off x="4402552" y="3103515"/>
              <a:ext cx="379123" cy="212999"/>
            </a:xfrm>
            <a:prstGeom prst="rect">
              <a:avLst/>
            </a:prstGeom>
            <a:solidFill>
              <a:sysClr val="window" lastClr="FFFFFF">
                <a:lumMod val="8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975" name="Flèche vers le bas 974"/>
            <p:cNvSpPr/>
            <p:nvPr/>
          </p:nvSpPr>
          <p:spPr>
            <a:xfrm rot="12150616">
              <a:off x="4439294" y="3127476"/>
              <a:ext cx="180000" cy="216000"/>
            </a:xfrm>
            <a:prstGeom prst="downArrow">
              <a:avLst/>
            </a:prstGeom>
            <a:solidFill>
              <a:srgbClr val="C4D600">
                <a:lumMod val="75000"/>
              </a:srgb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cxnSp>
          <p:nvCxnSpPr>
            <p:cNvPr id="976" name="Connecteur droit 975"/>
            <p:cNvCxnSpPr/>
            <p:nvPr/>
          </p:nvCxnSpPr>
          <p:spPr>
            <a:xfrm>
              <a:off x="4378516" y="3513479"/>
              <a:ext cx="2765641" cy="191740"/>
            </a:xfrm>
            <a:prstGeom prst="line">
              <a:avLst/>
            </a:prstGeom>
            <a:noFill/>
            <a:ln w="12700" cap="flat" cmpd="sng" algn="ctr">
              <a:solidFill>
                <a:srgbClr val="7030A0"/>
              </a:solidFill>
              <a:prstDash val="solid"/>
            </a:ln>
            <a:effectLst/>
          </p:spPr>
        </p:cxnSp>
        <p:sp>
          <p:nvSpPr>
            <p:cNvPr id="977" name="Flèche vers le bas 976"/>
            <p:cNvSpPr/>
            <p:nvPr/>
          </p:nvSpPr>
          <p:spPr>
            <a:xfrm rot="11232147">
              <a:off x="6049075" y="3421909"/>
              <a:ext cx="179998" cy="216000"/>
            </a:xfrm>
            <a:prstGeom prst="downArrow">
              <a:avLst/>
            </a:prstGeom>
            <a:solidFill>
              <a:srgbClr val="7030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978" name="Flèche vers le bas 977"/>
            <p:cNvSpPr/>
            <p:nvPr/>
          </p:nvSpPr>
          <p:spPr>
            <a:xfrm rot="5891535">
              <a:off x="4125864" y="3543612"/>
              <a:ext cx="180000" cy="216000"/>
            </a:xfrm>
            <a:prstGeom prst="downArrow">
              <a:avLst/>
            </a:prstGeom>
            <a:solidFill>
              <a:srgbClr val="7030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979" name="Flèche vers le bas 978"/>
            <p:cNvSpPr/>
            <p:nvPr/>
          </p:nvSpPr>
          <p:spPr>
            <a:xfrm rot="568732">
              <a:off x="6003853" y="3969385"/>
              <a:ext cx="179998" cy="216000"/>
            </a:xfrm>
            <a:prstGeom prst="downArrow">
              <a:avLst/>
            </a:prstGeom>
            <a:solidFill>
              <a:srgbClr val="7030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980" name="Flèche vers le bas 979"/>
            <p:cNvSpPr/>
            <p:nvPr/>
          </p:nvSpPr>
          <p:spPr>
            <a:xfrm rot="16601566">
              <a:off x="7145176" y="3779003"/>
              <a:ext cx="180001" cy="216001"/>
            </a:xfrm>
            <a:prstGeom prst="downArrow">
              <a:avLst/>
            </a:prstGeom>
            <a:solidFill>
              <a:srgbClr val="7030A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cxnSp>
          <p:nvCxnSpPr>
            <p:cNvPr id="981" name="Connecteur droit 980"/>
            <p:cNvCxnSpPr/>
            <p:nvPr/>
          </p:nvCxnSpPr>
          <p:spPr>
            <a:xfrm flipV="1">
              <a:off x="7133384" y="3694331"/>
              <a:ext cx="6679" cy="306011"/>
            </a:xfrm>
            <a:prstGeom prst="line">
              <a:avLst/>
            </a:prstGeom>
            <a:noFill/>
            <a:ln w="12700" cap="flat" cmpd="sng" algn="ctr">
              <a:solidFill>
                <a:srgbClr val="7030A0"/>
              </a:solidFill>
              <a:prstDash val="solid"/>
            </a:ln>
            <a:effectLst/>
          </p:spPr>
        </p:cxnSp>
        <p:cxnSp>
          <p:nvCxnSpPr>
            <p:cNvPr id="982" name="Connecteur droit 981"/>
            <p:cNvCxnSpPr/>
            <p:nvPr/>
          </p:nvCxnSpPr>
          <p:spPr>
            <a:xfrm flipV="1">
              <a:off x="4389313" y="3522278"/>
              <a:ext cx="6679" cy="306011"/>
            </a:xfrm>
            <a:prstGeom prst="line">
              <a:avLst/>
            </a:prstGeom>
            <a:noFill/>
            <a:ln w="12700" cap="flat" cmpd="sng" algn="ctr">
              <a:solidFill>
                <a:srgbClr val="7030A0"/>
              </a:solidFill>
              <a:prstDash val="solid"/>
            </a:ln>
            <a:effectLst/>
          </p:spPr>
        </p:cxnSp>
        <p:grpSp>
          <p:nvGrpSpPr>
            <p:cNvPr id="985" name="Groupe 984"/>
            <p:cNvGrpSpPr/>
            <p:nvPr/>
          </p:nvGrpSpPr>
          <p:grpSpPr>
            <a:xfrm>
              <a:off x="5825261" y="2975744"/>
              <a:ext cx="1626779" cy="748394"/>
              <a:chOff x="6812463" y="3652461"/>
              <a:chExt cx="1626779" cy="748394"/>
            </a:xfrm>
          </p:grpSpPr>
          <mc:AlternateContent xmlns:mc="http://schemas.openxmlformats.org/markup-compatibility/2006" xmlns:a14="http://schemas.microsoft.com/office/drawing/2010/main">
            <mc:Choice Requires="a14">
              <p:sp>
                <p:nvSpPr>
                  <p:cNvPr id="986" name="ZoneTexte 985"/>
                  <p:cNvSpPr txBox="1"/>
                  <p:nvPr/>
                </p:nvSpPr>
                <p:spPr>
                  <a:xfrm>
                    <a:off x="7317922" y="3838905"/>
                    <a:ext cx="679820" cy="561950"/>
                  </a:xfrm>
                  <a:prstGeom prst="rect">
                    <a:avLst/>
                  </a:prstGeom>
                  <a:noFill/>
                </p:spPr>
                <p:txBody>
                  <a:bodyPr wrap="square" rtlCol="0">
                    <a:spAutoFit/>
                  </a:bodyPr>
                  <a:lstStyle/>
                  <a:p>
                    <a:pPr defTabSz="9144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fr-FR" sz="500" i="1" smtClean="0">
                                  <a:solidFill>
                                    <a:prstClr val="black"/>
                                  </a:solidFill>
                                  <a:latin typeface="Cambria Math" panose="02040503050406030204" pitchFamily="18" charset="0"/>
                                </a:rPr>
                              </m:ctrlPr>
                            </m:sSubPr>
                            <m:e>
                              <m:r>
                                <a:rPr lang="fr-FR" sz="500" i="1">
                                  <a:solidFill>
                                    <a:prstClr val="black"/>
                                  </a:solidFill>
                                  <a:latin typeface="Cambria Math" panose="02040503050406030204" pitchFamily="18" charset="0"/>
                                </a:rPr>
                                <m:t>𝑞</m:t>
                              </m:r>
                            </m:e>
                            <m:sub>
                              <m:r>
                                <a:rPr lang="fr-FR" sz="500" i="1" smtClean="0">
                                  <a:solidFill>
                                    <a:prstClr val="black"/>
                                  </a:solidFill>
                                  <a:latin typeface="Cambria Math" panose="02040503050406030204" pitchFamily="18" charset="0"/>
                                </a:rPr>
                                <m:t>4</m:t>
                              </m:r>
                            </m:sub>
                          </m:sSub>
                          <m:d>
                            <m:dPr>
                              <m:ctrlPr>
                                <a:rPr lang="fr-FR" sz="500" i="1">
                                  <a:solidFill>
                                    <a:prstClr val="black"/>
                                  </a:solidFill>
                                  <a:latin typeface="Cambria Math" panose="02040503050406030204" pitchFamily="18" charset="0"/>
                                </a:rPr>
                              </m:ctrlPr>
                            </m:dPr>
                            <m:e>
                              <m:r>
                                <a:rPr lang="fr-FR" sz="500" i="1">
                                  <a:solidFill>
                                    <a:prstClr val="black"/>
                                  </a:solidFill>
                                  <a:latin typeface="Cambria Math" panose="02040503050406030204" pitchFamily="18" charset="0"/>
                                </a:rPr>
                                <m:t>𝑟</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𝑧</m:t>
                              </m:r>
                              <m:r>
                                <a:rPr lang="fr-FR" sz="500" i="1">
                                  <a:solidFill>
                                    <a:prstClr val="black"/>
                                  </a:solidFill>
                                  <a:latin typeface="Cambria Math" panose="02040503050406030204" pitchFamily="18" charset="0"/>
                                </a:rPr>
                                <m:t>,</m:t>
                              </m:r>
                              <m:r>
                                <a:rPr lang="fr-FR" sz="500" i="1">
                                  <a:solidFill>
                                    <a:prstClr val="black"/>
                                  </a:solidFill>
                                  <a:latin typeface="Cambria Math" panose="02040503050406030204" pitchFamily="18" charset="0"/>
                                </a:rPr>
                                <m:t>𝑡</m:t>
                              </m:r>
                            </m:e>
                          </m:d>
                        </m:oMath>
                      </m:oMathPara>
                    </a14:m>
                    <a:endParaRPr lang="fr-FR" sz="600" dirty="0">
                      <a:solidFill>
                        <a:prstClr val="black"/>
                      </a:solidFill>
                      <a:latin typeface="Franklin Gothic Book"/>
                    </a:endParaRPr>
                  </a:p>
                </p:txBody>
              </p:sp>
            </mc:Choice>
            <mc:Fallback xmlns="">
              <p:sp>
                <p:nvSpPr>
                  <p:cNvPr id="986" name="ZoneTexte 985"/>
                  <p:cNvSpPr txBox="1">
                    <a:spLocks noRot="1" noChangeAspect="1" noMove="1" noResize="1" noEditPoints="1" noAdjustHandles="1" noChangeArrowheads="1" noChangeShapeType="1" noTextEdit="1"/>
                  </p:cNvSpPr>
                  <p:nvPr/>
                </p:nvSpPr>
                <p:spPr>
                  <a:xfrm>
                    <a:off x="7317922" y="3838905"/>
                    <a:ext cx="679820" cy="561950"/>
                  </a:xfrm>
                  <a:prstGeom prst="rect">
                    <a:avLst/>
                  </a:prstGeom>
                  <a:blipFill rotWithShape="0">
                    <a:blip r:embed="rId54"/>
                    <a:stretch>
                      <a:fillRect r="-55556"/>
                    </a:stretch>
                  </a:blipFill>
                </p:spPr>
                <p:txBody>
                  <a:bodyPr/>
                  <a:lstStyle/>
                  <a:p>
                    <a:r>
                      <a:rPr lang="fr-FR">
                        <a:noFill/>
                      </a:rPr>
                      <a:t> </a:t>
                    </a:r>
                  </a:p>
                </p:txBody>
              </p:sp>
            </mc:Fallback>
          </mc:AlternateContent>
          <p:sp>
            <p:nvSpPr>
              <p:cNvPr id="987" name="ZoneTexte 986"/>
              <p:cNvSpPr txBox="1"/>
              <p:nvPr/>
            </p:nvSpPr>
            <p:spPr>
              <a:xfrm>
                <a:off x="6812463" y="3652461"/>
                <a:ext cx="1626779" cy="561950"/>
              </a:xfrm>
              <a:prstGeom prst="rect">
                <a:avLst/>
              </a:prstGeom>
              <a:noFill/>
            </p:spPr>
            <p:txBody>
              <a:bodyPr wrap="square" rtlCol="0">
                <a:spAutoFit/>
              </a:bodyPr>
              <a:lstStyle/>
              <a:p>
                <a:pPr algn="ctr" defTabSz="914400" eaLnBrk="1" fontAlgn="auto" hangingPunct="1">
                  <a:spcBef>
                    <a:spcPts val="0"/>
                  </a:spcBef>
                  <a:spcAft>
                    <a:spcPts val="0"/>
                  </a:spcAft>
                </a:pPr>
                <a:r>
                  <a:rPr lang="fr-FR" sz="500" dirty="0" smtClean="0">
                    <a:solidFill>
                      <a:prstClr val="black"/>
                    </a:solidFill>
                    <a:latin typeface="Franklin Gothic Book"/>
                  </a:rPr>
                  <a:t>Conduction </a:t>
                </a:r>
                <a:endParaRPr lang="fr-FR" sz="500" dirty="0">
                  <a:solidFill>
                    <a:prstClr val="black"/>
                  </a:solidFill>
                  <a:latin typeface="Franklin Gothic Book"/>
                </a:endParaRPr>
              </a:p>
            </p:txBody>
          </p:sp>
        </p:grpSp>
        <p:sp>
          <p:nvSpPr>
            <p:cNvPr id="988" name="Rectangle 987"/>
            <p:cNvSpPr/>
            <p:nvPr/>
          </p:nvSpPr>
          <p:spPr>
            <a:xfrm>
              <a:off x="4096736" y="4888864"/>
              <a:ext cx="387264" cy="303766"/>
            </a:xfrm>
            <a:prstGeom prst="rect">
              <a:avLst/>
            </a:prstGeom>
            <a:solidFill>
              <a:sysClr val="window" lastClr="FFFFFF">
                <a:lumMod val="8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cxnSp>
          <p:nvCxnSpPr>
            <p:cNvPr id="989" name="Connecteur droit 988"/>
            <p:cNvCxnSpPr/>
            <p:nvPr/>
          </p:nvCxnSpPr>
          <p:spPr>
            <a:xfrm>
              <a:off x="4076070" y="5157578"/>
              <a:ext cx="583337" cy="1507"/>
            </a:xfrm>
            <a:prstGeom prst="line">
              <a:avLst/>
            </a:prstGeom>
            <a:noFill/>
            <a:ln w="12700" cap="flat" cmpd="sng" algn="ctr">
              <a:solidFill>
                <a:srgbClr val="C00000"/>
              </a:solidFill>
              <a:prstDash val="solid"/>
            </a:ln>
            <a:effectLst/>
          </p:spPr>
        </p:cxnSp>
      </p:grpSp>
      <p:sp>
        <p:nvSpPr>
          <p:cNvPr id="3121" name="Rectangle 3120"/>
          <p:cNvSpPr/>
          <p:nvPr/>
        </p:nvSpPr>
        <p:spPr>
          <a:xfrm>
            <a:off x="1935186" y="5543751"/>
            <a:ext cx="47251" cy="878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11" name="Straight Connector 34">
            <a:extLst>
              <a:ext uri="{FF2B5EF4-FFF2-40B4-BE49-F238E27FC236}">
                <a16:creationId xmlns="" xmlns:a16="http://schemas.microsoft.com/office/drawing/2014/main" id="{5B8BD226-C8F4-49D8-93EA-382CA3BDA6AA}"/>
              </a:ext>
            </a:extLst>
          </p:cNvPr>
          <p:cNvCxnSpPr/>
          <p:nvPr/>
        </p:nvCxnSpPr>
        <p:spPr>
          <a:xfrm>
            <a:off x="1967933" y="5522321"/>
            <a:ext cx="3621" cy="932716"/>
          </a:xfrm>
          <a:prstGeom prst="line">
            <a:avLst/>
          </a:prstGeom>
          <a:noFill/>
          <a:ln w="12700" cap="flat" cmpd="sng" algn="ctr">
            <a:solidFill>
              <a:sysClr val="windowText" lastClr="000000"/>
            </a:solidFill>
            <a:prstDash val="dashDot"/>
          </a:ln>
          <a:effectLst/>
        </p:spPr>
      </p:cxnSp>
      <p:cxnSp>
        <p:nvCxnSpPr>
          <p:cNvPr id="3125" name="Connecteur droit avec flèche 3124"/>
          <p:cNvCxnSpPr/>
          <p:nvPr/>
        </p:nvCxnSpPr>
        <p:spPr>
          <a:xfrm flipV="1">
            <a:off x="1671063" y="5107650"/>
            <a:ext cx="165631" cy="4461"/>
          </a:xfrm>
          <a:prstGeom prst="straightConnector1">
            <a:avLst/>
          </a:prstGeom>
          <a:ln>
            <a:solidFill>
              <a:schemeClr val="tx1"/>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17" name="Connecteur droit avec flèche 1016"/>
          <p:cNvCxnSpPr/>
          <p:nvPr/>
        </p:nvCxnSpPr>
        <p:spPr>
          <a:xfrm>
            <a:off x="2933243" y="6113927"/>
            <a:ext cx="328646" cy="4382"/>
          </a:xfrm>
          <a:prstGeom prst="straightConnector1">
            <a:avLst/>
          </a:prstGeom>
          <a:ln>
            <a:solidFill>
              <a:schemeClr val="tx1"/>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19" name="Connecteur droit avec flèche 1018"/>
          <p:cNvCxnSpPr/>
          <p:nvPr/>
        </p:nvCxnSpPr>
        <p:spPr>
          <a:xfrm flipV="1">
            <a:off x="2952531" y="5093819"/>
            <a:ext cx="165631" cy="4461"/>
          </a:xfrm>
          <a:prstGeom prst="straightConnector1">
            <a:avLst/>
          </a:prstGeom>
          <a:ln>
            <a:solidFill>
              <a:schemeClr val="tx1"/>
            </a:solidFill>
            <a:headEnd w="sm" len="sm"/>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134" name="Rectangle 3133"/>
              <p:cNvSpPr/>
              <p:nvPr/>
            </p:nvSpPr>
            <p:spPr>
              <a:xfrm>
                <a:off x="3011103" y="5027025"/>
                <a:ext cx="234167"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𝑟</m:t>
                      </m:r>
                    </m:oMath>
                  </m:oMathPara>
                </a14:m>
                <a:endParaRPr lang="fr-FR" sz="1400" dirty="0"/>
              </a:p>
            </p:txBody>
          </p:sp>
        </mc:Choice>
        <mc:Fallback>
          <p:sp>
            <p:nvSpPr>
              <p:cNvPr id="3134" name="Rectangle 3133"/>
              <p:cNvSpPr>
                <a:spLocks noRot="1" noChangeAspect="1" noMove="1" noResize="1" noEditPoints="1" noAdjustHandles="1" noChangeArrowheads="1" noChangeShapeType="1" noTextEdit="1"/>
              </p:cNvSpPr>
              <p:nvPr/>
            </p:nvSpPr>
            <p:spPr>
              <a:xfrm>
                <a:off x="3011103" y="5027025"/>
                <a:ext cx="234167" cy="169277"/>
              </a:xfrm>
              <a:prstGeom prst="rect">
                <a:avLst/>
              </a:prstGeom>
              <a:blipFill rotWithShape="0">
                <a:blip r:embed="rId5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21" name="Rectangle 1020"/>
              <p:cNvSpPr/>
              <p:nvPr/>
            </p:nvSpPr>
            <p:spPr>
              <a:xfrm>
                <a:off x="3103872" y="6097120"/>
                <a:ext cx="234167"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𝑟</m:t>
                      </m:r>
                    </m:oMath>
                  </m:oMathPara>
                </a14:m>
                <a:endParaRPr lang="fr-FR" sz="1400" dirty="0"/>
              </a:p>
            </p:txBody>
          </p:sp>
        </mc:Choice>
        <mc:Fallback xmlns="">
          <p:sp>
            <p:nvSpPr>
              <p:cNvPr id="1021" name="Rectangle 1020"/>
              <p:cNvSpPr>
                <a:spLocks noRot="1" noChangeAspect="1" noMove="1" noResize="1" noEditPoints="1" noAdjustHandles="1" noChangeArrowheads="1" noChangeShapeType="1" noTextEdit="1"/>
              </p:cNvSpPr>
              <p:nvPr/>
            </p:nvSpPr>
            <p:spPr>
              <a:xfrm>
                <a:off x="3103872" y="6097120"/>
                <a:ext cx="234167" cy="169277"/>
              </a:xfrm>
              <a:prstGeom prst="rect">
                <a:avLst/>
              </a:prstGeom>
              <a:blipFill rotWithShape="0">
                <a:blip r:embed="rId5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22" name="Rectangle 1021"/>
              <p:cNvSpPr/>
              <p:nvPr/>
            </p:nvSpPr>
            <p:spPr>
              <a:xfrm>
                <a:off x="1721796" y="5087028"/>
                <a:ext cx="234167"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𝑟</m:t>
                      </m:r>
                    </m:oMath>
                  </m:oMathPara>
                </a14:m>
                <a:endParaRPr lang="fr-FR" sz="1400" dirty="0"/>
              </a:p>
            </p:txBody>
          </p:sp>
        </mc:Choice>
        <mc:Fallback xmlns="">
          <p:sp>
            <p:nvSpPr>
              <p:cNvPr id="1022" name="Rectangle 1021"/>
              <p:cNvSpPr>
                <a:spLocks noRot="1" noChangeAspect="1" noMove="1" noResize="1" noEditPoints="1" noAdjustHandles="1" noChangeArrowheads="1" noChangeShapeType="1" noTextEdit="1"/>
              </p:cNvSpPr>
              <p:nvPr/>
            </p:nvSpPr>
            <p:spPr>
              <a:xfrm>
                <a:off x="1721796" y="5087028"/>
                <a:ext cx="234167" cy="169277"/>
              </a:xfrm>
              <a:prstGeom prst="rect">
                <a:avLst/>
              </a:prstGeom>
              <a:blipFill rotWithShape="0">
                <a:blip r:embed="rId5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23" name="Rectangle 1022"/>
              <p:cNvSpPr/>
              <p:nvPr/>
            </p:nvSpPr>
            <p:spPr>
              <a:xfrm>
                <a:off x="1808548" y="4449628"/>
                <a:ext cx="233846"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𝑧</m:t>
                      </m:r>
                    </m:oMath>
                  </m:oMathPara>
                </a14:m>
                <a:endParaRPr lang="fr-FR" sz="1400" dirty="0"/>
              </a:p>
            </p:txBody>
          </p:sp>
        </mc:Choice>
        <mc:Fallback xmlns="">
          <p:sp>
            <p:nvSpPr>
              <p:cNvPr id="1023" name="Rectangle 1022"/>
              <p:cNvSpPr>
                <a:spLocks noRot="1" noChangeAspect="1" noMove="1" noResize="1" noEditPoints="1" noAdjustHandles="1" noChangeArrowheads="1" noChangeShapeType="1" noTextEdit="1"/>
              </p:cNvSpPr>
              <p:nvPr/>
            </p:nvSpPr>
            <p:spPr>
              <a:xfrm>
                <a:off x="1808548" y="4449628"/>
                <a:ext cx="233846" cy="169277"/>
              </a:xfrm>
              <a:prstGeom prst="rect">
                <a:avLst/>
              </a:prstGeom>
              <a:blipFill rotWithShape="0">
                <a:blip r:embed="rId5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25" name="Rectangle 1024"/>
              <p:cNvSpPr/>
              <p:nvPr/>
            </p:nvSpPr>
            <p:spPr>
              <a:xfrm>
                <a:off x="530029" y="4487980"/>
                <a:ext cx="233846"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𝑧</m:t>
                      </m:r>
                    </m:oMath>
                  </m:oMathPara>
                </a14:m>
                <a:endParaRPr lang="fr-FR" sz="1400" dirty="0"/>
              </a:p>
            </p:txBody>
          </p:sp>
        </mc:Choice>
        <mc:Fallback xmlns="">
          <p:sp>
            <p:nvSpPr>
              <p:cNvPr id="1025" name="Rectangle 1024"/>
              <p:cNvSpPr>
                <a:spLocks noRot="1" noChangeAspect="1" noMove="1" noResize="1" noEditPoints="1" noAdjustHandles="1" noChangeArrowheads="1" noChangeShapeType="1" noTextEdit="1"/>
              </p:cNvSpPr>
              <p:nvPr/>
            </p:nvSpPr>
            <p:spPr>
              <a:xfrm>
                <a:off x="530029" y="4487980"/>
                <a:ext cx="233846" cy="169277"/>
              </a:xfrm>
              <a:prstGeom prst="rect">
                <a:avLst/>
              </a:prstGeom>
              <a:blipFill rotWithShape="0">
                <a:blip r:embed="rId5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26" name="Rectangle 1025"/>
              <p:cNvSpPr/>
              <p:nvPr/>
            </p:nvSpPr>
            <p:spPr>
              <a:xfrm>
                <a:off x="1817705" y="5460030"/>
                <a:ext cx="233846"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𝑧</m:t>
                      </m:r>
                    </m:oMath>
                  </m:oMathPara>
                </a14:m>
                <a:endParaRPr lang="fr-FR" sz="1400" dirty="0"/>
              </a:p>
            </p:txBody>
          </p:sp>
        </mc:Choice>
        <mc:Fallback xmlns="">
          <p:sp>
            <p:nvSpPr>
              <p:cNvPr id="1026" name="Rectangle 1025"/>
              <p:cNvSpPr>
                <a:spLocks noRot="1" noChangeAspect="1" noMove="1" noResize="1" noEditPoints="1" noAdjustHandles="1" noChangeArrowheads="1" noChangeShapeType="1" noTextEdit="1"/>
              </p:cNvSpPr>
              <p:nvPr/>
            </p:nvSpPr>
            <p:spPr>
              <a:xfrm>
                <a:off x="1817705" y="5460030"/>
                <a:ext cx="233846" cy="169277"/>
              </a:xfrm>
              <a:prstGeom prst="rect">
                <a:avLst/>
              </a:prstGeom>
              <a:blipFill rotWithShape="0">
                <a:blip r:embed="rId59"/>
                <a:stretch>
                  <a:fillRect/>
                </a:stretch>
              </a:blipFill>
            </p:spPr>
            <p:txBody>
              <a:bodyPr/>
              <a:lstStyle/>
              <a:p>
                <a:r>
                  <a:rPr lang="fr-FR">
                    <a:noFill/>
                  </a:rPr>
                  <a:t> </a:t>
                </a:r>
              </a:p>
            </p:txBody>
          </p:sp>
        </mc:Fallback>
      </mc:AlternateContent>
      <p:grpSp>
        <p:nvGrpSpPr>
          <p:cNvPr id="3135" name="Groupe 3134"/>
          <p:cNvGrpSpPr/>
          <p:nvPr/>
        </p:nvGrpSpPr>
        <p:grpSpPr>
          <a:xfrm>
            <a:off x="498937" y="5476443"/>
            <a:ext cx="1408156" cy="1035427"/>
            <a:chOff x="606568" y="5379978"/>
            <a:chExt cx="1408156" cy="1035427"/>
          </a:xfrm>
        </p:grpSpPr>
        <mc:AlternateContent xmlns:mc="http://schemas.openxmlformats.org/markup-compatibility/2006">
          <mc:Choice xmlns:a14="http://schemas.microsoft.com/office/drawing/2010/main" Requires="a14">
            <p:sp>
              <p:nvSpPr>
                <p:cNvPr id="469" name="Rectangle 468"/>
                <p:cNvSpPr/>
                <p:nvPr/>
              </p:nvSpPr>
              <p:spPr>
                <a:xfrm>
                  <a:off x="1287196" y="5379978"/>
                  <a:ext cx="465640"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500" i="1">
                                <a:latin typeface="Cambria Math" panose="02040503050406030204" pitchFamily="18" charset="0"/>
                              </a:rPr>
                            </m:ctrlPr>
                          </m:sSubPr>
                          <m:e>
                            <m:r>
                              <a:rPr lang="fr-FR" sz="500" i="1">
                                <a:latin typeface="Cambria Math" panose="02040503050406030204" pitchFamily="18" charset="0"/>
                              </a:rPr>
                              <m:t>𝑇</m:t>
                            </m:r>
                          </m:e>
                          <m:sub>
                            <m:r>
                              <a:rPr lang="fr-FR" sz="500" i="1">
                                <a:latin typeface="Cambria Math" panose="02040503050406030204" pitchFamily="18" charset="0"/>
                              </a:rPr>
                              <m:t>∞</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oMath>
                    </m:oMathPara>
                  </a14:m>
                  <a:endParaRPr lang="fr-FR" sz="500" i="1" dirty="0">
                    <a:latin typeface="Cambria Math" panose="02040503050406030204" pitchFamily="18" charset="0"/>
                  </a:endParaRPr>
                </a:p>
              </p:txBody>
            </p:sp>
          </mc:Choice>
          <mc:Fallback>
            <p:sp>
              <p:nvSpPr>
                <p:cNvPr id="469" name="Rectangle 468"/>
                <p:cNvSpPr>
                  <a:spLocks noRot="1" noChangeAspect="1" noMove="1" noResize="1" noEditPoints="1" noAdjustHandles="1" noChangeArrowheads="1" noChangeShapeType="1" noTextEdit="1"/>
                </p:cNvSpPr>
                <p:nvPr/>
              </p:nvSpPr>
              <p:spPr>
                <a:xfrm>
                  <a:off x="1287196" y="5379978"/>
                  <a:ext cx="465640" cy="169277"/>
                </a:xfrm>
                <a:prstGeom prst="rect">
                  <a:avLst/>
                </a:prstGeom>
                <a:blipFill rotWithShape="0">
                  <a:blip r:embed="rId60"/>
                  <a:stretch>
                    <a:fillRect/>
                  </a:stretch>
                </a:blipFill>
              </p:spPr>
              <p:txBody>
                <a:bodyPr/>
                <a:lstStyle/>
                <a:p>
                  <a:r>
                    <a:rPr lang="fr-FR">
                      <a:noFill/>
                    </a:rPr>
                    <a:t> </a:t>
                  </a:r>
                </a:p>
              </p:txBody>
            </p:sp>
          </mc:Fallback>
        </mc:AlternateContent>
        <p:grpSp>
          <p:nvGrpSpPr>
            <p:cNvPr id="1087" name="Groupe 1086"/>
            <p:cNvGrpSpPr/>
            <p:nvPr/>
          </p:nvGrpSpPr>
          <p:grpSpPr>
            <a:xfrm>
              <a:off x="639772" y="5501422"/>
              <a:ext cx="1374952" cy="804558"/>
              <a:chOff x="3858895" y="2410161"/>
              <a:chExt cx="4356050" cy="2830148"/>
            </a:xfrm>
          </p:grpSpPr>
          <p:grpSp>
            <p:nvGrpSpPr>
              <p:cNvPr id="1088" name="Group 3">
                <a:extLst>
                  <a:ext uri="{FF2B5EF4-FFF2-40B4-BE49-F238E27FC236}">
                    <a16:creationId xmlns="" xmlns:a16="http://schemas.microsoft.com/office/drawing/2014/main" id="{CCAA3F51-E37E-4571-B780-D307E2536B36}"/>
                  </a:ext>
                </a:extLst>
              </p:cNvPr>
              <p:cNvGrpSpPr/>
              <p:nvPr/>
            </p:nvGrpSpPr>
            <p:grpSpPr>
              <a:xfrm>
                <a:off x="3858895" y="2564904"/>
                <a:ext cx="3913473" cy="2592286"/>
                <a:chOff x="3836954" y="2160827"/>
                <a:chExt cx="1613129" cy="916371"/>
              </a:xfrm>
            </p:grpSpPr>
            <p:grpSp>
              <p:nvGrpSpPr>
                <p:cNvPr id="1105" name="Groupe 109">
                  <a:extLst>
                    <a:ext uri="{FF2B5EF4-FFF2-40B4-BE49-F238E27FC236}">
                      <a16:creationId xmlns="" xmlns:a16="http://schemas.microsoft.com/office/drawing/2014/main" id="{5F7EBE74-460F-478C-9B7D-B1F630DA0626}"/>
                    </a:ext>
                  </a:extLst>
                </p:cNvPr>
                <p:cNvGrpSpPr/>
                <p:nvPr/>
              </p:nvGrpSpPr>
              <p:grpSpPr>
                <a:xfrm>
                  <a:off x="3836954" y="2160827"/>
                  <a:ext cx="1613129" cy="916371"/>
                  <a:chOff x="3557274" y="3458642"/>
                  <a:chExt cx="1613129" cy="916371"/>
                </a:xfrm>
              </p:grpSpPr>
              <p:sp>
                <p:nvSpPr>
                  <p:cNvPr id="1115" name="Rectangle à coins arrondis 107">
                    <a:extLst>
                      <a:ext uri="{FF2B5EF4-FFF2-40B4-BE49-F238E27FC236}">
                        <a16:creationId xmlns="" xmlns:a16="http://schemas.microsoft.com/office/drawing/2014/main" id="{B0059CD4-3C03-44D6-BD80-71A56E63589B}"/>
                      </a:ext>
                    </a:extLst>
                  </p:cNvPr>
                  <p:cNvSpPr/>
                  <p:nvPr/>
                </p:nvSpPr>
                <p:spPr>
                  <a:xfrm>
                    <a:off x="3557274" y="3662466"/>
                    <a:ext cx="1613129" cy="712547"/>
                  </a:xfrm>
                  <a:prstGeom prst="roundRect">
                    <a:avLst/>
                  </a:prstGeom>
                  <a:solidFill>
                    <a:sysClr val="window" lastClr="FFFFFF">
                      <a:lumMod val="85000"/>
                    </a:sysClr>
                  </a:solid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prstClr val="white"/>
                      </a:solidFill>
                      <a:effectLst/>
                      <a:uLnTx/>
                      <a:uFillTx/>
                      <a:latin typeface="Franklin Gothic Book"/>
                    </a:endParaRPr>
                  </a:p>
                </p:txBody>
              </p:sp>
              <p:sp>
                <p:nvSpPr>
                  <p:cNvPr id="1116" name="Rectangle à coins arrondis 108">
                    <a:extLst>
                      <a:ext uri="{FF2B5EF4-FFF2-40B4-BE49-F238E27FC236}">
                        <a16:creationId xmlns="" xmlns:a16="http://schemas.microsoft.com/office/drawing/2014/main" id="{F7512D26-ABE2-4852-95D4-3E85FE7EB6BB}"/>
                      </a:ext>
                    </a:extLst>
                  </p:cNvPr>
                  <p:cNvSpPr/>
                  <p:nvPr/>
                </p:nvSpPr>
                <p:spPr>
                  <a:xfrm>
                    <a:off x="3557274" y="3458642"/>
                    <a:ext cx="378448" cy="228879"/>
                  </a:xfrm>
                  <a:prstGeom prst="roundRect">
                    <a:avLst/>
                  </a:prstGeom>
                  <a:solidFill>
                    <a:sysClr val="window" lastClr="FFFFFF">
                      <a:lumMod val="85000"/>
                    </a:sysClr>
                  </a:solid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dirty="0" smtClean="0">
                      <a:ln>
                        <a:noFill/>
                      </a:ln>
                      <a:solidFill>
                        <a:prstClr val="white"/>
                      </a:solidFill>
                      <a:effectLst/>
                      <a:uLnTx/>
                      <a:uFillTx/>
                      <a:latin typeface="Franklin Gothic Book"/>
                    </a:endParaRPr>
                  </a:p>
                </p:txBody>
              </p:sp>
            </p:grpSp>
            <p:grpSp>
              <p:nvGrpSpPr>
                <p:cNvPr id="1106" name="Groupe 3">
                  <a:extLst>
                    <a:ext uri="{FF2B5EF4-FFF2-40B4-BE49-F238E27FC236}">
                      <a16:creationId xmlns="" xmlns:a16="http://schemas.microsoft.com/office/drawing/2014/main" id="{DEEA311A-D53E-4479-AD5C-CB6CC1038E2C}"/>
                    </a:ext>
                  </a:extLst>
                </p:cNvPr>
                <p:cNvGrpSpPr/>
                <p:nvPr/>
              </p:nvGrpSpPr>
              <p:grpSpPr>
                <a:xfrm>
                  <a:off x="3921984" y="2283805"/>
                  <a:ext cx="1264714" cy="593351"/>
                  <a:chOff x="4065559" y="3406863"/>
                  <a:chExt cx="1264714" cy="593351"/>
                </a:xfrm>
              </p:grpSpPr>
              <p:sp>
                <p:nvSpPr>
                  <p:cNvPr id="1111" name="Trapèze 19">
                    <a:extLst>
                      <a:ext uri="{FF2B5EF4-FFF2-40B4-BE49-F238E27FC236}">
                        <a16:creationId xmlns="" xmlns:a16="http://schemas.microsoft.com/office/drawing/2014/main" id="{3E3C7076-9636-4558-BFA7-BC363CB40246}"/>
                      </a:ext>
                    </a:extLst>
                  </p:cNvPr>
                  <p:cNvSpPr/>
                  <p:nvPr/>
                </p:nvSpPr>
                <p:spPr>
                  <a:xfrm rot="5400000">
                    <a:off x="4622835" y="3235697"/>
                    <a:ext cx="212172" cy="1202698"/>
                  </a:xfrm>
                  <a:prstGeom prst="trapezoid">
                    <a:avLst>
                      <a:gd name="adj" fmla="val 30301"/>
                    </a:avLst>
                  </a:prstGeom>
                  <a:solidFill>
                    <a:sysClr val="windowText" lastClr="000000">
                      <a:lumMod val="75000"/>
                      <a:lumOff val="25000"/>
                    </a:sysClr>
                  </a:solidFill>
                  <a:ln w="9525" cap="flat" cmpd="sng" algn="ctr">
                    <a:solidFill>
                      <a:sysClr val="windowText" lastClr="000000"/>
                    </a:solid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black"/>
                      </a:solidFill>
                      <a:effectLst/>
                      <a:uLnTx/>
                      <a:uFillTx/>
                      <a:latin typeface="Franklin Gothic Book"/>
                    </a:endParaRPr>
                  </a:p>
                </p:txBody>
              </p:sp>
              <p:sp>
                <p:nvSpPr>
                  <p:cNvPr id="1112" name="Rectangle 1111">
                    <a:extLst>
                      <a:ext uri="{FF2B5EF4-FFF2-40B4-BE49-F238E27FC236}">
                        <a16:creationId xmlns="" xmlns:a16="http://schemas.microsoft.com/office/drawing/2014/main" id="{32161631-36CB-4D31-8E0F-9D1162F3BB49}"/>
                      </a:ext>
                    </a:extLst>
                  </p:cNvPr>
                  <p:cNvSpPr/>
                  <p:nvPr/>
                </p:nvSpPr>
                <p:spPr>
                  <a:xfrm>
                    <a:off x="4065559" y="3843890"/>
                    <a:ext cx="743246" cy="36997"/>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white"/>
                      </a:solidFill>
                      <a:effectLst/>
                      <a:uLnTx/>
                      <a:uFillTx/>
                      <a:latin typeface="Franklin Gothic Book"/>
                    </a:endParaRPr>
                  </a:p>
                </p:txBody>
              </p:sp>
              <p:sp>
                <p:nvSpPr>
                  <p:cNvPr id="1113" name="Rectangle 1112">
                    <a:extLst>
                      <a:ext uri="{FF2B5EF4-FFF2-40B4-BE49-F238E27FC236}">
                        <a16:creationId xmlns="" xmlns:a16="http://schemas.microsoft.com/office/drawing/2014/main" id="{ED2DABB4-5B61-4B01-BE8C-501B1E0CDF57}"/>
                      </a:ext>
                    </a:extLst>
                  </p:cNvPr>
                  <p:cNvSpPr/>
                  <p:nvPr/>
                </p:nvSpPr>
                <p:spPr>
                  <a:xfrm>
                    <a:off x="4065559" y="3875053"/>
                    <a:ext cx="1264714" cy="125161"/>
                  </a:xfrm>
                  <a:prstGeom prst="rect">
                    <a:avLst/>
                  </a:prstGeom>
                  <a:solidFill>
                    <a:sysClr val="windowText" lastClr="000000">
                      <a:lumMod val="75000"/>
                      <a:lumOff val="25000"/>
                    </a:sysClr>
                  </a:solidFill>
                  <a:ln w="9525" cap="flat" cmpd="sng" algn="ctr">
                    <a:solidFill>
                      <a:sysClr val="windowText" lastClr="000000"/>
                    </a:solidFill>
                    <a:prstDash val="solid"/>
                  </a:ln>
                  <a:effectLst>
                    <a:outerShdw blurRad="51500" dist="254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black"/>
                      </a:solidFill>
                      <a:effectLst/>
                      <a:uLnTx/>
                      <a:uFillTx/>
                      <a:latin typeface="Franklin Gothic Book"/>
                    </a:endParaRPr>
                  </a:p>
                </p:txBody>
              </p:sp>
              <p:sp>
                <p:nvSpPr>
                  <p:cNvPr id="1114" name="Rectangle 1113">
                    <a:extLst>
                      <a:ext uri="{FF2B5EF4-FFF2-40B4-BE49-F238E27FC236}">
                        <a16:creationId xmlns="" xmlns:a16="http://schemas.microsoft.com/office/drawing/2014/main" id="{856E8104-3C12-46CC-A9AF-12965ED99C04}"/>
                      </a:ext>
                    </a:extLst>
                  </p:cNvPr>
                  <p:cNvSpPr/>
                  <p:nvPr/>
                </p:nvSpPr>
                <p:spPr>
                  <a:xfrm>
                    <a:off x="4065559" y="3406863"/>
                    <a:ext cx="129229" cy="460041"/>
                  </a:xfrm>
                  <a:prstGeom prst="rect">
                    <a:avLst/>
                  </a:prstGeom>
                  <a:solidFill>
                    <a:sysClr val="window" lastClr="FFFFFF">
                      <a:lumMod val="7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smtClean="0">
                      <a:ln>
                        <a:noFill/>
                      </a:ln>
                      <a:solidFill>
                        <a:prstClr val="white"/>
                      </a:solidFill>
                      <a:effectLst/>
                      <a:uLnTx/>
                      <a:uFillTx/>
                      <a:latin typeface="Franklin Gothic Book"/>
                    </a:endParaRPr>
                  </a:p>
                </p:txBody>
              </p:sp>
            </p:grpSp>
            <p:grpSp>
              <p:nvGrpSpPr>
                <p:cNvPr id="1107" name="Groupe 417">
                  <a:extLst>
                    <a:ext uri="{FF2B5EF4-FFF2-40B4-BE49-F238E27FC236}">
                      <a16:creationId xmlns="" xmlns:a16="http://schemas.microsoft.com/office/drawing/2014/main" id="{BE28D029-FB1E-40BB-997F-0AE4AC591517}"/>
                    </a:ext>
                  </a:extLst>
                </p:cNvPr>
                <p:cNvGrpSpPr/>
                <p:nvPr/>
              </p:nvGrpSpPr>
              <p:grpSpPr>
                <a:xfrm>
                  <a:off x="3921982" y="2658948"/>
                  <a:ext cx="1195193" cy="167857"/>
                  <a:chOff x="3634275" y="3908689"/>
                  <a:chExt cx="1453479" cy="287959"/>
                </a:xfrm>
              </p:grpSpPr>
              <p:cxnSp>
                <p:nvCxnSpPr>
                  <p:cNvPr id="1108" name="Connecteur droit 419">
                    <a:extLst>
                      <a:ext uri="{FF2B5EF4-FFF2-40B4-BE49-F238E27FC236}">
                        <a16:creationId xmlns="" xmlns:a16="http://schemas.microsoft.com/office/drawing/2014/main" id="{411AA057-3F41-4520-9901-91A4F23473AB}"/>
                      </a:ext>
                    </a:extLst>
                  </p:cNvPr>
                  <p:cNvCxnSpPr>
                    <a:stCxn id="1113" idx="1"/>
                  </p:cNvCxnSpPr>
                  <p:nvPr/>
                </p:nvCxnSpPr>
                <p:spPr>
                  <a:xfrm>
                    <a:off x="3634275" y="4175668"/>
                    <a:ext cx="1453479" cy="19766"/>
                  </a:xfrm>
                  <a:prstGeom prst="line">
                    <a:avLst/>
                  </a:prstGeom>
                  <a:noFill/>
                  <a:ln w="9525" cap="flat" cmpd="sng" algn="ctr">
                    <a:solidFill>
                      <a:srgbClr val="FFC000"/>
                    </a:solidFill>
                    <a:prstDash val="solid"/>
                  </a:ln>
                  <a:effectLst/>
                </p:spPr>
              </p:cxnSp>
              <p:cxnSp>
                <p:nvCxnSpPr>
                  <p:cNvPr id="1109" name="Connecteur droit 420">
                    <a:extLst>
                      <a:ext uri="{FF2B5EF4-FFF2-40B4-BE49-F238E27FC236}">
                        <a16:creationId xmlns="" xmlns:a16="http://schemas.microsoft.com/office/drawing/2014/main" id="{34F769AD-057F-4E1C-9F39-E928B7EDB239}"/>
                      </a:ext>
                    </a:extLst>
                  </p:cNvPr>
                  <p:cNvCxnSpPr/>
                  <p:nvPr/>
                </p:nvCxnSpPr>
                <p:spPr>
                  <a:xfrm flipH="1">
                    <a:off x="5085912" y="3988474"/>
                    <a:ext cx="1842" cy="208174"/>
                  </a:xfrm>
                  <a:prstGeom prst="line">
                    <a:avLst/>
                  </a:prstGeom>
                  <a:noFill/>
                  <a:ln w="9525" cap="flat" cmpd="sng" algn="ctr">
                    <a:solidFill>
                      <a:srgbClr val="FFC000"/>
                    </a:solidFill>
                    <a:prstDash val="solid"/>
                  </a:ln>
                  <a:effectLst/>
                </p:spPr>
              </p:cxnSp>
              <p:cxnSp>
                <p:nvCxnSpPr>
                  <p:cNvPr id="1110" name="Connecteur droit 422">
                    <a:extLst>
                      <a:ext uri="{FF2B5EF4-FFF2-40B4-BE49-F238E27FC236}">
                        <a16:creationId xmlns="" xmlns:a16="http://schemas.microsoft.com/office/drawing/2014/main" id="{FC5C24CA-CAE2-4EA6-8184-39FE82CE2A6D}"/>
                      </a:ext>
                    </a:extLst>
                  </p:cNvPr>
                  <p:cNvCxnSpPr/>
                  <p:nvPr/>
                </p:nvCxnSpPr>
                <p:spPr>
                  <a:xfrm>
                    <a:off x="3790083" y="3908689"/>
                    <a:ext cx="1293861" cy="90814"/>
                  </a:xfrm>
                  <a:prstGeom prst="line">
                    <a:avLst/>
                  </a:prstGeom>
                  <a:noFill/>
                  <a:ln w="9525" cap="flat" cmpd="sng" algn="ctr">
                    <a:solidFill>
                      <a:srgbClr val="FFC000"/>
                    </a:solidFill>
                    <a:prstDash val="solid"/>
                  </a:ln>
                  <a:effectLst/>
                </p:spPr>
              </p:cxnSp>
            </p:grpSp>
          </p:grpSp>
          <p:sp>
            <p:nvSpPr>
              <p:cNvPr id="1090" name="ZoneTexte 1089"/>
              <p:cNvSpPr txBox="1"/>
              <p:nvPr/>
            </p:nvSpPr>
            <p:spPr>
              <a:xfrm>
                <a:off x="5947344" y="4421409"/>
                <a:ext cx="2267601" cy="6164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500" b="0" i="0" u="none" strike="noStrike" kern="0" cap="none" spc="0" normalizeH="0" baseline="0" noProof="0" dirty="0" smtClean="0">
                    <a:ln>
                      <a:noFill/>
                    </a:ln>
                    <a:solidFill>
                      <a:prstClr val="black"/>
                    </a:solidFill>
                    <a:effectLst/>
                    <a:uLnTx/>
                    <a:uFillTx/>
                    <a:latin typeface="Franklin Gothic Book"/>
                  </a:rPr>
                  <a:t>Conduction </a:t>
                </a:r>
              </a:p>
            </p:txBody>
          </p:sp>
          <p:sp>
            <p:nvSpPr>
              <p:cNvPr id="1091" name="Flèche vers le bas 1090"/>
              <p:cNvSpPr/>
              <p:nvPr/>
            </p:nvSpPr>
            <p:spPr>
              <a:xfrm>
                <a:off x="5973738" y="4744796"/>
                <a:ext cx="217446" cy="298934"/>
              </a:xfrm>
              <a:prstGeom prst="downArrow">
                <a:avLst/>
              </a:prstGeom>
              <a:solidFill>
                <a:srgbClr val="00778B"/>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white"/>
                  </a:solidFill>
                  <a:effectLst/>
                  <a:uLnTx/>
                  <a:uFillTx/>
                  <a:latin typeface="Franklin Gothic Book"/>
                </a:endParaRPr>
              </a:p>
            </p:txBody>
          </p:sp>
          <p:cxnSp>
            <p:nvCxnSpPr>
              <p:cNvPr id="1092" name="Connecteur droit 1091"/>
              <p:cNvCxnSpPr/>
              <p:nvPr/>
            </p:nvCxnSpPr>
            <p:spPr>
              <a:xfrm>
                <a:off x="4065187" y="2919699"/>
                <a:ext cx="321195" cy="0"/>
              </a:xfrm>
              <a:prstGeom prst="line">
                <a:avLst/>
              </a:prstGeom>
              <a:noFill/>
              <a:ln w="12700" cap="flat" cmpd="sng" algn="ctr">
                <a:solidFill>
                  <a:srgbClr val="C4D600">
                    <a:lumMod val="75000"/>
                  </a:srgbClr>
                </a:solidFill>
                <a:prstDash val="solid"/>
              </a:ln>
              <a:effectLst/>
            </p:spPr>
          </p:cxnSp>
          <p:cxnSp>
            <p:nvCxnSpPr>
              <p:cNvPr id="1093" name="Connecteur droit 1092"/>
              <p:cNvCxnSpPr/>
              <p:nvPr/>
            </p:nvCxnSpPr>
            <p:spPr>
              <a:xfrm>
                <a:off x="4375995" y="2912792"/>
                <a:ext cx="0" cy="916825"/>
              </a:xfrm>
              <a:prstGeom prst="line">
                <a:avLst/>
              </a:prstGeom>
              <a:noFill/>
              <a:ln w="9525" cap="flat" cmpd="sng" algn="ctr">
                <a:solidFill>
                  <a:srgbClr val="C4D600">
                    <a:lumMod val="75000"/>
                  </a:srgbClr>
                </a:solidFill>
                <a:prstDash val="solid"/>
              </a:ln>
              <a:effectLst/>
            </p:spPr>
          </p:cxnSp>
          <p:cxnSp>
            <p:nvCxnSpPr>
              <p:cNvPr id="1094" name="Connecteur droit 1093"/>
              <p:cNvCxnSpPr/>
              <p:nvPr/>
            </p:nvCxnSpPr>
            <p:spPr>
              <a:xfrm>
                <a:off x="4367743" y="3822152"/>
                <a:ext cx="2765641" cy="191740"/>
              </a:xfrm>
              <a:prstGeom prst="line">
                <a:avLst/>
              </a:prstGeom>
              <a:noFill/>
              <a:ln w="12700" cap="flat" cmpd="sng" algn="ctr">
                <a:solidFill>
                  <a:srgbClr val="00778B"/>
                </a:solidFill>
                <a:prstDash val="solid"/>
              </a:ln>
              <a:effectLst/>
            </p:spPr>
          </p:cxnSp>
          <p:cxnSp>
            <p:nvCxnSpPr>
              <p:cNvPr id="1095" name="Connecteur droit 1094"/>
              <p:cNvCxnSpPr/>
              <p:nvPr/>
            </p:nvCxnSpPr>
            <p:spPr>
              <a:xfrm>
                <a:off x="7133384" y="3996707"/>
                <a:ext cx="0" cy="605477"/>
              </a:xfrm>
              <a:prstGeom prst="line">
                <a:avLst/>
              </a:prstGeom>
              <a:noFill/>
              <a:ln w="12700" cap="flat" cmpd="sng" algn="ctr">
                <a:solidFill>
                  <a:srgbClr val="00778B"/>
                </a:solidFill>
                <a:prstDash val="solid"/>
              </a:ln>
              <a:effectLst/>
            </p:spPr>
          </p:cxnSp>
          <p:cxnSp>
            <p:nvCxnSpPr>
              <p:cNvPr id="1096" name="Connecteur droit 1095"/>
              <p:cNvCxnSpPr/>
              <p:nvPr/>
            </p:nvCxnSpPr>
            <p:spPr>
              <a:xfrm>
                <a:off x="4065187" y="4591299"/>
                <a:ext cx="3068197" cy="0"/>
              </a:xfrm>
              <a:prstGeom prst="line">
                <a:avLst/>
              </a:prstGeom>
              <a:noFill/>
              <a:ln w="12700" cap="flat" cmpd="sng" algn="ctr">
                <a:solidFill>
                  <a:srgbClr val="00778B"/>
                </a:solidFill>
                <a:prstDash val="solid"/>
              </a:ln>
              <a:effectLst/>
            </p:spPr>
          </p:cxnSp>
          <mc:AlternateContent xmlns:mc="http://schemas.openxmlformats.org/markup-compatibility/2006" xmlns:a14="http://schemas.microsoft.com/office/drawing/2010/main">
            <mc:Choice Requires="a14">
              <p:sp>
                <p:nvSpPr>
                  <p:cNvPr id="1097" name="ZoneTexte 1096"/>
                  <p:cNvSpPr txBox="1"/>
                  <p:nvPr/>
                </p:nvSpPr>
                <p:spPr>
                  <a:xfrm>
                    <a:off x="6144840" y="4675228"/>
                    <a:ext cx="679818" cy="5650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𝑞</m:t>
                              </m:r>
                            </m:e>
                            <m:sub>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2</m:t>
                              </m:r>
                            </m:sub>
                          </m:sSub>
                          <m:d>
                            <m:d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𝑟</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𝑧</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𝑡</m:t>
                              </m:r>
                            </m:e>
                          </m:d>
                        </m:oMath>
                      </m:oMathPara>
                    </a14:m>
                    <a:endParaRPr kumimoji="0" lang="fr-FR" sz="500" b="0" i="0" u="none" strike="noStrike" kern="0" cap="none" spc="0" normalizeH="0" baseline="0" noProof="0" dirty="0" smtClean="0">
                      <a:ln>
                        <a:noFill/>
                      </a:ln>
                      <a:solidFill>
                        <a:prstClr val="black"/>
                      </a:solidFill>
                      <a:effectLst/>
                      <a:uLnTx/>
                      <a:uFillTx/>
                      <a:latin typeface="Franklin Gothic Book"/>
                    </a:endParaRPr>
                  </a:p>
                </p:txBody>
              </p:sp>
            </mc:Choice>
            <mc:Fallback xmlns="">
              <p:sp>
                <p:nvSpPr>
                  <p:cNvPr id="1097" name="ZoneTexte 1096"/>
                  <p:cNvSpPr txBox="1">
                    <a:spLocks noRot="1" noChangeAspect="1" noMove="1" noResize="1" noEditPoints="1" noAdjustHandles="1" noChangeArrowheads="1" noChangeShapeType="1" noTextEdit="1"/>
                  </p:cNvSpPr>
                  <p:nvPr/>
                </p:nvSpPr>
                <p:spPr>
                  <a:xfrm>
                    <a:off x="6144840" y="4675228"/>
                    <a:ext cx="679818" cy="565081"/>
                  </a:xfrm>
                  <a:prstGeom prst="rect">
                    <a:avLst/>
                  </a:prstGeom>
                  <a:blipFill rotWithShape="0">
                    <a:blip r:embed="rId61"/>
                    <a:stretch>
                      <a:fillRect r="-60000"/>
                    </a:stretch>
                  </a:blipFill>
                </p:spPr>
                <p:txBody>
                  <a:bodyPr/>
                  <a:lstStyle/>
                  <a:p>
                    <a:r>
                      <a:rPr lang="fr-FR">
                        <a:noFill/>
                      </a:rPr>
                      <a:t> </a:t>
                    </a:r>
                  </a:p>
                </p:txBody>
              </p:sp>
            </mc:Fallback>
          </mc:AlternateContent>
          <p:sp>
            <p:nvSpPr>
              <p:cNvPr id="1098" name="ZoneTexte 1097"/>
              <p:cNvSpPr txBox="1"/>
              <p:nvPr/>
            </p:nvSpPr>
            <p:spPr>
              <a:xfrm>
                <a:off x="4412598" y="3061168"/>
                <a:ext cx="1895379" cy="6495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500" b="0" i="0" u="none" strike="noStrike" kern="0" cap="none" spc="0" normalizeH="0" baseline="0" noProof="0" dirty="0" smtClean="0">
                    <a:ln>
                      <a:noFill/>
                    </a:ln>
                    <a:solidFill>
                      <a:prstClr val="black"/>
                    </a:solidFill>
                    <a:effectLst/>
                    <a:uLnTx/>
                    <a:uFillTx/>
                    <a:latin typeface="Franklin Gothic Book"/>
                  </a:rPr>
                  <a:t>Conduction</a:t>
                </a:r>
                <a:r>
                  <a:rPr kumimoji="0" lang="fr-FR" sz="600" b="0" i="0" u="none" strike="noStrike" kern="0" cap="none" spc="0" normalizeH="0" baseline="0" noProof="0" dirty="0" smtClean="0">
                    <a:ln>
                      <a:noFill/>
                    </a:ln>
                    <a:solidFill>
                      <a:prstClr val="black"/>
                    </a:solidFill>
                    <a:effectLst/>
                    <a:uLnTx/>
                    <a:uFillTx/>
                    <a:latin typeface="Franklin Gothic Book"/>
                  </a:rPr>
                  <a:t> </a:t>
                </a:r>
              </a:p>
            </p:txBody>
          </p:sp>
          <mc:AlternateContent xmlns:mc="http://schemas.openxmlformats.org/markup-compatibility/2006" xmlns:a14="http://schemas.microsoft.com/office/drawing/2010/main">
            <mc:Choice Requires="a14">
              <p:sp>
                <p:nvSpPr>
                  <p:cNvPr id="1099" name="ZoneTexte 1098"/>
                  <p:cNvSpPr txBox="1"/>
                  <p:nvPr/>
                </p:nvSpPr>
                <p:spPr>
                  <a:xfrm>
                    <a:off x="4621012" y="3345830"/>
                    <a:ext cx="679819" cy="5650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𝑞</m:t>
                              </m:r>
                            </m:e>
                            <m:sub>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1</m:t>
                              </m:r>
                            </m:sub>
                          </m:sSub>
                          <m:d>
                            <m:d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𝑟</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𝑧</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𝑡</m:t>
                              </m:r>
                            </m:e>
                          </m:d>
                        </m:oMath>
                      </m:oMathPara>
                    </a14:m>
                    <a:endParaRPr kumimoji="0" lang="fr-FR" sz="500" b="0" i="0" u="none" strike="noStrike" kern="0" cap="none" spc="0" normalizeH="0" baseline="0" noProof="0" dirty="0" smtClean="0">
                      <a:ln>
                        <a:noFill/>
                      </a:ln>
                      <a:solidFill>
                        <a:prstClr val="black"/>
                      </a:solidFill>
                      <a:effectLst/>
                      <a:uLnTx/>
                      <a:uFillTx/>
                      <a:latin typeface="Franklin Gothic Book"/>
                    </a:endParaRPr>
                  </a:p>
                </p:txBody>
              </p:sp>
            </mc:Choice>
            <mc:Fallback xmlns="">
              <p:sp>
                <p:nvSpPr>
                  <p:cNvPr id="54" name="ZoneTexte 53"/>
                  <p:cNvSpPr txBox="1">
                    <a:spLocks noRot="1" noChangeAspect="1" noMove="1" noResize="1" noEditPoints="1" noAdjustHandles="1" noChangeArrowheads="1" noChangeShapeType="1" noTextEdit="1"/>
                  </p:cNvSpPr>
                  <p:nvPr/>
                </p:nvSpPr>
                <p:spPr>
                  <a:xfrm>
                    <a:off x="4621013" y="3345829"/>
                    <a:ext cx="679819" cy="253916"/>
                  </a:xfrm>
                  <a:prstGeom prst="rect">
                    <a:avLst/>
                  </a:prstGeom>
                  <a:blipFill rotWithShape="0">
                    <a:blip r:embed="rId6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100" name="ZoneTexte 1099"/>
                  <p:cNvSpPr txBox="1"/>
                  <p:nvPr/>
                </p:nvSpPr>
                <p:spPr>
                  <a:xfrm>
                    <a:off x="5422593" y="2410161"/>
                    <a:ext cx="679818" cy="6164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𝑞</m:t>
                              </m:r>
                            </m:e>
                            <m:sub>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3</m:t>
                              </m:r>
                            </m:sub>
                          </m:sSub>
                          <m:d>
                            <m:dPr>
                              <m:ctrlP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ctrlPr>
                            </m:dPr>
                            <m:e>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𝑟</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𝑧</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m:t>
                              </m:r>
                              <m:r>
                                <a:rPr kumimoji="0" lang="fr-FR" sz="500" b="0" i="1" u="none" strike="noStrike" kern="0" cap="none" spc="0" normalizeH="0" baseline="0" noProof="0" smtClean="0">
                                  <a:ln>
                                    <a:noFill/>
                                  </a:ln>
                                  <a:solidFill>
                                    <a:prstClr val="black"/>
                                  </a:solidFill>
                                  <a:effectLst/>
                                  <a:uLnTx/>
                                  <a:uFillTx/>
                                  <a:latin typeface="Cambria Math" panose="02040503050406030204" pitchFamily="18" charset="0"/>
                                </a:rPr>
                                <m:t>𝑡</m:t>
                              </m:r>
                            </m:e>
                          </m:d>
                        </m:oMath>
                      </m:oMathPara>
                    </a14:m>
                    <a:endParaRPr kumimoji="0" lang="fr-FR" sz="500" b="0" i="0" u="none" strike="noStrike" kern="0" cap="none" spc="0" normalizeH="0" baseline="0" noProof="0" dirty="0" smtClean="0">
                      <a:ln>
                        <a:noFill/>
                      </a:ln>
                      <a:solidFill>
                        <a:prstClr val="black"/>
                      </a:solidFill>
                      <a:effectLst/>
                      <a:uLnTx/>
                      <a:uFillTx/>
                      <a:latin typeface="Franklin Gothic Book"/>
                    </a:endParaRPr>
                  </a:p>
                </p:txBody>
              </p:sp>
            </mc:Choice>
            <mc:Fallback xmlns="">
              <p:sp>
                <p:nvSpPr>
                  <p:cNvPr id="1100" name="ZoneTexte 1099"/>
                  <p:cNvSpPr txBox="1">
                    <a:spLocks noRot="1" noChangeAspect="1" noMove="1" noResize="1" noEditPoints="1" noAdjustHandles="1" noChangeArrowheads="1" noChangeShapeType="1" noTextEdit="1"/>
                  </p:cNvSpPr>
                  <p:nvPr/>
                </p:nvSpPr>
                <p:spPr>
                  <a:xfrm>
                    <a:off x="5422593" y="2410161"/>
                    <a:ext cx="679818" cy="616453"/>
                  </a:xfrm>
                  <a:prstGeom prst="rect">
                    <a:avLst/>
                  </a:prstGeom>
                  <a:blipFill rotWithShape="0">
                    <a:blip r:embed="rId63"/>
                    <a:stretch>
                      <a:fillRect r="-57143"/>
                    </a:stretch>
                  </a:blipFill>
                </p:spPr>
                <p:txBody>
                  <a:bodyPr/>
                  <a:lstStyle/>
                  <a:p>
                    <a:r>
                      <a:rPr lang="fr-FR">
                        <a:noFill/>
                      </a:rPr>
                      <a:t> </a:t>
                    </a:r>
                  </a:p>
                </p:txBody>
              </p:sp>
            </mc:Fallback>
          </mc:AlternateContent>
          <p:sp>
            <p:nvSpPr>
              <p:cNvPr id="1101" name="Flèche vers le bas 1100"/>
              <p:cNvSpPr/>
              <p:nvPr/>
            </p:nvSpPr>
            <p:spPr>
              <a:xfrm rot="10800000">
                <a:off x="5364086" y="2707490"/>
                <a:ext cx="217446" cy="298934"/>
              </a:xfrm>
              <a:prstGeom prst="downArrow">
                <a:avLst/>
              </a:prstGeom>
              <a:solidFill>
                <a:srgbClr val="C00000"/>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white"/>
                  </a:solidFill>
                  <a:effectLst/>
                  <a:uLnTx/>
                  <a:uFillTx/>
                  <a:latin typeface="Franklin Gothic Book"/>
                </a:endParaRPr>
              </a:p>
            </p:txBody>
          </p:sp>
          <p:sp>
            <p:nvSpPr>
              <p:cNvPr id="1102" name="ZoneTexte 1101"/>
              <p:cNvSpPr txBox="1"/>
              <p:nvPr/>
            </p:nvSpPr>
            <p:spPr>
              <a:xfrm>
                <a:off x="5263870" y="2666087"/>
                <a:ext cx="1866213" cy="6495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500" b="0" i="0" u="none" strike="noStrike" kern="0" cap="none" spc="0" normalizeH="0" baseline="0" noProof="0" dirty="0" smtClean="0">
                    <a:ln>
                      <a:noFill/>
                    </a:ln>
                    <a:solidFill>
                      <a:prstClr val="black"/>
                    </a:solidFill>
                    <a:effectLst/>
                    <a:uLnTx/>
                    <a:uFillTx/>
                    <a:latin typeface="Franklin Gothic Book"/>
                  </a:rPr>
                  <a:t>Convection</a:t>
                </a:r>
                <a:r>
                  <a:rPr kumimoji="0" lang="fr-FR" sz="600" b="0" i="0" u="none" strike="noStrike" kern="0" cap="none" spc="0" normalizeH="0" baseline="0" noProof="0" dirty="0" smtClean="0">
                    <a:ln>
                      <a:noFill/>
                    </a:ln>
                    <a:solidFill>
                      <a:prstClr val="black"/>
                    </a:solidFill>
                    <a:effectLst/>
                    <a:uLnTx/>
                    <a:uFillTx/>
                    <a:latin typeface="Franklin Gothic Book"/>
                  </a:rPr>
                  <a:t>  </a:t>
                </a:r>
              </a:p>
            </p:txBody>
          </p:sp>
          <p:sp>
            <p:nvSpPr>
              <p:cNvPr id="1103" name="Rectangle 1102"/>
              <p:cNvSpPr/>
              <p:nvPr/>
            </p:nvSpPr>
            <p:spPr>
              <a:xfrm>
                <a:off x="4392652" y="3029219"/>
                <a:ext cx="377966" cy="288032"/>
              </a:xfrm>
              <a:prstGeom prst="rect">
                <a:avLst/>
              </a:prstGeom>
              <a:solidFill>
                <a:sysClr val="window" lastClr="FFFFFF">
                  <a:lumMod val="85000"/>
                </a:sys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white"/>
                  </a:solidFill>
                  <a:effectLst/>
                  <a:uLnTx/>
                  <a:uFillTx/>
                  <a:latin typeface="Franklin Gothic Book"/>
                </a:endParaRPr>
              </a:p>
            </p:txBody>
          </p:sp>
          <p:sp>
            <p:nvSpPr>
              <p:cNvPr id="1104" name="Flèche vers le bas 1103"/>
              <p:cNvSpPr/>
              <p:nvPr/>
            </p:nvSpPr>
            <p:spPr>
              <a:xfrm rot="12150616">
                <a:off x="4441592" y="3160738"/>
                <a:ext cx="217446" cy="298934"/>
              </a:xfrm>
              <a:prstGeom prst="downArrow">
                <a:avLst/>
              </a:prstGeom>
              <a:solidFill>
                <a:srgbClr val="C4D600">
                  <a:lumMod val="75000"/>
                </a:srgbClr>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prstClr val="white"/>
                  </a:solidFill>
                  <a:effectLst/>
                  <a:uLnTx/>
                  <a:uFillTx/>
                  <a:latin typeface="Franklin Gothic Book"/>
                </a:endParaRPr>
              </a:p>
            </p:txBody>
          </p:sp>
        </p:grpSp>
        <p:sp>
          <p:nvSpPr>
            <p:cNvPr id="1117" name="Rectangle 1116"/>
            <p:cNvSpPr/>
            <p:nvPr/>
          </p:nvSpPr>
          <p:spPr>
            <a:xfrm>
              <a:off x="609392" y="5493868"/>
              <a:ext cx="95020" cy="878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18" name="Straight Connector 34">
              <a:extLst>
                <a:ext uri="{FF2B5EF4-FFF2-40B4-BE49-F238E27FC236}">
                  <a16:creationId xmlns="" xmlns:a16="http://schemas.microsoft.com/office/drawing/2014/main" id="{5B8BD226-C8F4-49D8-93EA-382CA3BDA6AA}"/>
                </a:ext>
              </a:extLst>
            </p:cNvPr>
            <p:cNvCxnSpPr/>
            <p:nvPr/>
          </p:nvCxnSpPr>
          <p:spPr>
            <a:xfrm flipH="1">
              <a:off x="705756" y="5410355"/>
              <a:ext cx="255" cy="978686"/>
            </a:xfrm>
            <a:prstGeom prst="line">
              <a:avLst/>
            </a:prstGeom>
            <a:noFill/>
            <a:ln w="12700" cap="flat" cmpd="sng" algn="ctr">
              <a:solidFill>
                <a:sysClr val="windowText" lastClr="000000"/>
              </a:solidFill>
              <a:prstDash val="dashDot"/>
            </a:ln>
            <a:effectLst/>
          </p:spPr>
        </p:cxnSp>
        <mc:AlternateContent xmlns:mc="http://schemas.openxmlformats.org/markup-compatibility/2006" xmlns:a14="http://schemas.microsoft.com/office/drawing/2010/main">
          <mc:Choice Requires="a14">
            <p:sp>
              <p:nvSpPr>
                <p:cNvPr id="1119" name="ZoneTexte 1118"/>
                <p:cNvSpPr txBox="1"/>
                <p:nvPr/>
              </p:nvSpPr>
              <p:spPr>
                <a:xfrm>
                  <a:off x="606568" y="6246128"/>
                  <a:ext cx="1293041" cy="1692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500" i="1" smtClean="0">
                                <a:latin typeface="Cambria Math" panose="02040503050406030204" pitchFamily="18" charset="0"/>
                              </a:rPr>
                            </m:ctrlPr>
                          </m:sSubPr>
                          <m:e>
                            <m:r>
                              <a:rPr lang="fr-FR" sz="500" i="1">
                                <a:latin typeface="Cambria Math" panose="02040503050406030204" pitchFamily="18" charset="0"/>
                              </a:rPr>
                              <m:t>𝑞</m:t>
                            </m:r>
                          </m:e>
                          <m:sub>
                            <m:r>
                              <a:rPr lang="fr-FR" sz="500" b="0" i="1" smtClean="0">
                                <a:latin typeface="Cambria Math" panose="02040503050406030204" pitchFamily="18" charset="0"/>
                              </a:rPr>
                              <m:t>3</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h</m:t>
                            </m:r>
                          </m:e>
                          <m:sub>
                            <m:r>
                              <m:rPr>
                                <m:sty m:val="p"/>
                              </m:rPr>
                              <a:rPr lang="el-GR" sz="500" b="0" i="1" smtClean="0">
                                <a:latin typeface="Cambria Math" panose="02040503050406030204" pitchFamily="18" charset="0"/>
                                <a:ea typeface="Cambria Math" panose="02040503050406030204" pitchFamily="18" charset="0"/>
                              </a:rPr>
                              <m:t>Γ</m:t>
                            </m:r>
                          </m:sub>
                        </m:sSub>
                        <m:r>
                          <a:rPr lang="fr-FR" sz="500" i="1" smtClean="0">
                            <a:latin typeface="Cambria Math" panose="02040503050406030204" pitchFamily="18" charset="0"/>
                          </a:rPr>
                          <m:t> </m:t>
                        </m:r>
                        <m:r>
                          <a:rPr lang="fr-FR" sz="500" b="0" i="1" smtClean="0">
                            <a:latin typeface="Cambria Math" panose="02040503050406030204" pitchFamily="18" charset="0"/>
                          </a:rPr>
                          <m:t>(</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𝑇</m:t>
                            </m:r>
                          </m:e>
                          <m:sub>
                            <m:r>
                              <a:rPr lang="fr-FR" sz="500" b="0" i="1" smtClean="0">
                                <a:latin typeface="Cambria Math" panose="02040503050406030204" pitchFamily="18" charset="0"/>
                              </a:rPr>
                              <m:t>3</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sSub>
                          <m:sSubPr>
                            <m:ctrlPr>
                              <a:rPr lang="fr-FR" sz="500" b="0" i="1" smtClean="0">
                                <a:latin typeface="Cambria Math" panose="02040503050406030204" pitchFamily="18" charset="0"/>
                              </a:rPr>
                            </m:ctrlPr>
                          </m:sSubPr>
                          <m:e>
                            <m:r>
                              <a:rPr lang="fr-FR" sz="500" b="0" i="1" smtClean="0">
                                <a:latin typeface="Cambria Math" panose="02040503050406030204" pitchFamily="18" charset="0"/>
                              </a:rPr>
                              <m:t>𝑇</m:t>
                            </m:r>
                          </m:e>
                          <m:sub>
                            <m:r>
                              <a:rPr lang="fr-FR" sz="500" b="0" i="1" smtClean="0">
                                <a:latin typeface="Cambria Math" panose="02040503050406030204" pitchFamily="18" charset="0"/>
                                <a:ea typeface="Cambria Math" panose="02040503050406030204" pitchFamily="18" charset="0"/>
                              </a:rPr>
                              <m:t>∞</m:t>
                            </m:r>
                          </m:sub>
                        </m:sSub>
                        <m:d>
                          <m:dPr>
                            <m:ctrlPr>
                              <a:rPr lang="fr-FR" sz="500" i="1">
                                <a:latin typeface="Cambria Math" panose="02040503050406030204" pitchFamily="18" charset="0"/>
                              </a:rPr>
                            </m:ctrlPr>
                          </m:dPr>
                          <m:e>
                            <m:r>
                              <a:rPr lang="fr-FR" sz="500" i="1">
                                <a:latin typeface="Cambria Math" panose="02040503050406030204" pitchFamily="18" charset="0"/>
                              </a:rPr>
                              <m:t>𝑟</m:t>
                            </m:r>
                            <m:r>
                              <a:rPr lang="fr-FR" sz="500" i="1">
                                <a:latin typeface="Cambria Math" panose="02040503050406030204" pitchFamily="18" charset="0"/>
                              </a:rPr>
                              <m:t>,</m:t>
                            </m:r>
                            <m:r>
                              <a:rPr lang="fr-FR" sz="500" i="1">
                                <a:latin typeface="Cambria Math" panose="02040503050406030204" pitchFamily="18" charset="0"/>
                              </a:rPr>
                              <m:t>𝑧</m:t>
                            </m:r>
                            <m:r>
                              <a:rPr lang="fr-FR" sz="500" i="1">
                                <a:latin typeface="Cambria Math" panose="02040503050406030204" pitchFamily="18" charset="0"/>
                              </a:rPr>
                              <m:t>,</m:t>
                            </m:r>
                            <m:r>
                              <a:rPr lang="fr-FR" sz="500" i="1">
                                <a:latin typeface="Cambria Math" panose="02040503050406030204" pitchFamily="18" charset="0"/>
                              </a:rPr>
                              <m:t>𝑡</m:t>
                            </m:r>
                          </m:e>
                        </m:d>
                        <m:r>
                          <a:rPr lang="fr-FR" sz="500" b="0" i="1" smtClean="0">
                            <a:latin typeface="Cambria Math" panose="02040503050406030204" pitchFamily="18" charset="0"/>
                          </a:rPr>
                          <m:t>)</m:t>
                        </m:r>
                      </m:oMath>
                    </m:oMathPara>
                  </a14:m>
                  <a:endParaRPr lang="fr-FR" sz="500" dirty="0"/>
                </a:p>
              </p:txBody>
            </p:sp>
          </mc:Choice>
          <mc:Fallback xmlns="">
            <p:sp>
              <p:nvSpPr>
                <p:cNvPr id="1119" name="ZoneTexte 1118"/>
                <p:cNvSpPr txBox="1">
                  <a:spLocks noRot="1" noChangeAspect="1" noMove="1" noResize="1" noEditPoints="1" noAdjustHandles="1" noChangeArrowheads="1" noChangeShapeType="1" noTextEdit="1"/>
                </p:cNvSpPr>
                <p:nvPr/>
              </p:nvSpPr>
              <p:spPr>
                <a:xfrm>
                  <a:off x="606568" y="6246128"/>
                  <a:ext cx="1293041" cy="169277"/>
                </a:xfrm>
                <a:prstGeom prst="rect">
                  <a:avLst/>
                </a:prstGeom>
                <a:blipFill rotWithShape="0">
                  <a:blip r:embed="rId64"/>
                  <a:stretch>
                    <a:fillRect/>
                  </a:stretch>
                </a:blipFill>
              </p:spPr>
              <p:txBody>
                <a:bodyPr/>
                <a:lstStyle/>
                <a:p>
                  <a:r>
                    <a:rPr lang="fr-FR">
                      <a:noFill/>
                    </a:rPr>
                    <a:t> </a:t>
                  </a:r>
                </a:p>
              </p:txBody>
            </p:sp>
          </mc:Fallback>
        </mc:AlternateContent>
      </p:grpSp>
      <p:cxnSp>
        <p:nvCxnSpPr>
          <p:cNvPr id="1121" name="Connecteur droit avec flèche 1120"/>
          <p:cNvCxnSpPr/>
          <p:nvPr/>
        </p:nvCxnSpPr>
        <p:spPr>
          <a:xfrm>
            <a:off x="1588495" y="6120442"/>
            <a:ext cx="328646" cy="4382"/>
          </a:xfrm>
          <a:prstGeom prst="straightConnector1">
            <a:avLst/>
          </a:prstGeom>
          <a:ln>
            <a:solidFill>
              <a:schemeClr val="tx1"/>
            </a:solidFill>
            <a:headEnd w="sm" len="sm"/>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22" name="Rectangle 1121"/>
              <p:cNvSpPr/>
              <p:nvPr/>
            </p:nvSpPr>
            <p:spPr>
              <a:xfrm>
                <a:off x="1759124" y="6103635"/>
                <a:ext cx="234167"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𝑟</m:t>
                      </m:r>
                    </m:oMath>
                  </m:oMathPara>
                </a14:m>
                <a:endParaRPr lang="fr-FR" sz="1400" dirty="0"/>
              </a:p>
            </p:txBody>
          </p:sp>
        </mc:Choice>
        <mc:Fallback xmlns="">
          <p:sp>
            <p:nvSpPr>
              <p:cNvPr id="1122" name="Rectangle 1121"/>
              <p:cNvSpPr>
                <a:spLocks noRot="1" noChangeAspect="1" noMove="1" noResize="1" noEditPoints="1" noAdjustHandles="1" noChangeArrowheads="1" noChangeShapeType="1" noTextEdit="1"/>
              </p:cNvSpPr>
              <p:nvPr/>
            </p:nvSpPr>
            <p:spPr>
              <a:xfrm>
                <a:off x="1759124" y="6103635"/>
                <a:ext cx="234167" cy="169277"/>
              </a:xfrm>
              <a:prstGeom prst="rect">
                <a:avLst/>
              </a:prstGeom>
              <a:blipFill rotWithShape="0">
                <a:blip r:embed="rId6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123" name="Rectangle 1122"/>
              <p:cNvSpPr/>
              <p:nvPr/>
            </p:nvSpPr>
            <p:spPr>
              <a:xfrm>
                <a:off x="473272" y="5547419"/>
                <a:ext cx="233846" cy="169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500" b="0" i="1" smtClean="0">
                          <a:latin typeface="Cambria Math" panose="02040503050406030204" pitchFamily="18" charset="0"/>
                        </a:rPr>
                        <m:t>𝑧</m:t>
                      </m:r>
                    </m:oMath>
                  </m:oMathPara>
                </a14:m>
                <a:endParaRPr lang="fr-FR" sz="1400" dirty="0"/>
              </a:p>
            </p:txBody>
          </p:sp>
        </mc:Choice>
        <mc:Fallback xmlns="">
          <p:sp>
            <p:nvSpPr>
              <p:cNvPr id="1123" name="Rectangle 1122"/>
              <p:cNvSpPr>
                <a:spLocks noRot="1" noChangeAspect="1" noMove="1" noResize="1" noEditPoints="1" noAdjustHandles="1" noChangeArrowheads="1" noChangeShapeType="1" noTextEdit="1"/>
              </p:cNvSpPr>
              <p:nvPr/>
            </p:nvSpPr>
            <p:spPr>
              <a:xfrm>
                <a:off x="473272" y="5547419"/>
                <a:ext cx="233846" cy="169277"/>
              </a:xfrm>
              <a:prstGeom prst="rect">
                <a:avLst/>
              </a:prstGeom>
              <a:blipFill rotWithShape="0">
                <a:blip r:embed="rId58"/>
                <a:stretch>
                  <a:fillRect/>
                </a:stretch>
              </a:blipFill>
            </p:spPr>
            <p:txBody>
              <a:bodyPr/>
              <a:lstStyle/>
              <a:p>
                <a:r>
                  <a:rPr lang="fr-FR">
                    <a:noFill/>
                  </a:rPr>
                  <a:t> </a:t>
                </a:r>
              </a:p>
            </p:txBody>
          </p:sp>
        </mc:Fallback>
      </mc:AlternateContent>
      <p:cxnSp>
        <p:nvCxnSpPr>
          <p:cNvPr id="1127" name="Connecteur droit avec flèche 1126"/>
          <p:cNvCxnSpPr>
            <a:endCxn id="477" idx="1"/>
          </p:cNvCxnSpPr>
          <p:nvPr/>
        </p:nvCxnSpPr>
        <p:spPr>
          <a:xfrm flipV="1">
            <a:off x="1550933" y="5725690"/>
            <a:ext cx="73617" cy="72201"/>
          </a:xfrm>
          <a:prstGeom prst="straightConnector1">
            <a:avLst/>
          </a:prstGeom>
          <a:ln>
            <a:solidFill>
              <a:srgbClr val="C00000"/>
            </a:solidFill>
            <a:headEnd w="sm" len="sm"/>
            <a:tailEnd type="triangle" w="sm" len="sm"/>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66"/>
          <a:stretch>
            <a:fillRect/>
          </a:stretch>
        </p:blipFill>
        <p:spPr>
          <a:xfrm>
            <a:off x="5013320" y="6893086"/>
            <a:ext cx="1133638" cy="850228"/>
          </a:xfrm>
          <a:prstGeom prst="rect">
            <a:avLst/>
          </a:prstGeom>
        </p:spPr>
      </p:pic>
      <p:cxnSp>
        <p:nvCxnSpPr>
          <p:cNvPr id="8" name="Connecteur en angle 7"/>
          <p:cNvCxnSpPr>
            <a:stCxn id="528" idx="2"/>
            <a:endCxn id="568" idx="1"/>
          </p:cNvCxnSpPr>
          <p:nvPr/>
        </p:nvCxnSpPr>
        <p:spPr>
          <a:xfrm rot="5400000" flipH="1">
            <a:off x="3735223" y="5086669"/>
            <a:ext cx="644257" cy="1098906"/>
          </a:xfrm>
          <a:prstGeom prst="bentConnector4">
            <a:avLst>
              <a:gd name="adj1" fmla="val -24423"/>
              <a:gd name="adj2" fmla="val 106754"/>
            </a:avLst>
          </a:prstGeom>
          <a:ln>
            <a:solidFill>
              <a:srgbClr val="FFC000"/>
            </a:solidFill>
            <a:headEnd w="sm" len="sm"/>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8" name="ZoneTexte 277">
                <a:extLst>
                  <a:ext uri="{FF2B5EF4-FFF2-40B4-BE49-F238E27FC236}">
                    <a16:creationId xmlns:a16="http://schemas.microsoft.com/office/drawing/2014/main" xmlns="" id="{61C5CB47-5FD1-420B-A398-73BAF43D5A41}"/>
                  </a:ext>
                </a:extLst>
              </p:cNvPr>
              <p:cNvSpPr txBox="1"/>
              <p:nvPr/>
            </p:nvSpPr>
            <p:spPr>
              <a:xfrm>
                <a:off x="1411095" y="5851671"/>
                <a:ext cx="188562" cy="15747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427" i="1" dirty="0">
                              <a:latin typeface="Cambria Math" panose="02040503050406030204" pitchFamily="18" charset="0"/>
                            </a:rPr>
                          </m:ctrlPr>
                        </m:sSubPr>
                        <m:e>
                          <m:r>
                            <a:rPr lang="fr-FR" sz="427" dirty="0">
                              <a:latin typeface="Cambria Math" panose="02040503050406030204" pitchFamily="18" charset="0"/>
                            </a:rPr>
                            <m:t> </m:t>
                          </m:r>
                          <m:r>
                            <m:rPr>
                              <m:sty m:val="p"/>
                            </m:rPr>
                            <a:rPr lang="el-GR" sz="427" dirty="0">
                              <a:latin typeface="Cambria Math" panose="02040503050406030204" pitchFamily="18" charset="0"/>
                            </a:rPr>
                            <m:t>Ω</m:t>
                          </m:r>
                          <m:r>
                            <m:rPr>
                              <m:nor/>
                            </m:rPr>
                            <a:rPr lang="fr-FR" sz="427" dirty="0"/>
                            <m:t> </m:t>
                          </m:r>
                        </m:e>
                        <m:sub>
                          <m:r>
                            <a:rPr lang="fr-FR" sz="427" i="1" dirty="0">
                              <a:latin typeface="Cambria Math" panose="02040503050406030204" pitchFamily="18" charset="0"/>
                            </a:rPr>
                            <m:t>3</m:t>
                          </m:r>
                        </m:sub>
                      </m:sSub>
                    </m:oMath>
                  </m:oMathPara>
                </a14:m>
                <a:endParaRPr lang="fr-FR" sz="427" dirty="0"/>
              </a:p>
            </p:txBody>
          </p:sp>
        </mc:Choice>
        <mc:Fallback xmlns="">
          <p:sp>
            <p:nvSpPr>
              <p:cNvPr id="348" name="ZoneTexte 277">
                <a:extLst>
                  <a:ext uri="{FF2B5EF4-FFF2-40B4-BE49-F238E27FC236}">
                    <a16:creationId xmlns="" xmlns:a16="http://schemas.microsoft.com/office/drawing/2014/main" xmlns:a14="http://schemas.microsoft.com/office/drawing/2010/main" id="{61C5CB47-5FD1-420B-A398-73BAF43D5A41}"/>
                  </a:ext>
                </a:extLst>
              </p:cNvPr>
              <p:cNvSpPr txBox="1">
                <a:spLocks noRot="1" noChangeAspect="1" noMove="1" noResize="1" noEditPoints="1" noAdjustHandles="1" noChangeArrowheads="1" noChangeShapeType="1" noTextEdit="1"/>
              </p:cNvSpPr>
              <p:nvPr/>
            </p:nvSpPr>
            <p:spPr>
              <a:xfrm>
                <a:off x="1411095" y="5851671"/>
                <a:ext cx="188562" cy="157471"/>
              </a:xfrm>
              <a:prstGeom prst="rect">
                <a:avLst/>
              </a:prstGeom>
              <a:blipFill rotWithShape="0">
                <a:blip r:embed="rId67"/>
                <a:stretch>
                  <a:fillRect r="-6452"/>
                </a:stretch>
              </a:blipFill>
            </p:spPr>
            <p:txBody>
              <a:bodyPr/>
              <a:lstStyle/>
              <a:p>
                <a:r>
                  <a:rPr lang="fr-FR">
                    <a:noFill/>
                  </a:rPr>
                  <a:t> </a:t>
                </a:r>
              </a:p>
            </p:txBody>
          </p:sp>
        </mc:Fallback>
      </mc:AlternateContent>
      <p:sp>
        <p:nvSpPr>
          <p:cNvPr id="7" name="ZoneTexte 6"/>
          <p:cNvSpPr txBox="1"/>
          <p:nvPr/>
        </p:nvSpPr>
        <p:spPr>
          <a:xfrm>
            <a:off x="711948" y="9143973"/>
            <a:ext cx="7315199" cy="169277"/>
          </a:xfrm>
          <a:prstGeom prst="rect">
            <a:avLst/>
          </a:prstGeom>
          <a:noFill/>
        </p:spPr>
        <p:txBody>
          <a:bodyPr wrap="square" rtlCol="0">
            <a:spAutoFit/>
          </a:bodyPr>
          <a:lstStyle/>
          <a:p>
            <a:r>
              <a:rPr lang="fr-FR" sz="500" i="1" dirty="0" err="1" smtClean="0"/>
              <a:t>Confidential</a:t>
            </a:r>
            <a:r>
              <a:rPr lang="fr-FR" sz="500" i="1" dirty="0"/>
              <a:t>. Reproduction/ communication of all or part of </a:t>
            </a:r>
            <a:r>
              <a:rPr lang="fr-FR" sz="500" i="1" dirty="0" err="1"/>
              <a:t>this</a:t>
            </a:r>
            <a:r>
              <a:rPr lang="fr-FR" sz="500" i="1" dirty="0"/>
              <a:t> document </a:t>
            </a:r>
            <a:r>
              <a:rPr lang="fr-FR" sz="500" i="1" dirty="0" err="1" smtClean="0"/>
              <a:t>is</a:t>
            </a:r>
            <a:r>
              <a:rPr lang="fr-FR" sz="500" i="1" dirty="0" smtClean="0"/>
              <a:t> </a:t>
            </a:r>
            <a:r>
              <a:rPr lang="fr-FR" sz="500" i="1" dirty="0" err="1" smtClean="0"/>
              <a:t>prohibited</a:t>
            </a:r>
            <a:r>
              <a:rPr lang="fr-FR" sz="500" i="1" dirty="0" smtClean="0"/>
              <a:t> </a:t>
            </a:r>
            <a:r>
              <a:rPr lang="fr-FR" sz="500" i="1" dirty="0"/>
              <a:t>© IRT Jules Verne and </a:t>
            </a:r>
            <a:r>
              <a:rPr lang="fr-FR" sz="500" i="1" dirty="0" smtClean="0"/>
              <a:t> the </a:t>
            </a:r>
            <a:r>
              <a:rPr lang="fr-FR" sz="500" i="1" dirty="0" err="1" smtClean="0"/>
              <a:t>Laboratory</a:t>
            </a:r>
            <a:r>
              <a:rPr lang="fr-FR" sz="500" i="1" dirty="0" smtClean="0"/>
              <a:t> thermal and </a:t>
            </a:r>
            <a:r>
              <a:rPr lang="fr-FR" sz="500" i="1" dirty="0" err="1" smtClean="0"/>
              <a:t>energy</a:t>
            </a:r>
            <a:r>
              <a:rPr lang="fr-FR" sz="500" i="1" dirty="0" smtClean="0"/>
              <a:t> of Nantes/ </a:t>
            </a:r>
            <a:r>
              <a:rPr lang="fr-FR" sz="500" i="1" dirty="0" err="1" smtClean="0"/>
              <a:t>University</a:t>
            </a:r>
            <a:r>
              <a:rPr lang="fr-FR" sz="500" i="1" dirty="0" smtClean="0"/>
              <a:t> of Nantes</a:t>
            </a:r>
            <a:endParaRPr lang="fr-FR" sz="500" dirty="0"/>
          </a:p>
        </p:txBody>
      </p:sp>
      <p:pic>
        <p:nvPicPr>
          <p:cNvPr id="351" name="Picture 12"/>
          <p:cNvPicPr>
            <a:picLocks noChangeAspect="1" noChangeArrowheads="1"/>
          </p:cNvPicPr>
          <p:nvPr/>
        </p:nvPicPr>
        <p:blipFill>
          <a:blip r:embed="rId68" cstate="print"/>
          <a:srcRect/>
          <a:stretch>
            <a:fillRect/>
          </a:stretch>
        </p:blipFill>
        <p:spPr bwMode="auto">
          <a:xfrm>
            <a:off x="3725416" y="8687902"/>
            <a:ext cx="509459" cy="509459"/>
          </a:xfrm>
          <a:prstGeom prst="rect">
            <a:avLst/>
          </a:prstGeom>
          <a:noFill/>
          <a:ln w="9525">
            <a:noFill/>
            <a:miter lim="800000"/>
            <a:headEnd/>
            <a:tailEnd/>
          </a:ln>
        </p:spPr>
      </p:pic>
      <p:pic>
        <p:nvPicPr>
          <p:cNvPr id="9" name="Image 8"/>
          <p:cNvPicPr>
            <a:picLocks noChangeAspect="1"/>
          </p:cNvPicPr>
          <p:nvPr/>
        </p:nvPicPr>
        <p:blipFill>
          <a:blip r:embed="rId69" cstate="print">
            <a:extLst>
              <a:ext uri="{28A0092B-C50C-407E-A947-70E740481C1C}">
                <a14:useLocalDpi xmlns:a14="http://schemas.microsoft.com/office/drawing/2010/main" val="0"/>
              </a:ext>
            </a:extLst>
          </a:blip>
          <a:stretch>
            <a:fillRect/>
          </a:stretch>
        </p:blipFill>
        <p:spPr>
          <a:xfrm>
            <a:off x="1128961" y="8738131"/>
            <a:ext cx="725334" cy="408999"/>
          </a:xfrm>
          <a:prstGeom prst="rect">
            <a:avLst/>
          </a:prstGeom>
        </p:spPr>
      </p:pic>
      <p:sp>
        <p:nvSpPr>
          <p:cNvPr id="471" name="Rectangle 470"/>
          <p:cNvSpPr/>
          <p:nvPr/>
        </p:nvSpPr>
        <p:spPr>
          <a:xfrm flipH="1">
            <a:off x="464424" y="4354175"/>
            <a:ext cx="45719" cy="2330725"/>
          </a:xfrm>
          <a:prstGeom prst="rect">
            <a:avLst/>
          </a:prstGeom>
          <a:solidFill>
            <a:srgbClr val="4BACC6">
              <a:lumMod val="75000"/>
            </a:srgbClr>
          </a:solidFill>
          <a:ln w="25400" cap="flat" cmpd="sng" algn="ctr">
            <a:noFill/>
            <a:prstDash val="solid"/>
          </a:ln>
          <a:effectLst/>
        </p:spPr>
        <p:txBody>
          <a:bodyPr vert="vert270" rtlCol="0" anchor="ctr"/>
          <a:lstStyle/>
          <a:p>
            <a:pPr algn="ctr" defTabSz="891984" eaLnBrk="1" fontAlgn="auto" hangingPunct="1">
              <a:spcBef>
                <a:spcPts val="0"/>
              </a:spcBef>
              <a:spcAft>
                <a:spcPts val="0"/>
              </a:spcAft>
            </a:pPr>
            <a:endParaRPr lang="fr-FR" sz="769" b="1" kern="0">
              <a:solidFill>
                <a:prstClr val="white"/>
              </a:solidFill>
              <a:latin typeface="Calibri"/>
              <a:ea typeface="ＭＳ Ｐゴシック" panose="020B0600070205080204" pitchFamily="34" charset="-128"/>
            </a:endParaRPr>
          </a:p>
        </p:txBody>
      </p:sp>
      <mc:AlternateContent xmlns:mc="http://schemas.openxmlformats.org/markup-compatibility/2006">
        <mc:Choice xmlns:a14="http://schemas.microsoft.com/office/drawing/2010/main" Requires="a14">
          <p:sp>
            <p:nvSpPr>
              <p:cNvPr id="364" name="Rectangle 363"/>
              <p:cNvSpPr/>
              <p:nvPr/>
            </p:nvSpPr>
            <p:spPr>
              <a:xfrm>
                <a:off x="2001269" y="4465152"/>
                <a:ext cx="1180580" cy="197746"/>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fr-FR" sz="500" i="1" smtClean="0">
                              <a:latin typeface="Cambria Math" panose="02040503050406030204" pitchFamily="18" charset="0"/>
                            </a:rPr>
                          </m:ctrlPr>
                        </m:sSubPr>
                        <m:e>
                          <m:r>
                            <a:rPr lang="fr-FR" sz="500" i="1">
                              <a:latin typeface="Cambria Math" panose="02040503050406030204" pitchFamily="18" charset="0"/>
                            </a:rPr>
                            <m:t>h</m:t>
                          </m:r>
                        </m:e>
                        <m:sub>
                          <m:r>
                            <a:rPr lang="fr-FR" sz="500" b="0" i="1" smtClean="0">
                              <a:latin typeface="Cambria Math" panose="02040503050406030204" pitchFamily="18" charset="0"/>
                            </a:rPr>
                            <m:t>𝑔</m:t>
                          </m:r>
                        </m:sub>
                      </m:sSub>
                      <m:r>
                        <a:rPr lang="fr-FR" sz="500" b="0" i="1" smtClean="0">
                          <a:latin typeface="Cambria Math" panose="02040503050406030204" pitchFamily="18" charset="0"/>
                        </a:rPr>
                        <m:t>=</m:t>
                      </m:r>
                      <m:r>
                        <a:rPr lang="fr-FR" sz="500" b="0" i="1" smtClean="0">
                          <a:latin typeface="Cambria Math" panose="02040503050406030204" pitchFamily="18" charset="0"/>
                        </a:rPr>
                        <m:t>𝐹</m:t>
                      </m:r>
                      <m:r>
                        <a:rPr lang="fr-FR" sz="500" b="0" i="1" smtClean="0">
                          <a:latin typeface="Cambria Math" panose="02040503050406030204" pitchFamily="18" charset="0"/>
                          <a:ea typeface="Cambria Math" panose="02040503050406030204" pitchFamily="18" charset="0"/>
                        </a:rPr>
                        <m:t>𝜎</m:t>
                      </m:r>
                      <m:r>
                        <a:rPr lang="fr-FR" sz="500" b="0" i="1" smtClean="0">
                          <a:latin typeface="Cambria Math" panose="02040503050406030204" pitchFamily="18" charset="0"/>
                          <a:ea typeface="Cambria Math" panose="02040503050406030204" pitchFamily="18" charset="0"/>
                        </a:rPr>
                        <m:t>(</m:t>
                      </m:r>
                      <m:sSub>
                        <m:sSubPr>
                          <m:ctrlPr>
                            <a:rPr lang="fr-FR" sz="500" i="1">
                              <a:latin typeface="Cambria Math" panose="02040503050406030204" pitchFamily="18" charset="0"/>
                            </a:rPr>
                          </m:ctrlPr>
                        </m:sSubPr>
                        <m:e>
                          <m:r>
                            <a:rPr lang="fr-FR" sz="500" i="1">
                              <a:latin typeface="Cambria Math" panose="02040503050406030204" pitchFamily="18" charset="0"/>
                            </a:rPr>
                            <m:t>𝑇</m:t>
                          </m:r>
                        </m:e>
                        <m:sub>
                          <m:r>
                            <a:rPr lang="fr-FR" sz="500" i="1">
                              <a:latin typeface="Cambria Math" panose="02040503050406030204" pitchFamily="18" charset="0"/>
                            </a:rPr>
                            <m:t>1</m:t>
                          </m:r>
                          <m:r>
                            <a:rPr lang="fr-FR" sz="500" b="0" i="1" smtClean="0">
                              <a:latin typeface="Cambria Math" panose="02040503050406030204" pitchFamily="18" charset="0"/>
                            </a:rPr>
                            <m:t>/2</m:t>
                          </m:r>
                        </m:sub>
                      </m:sSub>
                      <m:r>
                        <a:rPr lang="fr-FR" sz="500" b="0" i="1" smtClean="0">
                          <a:latin typeface="Cambria Math" panose="02040503050406030204" pitchFamily="18" charset="0"/>
                        </a:rPr>
                        <m:t>+</m:t>
                      </m:r>
                      <m:sSub>
                        <m:sSubPr>
                          <m:ctrlPr>
                            <a:rPr lang="fr-FR" sz="500" i="1">
                              <a:latin typeface="Cambria Math" panose="02040503050406030204" pitchFamily="18" charset="0"/>
                            </a:rPr>
                          </m:ctrlPr>
                        </m:sSubPr>
                        <m:e>
                          <m:r>
                            <a:rPr lang="fr-FR" sz="500" i="1">
                              <a:latin typeface="Cambria Math" panose="02040503050406030204" pitchFamily="18" charset="0"/>
                            </a:rPr>
                            <m:t>𝑇</m:t>
                          </m:r>
                        </m:e>
                        <m:sub>
                          <m:r>
                            <a:rPr lang="fr-FR" sz="500" i="1">
                              <a:latin typeface="Cambria Math" panose="02040503050406030204" pitchFamily="18" charset="0"/>
                              <a:ea typeface="Cambria Math" panose="02040503050406030204" pitchFamily="18" charset="0"/>
                            </a:rPr>
                            <m:t>∞1</m:t>
                          </m:r>
                        </m:sub>
                      </m:sSub>
                      <m:r>
                        <a:rPr lang="fr-FR" sz="500" b="0" i="1" smtClean="0">
                          <a:latin typeface="Cambria Math" panose="02040503050406030204" pitchFamily="18" charset="0"/>
                          <a:ea typeface="Cambria Math" panose="02040503050406030204" pitchFamily="18" charset="0"/>
                        </a:rPr>
                        <m:t>)(</m:t>
                      </m:r>
                      <m:sSup>
                        <m:sSupPr>
                          <m:ctrlPr>
                            <a:rPr lang="fr-FR" sz="500" b="0" i="1" smtClean="0">
                              <a:latin typeface="Cambria Math" panose="02040503050406030204" pitchFamily="18" charset="0"/>
                              <a:ea typeface="Cambria Math" panose="02040503050406030204" pitchFamily="18" charset="0"/>
                            </a:rPr>
                          </m:ctrlPr>
                        </m:sSupPr>
                        <m:e>
                          <m:sSub>
                            <m:sSubPr>
                              <m:ctrlPr>
                                <a:rPr lang="fr-FR" sz="500" i="1">
                                  <a:latin typeface="Cambria Math" panose="02040503050406030204" pitchFamily="18" charset="0"/>
                                </a:rPr>
                              </m:ctrlPr>
                            </m:sSubPr>
                            <m:e>
                              <m:sSup>
                                <m:sSupPr>
                                  <m:ctrlPr>
                                    <a:rPr lang="fr-FR" sz="500" i="1" smtClean="0">
                                      <a:latin typeface="Cambria Math" panose="02040503050406030204" pitchFamily="18" charset="0"/>
                                    </a:rPr>
                                  </m:ctrlPr>
                                </m:sSupPr>
                                <m:e>
                                  <m:sSub>
                                    <m:sSubPr>
                                      <m:ctrlPr>
                                        <a:rPr lang="fr-FR" sz="500" i="1">
                                          <a:latin typeface="Cambria Math" panose="02040503050406030204" pitchFamily="18" charset="0"/>
                                        </a:rPr>
                                      </m:ctrlPr>
                                    </m:sSubPr>
                                    <m:e>
                                      <m:r>
                                        <a:rPr lang="fr-FR" sz="500" i="1">
                                          <a:latin typeface="Cambria Math" panose="02040503050406030204" pitchFamily="18" charset="0"/>
                                        </a:rPr>
                                        <m:t>𝑇</m:t>
                                      </m:r>
                                    </m:e>
                                    <m:sub>
                                      <m:r>
                                        <a:rPr lang="fr-FR" sz="500" i="1">
                                          <a:latin typeface="Cambria Math" panose="02040503050406030204" pitchFamily="18" charset="0"/>
                                        </a:rPr>
                                        <m:t>1</m:t>
                                      </m:r>
                                      <m:r>
                                        <a:rPr lang="fr-FR" sz="500" b="0" i="1" smtClean="0">
                                          <a:latin typeface="Cambria Math" panose="02040503050406030204" pitchFamily="18" charset="0"/>
                                        </a:rPr>
                                        <m:t>/2</m:t>
                                      </m:r>
                                    </m:sub>
                                  </m:sSub>
                                </m:e>
                                <m:sup>
                                  <m:r>
                                    <a:rPr lang="fr-FR" sz="500" b="0" i="1" smtClean="0">
                                      <a:latin typeface="Cambria Math" panose="02040503050406030204" pitchFamily="18" charset="0"/>
                                    </a:rPr>
                                    <m:t>2</m:t>
                                  </m:r>
                                </m:sup>
                              </m:sSup>
                              <m:r>
                                <a:rPr lang="fr-FR" sz="500" b="0" i="1" smtClean="0">
                                  <a:latin typeface="Cambria Math" panose="02040503050406030204" pitchFamily="18" charset="0"/>
                                </a:rPr>
                                <m:t>+</m:t>
                              </m:r>
                              <m:r>
                                <a:rPr lang="fr-FR" sz="500" i="1">
                                  <a:latin typeface="Cambria Math" panose="02040503050406030204" pitchFamily="18" charset="0"/>
                                </a:rPr>
                                <m:t>𝑇</m:t>
                              </m:r>
                            </m:e>
                            <m:sub>
                              <m:r>
                                <a:rPr lang="fr-FR" sz="500" i="1">
                                  <a:latin typeface="Cambria Math" panose="02040503050406030204" pitchFamily="18" charset="0"/>
                                  <a:ea typeface="Cambria Math" panose="02040503050406030204" pitchFamily="18" charset="0"/>
                                </a:rPr>
                                <m:t>∞1</m:t>
                              </m:r>
                            </m:sub>
                          </m:sSub>
                        </m:e>
                        <m:sup>
                          <m:r>
                            <a:rPr lang="fr-FR" sz="500" b="0" i="1" smtClean="0">
                              <a:latin typeface="Cambria Math" panose="02040503050406030204" pitchFamily="18" charset="0"/>
                              <a:ea typeface="Cambria Math" panose="02040503050406030204" pitchFamily="18" charset="0"/>
                            </a:rPr>
                            <m:t>2</m:t>
                          </m:r>
                        </m:sup>
                      </m:sSup>
                      <m:r>
                        <a:rPr lang="fr-FR" sz="500" b="0" i="1" smtClean="0">
                          <a:latin typeface="Cambria Math" panose="02040503050406030204" pitchFamily="18" charset="0"/>
                          <a:ea typeface="Cambria Math" panose="02040503050406030204" pitchFamily="18" charset="0"/>
                        </a:rPr>
                        <m:t>)</m:t>
                      </m:r>
                    </m:oMath>
                  </m:oMathPara>
                </a14:m>
                <a:endParaRPr lang="fr-FR" sz="500" dirty="0"/>
              </a:p>
            </p:txBody>
          </p:sp>
        </mc:Choice>
        <mc:Fallback>
          <p:sp>
            <p:nvSpPr>
              <p:cNvPr id="364" name="Rectangle 363"/>
              <p:cNvSpPr>
                <a:spLocks noRot="1" noChangeAspect="1" noMove="1" noResize="1" noEditPoints="1" noAdjustHandles="1" noChangeArrowheads="1" noChangeShapeType="1" noTextEdit="1"/>
              </p:cNvSpPr>
              <p:nvPr/>
            </p:nvSpPr>
            <p:spPr>
              <a:xfrm>
                <a:off x="2001269" y="4465152"/>
                <a:ext cx="1180580" cy="197746"/>
              </a:xfrm>
              <a:prstGeom prst="rect">
                <a:avLst/>
              </a:prstGeom>
              <a:blipFill rotWithShape="0">
                <a:blip r:embed="rId70"/>
                <a:stretch>
                  <a:fillRect/>
                </a:stretch>
              </a:blipFill>
            </p:spPr>
            <p:txBody>
              <a:bodyPr/>
              <a:lstStyle/>
              <a:p>
                <a:r>
                  <a:rPr lang="fr-FR">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774</Words>
  <Application>Microsoft Office PowerPoint</Application>
  <PresentationFormat>Format A4 (210 x 297 mm)</PresentationFormat>
  <Paragraphs>164</Paragraphs>
  <Slides>1</Slides>
  <Notes>1</Notes>
  <HiddenSlides>1</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vt:i4>
      </vt:variant>
    </vt:vector>
  </HeadingPairs>
  <TitlesOfParts>
    <vt:vector size="10" baseType="lpstr">
      <vt:lpstr>ＭＳ Ｐゴシック</vt:lpstr>
      <vt:lpstr>Arial</vt:lpstr>
      <vt:lpstr>Calibri</vt:lpstr>
      <vt:lpstr>Cambria</vt:lpstr>
      <vt:lpstr>Cambria Math</vt:lpstr>
      <vt:lpstr>Franklin Gothic Book</vt:lpstr>
      <vt:lpstr>Times New Roman</vt:lpstr>
      <vt:lpstr>Wingdings</vt:lpstr>
      <vt:lpstr>Office Theme</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2020-09-17T14:11:29Z</dcterms:modified>
</cp:coreProperties>
</file>