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92" r:id="rId2"/>
    <p:sldMasterId id="2147483701" r:id="rId3"/>
    <p:sldMasterId id="2147483710" r:id="rId4"/>
    <p:sldMasterId id="2147483719" r:id="rId5"/>
    <p:sldMasterId id="2147483728" r:id="rId6"/>
  </p:sldMasterIdLst>
  <p:notesMasterIdLst>
    <p:notesMasterId r:id="rId21"/>
  </p:notesMasterIdLst>
  <p:handoutMasterIdLst>
    <p:handoutMasterId r:id="rId22"/>
  </p:handoutMasterIdLst>
  <p:sldIdLst>
    <p:sldId id="256" r:id="rId7"/>
    <p:sldId id="343" r:id="rId8"/>
    <p:sldId id="329" r:id="rId9"/>
    <p:sldId id="332" r:id="rId10"/>
    <p:sldId id="337" r:id="rId11"/>
    <p:sldId id="333" r:id="rId12"/>
    <p:sldId id="338" r:id="rId13"/>
    <p:sldId id="336" r:id="rId14"/>
    <p:sldId id="302" r:id="rId15"/>
    <p:sldId id="278" r:id="rId16"/>
    <p:sldId id="321" r:id="rId17"/>
    <p:sldId id="342" r:id="rId18"/>
    <p:sldId id="340" r:id="rId19"/>
    <p:sldId id="260" r:id="rId20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illeul Jean-Luc" initials="BJ" lastIdx="14" clrIdx="0">
    <p:extLst>
      <p:ext uri="{19B8F6BF-5375-455C-9EA6-DF929625EA0E}">
        <p15:presenceInfo xmlns:p15="http://schemas.microsoft.com/office/powerpoint/2012/main" userId="S-1-5-21-1736274809-1754851109-3643450254-1199" providerId="AD"/>
      </p:ext>
    </p:extLst>
  </p:cmAuthor>
  <p:cmAuthor id="2" name="Reyes Rodrigues Enrique" initials="RRE" lastIdx="13" clrIdx="1">
    <p:extLst>
      <p:ext uri="{19B8F6BF-5375-455C-9EA6-DF929625EA0E}">
        <p15:presenceInfo xmlns:p15="http://schemas.microsoft.com/office/powerpoint/2012/main" userId="S-1-5-21-1736274809-1754851109-3643450254-2670" providerId="AD"/>
      </p:ext>
    </p:extLst>
  </p:cmAuthor>
  <p:cmAuthor id="3" name="Sobotka Vincent" initials="SV" lastIdx="5" clrIdx="2">
    <p:extLst>
      <p:ext uri="{19B8F6BF-5375-455C-9EA6-DF929625EA0E}">
        <p15:presenceInfo xmlns:p15="http://schemas.microsoft.com/office/powerpoint/2012/main" userId="S-1-5-21-1736274809-1754851109-3643450254-120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51"/>
    <a:srgbClr val="00778B"/>
    <a:srgbClr val="C4D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6433" autoAdjust="0"/>
  </p:normalViewPr>
  <p:slideViewPr>
    <p:cSldViewPr snapToGrid="0" snapToObjects="1">
      <p:cViewPr varScale="1">
        <p:scale>
          <a:sx n="136" d="100"/>
          <a:sy n="136" d="100"/>
        </p:scale>
        <p:origin x="90" y="22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267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A0546-5996-4E14-930D-0B86949BCC2B}" type="datetimeFigureOut">
              <a:rPr lang="fr-FR" smtClean="0"/>
              <a:t>25/09/2020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392E1F-1A62-4161-A412-08B04F675B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609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40980-4878-924A-92BA-A497AC81E22A}" type="datetimeFigureOut">
              <a:rPr lang="fr-FR" smtClean="0"/>
              <a:t>25/09/2020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ED84A-CE95-C140-9A99-AE99680F08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1439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Hi,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wellcome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everyone</a:t>
            </a:r>
            <a:r>
              <a:rPr lang="fr-FR" baseline="0" dirty="0" smtClean="0"/>
              <a:t>,</a:t>
            </a:r>
          </a:p>
          <a:p>
            <a:r>
              <a:rPr lang="fr-FR" baseline="0" dirty="0" err="1" smtClean="0"/>
              <a:t>My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name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ir</a:t>
            </a:r>
            <a:r>
              <a:rPr lang="fr-FR" baseline="0" dirty="0" smtClean="0"/>
              <a:t> Enrique Reyes </a:t>
            </a:r>
            <a:r>
              <a:rPr lang="fr-FR" baseline="0" dirty="0" err="1" smtClean="0"/>
              <a:t>im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PhD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Student</a:t>
            </a:r>
            <a:r>
              <a:rPr lang="fr-FR" baseline="0" dirty="0" smtClean="0"/>
              <a:t> </a:t>
            </a:r>
          </a:p>
          <a:p>
            <a:r>
              <a:rPr lang="fr-FR" baseline="0" dirty="0" err="1" smtClean="0"/>
              <a:t>I’m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gonna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talking</a:t>
            </a:r>
            <a:r>
              <a:rPr lang="fr-FR" baseline="0" dirty="0" smtClean="0"/>
              <a:t> about how to </a:t>
            </a:r>
            <a:r>
              <a:rPr lang="fr-FR" baseline="0" dirty="0" err="1" smtClean="0"/>
              <a:t>perform</a:t>
            </a:r>
            <a:r>
              <a:rPr lang="fr-FR" baseline="0" dirty="0" smtClean="0"/>
              <a:t> thermal </a:t>
            </a:r>
            <a:r>
              <a:rPr lang="fr-FR" baseline="0" dirty="0" err="1" smtClean="0"/>
              <a:t>optimisationi</a:t>
            </a:r>
            <a:r>
              <a:rPr lang="fr-FR" baseline="0" dirty="0" smtClean="0"/>
              <a:t>  </a:t>
            </a:r>
            <a:r>
              <a:rPr lang="fr-FR" baseline="0" dirty="0" err="1" smtClean="0"/>
              <a:t>hybird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manufacturing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procees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involving</a:t>
            </a:r>
            <a:r>
              <a:rPr lang="fr-FR" baseline="0" dirty="0" smtClean="0"/>
              <a:t> high performance composites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D84A-CE95-C140-9A99-AE99680F087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9884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HMP are</a:t>
            </a:r>
            <a:r>
              <a:rPr lang="fr-FR" baseline="0" dirty="0" smtClean="0"/>
              <a:t> </a:t>
            </a:r>
            <a:r>
              <a:rPr lang="fr-FR" dirty="0" err="1" smtClean="0"/>
              <a:t>used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fabricate</a:t>
            </a:r>
            <a:r>
              <a:rPr lang="fr-FR" baseline="0" dirty="0" smtClean="0"/>
              <a:t> parts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multiple </a:t>
            </a:r>
            <a:r>
              <a:rPr lang="fr-FR" baseline="0" dirty="0" err="1" smtClean="0"/>
              <a:t>materials</a:t>
            </a:r>
            <a:r>
              <a:rPr lang="fr-FR" baseline="0" dirty="0" smtClean="0"/>
              <a:t> in a quasi </a:t>
            </a:r>
            <a:r>
              <a:rPr lang="fr-FR" baseline="0" dirty="0" err="1" smtClean="0"/>
              <a:t>simultaneous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way</a:t>
            </a:r>
            <a:r>
              <a:rPr lang="fr-FR" baseline="0" dirty="0" smtClean="0"/>
              <a:t> ,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intention of atteint</a:t>
            </a:r>
          </a:p>
          <a:p>
            <a:r>
              <a:rPr lang="fr-FR" baseline="0" dirty="0" err="1" smtClean="0"/>
              <a:t>Differect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requirement</a:t>
            </a:r>
            <a:r>
              <a:rPr lang="fr-FR" baseline="0" dirty="0" smtClean="0"/>
              <a:t> in termes of </a:t>
            </a:r>
            <a:r>
              <a:rPr lang="fr-FR" baseline="0" dirty="0" err="1" smtClean="0"/>
              <a:t>mechanical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solititation</a:t>
            </a:r>
            <a:r>
              <a:rPr lang="fr-FR" baseline="0" dirty="0" smtClean="0"/>
              <a:t>, and to </a:t>
            </a:r>
            <a:r>
              <a:rPr lang="fr-FR" baseline="0" dirty="0" err="1" smtClean="0"/>
              <a:t>reduce</a:t>
            </a:r>
            <a:r>
              <a:rPr lang="fr-FR" baseline="0" dirty="0" smtClean="0"/>
              <a:t> production time or </a:t>
            </a:r>
            <a:r>
              <a:rPr lang="fr-FR" baseline="0" dirty="0" err="1" smtClean="0"/>
              <a:t>avoid</a:t>
            </a:r>
            <a:r>
              <a:rPr lang="fr-FR" baseline="0" dirty="0" smtClean="0"/>
              <a:t>  </a:t>
            </a:r>
            <a:r>
              <a:rPr lang="fr-FR" baseline="0" dirty="0" err="1" smtClean="0"/>
              <a:t>complex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secondary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process</a:t>
            </a:r>
            <a:r>
              <a:rPr lang="fr-FR" baseline="0" dirty="0" smtClean="0"/>
              <a:t>. </a:t>
            </a:r>
          </a:p>
          <a:p>
            <a:endParaRPr lang="fr-FR" baseline="0" dirty="0" smtClean="0"/>
          </a:p>
          <a:p>
            <a:r>
              <a:rPr lang="fr-FR" baseline="0" dirty="0" smtClean="0"/>
              <a:t>The </a:t>
            </a:r>
            <a:r>
              <a:rPr lang="fr-FR" baseline="0" dirty="0" err="1" smtClean="0"/>
              <a:t>enrire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proceess</a:t>
            </a:r>
            <a:r>
              <a:rPr lang="fr-FR" baseline="0" dirty="0" smtClean="0"/>
              <a:t> looks as </a:t>
            </a:r>
            <a:r>
              <a:rPr lang="fr-FR" baseline="0" dirty="0" err="1" smtClean="0"/>
              <a:t>follow</a:t>
            </a:r>
            <a:r>
              <a:rPr lang="fr-FR" baseline="0" dirty="0" smtClean="0"/>
              <a:t>:</a:t>
            </a:r>
          </a:p>
          <a:p>
            <a:r>
              <a:rPr lang="fr-FR" baseline="0" dirty="0" err="1" smtClean="0"/>
              <a:t>Wraping</a:t>
            </a:r>
            <a:r>
              <a:rPr lang="fr-FR" baseline="0" dirty="0" smtClean="0"/>
              <a:t>, surface </a:t>
            </a:r>
            <a:r>
              <a:rPr lang="fr-FR" baseline="0" dirty="0" err="1" smtClean="0"/>
              <a:t>defact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deformation</a:t>
            </a:r>
            <a:r>
              <a:rPr lang="fr-FR" baseline="0" dirty="0" smtClean="0"/>
              <a:t>, </a:t>
            </a:r>
          </a:p>
          <a:p>
            <a:r>
              <a:rPr lang="fr-FR" baseline="0" dirty="0" err="1" smtClean="0"/>
              <a:t>Reduce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cristalliniy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hence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mechanical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properties</a:t>
            </a:r>
            <a:r>
              <a:rPr lang="fr-FR" baseline="0" dirty="0" smtClean="0"/>
              <a:t> of the part.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D84A-CE95-C140-9A99-AE99680F087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6603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ED84A-CE95-C140-9A99-AE99680F087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302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rt-jules-verne.fr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3E867597-26AC-0C4B-AF26-FC318EC63551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48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2F372CB4-6795-C646-BB5A-3A7D86336A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683" y="3747788"/>
            <a:ext cx="2461317" cy="139571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9E545F4E-90FB-2A4D-828E-B56E3282A7B3}"/>
              </a:ext>
            </a:extLst>
          </p:cNvPr>
          <p:cNvSpPr/>
          <p:nvPr userDrawn="1"/>
        </p:nvSpPr>
        <p:spPr>
          <a:xfrm>
            <a:off x="1877574" y="1486082"/>
            <a:ext cx="1333787" cy="61876"/>
          </a:xfrm>
          <a:prstGeom prst="rect">
            <a:avLst/>
          </a:prstGeom>
          <a:solidFill>
            <a:srgbClr val="0077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xmlns="" id="{8F60D1A9-6E96-B943-B6F3-386F31A915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08994" y="1760538"/>
            <a:ext cx="3657675" cy="881062"/>
          </a:xfrm>
          <a:ln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3pPr>
              <a:defRPr sz="1400"/>
            </a:lvl3pPr>
          </a:lstStyle>
          <a:p>
            <a:r>
              <a:rPr lang="fr-FR" sz="24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TITRE </a:t>
            </a:r>
          </a:p>
          <a:p>
            <a:r>
              <a:rPr lang="fr-FR" sz="24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DE LA PRÉSENTATION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xmlns="" id="{9C830E3A-8C3E-DE4C-A93E-FCABA2A8568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808994" y="2664460"/>
            <a:ext cx="3657675" cy="70008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fr-FR" dirty="0">
                <a:solidFill>
                  <a:schemeClr val="bg1"/>
                </a:solidFill>
                <a:latin typeface="Franklin Gothic Medium" panose="020B0603020102020204" pitchFamily="34" charset="0"/>
              </a:rPr>
              <a:t>Sous titre de la présentation</a:t>
            </a:r>
          </a:p>
        </p:txBody>
      </p:sp>
      <p:sp>
        <p:nvSpPr>
          <p:cNvPr id="7" name="Espace réservé du contenu 4">
            <a:extLst>
              <a:ext uri="{FF2B5EF4-FFF2-40B4-BE49-F238E27FC236}">
                <a16:creationId xmlns:a16="http://schemas.microsoft.com/office/drawing/2014/main" xmlns="" id="{9C830E3A-8C3E-DE4C-A93E-FCABA2A8568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808994" y="3397744"/>
            <a:ext cx="3657675" cy="29449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fr-FR" dirty="0" smtClean="0">
                <a:solidFill>
                  <a:schemeClr val="bg1"/>
                </a:solidFill>
                <a:latin typeface="Franklin Gothic Medium" panose="020B0603020102020204" pitchFamily="34" charset="0"/>
              </a:rPr>
              <a:t>21 octobre 2019</a:t>
            </a:r>
            <a:endParaRPr lang="fr-FR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546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S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BFCBF03D-67E1-904B-8D77-AF2BF38F7B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707" y="1647164"/>
            <a:ext cx="1807118" cy="181993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60957EF-D806-C240-8332-AC8384F6AE8A}"/>
              </a:ext>
            </a:extLst>
          </p:cNvPr>
          <p:cNvSpPr/>
          <p:nvPr userDrawn="1"/>
        </p:nvSpPr>
        <p:spPr>
          <a:xfrm>
            <a:off x="0" y="0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5E15F90-5BC9-CA4E-BE4E-FC2383F37607}"/>
              </a:ext>
            </a:extLst>
          </p:cNvPr>
          <p:cNvSpPr/>
          <p:nvPr userDrawn="1"/>
        </p:nvSpPr>
        <p:spPr>
          <a:xfrm>
            <a:off x="0" y="4902392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78AB2B0-5116-9F43-ADFE-7D5B1006B84C}"/>
              </a:ext>
            </a:extLst>
          </p:cNvPr>
          <p:cNvSpPr/>
          <p:nvPr userDrawn="1"/>
        </p:nvSpPr>
        <p:spPr>
          <a:xfrm rot="5400000">
            <a:off x="-2451200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0F299DA-C516-D140-BDE6-DA97FDF01538}"/>
              </a:ext>
            </a:extLst>
          </p:cNvPr>
          <p:cNvSpPr/>
          <p:nvPr userDrawn="1"/>
        </p:nvSpPr>
        <p:spPr>
          <a:xfrm rot="5400000">
            <a:off x="6454261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Espace réservé du texte 17">
            <a:extLst>
              <a:ext uri="{FF2B5EF4-FFF2-40B4-BE49-F238E27FC236}">
                <a16:creationId xmlns:a16="http://schemas.microsoft.com/office/drawing/2014/main" xmlns="" id="{9759537C-D321-574A-A9F4-C9E321B158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104" y="1952443"/>
            <a:ext cx="3789695" cy="1200330"/>
          </a:xfrm>
        </p:spPr>
        <p:txBody>
          <a:bodyPr>
            <a:noAutofit/>
          </a:bodyPr>
          <a:lstStyle>
            <a:lvl1pPr marL="0" indent="0">
              <a:buNone/>
              <a:defRPr sz="2400" b="0" i="0">
                <a:solidFill>
                  <a:srgbClr val="00778B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fr-FR" dirty="0"/>
              <a:t>TITRE </a:t>
            </a:r>
          </a:p>
          <a:p>
            <a:pPr lvl="0"/>
            <a:r>
              <a:rPr lang="fr-FR" dirty="0"/>
              <a:t>D’OUVERTURE </a:t>
            </a:r>
          </a:p>
          <a:p>
            <a:pPr lvl="0"/>
            <a:r>
              <a:rPr lang="fr-FR" dirty="0"/>
              <a:t>DE LA PARTIE SEPT</a:t>
            </a:r>
          </a:p>
        </p:txBody>
      </p:sp>
    </p:spTree>
    <p:extLst>
      <p:ext uri="{BB962C8B-B14F-4D97-AF65-F5344CB8AC3E}">
        <p14:creationId xmlns:p14="http://schemas.microsoft.com/office/powerpoint/2010/main" val="1653536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RTIE S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4A7EE092-CB64-304E-9996-6796CE61F5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657" y="1647160"/>
            <a:ext cx="1807125" cy="181994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60957EF-D806-C240-8332-AC8384F6AE8A}"/>
              </a:ext>
            </a:extLst>
          </p:cNvPr>
          <p:cNvSpPr/>
          <p:nvPr userDrawn="1"/>
        </p:nvSpPr>
        <p:spPr>
          <a:xfrm>
            <a:off x="0" y="0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5E15F90-5BC9-CA4E-BE4E-FC2383F37607}"/>
              </a:ext>
            </a:extLst>
          </p:cNvPr>
          <p:cNvSpPr/>
          <p:nvPr userDrawn="1"/>
        </p:nvSpPr>
        <p:spPr>
          <a:xfrm>
            <a:off x="0" y="4902392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78AB2B0-5116-9F43-ADFE-7D5B1006B84C}"/>
              </a:ext>
            </a:extLst>
          </p:cNvPr>
          <p:cNvSpPr/>
          <p:nvPr userDrawn="1"/>
        </p:nvSpPr>
        <p:spPr>
          <a:xfrm rot="5400000">
            <a:off x="-2451200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0F299DA-C516-D140-BDE6-DA97FDF01538}"/>
              </a:ext>
            </a:extLst>
          </p:cNvPr>
          <p:cNvSpPr/>
          <p:nvPr userDrawn="1"/>
        </p:nvSpPr>
        <p:spPr>
          <a:xfrm rot="5400000">
            <a:off x="6454261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Espace réservé du texte 17">
            <a:extLst>
              <a:ext uri="{FF2B5EF4-FFF2-40B4-BE49-F238E27FC236}">
                <a16:creationId xmlns:a16="http://schemas.microsoft.com/office/drawing/2014/main" xmlns="" id="{9759537C-D321-574A-A9F4-C9E321B158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104" y="1952443"/>
            <a:ext cx="3789695" cy="1200330"/>
          </a:xfrm>
        </p:spPr>
        <p:txBody>
          <a:bodyPr>
            <a:noAutofit/>
          </a:bodyPr>
          <a:lstStyle>
            <a:lvl1pPr marL="0" indent="0">
              <a:buNone/>
              <a:defRPr sz="2400" b="0" i="0">
                <a:solidFill>
                  <a:srgbClr val="00778B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fr-FR" dirty="0"/>
              <a:t>TITRE </a:t>
            </a:r>
          </a:p>
          <a:p>
            <a:pPr lvl="0"/>
            <a:r>
              <a:rPr lang="fr-FR" dirty="0"/>
              <a:t>D’OUVERTURE </a:t>
            </a:r>
          </a:p>
          <a:p>
            <a:pPr lvl="0"/>
            <a:r>
              <a:rPr lang="fr-FR" dirty="0"/>
              <a:t>DE LA PARTIE HUIT</a:t>
            </a:r>
          </a:p>
        </p:txBody>
      </p:sp>
    </p:spTree>
    <p:extLst>
      <p:ext uri="{BB962C8B-B14F-4D97-AF65-F5344CB8AC3E}">
        <p14:creationId xmlns:p14="http://schemas.microsoft.com/office/powerpoint/2010/main" val="3895267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ARTIE S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1C10D465-5EFD-9B44-9D76-483A19B677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99657" y="1647158"/>
            <a:ext cx="1587500" cy="18034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60957EF-D806-C240-8332-AC8384F6AE8A}"/>
              </a:ext>
            </a:extLst>
          </p:cNvPr>
          <p:cNvSpPr/>
          <p:nvPr userDrawn="1"/>
        </p:nvSpPr>
        <p:spPr>
          <a:xfrm>
            <a:off x="0" y="0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5E15F90-5BC9-CA4E-BE4E-FC2383F37607}"/>
              </a:ext>
            </a:extLst>
          </p:cNvPr>
          <p:cNvSpPr/>
          <p:nvPr userDrawn="1"/>
        </p:nvSpPr>
        <p:spPr>
          <a:xfrm>
            <a:off x="0" y="4902392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78AB2B0-5116-9F43-ADFE-7D5B1006B84C}"/>
              </a:ext>
            </a:extLst>
          </p:cNvPr>
          <p:cNvSpPr/>
          <p:nvPr userDrawn="1"/>
        </p:nvSpPr>
        <p:spPr>
          <a:xfrm rot="5400000">
            <a:off x="-2451200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0F299DA-C516-D140-BDE6-DA97FDF01538}"/>
              </a:ext>
            </a:extLst>
          </p:cNvPr>
          <p:cNvSpPr/>
          <p:nvPr userDrawn="1"/>
        </p:nvSpPr>
        <p:spPr>
          <a:xfrm rot="5400000">
            <a:off x="6454261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Espace réservé du texte 17">
            <a:extLst>
              <a:ext uri="{FF2B5EF4-FFF2-40B4-BE49-F238E27FC236}">
                <a16:creationId xmlns:a16="http://schemas.microsoft.com/office/drawing/2014/main" xmlns="" id="{9759537C-D321-574A-A9F4-C9E321B158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104" y="1952443"/>
            <a:ext cx="5034296" cy="120033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 b="0" i="0">
                <a:solidFill>
                  <a:srgbClr val="00778B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fr-FR" dirty="0"/>
              <a:t>TITRE  </a:t>
            </a:r>
          </a:p>
          <a:p>
            <a:pPr lvl="0"/>
            <a:r>
              <a:rPr lang="fr-FR" dirty="0"/>
              <a:t>DE LA PARTIE ALTERNANCE MANUFACTURING</a:t>
            </a:r>
          </a:p>
        </p:txBody>
      </p:sp>
    </p:spTree>
    <p:extLst>
      <p:ext uri="{BB962C8B-B14F-4D97-AF65-F5344CB8AC3E}">
        <p14:creationId xmlns:p14="http://schemas.microsoft.com/office/powerpoint/2010/main" val="2258640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350FAE20-29E2-3242-817A-56ABF7862002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48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350" dirty="0"/>
              <a:t>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420C9491-FF92-8F46-ACED-9758470243AE}"/>
              </a:ext>
            </a:extLst>
          </p:cNvPr>
          <p:cNvSpPr txBox="1"/>
          <p:nvPr userDrawn="1"/>
        </p:nvSpPr>
        <p:spPr>
          <a:xfrm>
            <a:off x="628650" y="3171113"/>
            <a:ext cx="18906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>
                <a:solidFill>
                  <a:schemeClr val="bg1"/>
                </a:solidFill>
              </a:rPr>
              <a:t>IRT JULES VERNE</a:t>
            </a:r>
          </a:p>
          <a:p>
            <a:endParaRPr lang="fr-FR" sz="800" dirty="0">
              <a:solidFill>
                <a:schemeClr val="bg1"/>
              </a:solidFill>
            </a:endParaRPr>
          </a:p>
          <a:p>
            <a:r>
              <a:rPr lang="fr-FR" sz="800" dirty="0">
                <a:solidFill>
                  <a:schemeClr val="bg1"/>
                </a:solidFill>
              </a:rPr>
              <a:t>Chemin du </a:t>
            </a:r>
            <a:r>
              <a:rPr lang="fr-FR" sz="800" dirty="0" err="1">
                <a:solidFill>
                  <a:schemeClr val="bg1"/>
                </a:solidFill>
              </a:rPr>
              <a:t>Chaffault</a:t>
            </a:r>
            <a:r>
              <a:rPr lang="fr-FR" sz="800" dirty="0">
                <a:solidFill>
                  <a:schemeClr val="bg1"/>
                </a:solidFill>
              </a:rPr>
              <a:t>, </a:t>
            </a:r>
          </a:p>
          <a:p>
            <a:r>
              <a:rPr lang="fr-FR" sz="800" dirty="0">
                <a:solidFill>
                  <a:schemeClr val="bg1"/>
                </a:solidFill>
              </a:rPr>
              <a:t>44 340 Bouguenais, France</a:t>
            </a:r>
          </a:p>
          <a:p>
            <a:r>
              <a:rPr lang="fr-FR" sz="800" dirty="0">
                <a:solidFill>
                  <a:schemeClr val="bg1"/>
                </a:solidFill>
              </a:rPr>
              <a:t>contact@ </a:t>
            </a:r>
            <a:r>
              <a:rPr lang="fr-FR" sz="800" dirty="0" err="1">
                <a:solidFill>
                  <a:schemeClr val="bg1"/>
                </a:solidFill>
              </a:rPr>
              <a:t>irt</a:t>
            </a:r>
            <a:r>
              <a:rPr lang="fr-FR" sz="800" dirty="0">
                <a:solidFill>
                  <a:schemeClr val="bg1"/>
                </a:solidFill>
              </a:rPr>
              <a:t>-jules-</a:t>
            </a:r>
            <a:r>
              <a:rPr lang="fr-FR" sz="800" dirty="0" err="1">
                <a:solidFill>
                  <a:schemeClr val="bg1"/>
                </a:solidFill>
              </a:rPr>
              <a:t>verne.fr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b="1" dirty="0">
              <a:solidFill>
                <a:schemeClr val="bg1"/>
              </a:solidFill>
            </a:endParaRPr>
          </a:p>
          <a:p>
            <a:r>
              <a:rPr lang="fr-FR" sz="800" b="1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WWW.IRT-JULES-VERNE.FR</a:t>
            </a:r>
            <a:endParaRPr lang="fr-FR" sz="800" b="1" dirty="0">
              <a:solidFill>
                <a:schemeClr val="bg1"/>
              </a:solidFill>
            </a:endParaRPr>
          </a:p>
          <a:p>
            <a:endParaRPr lang="fr-FR" sz="800" b="1" dirty="0">
              <a:solidFill>
                <a:schemeClr val="bg1"/>
              </a:solidFill>
            </a:endParaRPr>
          </a:p>
          <a:p>
            <a:r>
              <a:rPr lang="fr-FR" sz="800" dirty="0">
                <a:solidFill>
                  <a:schemeClr val="bg1"/>
                </a:solidFill>
              </a:rPr>
              <a:t>Rejoignez-nous sur : </a:t>
            </a: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82F2009E-CEC8-274F-98D8-674D3A9537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829" y="1500946"/>
            <a:ext cx="2461317" cy="139571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0252B1F-D428-9449-B9EA-ACE754989A4E}"/>
              </a:ext>
            </a:extLst>
          </p:cNvPr>
          <p:cNvSpPr/>
          <p:nvPr userDrawn="1"/>
        </p:nvSpPr>
        <p:spPr>
          <a:xfrm>
            <a:off x="695042" y="2944957"/>
            <a:ext cx="1333787" cy="61876"/>
          </a:xfrm>
          <a:prstGeom prst="rect">
            <a:avLst/>
          </a:prstGeom>
          <a:solidFill>
            <a:srgbClr val="0077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85031ED5-EC82-424C-814B-308287A685E5}"/>
              </a:ext>
            </a:extLst>
          </p:cNvPr>
          <p:cNvSpPr/>
          <p:nvPr userDrawn="1"/>
        </p:nvSpPr>
        <p:spPr>
          <a:xfrm>
            <a:off x="4450813" y="238708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E28EB22-6348-1B41-ABD4-B31ABE1E1517}"/>
              </a:ext>
            </a:extLst>
          </p:cNvPr>
          <p:cNvSpPr/>
          <p:nvPr userDrawn="1"/>
        </p:nvSpPr>
        <p:spPr>
          <a:xfrm>
            <a:off x="4450813" y="238708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417774CE-D859-634F-A70A-52A4A2A55BA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" y="4397412"/>
            <a:ext cx="845820" cy="12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419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/>
          <p:nvPr/>
        </p:nvSpPr>
        <p:spPr>
          <a:xfrm>
            <a:off x="0" y="2787253"/>
            <a:ext cx="9144000" cy="108347"/>
          </a:xfrm>
          <a:prstGeom prst="rect">
            <a:avLst/>
          </a:prstGeom>
          <a:solidFill>
            <a:srgbClr val="00778B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5" name="Rectangle 13"/>
          <p:cNvSpPr/>
          <p:nvPr/>
        </p:nvSpPr>
        <p:spPr>
          <a:xfrm>
            <a:off x="0" y="2756298"/>
            <a:ext cx="9144000" cy="105965"/>
          </a:xfrm>
          <a:prstGeom prst="rect">
            <a:avLst/>
          </a:prstGeom>
          <a:solidFill>
            <a:schemeClr val="accent6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6" name="Rectangle 15"/>
          <p:cNvSpPr/>
          <p:nvPr/>
        </p:nvSpPr>
        <p:spPr>
          <a:xfrm>
            <a:off x="0" y="0"/>
            <a:ext cx="9144000" cy="2787254"/>
          </a:xfrm>
          <a:prstGeom prst="rect">
            <a:avLst/>
          </a:prstGeom>
          <a:solidFill>
            <a:srgbClr val="00485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67544" y="1491630"/>
            <a:ext cx="8458200" cy="1102519"/>
          </a:xfrm>
        </p:spPr>
        <p:txBody>
          <a:bodyPr anchor="b"/>
          <a:lstStyle>
            <a:lvl1pPr>
              <a:defRPr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539552" y="2895786"/>
            <a:ext cx="4953000" cy="1314450"/>
          </a:xfrm>
        </p:spPr>
        <p:txBody>
          <a:bodyPr/>
          <a:lstStyle>
            <a:lvl1pPr marL="48006" indent="0" algn="l">
              <a:buNone/>
              <a:defRPr sz="1800">
                <a:solidFill>
                  <a:schemeClr val="tx2"/>
                </a:solidFill>
                <a:latin typeface="Franklin Gothic Book" pitchFamily="34" charset="0"/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pic>
        <p:nvPicPr>
          <p:cNvPr id="10" name="Image 9" descr="LogoIRT-JV-EXE2607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2" y="3759882"/>
            <a:ext cx="1474553" cy="1242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23928" y="4990914"/>
            <a:ext cx="5256584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675" i="1" dirty="0" smtClean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Reproduction  / communication of all or part of this document is prohibited </a:t>
            </a:r>
            <a:r>
              <a:rPr lang="fr-FR" sz="675" i="1" dirty="0" smtClean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© IRT Jules Verne</a:t>
            </a:r>
          </a:p>
        </p:txBody>
      </p:sp>
    </p:spTree>
    <p:extLst>
      <p:ext uri="{BB962C8B-B14F-4D97-AF65-F5344CB8AC3E}">
        <p14:creationId xmlns:p14="http://schemas.microsoft.com/office/powerpoint/2010/main" val="345944479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485901"/>
            <a:ext cx="7772400" cy="1021556"/>
          </a:xfrm>
        </p:spPr>
        <p:txBody>
          <a:bodyPr anchor="b">
            <a:noAutofit/>
          </a:bodyPr>
          <a:lstStyle>
            <a:lvl1pPr algn="l">
              <a:buNone/>
              <a:defRPr sz="3225" b="1" cap="none" baseline="0">
                <a:ln w="12700">
                  <a:noFill/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25316"/>
            <a:ext cx="7772400" cy="1132284"/>
          </a:xfrm>
        </p:spPr>
        <p:txBody>
          <a:bodyPr/>
          <a:lstStyle>
            <a:lvl1pPr marL="34290" indent="0">
              <a:buNone/>
              <a:defRPr sz="1575" b="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506672"/>
      </p:ext>
    </p:extLst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357505"/>
            <a:ext cx="8208912" cy="647960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1" y="1050258"/>
            <a:ext cx="8568879" cy="3243263"/>
          </a:xfrm>
        </p:spPr>
        <p:txBody>
          <a:bodyPr/>
          <a:lstStyle>
            <a:lvl1pPr>
              <a:defRPr sz="1800">
                <a:solidFill>
                  <a:schemeClr val="tx2"/>
                </a:solidFill>
                <a:latin typeface="Franklin Gothic Book" pitchFamily="34" charset="0"/>
                <a:cs typeface="Calibri" pitchFamily="34" charset="0"/>
              </a:defRPr>
            </a:lvl1pPr>
            <a:lvl2pPr marL="492919" indent="-184547">
              <a:buClr>
                <a:srgbClr val="006492"/>
              </a:buClr>
              <a:buFont typeface="Courier New" pitchFamily="49" charset="0"/>
              <a:buChar char="o"/>
              <a:defRPr sz="1500">
                <a:solidFill>
                  <a:schemeClr val="accent2"/>
                </a:solidFill>
                <a:latin typeface="Franklin Gothic Book" pitchFamily="34" charset="0"/>
                <a:cs typeface="Calibri" pitchFamily="34" charset="0"/>
              </a:defRPr>
            </a:lvl2pPr>
            <a:lvl3pPr>
              <a:defRPr sz="135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cs typeface="Calibri" pitchFamily="34" charset="0"/>
              </a:defRPr>
            </a:lvl3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pic>
        <p:nvPicPr>
          <p:cNvPr id="6" name="Image 5" descr="Fleche-Verte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73528"/>
            <a:ext cx="254146" cy="216024"/>
          </a:xfrm>
          <a:prstGeom prst="rect">
            <a:avLst/>
          </a:prstGeom>
        </p:spPr>
      </p:pic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65645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3569" y="303610"/>
            <a:ext cx="7992887" cy="8001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87069"/>
            <a:ext cx="4038600" cy="2774892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87069"/>
            <a:ext cx="4038600" cy="2774892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7" name="Espace réservé du numéro de diapositive 5"/>
          <p:cNvSpPr txBox="1">
            <a:spLocks/>
          </p:cNvSpPr>
          <p:nvPr/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A5F420A-D011-4DCD-835F-B2D89B33BE9B}" type="slidenum">
              <a:rPr lang="fr-FR" sz="750" smtClean="0">
                <a:solidFill>
                  <a:srgbClr val="C4D600"/>
                </a:solidFill>
              </a:rPr>
              <a:pPr>
                <a:defRPr/>
              </a:pPr>
              <a:t>‹N°›</a:t>
            </a:fld>
            <a:endParaRPr lang="fr-FR" sz="750">
              <a:solidFill>
                <a:srgbClr val="C4D600"/>
              </a:solidFill>
            </a:endParaRPr>
          </a:p>
        </p:txBody>
      </p:sp>
      <p:pic>
        <p:nvPicPr>
          <p:cNvPr id="8" name="Image 7" descr="Fleche-Verte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73528"/>
            <a:ext cx="254146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30090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/>
          </p:cNvSpPr>
          <p:nvPr/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A5F420A-D011-4DCD-835F-B2D89B33BE9B}" type="slidenum">
              <a:rPr lang="fr-FR" sz="750" smtClean="0">
                <a:solidFill>
                  <a:srgbClr val="C4D600"/>
                </a:solidFill>
              </a:rPr>
              <a:pPr>
                <a:defRPr/>
              </a:pPr>
              <a:t>‹N°›</a:t>
            </a:fld>
            <a:endParaRPr lang="fr-FR" sz="750">
              <a:solidFill>
                <a:srgbClr val="C4D600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55578" y="303610"/>
            <a:ext cx="7992887" cy="8001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pic>
        <p:nvPicPr>
          <p:cNvPr id="6" name="Image 5" descr="Fleche-Verte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9" y="573528"/>
            <a:ext cx="254146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438126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53496" y="573528"/>
            <a:ext cx="3383280" cy="911318"/>
          </a:xfrm>
        </p:spPr>
        <p:txBody>
          <a:bodyPr anchor="b"/>
          <a:lstStyle>
            <a:lvl1pPr algn="l">
              <a:buNone/>
              <a:defRPr sz="135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353496" y="1508045"/>
            <a:ext cx="3383280" cy="3463290"/>
          </a:xfrm>
        </p:spPr>
        <p:txBody>
          <a:bodyPr/>
          <a:lstStyle>
            <a:lvl1pPr marL="6858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52400" y="582215"/>
            <a:ext cx="5102352" cy="438912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282742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>
            <a:extLst>
              <a:ext uri="{FF2B5EF4-FFF2-40B4-BE49-F238E27FC236}">
                <a16:creationId xmlns:a16="http://schemas.microsoft.com/office/drawing/2014/main" xmlns="" id="{594B1B19-9463-E241-8927-E458407634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707" y="1676400"/>
            <a:ext cx="1790700" cy="17907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D29D69F2-C9F4-7146-8F03-3139ECFFFD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707" y="1670048"/>
            <a:ext cx="1803402" cy="180340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32A4D95-BDCB-D147-9DB9-13FFDE7A6F35}"/>
              </a:ext>
            </a:extLst>
          </p:cNvPr>
          <p:cNvSpPr/>
          <p:nvPr userDrawn="1"/>
        </p:nvSpPr>
        <p:spPr>
          <a:xfrm>
            <a:off x="0" y="0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956D3BC-05C0-A549-B172-D76E002EB2A4}"/>
              </a:ext>
            </a:extLst>
          </p:cNvPr>
          <p:cNvSpPr/>
          <p:nvPr userDrawn="1"/>
        </p:nvSpPr>
        <p:spPr>
          <a:xfrm>
            <a:off x="0" y="4902392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483F99FA-F925-5B44-BDA2-56C4BC77914A}"/>
              </a:ext>
            </a:extLst>
          </p:cNvPr>
          <p:cNvSpPr/>
          <p:nvPr userDrawn="1"/>
        </p:nvSpPr>
        <p:spPr>
          <a:xfrm rot="5400000">
            <a:off x="-2451200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C9D220C-2B42-3542-AF34-408013C1FB43}"/>
              </a:ext>
            </a:extLst>
          </p:cNvPr>
          <p:cNvSpPr/>
          <p:nvPr userDrawn="1"/>
        </p:nvSpPr>
        <p:spPr>
          <a:xfrm rot="5400000">
            <a:off x="6454261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xmlns="" id="{C432F0DC-6A57-A94A-AFBE-CAFE1F700A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105" y="1952443"/>
            <a:ext cx="3026788" cy="1200330"/>
          </a:xfrm>
        </p:spPr>
        <p:txBody>
          <a:bodyPr>
            <a:noAutofit/>
          </a:bodyPr>
          <a:lstStyle>
            <a:lvl1pPr marL="0" indent="0">
              <a:buNone/>
              <a:defRPr sz="2400" b="0" i="0">
                <a:solidFill>
                  <a:srgbClr val="00778B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fr-FR" dirty="0"/>
              <a:t>TITRE </a:t>
            </a:r>
          </a:p>
          <a:p>
            <a:pPr lvl="0"/>
            <a:r>
              <a:rPr lang="fr-FR" dirty="0"/>
              <a:t>D’OUVERTURE </a:t>
            </a:r>
          </a:p>
          <a:p>
            <a:pPr lvl="0"/>
            <a:r>
              <a:rPr lang="fr-FR" dirty="0"/>
              <a:t>DE LA PARTIE UNE</a:t>
            </a:r>
          </a:p>
        </p:txBody>
      </p:sp>
    </p:spTree>
    <p:extLst>
      <p:ext uri="{BB962C8B-B14F-4D97-AF65-F5344CB8AC3E}">
        <p14:creationId xmlns:p14="http://schemas.microsoft.com/office/powerpoint/2010/main" val="3692262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40435" y="831870"/>
            <a:ext cx="586803" cy="3511228"/>
          </a:xfrm>
        </p:spPr>
        <p:txBody>
          <a:bodyPr vert="vert270" lIns="45720" tIns="0" rIns="45720" anchor="t"/>
          <a:lstStyle>
            <a:lvl1pPr algn="ctr">
              <a:buNone/>
              <a:defRPr sz="15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03671" y="857250"/>
            <a:ext cx="4572000" cy="3429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88443" y="2455731"/>
            <a:ext cx="2590800" cy="1887367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834898"/>
      </p:ext>
    </p:extLst>
  </p:cSld>
  <p:clrMapOvr>
    <a:masterClrMapping/>
  </p:clrMapOvr>
  <p:transition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33187" y="4961930"/>
            <a:ext cx="726068" cy="275035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92211"/>
      </p:ext>
    </p:extLst>
  </p:cSld>
  <p:clrMapOvr>
    <a:masterClrMapping/>
  </p:clrMapOvr>
  <p:transition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/>
          <p:nvPr/>
        </p:nvSpPr>
        <p:spPr>
          <a:xfrm>
            <a:off x="0" y="2787253"/>
            <a:ext cx="9144000" cy="108347"/>
          </a:xfrm>
          <a:prstGeom prst="rect">
            <a:avLst/>
          </a:prstGeom>
          <a:solidFill>
            <a:srgbClr val="00778B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5" name="Rectangle 13"/>
          <p:cNvSpPr/>
          <p:nvPr/>
        </p:nvSpPr>
        <p:spPr>
          <a:xfrm>
            <a:off x="0" y="2756298"/>
            <a:ext cx="9144000" cy="105965"/>
          </a:xfrm>
          <a:prstGeom prst="rect">
            <a:avLst/>
          </a:prstGeom>
          <a:solidFill>
            <a:schemeClr val="accent6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6" name="Rectangle 15"/>
          <p:cNvSpPr/>
          <p:nvPr/>
        </p:nvSpPr>
        <p:spPr>
          <a:xfrm>
            <a:off x="0" y="0"/>
            <a:ext cx="9144000" cy="2787254"/>
          </a:xfrm>
          <a:prstGeom prst="rect">
            <a:avLst/>
          </a:prstGeom>
          <a:solidFill>
            <a:srgbClr val="00485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67544" y="1491630"/>
            <a:ext cx="8458200" cy="1102519"/>
          </a:xfrm>
        </p:spPr>
        <p:txBody>
          <a:bodyPr anchor="b"/>
          <a:lstStyle>
            <a:lvl1pPr>
              <a:defRPr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539552" y="2895786"/>
            <a:ext cx="4953000" cy="1314450"/>
          </a:xfrm>
        </p:spPr>
        <p:txBody>
          <a:bodyPr/>
          <a:lstStyle>
            <a:lvl1pPr marL="48006" indent="0" algn="l">
              <a:buNone/>
              <a:defRPr sz="1800">
                <a:solidFill>
                  <a:schemeClr val="tx2"/>
                </a:solidFill>
                <a:latin typeface="Franklin Gothic Book" pitchFamily="34" charset="0"/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pic>
        <p:nvPicPr>
          <p:cNvPr id="10" name="Image 9" descr="LogoIRT-JV-EXE2607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2" y="3759882"/>
            <a:ext cx="1474553" cy="1242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23928" y="4990914"/>
            <a:ext cx="5256584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675" i="1" dirty="0" smtClean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Reproduction  / communication of all or part of this document is prohibited </a:t>
            </a:r>
            <a:r>
              <a:rPr lang="fr-FR" sz="675" i="1" dirty="0" smtClean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© IRT Jules Verne</a:t>
            </a:r>
          </a:p>
        </p:txBody>
      </p:sp>
    </p:spTree>
    <p:extLst>
      <p:ext uri="{BB962C8B-B14F-4D97-AF65-F5344CB8AC3E}">
        <p14:creationId xmlns:p14="http://schemas.microsoft.com/office/powerpoint/2010/main" val="316614636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485901"/>
            <a:ext cx="7772400" cy="1021556"/>
          </a:xfrm>
        </p:spPr>
        <p:txBody>
          <a:bodyPr anchor="b">
            <a:noAutofit/>
          </a:bodyPr>
          <a:lstStyle>
            <a:lvl1pPr algn="l">
              <a:buNone/>
              <a:defRPr sz="3225" b="1" cap="none" baseline="0">
                <a:ln w="12700">
                  <a:noFill/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25316"/>
            <a:ext cx="7772400" cy="1132284"/>
          </a:xfrm>
        </p:spPr>
        <p:txBody>
          <a:bodyPr/>
          <a:lstStyle>
            <a:lvl1pPr marL="34290" indent="0">
              <a:buNone/>
              <a:defRPr sz="1575" b="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618278"/>
      </p:ext>
    </p:extLst>
  </p:cSld>
  <p:clrMapOvr>
    <a:masterClrMapping/>
  </p:clrMapOvr>
  <p:transition spd="med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357505"/>
            <a:ext cx="8208912" cy="647960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1" y="1050258"/>
            <a:ext cx="8568879" cy="3243263"/>
          </a:xfrm>
        </p:spPr>
        <p:txBody>
          <a:bodyPr/>
          <a:lstStyle>
            <a:lvl1pPr>
              <a:defRPr sz="1800">
                <a:solidFill>
                  <a:schemeClr val="tx2"/>
                </a:solidFill>
                <a:latin typeface="Franklin Gothic Book" pitchFamily="34" charset="0"/>
                <a:cs typeface="Calibri" pitchFamily="34" charset="0"/>
              </a:defRPr>
            </a:lvl1pPr>
            <a:lvl2pPr marL="492919" indent="-184547">
              <a:buClr>
                <a:srgbClr val="006492"/>
              </a:buClr>
              <a:buFont typeface="Courier New" pitchFamily="49" charset="0"/>
              <a:buChar char="o"/>
              <a:defRPr sz="1500">
                <a:solidFill>
                  <a:schemeClr val="accent2"/>
                </a:solidFill>
                <a:latin typeface="Franklin Gothic Book" pitchFamily="34" charset="0"/>
                <a:cs typeface="Calibri" pitchFamily="34" charset="0"/>
              </a:defRPr>
            </a:lvl2pPr>
            <a:lvl3pPr>
              <a:defRPr sz="135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cs typeface="Calibri" pitchFamily="34" charset="0"/>
              </a:defRPr>
            </a:lvl3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pic>
        <p:nvPicPr>
          <p:cNvPr id="6" name="Image 5" descr="Fleche-Verte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73528"/>
            <a:ext cx="254146" cy="216024"/>
          </a:xfrm>
          <a:prstGeom prst="rect">
            <a:avLst/>
          </a:prstGeom>
        </p:spPr>
      </p:pic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31710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3569" y="303610"/>
            <a:ext cx="7992887" cy="8001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87069"/>
            <a:ext cx="4038600" cy="2774892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87069"/>
            <a:ext cx="4038600" cy="2774892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7" name="Espace réservé du numéro de diapositive 5"/>
          <p:cNvSpPr txBox="1">
            <a:spLocks/>
          </p:cNvSpPr>
          <p:nvPr/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A5F420A-D011-4DCD-835F-B2D89B33BE9B}" type="slidenum">
              <a:rPr lang="fr-FR" sz="750" smtClean="0">
                <a:solidFill>
                  <a:srgbClr val="C4D600"/>
                </a:solidFill>
              </a:rPr>
              <a:pPr>
                <a:defRPr/>
              </a:pPr>
              <a:t>‹N°›</a:t>
            </a:fld>
            <a:endParaRPr lang="fr-FR" sz="750">
              <a:solidFill>
                <a:srgbClr val="C4D600"/>
              </a:solidFill>
            </a:endParaRPr>
          </a:p>
        </p:txBody>
      </p:sp>
      <p:pic>
        <p:nvPicPr>
          <p:cNvPr id="8" name="Image 7" descr="Fleche-Verte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73528"/>
            <a:ext cx="254146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84616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/>
          </p:cNvSpPr>
          <p:nvPr/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A5F420A-D011-4DCD-835F-B2D89B33BE9B}" type="slidenum">
              <a:rPr lang="fr-FR" sz="750" smtClean="0">
                <a:solidFill>
                  <a:srgbClr val="C4D600"/>
                </a:solidFill>
              </a:rPr>
              <a:pPr>
                <a:defRPr/>
              </a:pPr>
              <a:t>‹N°›</a:t>
            </a:fld>
            <a:endParaRPr lang="fr-FR" sz="750">
              <a:solidFill>
                <a:srgbClr val="C4D600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55578" y="303610"/>
            <a:ext cx="7992887" cy="8001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pic>
        <p:nvPicPr>
          <p:cNvPr id="6" name="Image 5" descr="Fleche-Verte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9" y="573528"/>
            <a:ext cx="254146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436112"/>
      </p:ext>
    </p:extLst>
  </p:cSld>
  <p:clrMapOvr>
    <a:masterClrMapping/>
  </p:clrMapOvr>
  <p:transition spd="med"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53496" y="573528"/>
            <a:ext cx="3383280" cy="911318"/>
          </a:xfrm>
        </p:spPr>
        <p:txBody>
          <a:bodyPr anchor="b"/>
          <a:lstStyle>
            <a:lvl1pPr algn="l">
              <a:buNone/>
              <a:defRPr sz="135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353496" y="1508045"/>
            <a:ext cx="3383280" cy="3463290"/>
          </a:xfrm>
        </p:spPr>
        <p:txBody>
          <a:bodyPr/>
          <a:lstStyle>
            <a:lvl1pPr marL="6858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52400" y="582215"/>
            <a:ext cx="5102352" cy="438912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020802"/>
      </p:ext>
    </p:extLst>
  </p:cSld>
  <p:clrMapOvr>
    <a:masterClrMapping/>
  </p:clrMapOvr>
  <p:transition spd="med"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40435" y="831870"/>
            <a:ext cx="586803" cy="3511228"/>
          </a:xfrm>
        </p:spPr>
        <p:txBody>
          <a:bodyPr vert="vert270" lIns="45720" tIns="0" rIns="45720" anchor="t"/>
          <a:lstStyle>
            <a:lvl1pPr algn="ctr">
              <a:buNone/>
              <a:defRPr sz="15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03671" y="857250"/>
            <a:ext cx="4572000" cy="3429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88443" y="2455731"/>
            <a:ext cx="2590800" cy="1887367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391549"/>
      </p:ext>
    </p:extLst>
  </p:cSld>
  <p:clrMapOvr>
    <a:masterClrMapping/>
  </p:clrMapOvr>
  <p:transition spd="med"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33187" y="4961930"/>
            <a:ext cx="726068" cy="275035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912486"/>
      </p:ext>
    </p:extLst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E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087F46E6-E40D-4948-9D8E-8D0DBF8DAE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7301" y="4554448"/>
            <a:ext cx="431069" cy="40342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2A16B9C-A4FE-A944-B038-F7DE1FB77343}"/>
              </a:ext>
            </a:extLst>
          </p:cNvPr>
          <p:cNvSpPr/>
          <p:nvPr userDrawn="1"/>
        </p:nvSpPr>
        <p:spPr>
          <a:xfrm>
            <a:off x="522515" y="4631339"/>
            <a:ext cx="7928886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Espace réservé du numéro de diapositive 10">
            <a:extLst>
              <a:ext uri="{FF2B5EF4-FFF2-40B4-BE49-F238E27FC236}">
                <a16:creationId xmlns:a16="http://schemas.microsoft.com/office/drawing/2014/main" xmlns="" id="{8C676027-6BD8-ED42-A3AC-44B752C97A1E}"/>
              </a:ext>
            </a:extLst>
          </p:cNvPr>
          <p:cNvSpPr txBox="1">
            <a:spLocks/>
          </p:cNvSpPr>
          <p:nvPr userDrawn="1"/>
        </p:nvSpPr>
        <p:spPr>
          <a:xfrm>
            <a:off x="6394001" y="4631339"/>
            <a:ext cx="2057400" cy="2411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2B5305D-A80B-794A-BBA2-5D4A6C64EA7C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 dirty="0">
              <a:solidFill>
                <a:srgbClr val="C4D6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DC785D83-9E4D-804D-AD94-F69547759E9D}"/>
              </a:ext>
            </a:extLst>
          </p:cNvPr>
          <p:cNvSpPr txBox="1"/>
          <p:nvPr userDrawn="1"/>
        </p:nvSpPr>
        <p:spPr>
          <a:xfrm>
            <a:off x="500231" y="4656898"/>
            <a:ext cx="693170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00" i="1" u="none" kern="1200" dirty="0" err="1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Confidential</a:t>
            </a:r>
            <a:r>
              <a:rPr lang="fr-FR" sz="700" i="1" u="none" kern="1200" dirty="0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. Reproduction/ communication of all or part of </a:t>
            </a:r>
            <a:r>
              <a:rPr lang="fr-FR" sz="700" i="1" u="none" kern="1200" dirty="0" err="1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this</a:t>
            </a:r>
            <a:r>
              <a:rPr lang="fr-FR" sz="700" i="1" u="none" kern="1200" dirty="0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 document </a:t>
            </a:r>
            <a:r>
              <a:rPr lang="fr-FR" sz="700" i="1" u="none" kern="1200" dirty="0" err="1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is</a:t>
            </a:r>
            <a:r>
              <a:rPr lang="fr-FR" sz="700" i="1" u="none" kern="1200" dirty="0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700" i="1" u="none" kern="1200" dirty="0" err="1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prohibited</a:t>
            </a:r>
            <a:r>
              <a:rPr lang="fr-FR" sz="700" i="1" u="none" kern="1200" dirty="0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 © IRT Jules Verne and  the </a:t>
            </a:r>
            <a:r>
              <a:rPr lang="fr-FR" sz="700" i="1" u="none" kern="1200" dirty="0" err="1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Laboratory</a:t>
            </a:r>
            <a:r>
              <a:rPr lang="fr-FR" sz="700" i="1" u="none" kern="1200" dirty="0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 thermal and </a:t>
            </a:r>
            <a:r>
              <a:rPr lang="fr-FR" sz="700" i="1" u="none" kern="1200" dirty="0" err="1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energy</a:t>
            </a:r>
            <a:r>
              <a:rPr lang="fr-FR" sz="700" i="1" u="none" kern="1200" dirty="0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 of Nantes/ </a:t>
            </a:r>
            <a:r>
              <a:rPr lang="fr-FR" sz="700" i="1" u="none" kern="1200" dirty="0" err="1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University</a:t>
            </a:r>
            <a:r>
              <a:rPr lang="fr-FR" sz="700" i="1" u="none" kern="1200" dirty="0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 of Nantes</a:t>
            </a:r>
            <a:endParaRPr lang="fr-FR" sz="700" i="1" u="none" kern="1200" dirty="0">
              <a:solidFill>
                <a:srgbClr val="C4D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8C433D0-6212-F943-84CF-44854588FF9E}"/>
              </a:ext>
            </a:extLst>
          </p:cNvPr>
          <p:cNvSpPr/>
          <p:nvPr userDrawn="1"/>
        </p:nvSpPr>
        <p:spPr>
          <a:xfrm>
            <a:off x="601178" y="605555"/>
            <a:ext cx="1333787" cy="61876"/>
          </a:xfrm>
          <a:prstGeom prst="rect">
            <a:avLst/>
          </a:prstGeom>
          <a:solidFill>
            <a:srgbClr val="0077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778B"/>
              </a:solidFill>
            </a:endParaRPr>
          </a:p>
        </p:txBody>
      </p:sp>
      <p:sp>
        <p:nvSpPr>
          <p:cNvPr id="20" name="Espace réservé du contenu 19">
            <a:extLst>
              <a:ext uri="{FF2B5EF4-FFF2-40B4-BE49-F238E27FC236}">
                <a16:creationId xmlns:a16="http://schemas.microsoft.com/office/drawing/2014/main" xmlns="" id="{490B6143-4FC7-6946-AC0A-3C0EB76C549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2515" y="153093"/>
            <a:ext cx="7880266" cy="404014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rgbClr val="00778B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fr-FR" dirty="0"/>
              <a:t>NIVEAU DE TITRE UN</a:t>
            </a:r>
          </a:p>
        </p:txBody>
      </p:sp>
      <p:sp>
        <p:nvSpPr>
          <p:cNvPr id="30" name="Espace réservé du texte 29">
            <a:extLst>
              <a:ext uri="{FF2B5EF4-FFF2-40B4-BE49-F238E27FC236}">
                <a16:creationId xmlns:a16="http://schemas.microsoft.com/office/drawing/2014/main" xmlns="" id="{FC663D3C-2B05-B94D-A5DB-D665B5A9F7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0230" y="704790"/>
            <a:ext cx="7902551" cy="436839"/>
          </a:xfrm>
        </p:spPr>
        <p:txBody>
          <a:bodyPr/>
          <a:lstStyle>
            <a:lvl1pPr marL="171450" indent="-171450">
              <a:buFontTx/>
              <a:buBlip>
                <a:blip r:embed="rId3"/>
              </a:buBlip>
              <a:defRPr b="0">
                <a:solidFill>
                  <a:srgbClr val="00778B"/>
                </a:solidFill>
                <a:latin typeface="Franklin Gothic Medium" panose="020B0603020102020204" pitchFamily="34" charset="0"/>
              </a:defRPr>
            </a:lvl1pPr>
            <a:lvl2pPr>
              <a:buClr>
                <a:srgbClr val="C4D600"/>
              </a:buClr>
              <a:defRPr sz="1400">
                <a:solidFill>
                  <a:srgbClr val="004851"/>
                </a:solidFill>
                <a:latin typeface="+mj-lt"/>
              </a:defRPr>
            </a:lvl2pPr>
            <a:lvl3pPr>
              <a:buClr>
                <a:srgbClr val="00778B"/>
              </a:buClr>
              <a:defRPr u="sng">
                <a:solidFill>
                  <a:srgbClr val="004851"/>
                </a:solidFill>
              </a:defRPr>
            </a:lvl3pPr>
            <a:lvl4pPr marL="1028700" indent="0">
              <a:buNone/>
              <a:defRPr>
                <a:solidFill>
                  <a:srgbClr val="0048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>
                <a:solidFill>
                  <a:srgbClr val="004851"/>
                </a:solidFill>
              </a:defRPr>
            </a:lvl5pPr>
          </a:lstStyle>
          <a:p>
            <a:pPr lvl="0"/>
            <a:r>
              <a:rPr lang="fr-FR" dirty="0"/>
              <a:t> Cliquez pour modifier les styles du texte du masque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EE49618C-570E-3943-A4D8-317EC1E8FE7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0230" y="1773382"/>
            <a:ext cx="7902552" cy="2378776"/>
          </a:xfrm>
        </p:spPr>
        <p:txBody>
          <a:bodyPr>
            <a:noAutofit/>
          </a:bodyPr>
          <a:lstStyle>
            <a:lvl1pPr marL="285750" indent="-285750">
              <a:buClr>
                <a:srgbClr val="C4D600"/>
              </a:buClr>
              <a:buFont typeface="Arial" panose="020B0604020202020204" pitchFamily="34" charset="0"/>
              <a:buChar char="•"/>
              <a:defRPr sz="1400" b="1">
                <a:solidFill>
                  <a:srgbClr val="0048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Clr>
                <a:srgbClr val="00778B"/>
              </a:buClr>
              <a:defRPr sz="1400" u="sng">
                <a:solidFill>
                  <a:srgbClr val="0048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1400">
                <a:solidFill>
                  <a:srgbClr val="0048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1400">
                <a:solidFill>
                  <a:srgbClr val="004851"/>
                </a:solidFill>
              </a:defRPr>
            </a:lvl4pPr>
            <a:lvl5pPr marL="1371600" indent="0">
              <a:buNone/>
              <a:defRPr sz="1400">
                <a:solidFill>
                  <a:srgbClr val="00485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xmlns="" id="{DC785D83-9E4D-804D-AD94-F69547759E9D}"/>
              </a:ext>
            </a:extLst>
          </p:cNvPr>
          <p:cNvSpPr txBox="1"/>
          <p:nvPr userDrawn="1"/>
        </p:nvSpPr>
        <p:spPr>
          <a:xfrm>
            <a:off x="7325903" y="4646387"/>
            <a:ext cx="8290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2DD237D-7DB5-40E8-895C-6A09C130CC50}" type="datetime1">
              <a:rPr lang="fr-FR" sz="900" i="0" u="none" kern="1200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25/09/2020</a:t>
            </a:fld>
            <a:endParaRPr lang="fr-FR" sz="700" i="0" u="none" kern="1200" dirty="0">
              <a:solidFill>
                <a:srgbClr val="C4D6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883531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/>
          <p:nvPr/>
        </p:nvSpPr>
        <p:spPr>
          <a:xfrm>
            <a:off x="0" y="2787253"/>
            <a:ext cx="9144000" cy="108347"/>
          </a:xfrm>
          <a:prstGeom prst="rect">
            <a:avLst/>
          </a:prstGeom>
          <a:solidFill>
            <a:srgbClr val="00778B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5" name="Rectangle 13"/>
          <p:cNvSpPr/>
          <p:nvPr/>
        </p:nvSpPr>
        <p:spPr>
          <a:xfrm>
            <a:off x="0" y="2756299"/>
            <a:ext cx="9144000" cy="105965"/>
          </a:xfrm>
          <a:prstGeom prst="rect">
            <a:avLst/>
          </a:prstGeom>
          <a:solidFill>
            <a:schemeClr val="accent6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6" name="Rectangle 15"/>
          <p:cNvSpPr/>
          <p:nvPr/>
        </p:nvSpPr>
        <p:spPr>
          <a:xfrm>
            <a:off x="0" y="0"/>
            <a:ext cx="9144000" cy="2787254"/>
          </a:xfrm>
          <a:prstGeom prst="rect">
            <a:avLst/>
          </a:prstGeom>
          <a:solidFill>
            <a:srgbClr val="00485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67544" y="1491632"/>
            <a:ext cx="8458200" cy="1102519"/>
          </a:xfrm>
        </p:spPr>
        <p:txBody>
          <a:bodyPr anchor="b"/>
          <a:lstStyle>
            <a:lvl1pPr>
              <a:defRPr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539552" y="2895786"/>
            <a:ext cx="4953000" cy="1314450"/>
          </a:xfrm>
        </p:spPr>
        <p:txBody>
          <a:bodyPr/>
          <a:lstStyle>
            <a:lvl1pPr marL="48006" indent="0" algn="l">
              <a:buNone/>
              <a:defRPr sz="1800">
                <a:solidFill>
                  <a:schemeClr val="tx2"/>
                </a:solidFill>
                <a:latin typeface="Franklin Gothic Book" pitchFamily="34" charset="0"/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pic>
        <p:nvPicPr>
          <p:cNvPr id="10" name="Image 9" descr="LogoIRT-JV-EXE2607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3" y="3759882"/>
            <a:ext cx="1474553" cy="1242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23929" y="4990914"/>
            <a:ext cx="5256584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675" i="1" dirty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Reproduction  / communication of all or part of this document is prohibited </a:t>
            </a:r>
            <a:r>
              <a:rPr lang="fr-FR" sz="675" i="1" dirty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© IRT Jules Verne</a:t>
            </a:r>
          </a:p>
        </p:txBody>
      </p:sp>
    </p:spTree>
    <p:extLst>
      <p:ext uri="{BB962C8B-B14F-4D97-AF65-F5344CB8AC3E}">
        <p14:creationId xmlns:p14="http://schemas.microsoft.com/office/powerpoint/2010/main" val="2322835431"/>
      </p:ext>
    </p:extLst>
  </p:cSld>
  <p:clrMapOvr>
    <a:masterClrMapping/>
  </p:clrMapOvr>
  <p:transition spd="med"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485902"/>
            <a:ext cx="7772400" cy="1021556"/>
          </a:xfrm>
        </p:spPr>
        <p:txBody>
          <a:bodyPr anchor="b">
            <a:noAutofit/>
          </a:bodyPr>
          <a:lstStyle>
            <a:lvl1pPr algn="l">
              <a:buNone/>
              <a:defRPr sz="3225" b="1" cap="none" baseline="0">
                <a:ln w="12700">
                  <a:noFill/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25316"/>
            <a:ext cx="7772400" cy="1132284"/>
          </a:xfrm>
        </p:spPr>
        <p:txBody>
          <a:bodyPr/>
          <a:lstStyle>
            <a:lvl1pPr marL="34290" indent="0">
              <a:buNone/>
              <a:defRPr sz="1575" b="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504044"/>
      </p:ext>
    </p:extLst>
  </p:cSld>
  <p:clrMapOvr>
    <a:masterClrMapping/>
  </p:clrMapOvr>
  <p:transition spd="med"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357505"/>
            <a:ext cx="8208912" cy="647960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2" y="1050258"/>
            <a:ext cx="8568879" cy="3243263"/>
          </a:xfrm>
        </p:spPr>
        <p:txBody>
          <a:bodyPr/>
          <a:lstStyle>
            <a:lvl1pPr>
              <a:defRPr sz="1800">
                <a:solidFill>
                  <a:schemeClr val="tx2"/>
                </a:solidFill>
                <a:latin typeface="Franklin Gothic Book" pitchFamily="34" charset="0"/>
                <a:cs typeface="Calibri" pitchFamily="34" charset="0"/>
              </a:defRPr>
            </a:lvl1pPr>
            <a:lvl2pPr marL="492919" indent="-184547">
              <a:buClr>
                <a:srgbClr val="006492"/>
              </a:buClr>
              <a:buFont typeface="Courier New" pitchFamily="49" charset="0"/>
              <a:buChar char="o"/>
              <a:defRPr sz="1500">
                <a:solidFill>
                  <a:schemeClr val="accent2"/>
                </a:solidFill>
                <a:latin typeface="Franklin Gothic Book" pitchFamily="34" charset="0"/>
                <a:cs typeface="Calibri" pitchFamily="34" charset="0"/>
              </a:defRPr>
            </a:lvl2pPr>
            <a:lvl3pPr>
              <a:defRPr sz="135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cs typeface="Calibri" pitchFamily="34" charset="0"/>
              </a:defRPr>
            </a:lvl3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pic>
        <p:nvPicPr>
          <p:cNvPr id="6" name="Image 5" descr="Fleche-Verte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73528"/>
            <a:ext cx="254146" cy="216024"/>
          </a:xfrm>
          <a:prstGeom prst="rect">
            <a:avLst/>
          </a:prstGeom>
        </p:spPr>
      </p:pic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367550"/>
      </p:ext>
    </p:extLst>
  </p:cSld>
  <p:clrMapOvr>
    <a:masterClrMapping/>
  </p:clrMapOvr>
  <p:transition spd="med"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3570" y="303610"/>
            <a:ext cx="7992887" cy="8001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87069"/>
            <a:ext cx="4038600" cy="2774892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87069"/>
            <a:ext cx="4038600" cy="2774892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7" name="Espace réservé du numéro de diapositive 5"/>
          <p:cNvSpPr txBox="1">
            <a:spLocks/>
          </p:cNvSpPr>
          <p:nvPr/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A5F420A-D011-4DCD-835F-B2D89B33BE9B}" type="slidenum">
              <a:rPr lang="fr-FR" sz="750" smtClean="0">
                <a:solidFill>
                  <a:srgbClr val="C4D600"/>
                </a:solidFill>
              </a:rPr>
              <a:pPr>
                <a:defRPr/>
              </a:pPr>
              <a:t>‹N°›</a:t>
            </a:fld>
            <a:endParaRPr lang="fr-FR" sz="750">
              <a:solidFill>
                <a:srgbClr val="C4D600"/>
              </a:solidFill>
            </a:endParaRPr>
          </a:p>
        </p:txBody>
      </p:sp>
      <p:pic>
        <p:nvPicPr>
          <p:cNvPr id="8" name="Image 7" descr="Fleche-Verte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73528"/>
            <a:ext cx="254146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931743"/>
      </p:ext>
    </p:extLst>
  </p:cSld>
  <p:clrMapOvr>
    <a:masterClrMapping/>
  </p:clrMapOvr>
  <p:transition spd="med"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/>
          </p:cNvSpPr>
          <p:nvPr/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A5F420A-D011-4DCD-835F-B2D89B33BE9B}" type="slidenum">
              <a:rPr lang="fr-FR" sz="750" smtClean="0">
                <a:solidFill>
                  <a:srgbClr val="C4D600"/>
                </a:solidFill>
              </a:rPr>
              <a:pPr>
                <a:defRPr/>
              </a:pPr>
              <a:t>‹N°›</a:t>
            </a:fld>
            <a:endParaRPr lang="fr-FR" sz="750">
              <a:solidFill>
                <a:srgbClr val="C4D600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55579" y="303610"/>
            <a:ext cx="7992887" cy="8001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6" name="Image 5" descr="Fleche-Verte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9" y="573528"/>
            <a:ext cx="254146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752933"/>
      </p:ext>
    </p:extLst>
  </p:cSld>
  <p:clrMapOvr>
    <a:masterClrMapping/>
  </p:clrMapOvr>
  <p:transition spd="med"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53496" y="573528"/>
            <a:ext cx="3383280" cy="911318"/>
          </a:xfrm>
        </p:spPr>
        <p:txBody>
          <a:bodyPr anchor="b"/>
          <a:lstStyle>
            <a:lvl1pPr algn="l">
              <a:buNone/>
              <a:defRPr sz="1350" b="1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353496" y="1508045"/>
            <a:ext cx="3383280" cy="3463290"/>
          </a:xfrm>
        </p:spPr>
        <p:txBody>
          <a:bodyPr/>
          <a:lstStyle>
            <a:lvl1pPr marL="6858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52400" y="582215"/>
            <a:ext cx="5102352" cy="438912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324498"/>
      </p:ext>
    </p:extLst>
  </p:cSld>
  <p:clrMapOvr>
    <a:masterClrMapping/>
  </p:clrMapOvr>
  <p:transition spd="med"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40436" y="831872"/>
            <a:ext cx="586803" cy="3511228"/>
          </a:xfrm>
        </p:spPr>
        <p:txBody>
          <a:bodyPr vert="vert270" lIns="45720" tIns="0" rIns="45720" anchor="t"/>
          <a:lstStyle>
            <a:lvl1pPr algn="ctr">
              <a:buNone/>
              <a:defRPr sz="1500" b="1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03671" y="857250"/>
            <a:ext cx="4572000" cy="3429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88443" y="2455733"/>
            <a:ext cx="2590800" cy="1887367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695492"/>
      </p:ext>
    </p:extLst>
  </p:cSld>
  <p:clrMapOvr>
    <a:masterClrMapping/>
  </p:clrMapOvr>
  <p:transition spd="med"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33188" y="4961931"/>
            <a:ext cx="726068" cy="275035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359454"/>
      </p:ext>
    </p:extLst>
  </p:cSld>
  <p:clrMapOvr>
    <a:masterClrMapping/>
  </p:clrMapOvr>
  <p:transition spd="med"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/>
          <p:nvPr/>
        </p:nvSpPr>
        <p:spPr>
          <a:xfrm>
            <a:off x="0" y="2787253"/>
            <a:ext cx="9144000" cy="108347"/>
          </a:xfrm>
          <a:prstGeom prst="rect">
            <a:avLst/>
          </a:prstGeom>
          <a:solidFill>
            <a:srgbClr val="00778B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5" name="Rectangle 13"/>
          <p:cNvSpPr/>
          <p:nvPr/>
        </p:nvSpPr>
        <p:spPr>
          <a:xfrm>
            <a:off x="0" y="2756299"/>
            <a:ext cx="9144000" cy="105965"/>
          </a:xfrm>
          <a:prstGeom prst="rect">
            <a:avLst/>
          </a:prstGeom>
          <a:solidFill>
            <a:schemeClr val="accent6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6" name="Rectangle 15"/>
          <p:cNvSpPr/>
          <p:nvPr/>
        </p:nvSpPr>
        <p:spPr>
          <a:xfrm>
            <a:off x="0" y="0"/>
            <a:ext cx="9144000" cy="2787254"/>
          </a:xfrm>
          <a:prstGeom prst="rect">
            <a:avLst/>
          </a:prstGeom>
          <a:solidFill>
            <a:srgbClr val="00485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67544" y="1491632"/>
            <a:ext cx="8458200" cy="1102519"/>
          </a:xfrm>
        </p:spPr>
        <p:txBody>
          <a:bodyPr anchor="b"/>
          <a:lstStyle>
            <a:lvl1pPr>
              <a:defRPr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539552" y="2895786"/>
            <a:ext cx="4953000" cy="1314450"/>
          </a:xfrm>
        </p:spPr>
        <p:txBody>
          <a:bodyPr/>
          <a:lstStyle>
            <a:lvl1pPr marL="48006" indent="0" algn="l">
              <a:buNone/>
              <a:defRPr sz="1800">
                <a:solidFill>
                  <a:schemeClr val="tx2"/>
                </a:solidFill>
                <a:latin typeface="Franklin Gothic Book" pitchFamily="34" charset="0"/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pic>
        <p:nvPicPr>
          <p:cNvPr id="10" name="Image 9" descr="LogoIRT-JV-EXE2607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3" y="3759882"/>
            <a:ext cx="1474553" cy="1242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23929" y="4990914"/>
            <a:ext cx="5256584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675" i="1" dirty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Reproduction  / communication of all or part of this document is prohibited </a:t>
            </a:r>
            <a:r>
              <a:rPr lang="fr-FR" sz="675" i="1" dirty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© IRT Jules Verne</a:t>
            </a:r>
          </a:p>
        </p:txBody>
      </p:sp>
    </p:spTree>
    <p:extLst>
      <p:ext uri="{BB962C8B-B14F-4D97-AF65-F5344CB8AC3E}">
        <p14:creationId xmlns:p14="http://schemas.microsoft.com/office/powerpoint/2010/main" val="807263212"/>
      </p:ext>
    </p:extLst>
  </p:cSld>
  <p:clrMapOvr>
    <a:masterClrMapping/>
  </p:clrMapOvr>
  <p:transition spd="med"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485902"/>
            <a:ext cx="7772400" cy="1021556"/>
          </a:xfrm>
        </p:spPr>
        <p:txBody>
          <a:bodyPr anchor="b">
            <a:noAutofit/>
          </a:bodyPr>
          <a:lstStyle>
            <a:lvl1pPr algn="l">
              <a:buNone/>
              <a:defRPr sz="3225" b="1" cap="none" baseline="0">
                <a:ln w="12700">
                  <a:noFill/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25316"/>
            <a:ext cx="7772400" cy="1132284"/>
          </a:xfrm>
        </p:spPr>
        <p:txBody>
          <a:bodyPr/>
          <a:lstStyle>
            <a:lvl1pPr marL="34290" indent="0">
              <a:buNone/>
              <a:defRPr sz="1575" b="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255315"/>
      </p:ext>
    </p:extLst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087F46E6-E40D-4948-9D8E-8D0DBF8DAE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7301" y="4554448"/>
            <a:ext cx="431069" cy="40342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2A16B9C-A4FE-A944-B038-F7DE1FB77343}"/>
              </a:ext>
            </a:extLst>
          </p:cNvPr>
          <p:cNvSpPr/>
          <p:nvPr userDrawn="1"/>
        </p:nvSpPr>
        <p:spPr>
          <a:xfrm>
            <a:off x="522515" y="4631339"/>
            <a:ext cx="7928886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Espace réservé du numéro de diapositive 10">
            <a:extLst>
              <a:ext uri="{FF2B5EF4-FFF2-40B4-BE49-F238E27FC236}">
                <a16:creationId xmlns:a16="http://schemas.microsoft.com/office/drawing/2014/main" xmlns="" id="{8C676027-6BD8-ED42-A3AC-44B752C97A1E}"/>
              </a:ext>
            </a:extLst>
          </p:cNvPr>
          <p:cNvSpPr txBox="1">
            <a:spLocks/>
          </p:cNvSpPr>
          <p:nvPr userDrawn="1"/>
        </p:nvSpPr>
        <p:spPr>
          <a:xfrm>
            <a:off x="6394001" y="4631339"/>
            <a:ext cx="2057400" cy="2411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2B5305D-A80B-794A-BBA2-5D4A6C64EA7C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 dirty="0">
              <a:solidFill>
                <a:srgbClr val="C4D600"/>
              </a:solidFill>
            </a:endParaRPr>
          </a:p>
        </p:txBody>
      </p:sp>
      <p:sp>
        <p:nvSpPr>
          <p:cNvPr id="20" name="Espace réservé du contenu 19">
            <a:extLst>
              <a:ext uri="{FF2B5EF4-FFF2-40B4-BE49-F238E27FC236}">
                <a16:creationId xmlns:a16="http://schemas.microsoft.com/office/drawing/2014/main" xmlns="" id="{490B6143-4FC7-6946-AC0A-3C0EB76C549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2514" y="214053"/>
            <a:ext cx="7901947" cy="404014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rgbClr val="00778B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fr-FR" dirty="0"/>
              <a:t>NIVEAU DE TITRE UN</a:t>
            </a:r>
          </a:p>
        </p:txBody>
      </p:sp>
      <p:sp>
        <p:nvSpPr>
          <p:cNvPr id="30" name="Espace réservé du texte 29">
            <a:extLst>
              <a:ext uri="{FF2B5EF4-FFF2-40B4-BE49-F238E27FC236}">
                <a16:creationId xmlns:a16="http://schemas.microsoft.com/office/drawing/2014/main" xmlns="" id="{FC663D3C-2B05-B94D-A5DB-D665B5A9F7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5577" y="1302327"/>
            <a:ext cx="7928885" cy="3139402"/>
          </a:xfrm>
        </p:spPr>
        <p:txBody>
          <a:bodyPr numCol="2"/>
          <a:lstStyle>
            <a:lvl1pPr marL="342900" indent="-342900">
              <a:buFontTx/>
              <a:buBlip>
                <a:blip r:embed="rId3"/>
              </a:buBlip>
              <a:defRPr b="0">
                <a:solidFill>
                  <a:srgbClr val="00778B"/>
                </a:solidFill>
                <a:latin typeface="Franklin Gothic Medium" panose="020B0603020102020204" pitchFamily="34" charset="0"/>
              </a:defRPr>
            </a:lvl1pPr>
            <a:lvl2pPr>
              <a:buClr>
                <a:srgbClr val="C4D600"/>
              </a:buClr>
              <a:defRPr sz="1400">
                <a:solidFill>
                  <a:srgbClr val="004851"/>
                </a:solidFill>
                <a:latin typeface="+mj-lt"/>
              </a:defRPr>
            </a:lvl2pPr>
            <a:lvl3pPr>
              <a:buClr>
                <a:srgbClr val="00778B"/>
              </a:buClr>
              <a:defRPr u="sng">
                <a:solidFill>
                  <a:srgbClr val="004851"/>
                </a:solidFill>
              </a:defRPr>
            </a:lvl3pPr>
            <a:lvl4pPr marL="1028700" indent="0" algn="l" rtl="1">
              <a:buNone/>
              <a:defRPr>
                <a:solidFill>
                  <a:srgbClr val="0048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>
                <a:solidFill>
                  <a:srgbClr val="00485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Deuxième niveau</a:t>
            </a:r>
          </a:p>
          <a:p>
            <a:pPr lvl="2"/>
            <a:endParaRPr lang="fr-FR" dirty="0"/>
          </a:p>
          <a:p>
            <a:pPr lvl="3"/>
            <a:r>
              <a:rPr lang="fr-FR" dirty="0"/>
              <a:t>Quatrième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8E6B0D80-AD2E-7547-81F9-3565D8212F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0305" y="4508496"/>
            <a:ext cx="431069" cy="403421"/>
          </a:xfrm>
          <a:prstGeom prst="rect">
            <a:avLst/>
          </a:prstGeom>
        </p:spPr>
      </p:pic>
      <p:sp>
        <p:nvSpPr>
          <p:cNvPr id="17" name="Espace réservé du numéro de diapositive 10">
            <a:extLst>
              <a:ext uri="{FF2B5EF4-FFF2-40B4-BE49-F238E27FC236}">
                <a16:creationId xmlns:a16="http://schemas.microsoft.com/office/drawing/2014/main" xmlns="" id="{41014013-4A7A-D145-B1F5-7D13EFB129E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2084337" y="4585387"/>
            <a:ext cx="480067" cy="241107"/>
          </a:xfrm>
        </p:spPr>
        <p:txBody>
          <a:bodyPr/>
          <a:lstStyle/>
          <a:p>
            <a:fld id="{72B5305D-A80B-794A-BBA2-5D4A6C64EA7C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r>
              <a:rPr lang="fr-FR" dirty="0">
                <a:solidFill>
                  <a:srgbClr val="C4D600"/>
                </a:solidFill>
              </a:rPr>
              <a:t>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xmlns="" id="{EDB3BECD-2F5E-9E46-B7C3-17DD1EA6A08B}"/>
              </a:ext>
            </a:extLst>
          </p:cNvPr>
          <p:cNvSpPr txBox="1"/>
          <p:nvPr userDrawn="1"/>
        </p:nvSpPr>
        <p:spPr>
          <a:xfrm>
            <a:off x="12538048" y="52380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xmlns="" id="{DC785D83-9E4D-804D-AD94-F69547759E9D}"/>
              </a:ext>
            </a:extLst>
          </p:cNvPr>
          <p:cNvSpPr txBox="1"/>
          <p:nvPr userDrawn="1"/>
        </p:nvSpPr>
        <p:spPr>
          <a:xfrm>
            <a:off x="6970303" y="4630960"/>
            <a:ext cx="8290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2DD237D-7DB5-40E8-895C-6A09C130CC50}" type="datetime1">
              <a:rPr lang="fr-FR" sz="900" i="0" u="none" kern="1200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25/09/2020</a:t>
            </a:fld>
            <a:endParaRPr lang="fr-FR" sz="700" i="0" u="none" kern="1200" dirty="0">
              <a:solidFill>
                <a:srgbClr val="C4D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xmlns="" id="{DC785D83-9E4D-804D-AD94-F69547759E9D}"/>
              </a:ext>
            </a:extLst>
          </p:cNvPr>
          <p:cNvSpPr txBox="1"/>
          <p:nvPr userDrawn="1"/>
        </p:nvSpPr>
        <p:spPr>
          <a:xfrm>
            <a:off x="500231" y="4656898"/>
            <a:ext cx="693170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00" i="1" u="none" kern="1200" dirty="0" err="1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Confidential</a:t>
            </a:r>
            <a:r>
              <a:rPr lang="fr-FR" sz="700" i="1" u="none" kern="1200" dirty="0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. Reproduction/ communication of all or part of </a:t>
            </a:r>
            <a:r>
              <a:rPr lang="fr-FR" sz="700" i="1" u="none" kern="1200" dirty="0" err="1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this</a:t>
            </a:r>
            <a:r>
              <a:rPr lang="fr-FR" sz="700" i="1" u="none" kern="1200" dirty="0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 document </a:t>
            </a:r>
            <a:r>
              <a:rPr lang="fr-FR" sz="700" i="1" u="none" kern="1200" dirty="0" err="1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is</a:t>
            </a:r>
            <a:r>
              <a:rPr lang="fr-FR" sz="700" i="1" u="none" kern="1200" dirty="0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700" i="1" u="none" kern="1200" dirty="0" err="1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prohibited</a:t>
            </a:r>
            <a:r>
              <a:rPr lang="fr-FR" sz="700" i="1" u="none" kern="1200" dirty="0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 © IRT Jules Verne and  the </a:t>
            </a:r>
            <a:r>
              <a:rPr lang="fr-FR" sz="700" i="1" u="none" kern="1200" dirty="0" err="1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Laboratory</a:t>
            </a:r>
            <a:r>
              <a:rPr lang="fr-FR" sz="700" i="1" u="none" kern="1200" dirty="0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 thermal and </a:t>
            </a:r>
            <a:r>
              <a:rPr lang="fr-FR" sz="700" i="1" u="none" kern="1200" dirty="0" err="1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energy</a:t>
            </a:r>
            <a:r>
              <a:rPr lang="fr-FR" sz="700" i="1" u="none" kern="1200" dirty="0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 of Nantes/ </a:t>
            </a:r>
            <a:r>
              <a:rPr lang="fr-FR" sz="700" i="1" u="none" kern="1200" dirty="0" err="1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University</a:t>
            </a:r>
            <a:r>
              <a:rPr lang="fr-FR" sz="700" i="1" u="none" kern="1200" dirty="0" smtClean="0">
                <a:solidFill>
                  <a:srgbClr val="C4D600"/>
                </a:solidFill>
                <a:latin typeface="+mn-lt"/>
                <a:ea typeface="+mn-ea"/>
                <a:cs typeface="+mn-cs"/>
              </a:rPr>
              <a:t> of Nantes</a:t>
            </a:r>
            <a:endParaRPr lang="fr-FR" sz="700" i="1" u="none" kern="1200" dirty="0">
              <a:solidFill>
                <a:srgbClr val="C4D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A8C433D0-6212-F943-84CF-44854588FF9E}"/>
              </a:ext>
            </a:extLst>
          </p:cNvPr>
          <p:cNvSpPr/>
          <p:nvPr userDrawn="1"/>
        </p:nvSpPr>
        <p:spPr>
          <a:xfrm>
            <a:off x="601178" y="689375"/>
            <a:ext cx="1333787" cy="61876"/>
          </a:xfrm>
          <a:prstGeom prst="rect">
            <a:avLst/>
          </a:prstGeom>
          <a:solidFill>
            <a:srgbClr val="0077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77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081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357505"/>
            <a:ext cx="8208912" cy="647960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2" y="1050258"/>
            <a:ext cx="8568879" cy="3243263"/>
          </a:xfrm>
        </p:spPr>
        <p:txBody>
          <a:bodyPr/>
          <a:lstStyle>
            <a:lvl1pPr>
              <a:defRPr sz="1800">
                <a:solidFill>
                  <a:schemeClr val="tx2"/>
                </a:solidFill>
                <a:latin typeface="Franklin Gothic Book" pitchFamily="34" charset="0"/>
                <a:cs typeface="Calibri" pitchFamily="34" charset="0"/>
              </a:defRPr>
            </a:lvl1pPr>
            <a:lvl2pPr marL="492919" indent="-184547">
              <a:buClr>
                <a:srgbClr val="006492"/>
              </a:buClr>
              <a:buFont typeface="Courier New" pitchFamily="49" charset="0"/>
              <a:buChar char="o"/>
              <a:defRPr sz="1500">
                <a:solidFill>
                  <a:schemeClr val="accent2"/>
                </a:solidFill>
                <a:latin typeface="Franklin Gothic Book" pitchFamily="34" charset="0"/>
                <a:cs typeface="Calibri" pitchFamily="34" charset="0"/>
              </a:defRPr>
            </a:lvl2pPr>
            <a:lvl3pPr>
              <a:defRPr sz="135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cs typeface="Calibri" pitchFamily="34" charset="0"/>
              </a:defRPr>
            </a:lvl3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pic>
        <p:nvPicPr>
          <p:cNvPr id="6" name="Image 5" descr="Fleche-Verte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73528"/>
            <a:ext cx="254146" cy="216024"/>
          </a:xfrm>
          <a:prstGeom prst="rect">
            <a:avLst/>
          </a:prstGeom>
        </p:spPr>
      </p:pic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902856"/>
      </p:ext>
    </p:extLst>
  </p:cSld>
  <p:clrMapOvr>
    <a:masterClrMapping/>
  </p:clrMapOvr>
  <p:transition spd="med"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3570" y="303610"/>
            <a:ext cx="7992887" cy="8001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87069"/>
            <a:ext cx="4038600" cy="2774892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87069"/>
            <a:ext cx="4038600" cy="2774892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7" name="Espace réservé du numéro de diapositive 5"/>
          <p:cNvSpPr txBox="1">
            <a:spLocks/>
          </p:cNvSpPr>
          <p:nvPr/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A5F420A-D011-4DCD-835F-B2D89B33BE9B}" type="slidenum">
              <a:rPr lang="fr-FR" sz="750" smtClean="0">
                <a:solidFill>
                  <a:srgbClr val="C4D600"/>
                </a:solidFill>
              </a:rPr>
              <a:pPr>
                <a:defRPr/>
              </a:pPr>
              <a:t>‹N°›</a:t>
            </a:fld>
            <a:endParaRPr lang="fr-FR" sz="750">
              <a:solidFill>
                <a:srgbClr val="C4D600"/>
              </a:solidFill>
            </a:endParaRPr>
          </a:p>
        </p:txBody>
      </p:sp>
      <p:pic>
        <p:nvPicPr>
          <p:cNvPr id="8" name="Image 7" descr="Fleche-Verte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73528"/>
            <a:ext cx="254146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06415"/>
      </p:ext>
    </p:extLst>
  </p:cSld>
  <p:clrMapOvr>
    <a:masterClrMapping/>
  </p:clrMapOvr>
  <p:transition spd="med"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/>
          </p:cNvSpPr>
          <p:nvPr/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A5F420A-D011-4DCD-835F-B2D89B33BE9B}" type="slidenum">
              <a:rPr lang="fr-FR" sz="750" smtClean="0">
                <a:solidFill>
                  <a:srgbClr val="C4D600"/>
                </a:solidFill>
              </a:rPr>
              <a:pPr>
                <a:defRPr/>
              </a:pPr>
              <a:t>‹N°›</a:t>
            </a:fld>
            <a:endParaRPr lang="fr-FR" sz="750">
              <a:solidFill>
                <a:srgbClr val="C4D600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55579" y="303610"/>
            <a:ext cx="7992887" cy="8001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6" name="Image 5" descr="Fleche-Verte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9" y="573528"/>
            <a:ext cx="254146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193692"/>
      </p:ext>
    </p:extLst>
  </p:cSld>
  <p:clrMapOvr>
    <a:masterClrMapping/>
  </p:clrMapOvr>
  <p:transition spd="med">
    <p:wipe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53496" y="573528"/>
            <a:ext cx="3383280" cy="911318"/>
          </a:xfrm>
        </p:spPr>
        <p:txBody>
          <a:bodyPr anchor="b"/>
          <a:lstStyle>
            <a:lvl1pPr algn="l">
              <a:buNone/>
              <a:defRPr sz="1350" b="1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353496" y="1508045"/>
            <a:ext cx="3383280" cy="3463290"/>
          </a:xfrm>
        </p:spPr>
        <p:txBody>
          <a:bodyPr/>
          <a:lstStyle>
            <a:lvl1pPr marL="6858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52400" y="582215"/>
            <a:ext cx="5102352" cy="438912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430725"/>
      </p:ext>
    </p:extLst>
  </p:cSld>
  <p:clrMapOvr>
    <a:masterClrMapping/>
  </p:clrMapOvr>
  <p:transition spd="med">
    <p:wipe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40436" y="831872"/>
            <a:ext cx="586803" cy="3511228"/>
          </a:xfrm>
        </p:spPr>
        <p:txBody>
          <a:bodyPr vert="vert270" lIns="45720" tIns="0" rIns="45720" anchor="t"/>
          <a:lstStyle>
            <a:lvl1pPr algn="ctr">
              <a:buNone/>
              <a:defRPr sz="1500" b="1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03671" y="857250"/>
            <a:ext cx="4572000" cy="3429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88443" y="2455733"/>
            <a:ext cx="2590800" cy="1887367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383993"/>
      </p:ext>
    </p:extLst>
  </p:cSld>
  <p:clrMapOvr>
    <a:masterClrMapping/>
  </p:clrMapOvr>
  <p:transition spd="med"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33188" y="4961931"/>
            <a:ext cx="726068" cy="275035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577815"/>
      </p:ext>
    </p:extLst>
  </p:cSld>
  <p:clrMapOvr>
    <a:masterClrMapping/>
  </p:clrMapOvr>
  <p:transition spd="med"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/>
          <p:nvPr/>
        </p:nvSpPr>
        <p:spPr>
          <a:xfrm>
            <a:off x="0" y="2787253"/>
            <a:ext cx="9144000" cy="108347"/>
          </a:xfrm>
          <a:prstGeom prst="rect">
            <a:avLst/>
          </a:prstGeom>
          <a:solidFill>
            <a:srgbClr val="00778B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5" name="Rectangle 13"/>
          <p:cNvSpPr/>
          <p:nvPr/>
        </p:nvSpPr>
        <p:spPr>
          <a:xfrm>
            <a:off x="0" y="2756299"/>
            <a:ext cx="9144000" cy="105965"/>
          </a:xfrm>
          <a:prstGeom prst="rect">
            <a:avLst/>
          </a:prstGeom>
          <a:solidFill>
            <a:schemeClr val="accent6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6" name="Rectangle 15"/>
          <p:cNvSpPr/>
          <p:nvPr/>
        </p:nvSpPr>
        <p:spPr>
          <a:xfrm>
            <a:off x="0" y="0"/>
            <a:ext cx="9144000" cy="2787254"/>
          </a:xfrm>
          <a:prstGeom prst="rect">
            <a:avLst/>
          </a:prstGeom>
          <a:solidFill>
            <a:srgbClr val="00485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67544" y="1491632"/>
            <a:ext cx="8458200" cy="1102519"/>
          </a:xfrm>
        </p:spPr>
        <p:txBody>
          <a:bodyPr anchor="b"/>
          <a:lstStyle>
            <a:lvl1pPr>
              <a:defRPr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539552" y="2895786"/>
            <a:ext cx="4953000" cy="1314450"/>
          </a:xfrm>
        </p:spPr>
        <p:txBody>
          <a:bodyPr/>
          <a:lstStyle>
            <a:lvl1pPr marL="48006" indent="0" algn="l">
              <a:buNone/>
              <a:defRPr sz="1800">
                <a:solidFill>
                  <a:schemeClr val="tx2"/>
                </a:solidFill>
                <a:latin typeface="Franklin Gothic Book" pitchFamily="34" charset="0"/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pic>
        <p:nvPicPr>
          <p:cNvPr id="10" name="Image 9" descr="LogoIRT-JV-EXE2607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3" y="3759882"/>
            <a:ext cx="1474553" cy="1242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23929" y="4990914"/>
            <a:ext cx="5256584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675" i="1" dirty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Reproduction  / communication of all or part of this document is prohibited </a:t>
            </a:r>
            <a:r>
              <a:rPr lang="fr-FR" sz="675" i="1" dirty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© IRT Jules Verne</a:t>
            </a:r>
          </a:p>
        </p:txBody>
      </p:sp>
    </p:spTree>
    <p:extLst>
      <p:ext uri="{BB962C8B-B14F-4D97-AF65-F5344CB8AC3E}">
        <p14:creationId xmlns:p14="http://schemas.microsoft.com/office/powerpoint/2010/main" val="3503881034"/>
      </p:ext>
    </p:extLst>
  </p:cSld>
  <p:clrMapOvr>
    <a:masterClrMapping/>
  </p:clrMapOvr>
  <p:transition spd="med"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485902"/>
            <a:ext cx="7772400" cy="1021556"/>
          </a:xfrm>
        </p:spPr>
        <p:txBody>
          <a:bodyPr anchor="b">
            <a:noAutofit/>
          </a:bodyPr>
          <a:lstStyle>
            <a:lvl1pPr algn="l">
              <a:buNone/>
              <a:defRPr sz="3225" b="1" cap="none" baseline="0">
                <a:ln w="12700">
                  <a:noFill/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25316"/>
            <a:ext cx="7772400" cy="1132284"/>
          </a:xfrm>
        </p:spPr>
        <p:txBody>
          <a:bodyPr/>
          <a:lstStyle>
            <a:lvl1pPr marL="34290" indent="0">
              <a:buNone/>
              <a:defRPr sz="1575" b="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474459"/>
      </p:ext>
    </p:extLst>
  </p:cSld>
  <p:clrMapOvr>
    <a:masterClrMapping/>
  </p:clrMapOvr>
  <p:transition spd="med"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357505"/>
            <a:ext cx="8208912" cy="647960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2" y="1050258"/>
            <a:ext cx="8568879" cy="3243263"/>
          </a:xfrm>
        </p:spPr>
        <p:txBody>
          <a:bodyPr/>
          <a:lstStyle>
            <a:lvl1pPr>
              <a:defRPr sz="1800">
                <a:solidFill>
                  <a:schemeClr val="tx2"/>
                </a:solidFill>
                <a:latin typeface="Franklin Gothic Book" pitchFamily="34" charset="0"/>
                <a:cs typeface="Calibri" pitchFamily="34" charset="0"/>
              </a:defRPr>
            </a:lvl1pPr>
            <a:lvl2pPr marL="492919" indent="-184547">
              <a:buClr>
                <a:srgbClr val="006492"/>
              </a:buClr>
              <a:buFont typeface="Courier New" pitchFamily="49" charset="0"/>
              <a:buChar char="o"/>
              <a:defRPr sz="1500">
                <a:solidFill>
                  <a:schemeClr val="accent2"/>
                </a:solidFill>
                <a:latin typeface="Franklin Gothic Book" pitchFamily="34" charset="0"/>
                <a:cs typeface="Calibri" pitchFamily="34" charset="0"/>
              </a:defRPr>
            </a:lvl2pPr>
            <a:lvl3pPr>
              <a:defRPr sz="135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cs typeface="Calibri" pitchFamily="34" charset="0"/>
              </a:defRPr>
            </a:lvl3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pic>
        <p:nvPicPr>
          <p:cNvPr id="6" name="Image 5" descr="Fleche-Verte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73528"/>
            <a:ext cx="254146" cy="216024"/>
          </a:xfrm>
          <a:prstGeom prst="rect">
            <a:avLst/>
          </a:prstGeom>
        </p:spPr>
      </p:pic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861424"/>
      </p:ext>
    </p:extLst>
  </p:cSld>
  <p:clrMapOvr>
    <a:masterClrMapping/>
  </p:clrMapOvr>
  <p:transition spd="med"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3570" y="303610"/>
            <a:ext cx="7992887" cy="8001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87069"/>
            <a:ext cx="4038600" cy="2774892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87069"/>
            <a:ext cx="4038600" cy="2774892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7" name="Espace réservé du numéro de diapositive 5"/>
          <p:cNvSpPr txBox="1">
            <a:spLocks/>
          </p:cNvSpPr>
          <p:nvPr/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A5F420A-D011-4DCD-835F-B2D89B33BE9B}" type="slidenum">
              <a:rPr lang="fr-FR" sz="750" smtClean="0">
                <a:solidFill>
                  <a:srgbClr val="C4D600"/>
                </a:solidFill>
              </a:rPr>
              <a:pPr>
                <a:defRPr/>
              </a:pPr>
              <a:t>‹N°›</a:t>
            </a:fld>
            <a:endParaRPr lang="fr-FR" sz="750">
              <a:solidFill>
                <a:srgbClr val="C4D600"/>
              </a:solidFill>
            </a:endParaRPr>
          </a:p>
        </p:txBody>
      </p:sp>
      <p:pic>
        <p:nvPicPr>
          <p:cNvPr id="8" name="Image 7" descr="Fleche-Verte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73528"/>
            <a:ext cx="254146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417856"/>
      </p:ext>
    </p:extLst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DE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1E0BA12B-5322-284D-AE4B-E4B8E8026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707" y="1676400"/>
            <a:ext cx="1790700" cy="17907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60957EF-D806-C240-8332-AC8384F6AE8A}"/>
              </a:ext>
            </a:extLst>
          </p:cNvPr>
          <p:cNvSpPr/>
          <p:nvPr userDrawn="1"/>
        </p:nvSpPr>
        <p:spPr>
          <a:xfrm>
            <a:off x="0" y="0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5E15F90-5BC9-CA4E-BE4E-FC2383F37607}"/>
              </a:ext>
            </a:extLst>
          </p:cNvPr>
          <p:cNvSpPr/>
          <p:nvPr userDrawn="1"/>
        </p:nvSpPr>
        <p:spPr>
          <a:xfrm>
            <a:off x="0" y="4902392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78AB2B0-5116-9F43-ADFE-7D5B1006B84C}"/>
              </a:ext>
            </a:extLst>
          </p:cNvPr>
          <p:cNvSpPr/>
          <p:nvPr userDrawn="1"/>
        </p:nvSpPr>
        <p:spPr>
          <a:xfrm rot="5400000">
            <a:off x="-2451200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0F299DA-C516-D140-BDE6-DA97FDF01538}"/>
              </a:ext>
            </a:extLst>
          </p:cNvPr>
          <p:cNvSpPr/>
          <p:nvPr userDrawn="1"/>
        </p:nvSpPr>
        <p:spPr>
          <a:xfrm rot="5400000">
            <a:off x="6454261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Espace réservé du texte 17">
            <a:extLst>
              <a:ext uri="{FF2B5EF4-FFF2-40B4-BE49-F238E27FC236}">
                <a16:creationId xmlns:a16="http://schemas.microsoft.com/office/drawing/2014/main" xmlns="" id="{9759537C-D321-574A-A9F4-C9E321B158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105" y="1952443"/>
            <a:ext cx="3026788" cy="1200330"/>
          </a:xfrm>
        </p:spPr>
        <p:txBody>
          <a:bodyPr>
            <a:noAutofit/>
          </a:bodyPr>
          <a:lstStyle>
            <a:lvl1pPr marL="0" indent="0">
              <a:buNone/>
              <a:defRPr sz="2400" b="0" i="0">
                <a:solidFill>
                  <a:srgbClr val="00778B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fr-FR" dirty="0"/>
              <a:t>TITRE </a:t>
            </a:r>
          </a:p>
          <a:p>
            <a:pPr lvl="0"/>
            <a:r>
              <a:rPr lang="fr-FR" dirty="0"/>
              <a:t>D’OUVERTURE </a:t>
            </a:r>
          </a:p>
          <a:p>
            <a:pPr lvl="0"/>
            <a:r>
              <a:rPr lang="fr-FR" dirty="0"/>
              <a:t>DE LA PARTIE DEUX</a:t>
            </a:r>
          </a:p>
        </p:txBody>
      </p:sp>
    </p:spTree>
    <p:extLst>
      <p:ext uri="{BB962C8B-B14F-4D97-AF65-F5344CB8AC3E}">
        <p14:creationId xmlns:p14="http://schemas.microsoft.com/office/powerpoint/2010/main" val="1086085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/>
          </p:cNvSpPr>
          <p:nvPr/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A5F420A-D011-4DCD-835F-B2D89B33BE9B}" type="slidenum">
              <a:rPr lang="fr-FR" sz="750" smtClean="0">
                <a:solidFill>
                  <a:srgbClr val="C4D600"/>
                </a:solidFill>
              </a:rPr>
              <a:pPr>
                <a:defRPr/>
              </a:pPr>
              <a:t>‹N°›</a:t>
            </a:fld>
            <a:endParaRPr lang="fr-FR" sz="750">
              <a:solidFill>
                <a:srgbClr val="C4D600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55579" y="303610"/>
            <a:ext cx="7992887" cy="8001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6" name="Image 5" descr="Fleche-Verte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9" y="573528"/>
            <a:ext cx="254146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677499"/>
      </p:ext>
    </p:extLst>
  </p:cSld>
  <p:clrMapOvr>
    <a:masterClrMapping/>
  </p:clrMapOvr>
  <p:transition spd="med"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53496" y="573528"/>
            <a:ext cx="3383280" cy="911318"/>
          </a:xfrm>
        </p:spPr>
        <p:txBody>
          <a:bodyPr anchor="b"/>
          <a:lstStyle>
            <a:lvl1pPr algn="l">
              <a:buNone/>
              <a:defRPr sz="1350" b="1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353496" y="1508045"/>
            <a:ext cx="3383280" cy="3463290"/>
          </a:xfrm>
        </p:spPr>
        <p:txBody>
          <a:bodyPr/>
          <a:lstStyle>
            <a:lvl1pPr marL="6858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52400" y="582215"/>
            <a:ext cx="5102352" cy="438912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86957"/>
      </p:ext>
    </p:extLst>
  </p:cSld>
  <p:clrMapOvr>
    <a:masterClrMapping/>
  </p:clrMapOvr>
  <p:transition spd="med"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40436" y="831872"/>
            <a:ext cx="586803" cy="3511228"/>
          </a:xfrm>
        </p:spPr>
        <p:txBody>
          <a:bodyPr vert="vert270" lIns="45720" tIns="0" rIns="45720" anchor="t"/>
          <a:lstStyle>
            <a:lvl1pPr algn="ctr">
              <a:buNone/>
              <a:defRPr sz="1500" b="1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03671" y="857250"/>
            <a:ext cx="4572000" cy="3429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88443" y="2455733"/>
            <a:ext cx="2590800" cy="1887367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192481"/>
      </p:ext>
    </p:extLst>
  </p:cSld>
  <p:clrMapOvr>
    <a:masterClrMapping/>
  </p:clrMapOvr>
  <p:transition spd="med">
    <p:wipe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33188" y="4961931"/>
            <a:ext cx="726068" cy="275035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261848"/>
      </p:ext>
    </p:extLst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TRO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8057B6A5-E848-CA4B-A4D1-E6DC715470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0185" y="1676398"/>
            <a:ext cx="1778091" cy="17907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60957EF-D806-C240-8332-AC8384F6AE8A}"/>
              </a:ext>
            </a:extLst>
          </p:cNvPr>
          <p:cNvSpPr/>
          <p:nvPr userDrawn="1"/>
        </p:nvSpPr>
        <p:spPr>
          <a:xfrm>
            <a:off x="0" y="0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5E15F90-5BC9-CA4E-BE4E-FC2383F37607}"/>
              </a:ext>
            </a:extLst>
          </p:cNvPr>
          <p:cNvSpPr/>
          <p:nvPr userDrawn="1"/>
        </p:nvSpPr>
        <p:spPr>
          <a:xfrm>
            <a:off x="0" y="4902392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78AB2B0-5116-9F43-ADFE-7D5B1006B84C}"/>
              </a:ext>
            </a:extLst>
          </p:cNvPr>
          <p:cNvSpPr/>
          <p:nvPr userDrawn="1"/>
        </p:nvSpPr>
        <p:spPr>
          <a:xfrm rot="5400000">
            <a:off x="-2451200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0F299DA-C516-D140-BDE6-DA97FDF01538}"/>
              </a:ext>
            </a:extLst>
          </p:cNvPr>
          <p:cNvSpPr/>
          <p:nvPr userDrawn="1"/>
        </p:nvSpPr>
        <p:spPr>
          <a:xfrm rot="5400000">
            <a:off x="6454261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Espace réservé du texte 17">
            <a:extLst>
              <a:ext uri="{FF2B5EF4-FFF2-40B4-BE49-F238E27FC236}">
                <a16:creationId xmlns:a16="http://schemas.microsoft.com/office/drawing/2014/main" xmlns="" id="{9759537C-D321-574A-A9F4-C9E321B158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105" y="1952443"/>
            <a:ext cx="3026788" cy="1200330"/>
          </a:xfrm>
        </p:spPr>
        <p:txBody>
          <a:bodyPr>
            <a:noAutofit/>
          </a:bodyPr>
          <a:lstStyle>
            <a:lvl1pPr marL="0" indent="0">
              <a:buNone/>
              <a:defRPr sz="2400" b="0" i="0">
                <a:solidFill>
                  <a:srgbClr val="00778B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fr-FR" dirty="0"/>
              <a:t>TITRE </a:t>
            </a:r>
          </a:p>
          <a:p>
            <a:pPr lvl="0"/>
            <a:r>
              <a:rPr lang="fr-FR" dirty="0"/>
              <a:t>D’OUVERTURE </a:t>
            </a:r>
          </a:p>
          <a:p>
            <a:pPr lvl="0"/>
            <a:r>
              <a:rPr lang="fr-FR" dirty="0"/>
              <a:t>DE LA PARTIE TROIS</a:t>
            </a:r>
          </a:p>
        </p:txBody>
      </p:sp>
    </p:spTree>
    <p:extLst>
      <p:ext uri="{BB962C8B-B14F-4D97-AF65-F5344CB8AC3E}">
        <p14:creationId xmlns:p14="http://schemas.microsoft.com/office/powerpoint/2010/main" val="879283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QUA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00E753F7-30B9-5843-A865-D1D6F80C6B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1977" y="1647164"/>
            <a:ext cx="1807118" cy="181993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60957EF-D806-C240-8332-AC8384F6AE8A}"/>
              </a:ext>
            </a:extLst>
          </p:cNvPr>
          <p:cNvSpPr/>
          <p:nvPr userDrawn="1"/>
        </p:nvSpPr>
        <p:spPr>
          <a:xfrm>
            <a:off x="0" y="0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5E15F90-5BC9-CA4E-BE4E-FC2383F37607}"/>
              </a:ext>
            </a:extLst>
          </p:cNvPr>
          <p:cNvSpPr/>
          <p:nvPr userDrawn="1"/>
        </p:nvSpPr>
        <p:spPr>
          <a:xfrm>
            <a:off x="0" y="4902392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78AB2B0-5116-9F43-ADFE-7D5B1006B84C}"/>
              </a:ext>
            </a:extLst>
          </p:cNvPr>
          <p:cNvSpPr/>
          <p:nvPr userDrawn="1"/>
        </p:nvSpPr>
        <p:spPr>
          <a:xfrm rot="5400000">
            <a:off x="-2451200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0F299DA-C516-D140-BDE6-DA97FDF01538}"/>
              </a:ext>
            </a:extLst>
          </p:cNvPr>
          <p:cNvSpPr/>
          <p:nvPr userDrawn="1"/>
        </p:nvSpPr>
        <p:spPr>
          <a:xfrm rot="5400000">
            <a:off x="6454261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Espace réservé du texte 17">
            <a:extLst>
              <a:ext uri="{FF2B5EF4-FFF2-40B4-BE49-F238E27FC236}">
                <a16:creationId xmlns:a16="http://schemas.microsoft.com/office/drawing/2014/main" xmlns="" id="{9759537C-D321-574A-A9F4-C9E321B158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104" y="1952443"/>
            <a:ext cx="3789695" cy="1200330"/>
          </a:xfrm>
        </p:spPr>
        <p:txBody>
          <a:bodyPr>
            <a:noAutofit/>
          </a:bodyPr>
          <a:lstStyle>
            <a:lvl1pPr marL="0" indent="0">
              <a:buNone/>
              <a:defRPr sz="2400" b="0" i="0">
                <a:solidFill>
                  <a:srgbClr val="00778B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fr-FR" dirty="0"/>
              <a:t>TITRE </a:t>
            </a:r>
          </a:p>
          <a:p>
            <a:pPr lvl="0"/>
            <a:r>
              <a:rPr lang="fr-FR" dirty="0"/>
              <a:t>D’OUVERTURE </a:t>
            </a:r>
          </a:p>
          <a:p>
            <a:pPr lvl="0"/>
            <a:r>
              <a:rPr lang="fr-FR" dirty="0"/>
              <a:t>DE LA PARTIE QUATRE</a:t>
            </a:r>
          </a:p>
        </p:txBody>
      </p:sp>
    </p:spTree>
    <p:extLst>
      <p:ext uri="{BB962C8B-B14F-4D97-AF65-F5344CB8AC3E}">
        <p14:creationId xmlns:p14="http://schemas.microsoft.com/office/powerpoint/2010/main" val="522165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RTIE QUA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D4C6482D-38AE-6947-BE50-E1CDF7B6CC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707" y="1636215"/>
            <a:ext cx="1830884" cy="183088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60957EF-D806-C240-8332-AC8384F6AE8A}"/>
              </a:ext>
            </a:extLst>
          </p:cNvPr>
          <p:cNvSpPr/>
          <p:nvPr userDrawn="1"/>
        </p:nvSpPr>
        <p:spPr>
          <a:xfrm>
            <a:off x="0" y="0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5E15F90-5BC9-CA4E-BE4E-FC2383F37607}"/>
              </a:ext>
            </a:extLst>
          </p:cNvPr>
          <p:cNvSpPr/>
          <p:nvPr userDrawn="1"/>
        </p:nvSpPr>
        <p:spPr>
          <a:xfrm>
            <a:off x="0" y="4902392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78AB2B0-5116-9F43-ADFE-7D5B1006B84C}"/>
              </a:ext>
            </a:extLst>
          </p:cNvPr>
          <p:cNvSpPr/>
          <p:nvPr userDrawn="1"/>
        </p:nvSpPr>
        <p:spPr>
          <a:xfrm rot="5400000">
            <a:off x="-2451200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0F299DA-C516-D140-BDE6-DA97FDF01538}"/>
              </a:ext>
            </a:extLst>
          </p:cNvPr>
          <p:cNvSpPr/>
          <p:nvPr userDrawn="1"/>
        </p:nvSpPr>
        <p:spPr>
          <a:xfrm rot="5400000">
            <a:off x="6454261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Espace réservé du texte 17">
            <a:extLst>
              <a:ext uri="{FF2B5EF4-FFF2-40B4-BE49-F238E27FC236}">
                <a16:creationId xmlns:a16="http://schemas.microsoft.com/office/drawing/2014/main" xmlns="" id="{9759537C-D321-574A-A9F4-C9E321B158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104" y="1952443"/>
            <a:ext cx="3789695" cy="1200330"/>
          </a:xfrm>
        </p:spPr>
        <p:txBody>
          <a:bodyPr>
            <a:noAutofit/>
          </a:bodyPr>
          <a:lstStyle>
            <a:lvl1pPr marL="0" indent="0">
              <a:buNone/>
              <a:defRPr sz="2400" b="0" i="0">
                <a:solidFill>
                  <a:srgbClr val="00778B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fr-FR" dirty="0"/>
              <a:t>TITRE </a:t>
            </a:r>
          </a:p>
          <a:p>
            <a:pPr lvl="0"/>
            <a:r>
              <a:rPr lang="fr-FR" dirty="0"/>
              <a:t>D’OUVERTURE </a:t>
            </a:r>
          </a:p>
          <a:p>
            <a:pPr lvl="0"/>
            <a:r>
              <a:rPr lang="fr-FR" dirty="0"/>
              <a:t>DE LA PARTIE CINQ</a:t>
            </a:r>
          </a:p>
        </p:txBody>
      </p:sp>
    </p:spTree>
    <p:extLst>
      <p:ext uri="{BB962C8B-B14F-4D97-AF65-F5344CB8AC3E}">
        <p14:creationId xmlns:p14="http://schemas.microsoft.com/office/powerpoint/2010/main" val="1572764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S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2EB2DABA-856E-1149-A5BC-8F72F270C9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707" y="1647164"/>
            <a:ext cx="1819936" cy="181993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60957EF-D806-C240-8332-AC8384F6AE8A}"/>
              </a:ext>
            </a:extLst>
          </p:cNvPr>
          <p:cNvSpPr/>
          <p:nvPr userDrawn="1"/>
        </p:nvSpPr>
        <p:spPr>
          <a:xfrm>
            <a:off x="0" y="0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5E15F90-5BC9-CA4E-BE4E-FC2383F37607}"/>
              </a:ext>
            </a:extLst>
          </p:cNvPr>
          <p:cNvSpPr/>
          <p:nvPr userDrawn="1"/>
        </p:nvSpPr>
        <p:spPr>
          <a:xfrm>
            <a:off x="0" y="4902392"/>
            <a:ext cx="9144000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78AB2B0-5116-9F43-ADFE-7D5B1006B84C}"/>
              </a:ext>
            </a:extLst>
          </p:cNvPr>
          <p:cNvSpPr/>
          <p:nvPr userDrawn="1"/>
        </p:nvSpPr>
        <p:spPr>
          <a:xfrm rot="5400000">
            <a:off x="-2451200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0F299DA-C516-D140-BDE6-DA97FDF01538}"/>
              </a:ext>
            </a:extLst>
          </p:cNvPr>
          <p:cNvSpPr/>
          <p:nvPr userDrawn="1"/>
        </p:nvSpPr>
        <p:spPr>
          <a:xfrm rot="5400000">
            <a:off x="6454261" y="2451197"/>
            <a:ext cx="5143501" cy="241107"/>
          </a:xfrm>
          <a:prstGeom prst="rect">
            <a:avLst/>
          </a:prstGeom>
          <a:solidFill>
            <a:srgbClr val="0048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Espace réservé du texte 17">
            <a:extLst>
              <a:ext uri="{FF2B5EF4-FFF2-40B4-BE49-F238E27FC236}">
                <a16:creationId xmlns:a16="http://schemas.microsoft.com/office/drawing/2014/main" xmlns="" id="{9759537C-D321-574A-A9F4-C9E321B158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19104" y="1952443"/>
            <a:ext cx="3789695" cy="1200330"/>
          </a:xfrm>
        </p:spPr>
        <p:txBody>
          <a:bodyPr>
            <a:noAutofit/>
          </a:bodyPr>
          <a:lstStyle>
            <a:lvl1pPr marL="0" indent="0">
              <a:buNone/>
              <a:defRPr sz="2400" b="0" i="0">
                <a:solidFill>
                  <a:srgbClr val="00778B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fr-FR" dirty="0"/>
              <a:t>TITRE </a:t>
            </a:r>
          </a:p>
          <a:p>
            <a:pPr lvl="0"/>
            <a:r>
              <a:rPr lang="fr-FR" dirty="0"/>
              <a:t>D’OUVERTURE </a:t>
            </a:r>
          </a:p>
          <a:p>
            <a:pPr lvl="0"/>
            <a:r>
              <a:rPr lang="fr-FR" dirty="0"/>
              <a:t>DE LA PARTIE SIX</a:t>
            </a:r>
          </a:p>
        </p:txBody>
      </p:sp>
    </p:spTree>
    <p:extLst>
      <p:ext uri="{BB962C8B-B14F-4D97-AF65-F5344CB8AC3E}">
        <p14:creationId xmlns:p14="http://schemas.microsoft.com/office/powerpoint/2010/main" val="1776253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14.jpeg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4.jpeg"/><Relationship Id="rId4" Type="http://schemas.openxmlformats.org/officeDocument/2006/relationships/slideLayout" Target="../slideLayouts/slideLayout25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10" Type="http://schemas.openxmlformats.org/officeDocument/2006/relationships/image" Target="../media/image14.jpeg"/><Relationship Id="rId4" Type="http://schemas.openxmlformats.org/officeDocument/2006/relationships/slideLayout" Target="../slideLayouts/slideLayout33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image" Target="../media/image14.jpeg"/><Relationship Id="rId4" Type="http://schemas.openxmlformats.org/officeDocument/2006/relationships/slideLayout" Target="../slideLayouts/slideLayout41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10" Type="http://schemas.openxmlformats.org/officeDocument/2006/relationships/image" Target="../media/image14.jpeg"/><Relationship Id="rId4" Type="http://schemas.openxmlformats.org/officeDocument/2006/relationships/slideLayout" Target="../slideLayouts/slideLayout49.xml"/><Relationship Id="rId9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EE1B5-5AEB-C84D-9B26-E0AB5466B428}" type="datetime1">
              <a:rPr lang="fr-FR" smtClean="0"/>
              <a:t>25/09/2020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5305D-A80B-794A-BBA2-5D4A6C64EA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341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90" r:id="rId4"/>
    <p:sldLayoutId id="2147483678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1" r:id="rId12"/>
    <p:sldLayoutId id="2147483677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titre 21"/>
          <p:cNvSpPr>
            <a:spLocks noGrp="1"/>
          </p:cNvSpPr>
          <p:nvPr>
            <p:ph type="title"/>
          </p:nvPr>
        </p:nvSpPr>
        <p:spPr bwMode="auto">
          <a:xfrm>
            <a:off x="251521" y="303610"/>
            <a:ext cx="842493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  <a:endParaRPr lang="en-US" dirty="0" smtClean="0"/>
          </a:p>
        </p:txBody>
      </p:sp>
      <p:sp>
        <p:nvSpPr>
          <p:cNvPr id="7171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250826" y="1275160"/>
            <a:ext cx="8424863" cy="329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45" name="Rectangle 44"/>
          <p:cNvSpPr/>
          <p:nvPr/>
        </p:nvSpPr>
        <p:spPr>
          <a:xfrm>
            <a:off x="0" y="86916"/>
            <a:ext cx="9144000" cy="108347"/>
          </a:xfrm>
          <a:prstGeom prst="rect">
            <a:avLst/>
          </a:prstGeom>
          <a:solidFill>
            <a:schemeClr val="accent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0" y="55960"/>
            <a:ext cx="9144000" cy="105965"/>
          </a:xfrm>
          <a:prstGeom prst="rect">
            <a:avLst/>
          </a:prstGeom>
          <a:solidFill>
            <a:schemeClr val="accent6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0" y="0"/>
            <a:ext cx="9144000" cy="34529"/>
          </a:xfrm>
          <a:prstGeom prst="rect">
            <a:avLst/>
          </a:prstGeom>
          <a:solidFill>
            <a:srgbClr val="002A4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srgbClr val="004851"/>
              </a:solidFill>
            </a:endParaRPr>
          </a:p>
        </p:txBody>
      </p:sp>
      <p:pic>
        <p:nvPicPr>
          <p:cNvPr id="10" name="Image 9" descr="LogoIRT-JV-EXE260712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388424" y="4564170"/>
            <a:ext cx="648072" cy="545863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203848" y="4990914"/>
            <a:ext cx="5256584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675" i="1" dirty="0" smtClean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Reproduction  / communication of all or part of this document is prohibited </a:t>
            </a:r>
            <a:r>
              <a:rPr lang="fr-FR" sz="675" i="1" dirty="0" smtClean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© IRT Jules Verne</a:t>
            </a:r>
          </a:p>
        </p:txBody>
      </p:sp>
    </p:spTree>
    <p:extLst>
      <p:ext uri="{BB962C8B-B14F-4D97-AF65-F5344CB8AC3E}">
        <p14:creationId xmlns:p14="http://schemas.microsoft.com/office/powerpoint/2010/main" val="3460703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</p:sldLayoutIdLst>
  <p:transition spd="med">
    <p:wipe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>
          <a:solidFill>
            <a:srgbClr val="00778B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9pPr>
    </p:titleStyle>
    <p:bodyStyle>
      <a:lvl1pPr marL="273844" indent="-191691" algn="l" rtl="0" eaLnBrk="1" fontAlgn="base" hangingPunct="1">
        <a:spcBef>
          <a:spcPts val="225"/>
        </a:spcBef>
        <a:spcAft>
          <a:spcPct val="0"/>
        </a:spcAft>
        <a:buClr>
          <a:srgbClr val="A5C249"/>
        </a:buClr>
        <a:buFont typeface="Georgia" pitchFamily="18" charset="0"/>
        <a:buChar char="•"/>
        <a:defRPr sz="1800" kern="1200">
          <a:solidFill>
            <a:schemeClr val="tx2"/>
          </a:solidFill>
          <a:latin typeface="Franklin Gothic Book" pitchFamily="34" charset="0"/>
          <a:ea typeface="+mn-ea"/>
          <a:cs typeface="+mn-cs"/>
        </a:defRPr>
      </a:lvl1pPr>
      <a:lvl2pPr marL="492919" indent="-184547" algn="l" rtl="0" eaLnBrk="1" fontAlgn="base" hangingPunct="1">
        <a:spcBef>
          <a:spcPts val="225"/>
        </a:spcBef>
        <a:spcAft>
          <a:spcPct val="0"/>
        </a:spcAft>
        <a:buClr>
          <a:srgbClr val="64A0C8"/>
        </a:buClr>
        <a:buSzPct val="75000"/>
        <a:buFont typeface="Courier New" pitchFamily="49" charset="0"/>
        <a:buChar char="o"/>
        <a:defRPr sz="1800" kern="1200">
          <a:solidFill>
            <a:schemeClr val="accent2"/>
          </a:solidFill>
          <a:latin typeface="Franklin Gothic Book" pitchFamily="34" charset="0"/>
          <a:ea typeface="+mn-ea"/>
          <a:cs typeface="+mn-cs"/>
        </a:defRPr>
      </a:lvl2pPr>
      <a:lvl3pPr marL="691754" indent="-164306" algn="l" rtl="0" eaLnBrk="1" fontAlgn="base" hangingPunct="1">
        <a:spcBef>
          <a:spcPts val="225"/>
        </a:spcBef>
        <a:spcAft>
          <a:spcPct val="0"/>
        </a:spcAft>
        <a:buClr>
          <a:srgbClr val="7F7F7F"/>
        </a:buClr>
        <a:buSzPct val="75000"/>
        <a:buFont typeface="ZapfChancery"/>
        <a:buChar char="»"/>
        <a:defRPr sz="1500" kern="1200">
          <a:solidFill>
            <a:srgbClr val="7F7F7F"/>
          </a:solidFill>
          <a:latin typeface="Franklin Gothic Book" pitchFamily="34" charset="0"/>
          <a:ea typeface="+mn-ea"/>
          <a:cs typeface="+mn-cs"/>
        </a:defRPr>
      </a:lvl3pPr>
      <a:lvl4pPr marL="884635" indent="-150019" algn="l" rtl="0" eaLnBrk="1" fontAlgn="base" hangingPunct="1">
        <a:spcBef>
          <a:spcPts val="225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1650" kern="1200">
          <a:solidFill>
            <a:srgbClr val="7F7F7F"/>
          </a:solidFill>
          <a:latin typeface="Franklin Gothic Book" pitchFamily="34" charset="0"/>
          <a:ea typeface="+mn-ea"/>
          <a:cs typeface="+mn-cs"/>
        </a:defRPr>
      </a:lvl4pPr>
      <a:lvl5pPr marL="1041797" indent="-136922" algn="l" rtl="0" eaLnBrk="1" fontAlgn="base" hangingPunct="1">
        <a:spcBef>
          <a:spcPts val="225"/>
        </a:spcBef>
        <a:spcAft>
          <a:spcPct val="0"/>
        </a:spcAft>
        <a:buClr>
          <a:srgbClr val="0BD0D9"/>
        </a:buClr>
        <a:buFont typeface="Georgia" pitchFamily="18" charset="0"/>
        <a:buChar char="▫"/>
        <a:defRPr sz="1500" kern="1200">
          <a:solidFill>
            <a:srgbClr val="7F7F7F"/>
          </a:solidFill>
          <a:latin typeface="Franklin Gothic Book" pitchFamily="34" charset="0"/>
          <a:ea typeface="+mn-ea"/>
          <a:cs typeface="+mn-cs"/>
        </a:defRPr>
      </a:lvl5pPr>
      <a:lvl6pPr marL="1207008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▫"/>
        <a:defRPr kumimoji="0" sz="135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▫"/>
        <a:defRPr kumimoji="0" sz="12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1522476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◦"/>
        <a:defRPr kumimoji="0" sz="1125" kern="1200">
          <a:solidFill>
            <a:schemeClr val="accent3"/>
          </a:solidFill>
          <a:latin typeface="+mn-lt"/>
          <a:ea typeface="+mn-ea"/>
          <a:cs typeface="+mn-cs"/>
        </a:defRPr>
      </a:lvl8pPr>
      <a:lvl9pPr marL="1680210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◦"/>
        <a:defRPr kumimoji="0" sz="105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titre 21"/>
          <p:cNvSpPr>
            <a:spLocks noGrp="1"/>
          </p:cNvSpPr>
          <p:nvPr>
            <p:ph type="title"/>
          </p:nvPr>
        </p:nvSpPr>
        <p:spPr bwMode="auto">
          <a:xfrm>
            <a:off x="251521" y="303610"/>
            <a:ext cx="842493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  <a:endParaRPr lang="en-US" dirty="0" smtClean="0"/>
          </a:p>
        </p:txBody>
      </p:sp>
      <p:sp>
        <p:nvSpPr>
          <p:cNvPr id="7171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250826" y="1275160"/>
            <a:ext cx="8424863" cy="329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45" name="Rectangle 44"/>
          <p:cNvSpPr/>
          <p:nvPr/>
        </p:nvSpPr>
        <p:spPr>
          <a:xfrm>
            <a:off x="0" y="86916"/>
            <a:ext cx="9144000" cy="108347"/>
          </a:xfrm>
          <a:prstGeom prst="rect">
            <a:avLst/>
          </a:prstGeom>
          <a:solidFill>
            <a:schemeClr val="accent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0" y="55960"/>
            <a:ext cx="9144000" cy="105965"/>
          </a:xfrm>
          <a:prstGeom prst="rect">
            <a:avLst/>
          </a:prstGeom>
          <a:solidFill>
            <a:schemeClr val="accent6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0" y="0"/>
            <a:ext cx="9144000" cy="34529"/>
          </a:xfrm>
          <a:prstGeom prst="rect">
            <a:avLst/>
          </a:prstGeom>
          <a:solidFill>
            <a:srgbClr val="002A4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srgbClr val="004851"/>
              </a:solidFill>
            </a:endParaRPr>
          </a:p>
        </p:txBody>
      </p:sp>
      <p:pic>
        <p:nvPicPr>
          <p:cNvPr id="10" name="Image 9" descr="LogoIRT-JV-EXE260712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388424" y="4564170"/>
            <a:ext cx="648072" cy="545863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203848" y="4990914"/>
            <a:ext cx="5256584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675" i="1" dirty="0" smtClean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Reproduction  / communication of all or part of this document is prohibited </a:t>
            </a:r>
            <a:r>
              <a:rPr lang="fr-FR" sz="675" i="1" dirty="0" smtClean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© IRT Jules Verne</a:t>
            </a:r>
          </a:p>
        </p:txBody>
      </p:sp>
    </p:spTree>
    <p:extLst>
      <p:ext uri="{BB962C8B-B14F-4D97-AF65-F5344CB8AC3E}">
        <p14:creationId xmlns:p14="http://schemas.microsoft.com/office/powerpoint/2010/main" val="1741072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</p:sldLayoutIdLst>
  <p:transition spd="med">
    <p:wipe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>
          <a:solidFill>
            <a:srgbClr val="00778B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9pPr>
    </p:titleStyle>
    <p:bodyStyle>
      <a:lvl1pPr marL="273844" indent="-191691" algn="l" rtl="0" eaLnBrk="1" fontAlgn="base" hangingPunct="1">
        <a:spcBef>
          <a:spcPts val="225"/>
        </a:spcBef>
        <a:spcAft>
          <a:spcPct val="0"/>
        </a:spcAft>
        <a:buClr>
          <a:srgbClr val="A5C249"/>
        </a:buClr>
        <a:buFont typeface="Georgia" pitchFamily="18" charset="0"/>
        <a:buChar char="•"/>
        <a:defRPr sz="1800" kern="1200">
          <a:solidFill>
            <a:schemeClr val="tx2"/>
          </a:solidFill>
          <a:latin typeface="Franklin Gothic Book" pitchFamily="34" charset="0"/>
          <a:ea typeface="+mn-ea"/>
          <a:cs typeface="+mn-cs"/>
        </a:defRPr>
      </a:lvl1pPr>
      <a:lvl2pPr marL="492919" indent="-184547" algn="l" rtl="0" eaLnBrk="1" fontAlgn="base" hangingPunct="1">
        <a:spcBef>
          <a:spcPts val="225"/>
        </a:spcBef>
        <a:spcAft>
          <a:spcPct val="0"/>
        </a:spcAft>
        <a:buClr>
          <a:srgbClr val="64A0C8"/>
        </a:buClr>
        <a:buSzPct val="75000"/>
        <a:buFont typeface="Courier New" pitchFamily="49" charset="0"/>
        <a:buChar char="o"/>
        <a:defRPr sz="1800" kern="1200">
          <a:solidFill>
            <a:schemeClr val="accent2"/>
          </a:solidFill>
          <a:latin typeface="Franklin Gothic Book" pitchFamily="34" charset="0"/>
          <a:ea typeface="+mn-ea"/>
          <a:cs typeface="+mn-cs"/>
        </a:defRPr>
      </a:lvl2pPr>
      <a:lvl3pPr marL="691754" indent="-164306" algn="l" rtl="0" eaLnBrk="1" fontAlgn="base" hangingPunct="1">
        <a:spcBef>
          <a:spcPts val="225"/>
        </a:spcBef>
        <a:spcAft>
          <a:spcPct val="0"/>
        </a:spcAft>
        <a:buClr>
          <a:srgbClr val="7F7F7F"/>
        </a:buClr>
        <a:buSzPct val="75000"/>
        <a:buFont typeface="ZapfChancery"/>
        <a:buChar char="»"/>
        <a:defRPr sz="1500" kern="1200">
          <a:solidFill>
            <a:srgbClr val="7F7F7F"/>
          </a:solidFill>
          <a:latin typeface="Franklin Gothic Book" pitchFamily="34" charset="0"/>
          <a:ea typeface="+mn-ea"/>
          <a:cs typeface="+mn-cs"/>
        </a:defRPr>
      </a:lvl3pPr>
      <a:lvl4pPr marL="884635" indent="-150019" algn="l" rtl="0" eaLnBrk="1" fontAlgn="base" hangingPunct="1">
        <a:spcBef>
          <a:spcPts val="225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1650" kern="1200">
          <a:solidFill>
            <a:srgbClr val="7F7F7F"/>
          </a:solidFill>
          <a:latin typeface="Franklin Gothic Book" pitchFamily="34" charset="0"/>
          <a:ea typeface="+mn-ea"/>
          <a:cs typeface="+mn-cs"/>
        </a:defRPr>
      </a:lvl4pPr>
      <a:lvl5pPr marL="1041797" indent="-136922" algn="l" rtl="0" eaLnBrk="1" fontAlgn="base" hangingPunct="1">
        <a:spcBef>
          <a:spcPts val="225"/>
        </a:spcBef>
        <a:spcAft>
          <a:spcPct val="0"/>
        </a:spcAft>
        <a:buClr>
          <a:srgbClr val="0BD0D9"/>
        </a:buClr>
        <a:buFont typeface="Georgia" pitchFamily="18" charset="0"/>
        <a:buChar char="▫"/>
        <a:defRPr sz="1500" kern="1200">
          <a:solidFill>
            <a:srgbClr val="7F7F7F"/>
          </a:solidFill>
          <a:latin typeface="Franklin Gothic Book" pitchFamily="34" charset="0"/>
          <a:ea typeface="+mn-ea"/>
          <a:cs typeface="+mn-cs"/>
        </a:defRPr>
      </a:lvl5pPr>
      <a:lvl6pPr marL="1207008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▫"/>
        <a:defRPr kumimoji="0" sz="135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▫"/>
        <a:defRPr kumimoji="0" sz="12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1522476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◦"/>
        <a:defRPr kumimoji="0" sz="1125" kern="1200">
          <a:solidFill>
            <a:schemeClr val="accent3"/>
          </a:solidFill>
          <a:latin typeface="+mn-lt"/>
          <a:ea typeface="+mn-ea"/>
          <a:cs typeface="+mn-cs"/>
        </a:defRPr>
      </a:lvl8pPr>
      <a:lvl9pPr marL="1680210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◦"/>
        <a:defRPr kumimoji="0" sz="105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titre 21"/>
          <p:cNvSpPr>
            <a:spLocks noGrp="1"/>
          </p:cNvSpPr>
          <p:nvPr>
            <p:ph type="title"/>
          </p:nvPr>
        </p:nvSpPr>
        <p:spPr bwMode="auto">
          <a:xfrm>
            <a:off x="251522" y="303610"/>
            <a:ext cx="842493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  <a:endParaRPr lang="en-US" dirty="0"/>
          </a:p>
        </p:txBody>
      </p:sp>
      <p:sp>
        <p:nvSpPr>
          <p:cNvPr id="7171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250827" y="1275161"/>
            <a:ext cx="8424863" cy="329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5" name="Rectangle 44"/>
          <p:cNvSpPr/>
          <p:nvPr/>
        </p:nvSpPr>
        <p:spPr>
          <a:xfrm>
            <a:off x="0" y="86916"/>
            <a:ext cx="9144000" cy="108347"/>
          </a:xfrm>
          <a:prstGeom prst="rect">
            <a:avLst/>
          </a:prstGeom>
          <a:solidFill>
            <a:schemeClr val="accent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0" y="55962"/>
            <a:ext cx="9144000" cy="105965"/>
          </a:xfrm>
          <a:prstGeom prst="rect">
            <a:avLst/>
          </a:prstGeom>
          <a:solidFill>
            <a:schemeClr val="accent6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0" y="0"/>
            <a:ext cx="9144000" cy="34529"/>
          </a:xfrm>
          <a:prstGeom prst="rect">
            <a:avLst/>
          </a:prstGeom>
          <a:solidFill>
            <a:srgbClr val="002A4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srgbClr val="004851"/>
              </a:solidFill>
            </a:endParaRPr>
          </a:p>
        </p:txBody>
      </p:sp>
      <p:pic>
        <p:nvPicPr>
          <p:cNvPr id="10" name="Image 9" descr="LogoIRT-JV-EXE260712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388424" y="4564171"/>
            <a:ext cx="648072" cy="545863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203848" y="4990914"/>
            <a:ext cx="5256584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675" i="1" dirty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Reproduction  / communication of all or part of this document is prohibited </a:t>
            </a:r>
            <a:r>
              <a:rPr lang="fr-FR" sz="675" i="1" dirty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© IRT Jules Verne</a:t>
            </a:r>
          </a:p>
        </p:txBody>
      </p:sp>
    </p:spTree>
    <p:extLst>
      <p:ext uri="{BB962C8B-B14F-4D97-AF65-F5344CB8AC3E}">
        <p14:creationId xmlns:p14="http://schemas.microsoft.com/office/powerpoint/2010/main" val="1284393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</p:sldLayoutIdLst>
  <p:transition spd="med">
    <p:wipe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>
          <a:solidFill>
            <a:srgbClr val="00778B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9pPr>
    </p:titleStyle>
    <p:bodyStyle>
      <a:lvl1pPr marL="273844" indent="-191691" algn="l" rtl="0" eaLnBrk="1" fontAlgn="base" hangingPunct="1">
        <a:spcBef>
          <a:spcPts val="225"/>
        </a:spcBef>
        <a:spcAft>
          <a:spcPct val="0"/>
        </a:spcAft>
        <a:buClr>
          <a:srgbClr val="A5C249"/>
        </a:buClr>
        <a:buFont typeface="Georgia" pitchFamily="18" charset="0"/>
        <a:buChar char="•"/>
        <a:defRPr sz="1800" kern="1200">
          <a:solidFill>
            <a:schemeClr val="tx2"/>
          </a:solidFill>
          <a:latin typeface="Franklin Gothic Book" pitchFamily="34" charset="0"/>
          <a:ea typeface="+mn-ea"/>
          <a:cs typeface="+mn-cs"/>
        </a:defRPr>
      </a:lvl1pPr>
      <a:lvl2pPr marL="492919" indent="-184547" algn="l" rtl="0" eaLnBrk="1" fontAlgn="base" hangingPunct="1">
        <a:spcBef>
          <a:spcPts val="225"/>
        </a:spcBef>
        <a:spcAft>
          <a:spcPct val="0"/>
        </a:spcAft>
        <a:buClr>
          <a:srgbClr val="64A0C8"/>
        </a:buClr>
        <a:buSzPct val="75000"/>
        <a:buFont typeface="Courier New" pitchFamily="49" charset="0"/>
        <a:buChar char="o"/>
        <a:defRPr sz="1800" kern="1200">
          <a:solidFill>
            <a:schemeClr val="accent2"/>
          </a:solidFill>
          <a:latin typeface="Franklin Gothic Book" pitchFamily="34" charset="0"/>
          <a:ea typeface="+mn-ea"/>
          <a:cs typeface="+mn-cs"/>
        </a:defRPr>
      </a:lvl2pPr>
      <a:lvl3pPr marL="691754" indent="-164306" algn="l" rtl="0" eaLnBrk="1" fontAlgn="base" hangingPunct="1">
        <a:spcBef>
          <a:spcPts val="225"/>
        </a:spcBef>
        <a:spcAft>
          <a:spcPct val="0"/>
        </a:spcAft>
        <a:buClr>
          <a:srgbClr val="7F7F7F"/>
        </a:buClr>
        <a:buSzPct val="75000"/>
        <a:buFont typeface="ZapfChancery"/>
        <a:buChar char="»"/>
        <a:defRPr sz="1500" kern="1200">
          <a:solidFill>
            <a:srgbClr val="7F7F7F"/>
          </a:solidFill>
          <a:latin typeface="Franklin Gothic Book" pitchFamily="34" charset="0"/>
          <a:ea typeface="+mn-ea"/>
          <a:cs typeface="+mn-cs"/>
        </a:defRPr>
      </a:lvl3pPr>
      <a:lvl4pPr marL="884635" indent="-150019" algn="l" rtl="0" eaLnBrk="1" fontAlgn="base" hangingPunct="1">
        <a:spcBef>
          <a:spcPts val="225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1650" kern="1200">
          <a:solidFill>
            <a:srgbClr val="7F7F7F"/>
          </a:solidFill>
          <a:latin typeface="Franklin Gothic Book" pitchFamily="34" charset="0"/>
          <a:ea typeface="+mn-ea"/>
          <a:cs typeface="+mn-cs"/>
        </a:defRPr>
      </a:lvl4pPr>
      <a:lvl5pPr marL="1041797" indent="-136922" algn="l" rtl="0" eaLnBrk="1" fontAlgn="base" hangingPunct="1">
        <a:spcBef>
          <a:spcPts val="225"/>
        </a:spcBef>
        <a:spcAft>
          <a:spcPct val="0"/>
        </a:spcAft>
        <a:buClr>
          <a:srgbClr val="0BD0D9"/>
        </a:buClr>
        <a:buFont typeface="Georgia" pitchFamily="18" charset="0"/>
        <a:buChar char="▫"/>
        <a:defRPr sz="1500" kern="1200">
          <a:solidFill>
            <a:srgbClr val="7F7F7F"/>
          </a:solidFill>
          <a:latin typeface="Franklin Gothic Book" pitchFamily="34" charset="0"/>
          <a:ea typeface="+mn-ea"/>
          <a:cs typeface="+mn-cs"/>
        </a:defRPr>
      </a:lvl5pPr>
      <a:lvl6pPr marL="1207008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▫"/>
        <a:defRPr kumimoji="0" sz="135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▫"/>
        <a:defRPr kumimoji="0" sz="12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1522476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◦"/>
        <a:defRPr kumimoji="0" sz="1125" kern="1200">
          <a:solidFill>
            <a:schemeClr val="accent3"/>
          </a:solidFill>
          <a:latin typeface="+mn-lt"/>
          <a:ea typeface="+mn-ea"/>
          <a:cs typeface="+mn-cs"/>
        </a:defRPr>
      </a:lvl8pPr>
      <a:lvl9pPr marL="1680210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◦"/>
        <a:defRPr kumimoji="0" sz="105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titre 21"/>
          <p:cNvSpPr>
            <a:spLocks noGrp="1"/>
          </p:cNvSpPr>
          <p:nvPr>
            <p:ph type="title"/>
          </p:nvPr>
        </p:nvSpPr>
        <p:spPr bwMode="auto">
          <a:xfrm>
            <a:off x="251522" y="303610"/>
            <a:ext cx="842493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  <a:endParaRPr lang="en-US" dirty="0"/>
          </a:p>
        </p:txBody>
      </p:sp>
      <p:sp>
        <p:nvSpPr>
          <p:cNvPr id="7171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250827" y="1275161"/>
            <a:ext cx="8424863" cy="329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5" name="Rectangle 44"/>
          <p:cNvSpPr/>
          <p:nvPr/>
        </p:nvSpPr>
        <p:spPr>
          <a:xfrm>
            <a:off x="0" y="86916"/>
            <a:ext cx="9144000" cy="108347"/>
          </a:xfrm>
          <a:prstGeom prst="rect">
            <a:avLst/>
          </a:prstGeom>
          <a:solidFill>
            <a:schemeClr val="accent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0" y="55962"/>
            <a:ext cx="9144000" cy="105965"/>
          </a:xfrm>
          <a:prstGeom prst="rect">
            <a:avLst/>
          </a:prstGeom>
          <a:solidFill>
            <a:schemeClr val="accent6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0" y="0"/>
            <a:ext cx="9144000" cy="34529"/>
          </a:xfrm>
          <a:prstGeom prst="rect">
            <a:avLst/>
          </a:prstGeom>
          <a:solidFill>
            <a:srgbClr val="002A4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srgbClr val="004851"/>
              </a:solidFill>
            </a:endParaRPr>
          </a:p>
        </p:txBody>
      </p:sp>
      <p:pic>
        <p:nvPicPr>
          <p:cNvPr id="10" name="Image 9" descr="LogoIRT-JV-EXE260712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388424" y="4564171"/>
            <a:ext cx="648072" cy="545863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203848" y="4990914"/>
            <a:ext cx="5256584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675" i="1" dirty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Reproduction  / communication of all or part of this document is prohibited </a:t>
            </a:r>
            <a:r>
              <a:rPr lang="fr-FR" sz="675" i="1" dirty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© IRT Jules Verne</a:t>
            </a:r>
          </a:p>
        </p:txBody>
      </p:sp>
    </p:spTree>
    <p:extLst>
      <p:ext uri="{BB962C8B-B14F-4D97-AF65-F5344CB8AC3E}">
        <p14:creationId xmlns:p14="http://schemas.microsoft.com/office/powerpoint/2010/main" val="403940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</p:sldLayoutIdLst>
  <p:transition spd="med">
    <p:wipe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>
          <a:solidFill>
            <a:srgbClr val="00778B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9pPr>
    </p:titleStyle>
    <p:bodyStyle>
      <a:lvl1pPr marL="273844" indent="-191691" algn="l" rtl="0" eaLnBrk="1" fontAlgn="base" hangingPunct="1">
        <a:spcBef>
          <a:spcPts val="225"/>
        </a:spcBef>
        <a:spcAft>
          <a:spcPct val="0"/>
        </a:spcAft>
        <a:buClr>
          <a:srgbClr val="A5C249"/>
        </a:buClr>
        <a:buFont typeface="Georgia" pitchFamily="18" charset="0"/>
        <a:buChar char="•"/>
        <a:defRPr sz="1800" kern="1200">
          <a:solidFill>
            <a:schemeClr val="tx2"/>
          </a:solidFill>
          <a:latin typeface="Franklin Gothic Book" pitchFamily="34" charset="0"/>
          <a:ea typeface="+mn-ea"/>
          <a:cs typeface="+mn-cs"/>
        </a:defRPr>
      </a:lvl1pPr>
      <a:lvl2pPr marL="492919" indent="-184547" algn="l" rtl="0" eaLnBrk="1" fontAlgn="base" hangingPunct="1">
        <a:spcBef>
          <a:spcPts val="225"/>
        </a:spcBef>
        <a:spcAft>
          <a:spcPct val="0"/>
        </a:spcAft>
        <a:buClr>
          <a:srgbClr val="64A0C8"/>
        </a:buClr>
        <a:buSzPct val="75000"/>
        <a:buFont typeface="Courier New" pitchFamily="49" charset="0"/>
        <a:buChar char="o"/>
        <a:defRPr sz="1800" kern="1200">
          <a:solidFill>
            <a:schemeClr val="accent2"/>
          </a:solidFill>
          <a:latin typeface="Franklin Gothic Book" pitchFamily="34" charset="0"/>
          <a:ea typeface="+mn-ea"/>
          <a:cs typeface="+mn-cs"/>
        </a:defRPr>
      </a:lvl2pPr>
      <a:lvl3pPr marL="691754" indent="-164306" algn="l" rtl="0" eaLnBrk="1" fontAlgn="base" hangingPunct="1">
        <a:spcBef>
          <a:spcPts val="225"/>
        </a:spcBef>
        <a:spcAft>
          <a:spcPct val="0"/>
        </a:spcAft>
        <a:buClr>
          <a:srgbClr val="7F7F7F"/>
        </a:buClr>
        <a:buSzPct val="75000"/>
        <a:buFont typeface="ZapfChancery"/>
        <a:buChar char="»"/>
        <a:defRPr sz="1500" kern="1200">
          <a:solidFill>
            <a:srgbClr val="7F7F7F"/>
          </a:solidFill>
          <a:latin typeface="Franklin Gothic Book" pitchFamily="34" charset="0"/>
          <a:ea typeface="+mn-ea"/>
          <a:cs typeface="+mn-cs"/>
        </a:defRPr>
      </a:lvl3pPr>
      <a:lvl4pPr marL="884635" indent="-150019" algn="l" rtl="0" eaLnBrk="1" fontAlgn="base" hangingPunct="1">
        <a:spcBef>
          <a:spcPts val="225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1650" kern="1200">
          <a:solidFill>
            <a:srgbClr val="7F7F7F"/>
          </a:solidFill>
          <a:latin typeface="Franklin Gothic Book" pitchFamily="34" charset="0"/>
          <a:ea typeface="+mn-ea"/>
          <a:cs typeface="+mn-cs"/>
        </a:defRPr>
      </a:lvl4pPr>
      <a:lvl5pPr marL="1041797" indent="-136922" algn="l" rtl="0" eaLnBrk="1" fontAlgn="base" hangingPunct="1">
        <a:spcBef>
          <a:spcPts val="225"/>
        </a:spcBef>
        <a:spcAft>
          <a:spcPct val="0"/>
        </a:spcAft>
        <a:buClr>
          <a:srgbClr val="0BD0D9"/>
        </a:buClr>
        <a:buFont typeface="Georgia" pitchFamily="18" charset="0"/>
        <a:buChar char="▫"/>
        <a:defRPr sz="1500" kern="1200">
          <a:solidFill>
            <a:srgbClr val="7F7F7F"/>
          </a:solidFill>
          <a:latin typeface="Franklin Gothic Book" pitchFamily="34" charset="0"/>
          <a:ea typeface="+mn-ea"/>
          <a:cs typeface="+mn-cs"/>
        </a:defRPr>
      </a:lvl5pPr>
      <a:lvl6pPr marL="1207008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▫"/>
        <a:defRPr kumimoji="0" sz="135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▫"/>
        <a:defRPr kumimoji="0" sz="12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1522476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◦"/>
        <a:defRPr kumimoji="0" sz="1125" kern="1200">
          <a:solidFill>
            <a:schemeClr val="accent3"/>
          </a:solidFill>
          <a:latin typeface="+mn-lt"/>
          <a:ea typeface="+mn-ea"/>
          <a:cs typeface="+mn-cs"/>
        </a:defRPr>
      </a:lvl8pPr>
      <a:lvl9pPr marL="1680210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◦"/>
        <a:defRPr kumimoji="0" sz="105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titre 21"/>
          <p:cNvSpPr>
            <a:spLocks noGrp="1"/>
          </p:cNvSpPr>
          <p:nvPr>
            <p:ph type="title"/>
          </p:nvPr>
        </p:nvSpPr>
        <p:spPr bwMode="auto">
          <a:xfrm>
            <a:off x="251522" y="303610"/>
            <a:ext cx="842493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  <a:endParaRPr lang="en-US" dirty="0"/>
          </a:p>
        </p:txBody>
      </p:sp>
      <p:sp>
        <p:nvSpPr>
          <p:cNvPr id="7171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250827" y="1275161"/>
            <a:ext cx="8424863" cy="329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5" name="Rectangle 44"/>
          <p:cNvSpPr/>
          <p:nvPr/>
        </p:nvSpPr>
        <p:spPr>
          <a:xfrm>
            <a:off x="0" y="86916"/>
            <a:ext cx="9144000" cy="108347"/>
          </a:xfrm>
          <a:prstGeom prst="rect">
            <a:avLst/>
          </a:prstGeom>
          <a:solidFill>
            <a:schemeClr val="accent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0" y="55962"/>
            <a:ext cx="9144000" cy="105965"/>
          </a:xfrm>
          <a:prstGeom prst="rect">
            <a:avLst/>
          </a:prstGeom>
          <a:solidFill>
            <a:schemeClr val="accent6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0" y="0"/>
            <a:ext cx="9144000" cy="34529"/>
          </a:xfrm>
          <a:prstGeom prst="rect">
            <a:avLst/>
          </a:prstGeom>
          <a:solidFill>
            <a:srgbClr val="002A4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srgbClr val="004851"/>
              </a:solidFill>
            </a:endParaRPr>
          </a:p>
        </p:txBody>
      </p:sp>
      <p:pic>
        <p:nvPicPr>
          <p:cNvPr id="10" name="Image 9" descr="LogoIRT-JV-EXE260712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388424" y="4564171"/>
            <a:ext cx="648072" cy="545863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12360" y="4731990"/>
            <a:ext cx="576064" cy="162018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chemeClr val="accent6"/>
                </a:solidFill>
                <a:latin typeface="Arial" charset="0"/>
                <a:cs typeface="Arial" charset="0"/>
              </a:defRPr>
            </a:lvl1pPr>
          </a:lstStyle>
          <a:p>
            <a:fld id="{3C64024D-8999-469C-BD46-58D0C1C25FE0}" type="slidenum">
              <a:rPr lang="fr-FR" smtClean="0">
                <a:solidFill>
                  <a:srgbClr val="C4D600"/>
                </a:solidFill>
              </a:rPr>
              <a:pPr/>
              <a:t>‹N°›</a:t>
            </a:fld>
            <a:endParaRPr lang="fr-FR">
              <a:solidFill>
                <a:srgbClr val="C4D600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203848" y="4990914"/>
            <a:ext cx="5256584" cy="196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675" i="1" dirty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Reproduction  / communication of all or part of this document is prohibited </a:t>
            </a:r>
            <a:r>
              <a:rPr lang="fr-FR" sz="675" i="1" dirty="0">
                <a:solidFill>
                  <a:prstClr val="white">
                    <a:lumMod val="65000"/>
                  </a:prstClr>
                </a:solidFill>
                <a:latin typeface="Calibri" pitchFamily="34" charset="0"/>
                <a:cs typeface="Calibri" pitchFamily="34" charset="0"/>
              </a:rPr>
              <a:t>© IRT Jules Verne</a:t>
            </a:r>
          </a:p>
        </p:txBody>
      </p:sp>
    </p:spTree>
    <p:extLst>
      <p:ext uri="{BB962C8B-B14F-4D97-AF65-F5344CB8AC3E}">
        <p14:creationId xmlns:p14="http://schemas.microsoft.com/office/powerpoint/2010/main" val="2692741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</p:sldLayoutIdLst>
  <p:transition spd="med">
    <p:wipe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>
          <a:solidFill>
            <a:srgbClr val="00778B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6492"/>
          </a:solidFill>
          <a:latin typeface="Calibri" pitchFamily="34" charset="0"/>
          <a:cs typeface="Calibri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</a:defRPr>
      </a:lvl9pPr>
    </p:titleStyle>
    <p:bodyStyle>
      <a:lvl1pPr marL="273844" indent="-191691" algn="l" rtl="0" eaLnBrk="1" fontAlgn="base" hangingPunct="1">
        <a:spcBef>
          <a:spcPts val="225"/>
        </a:spcBef>
        <a:spcAft>
          <a:spcPct val="0"/>
        </a:spcAft>
        <a:buClr>
          <a:srgbClr val="A5C249"/>
        </a:buClr>
        <a:buFont typeface="Georgia" pitchFamily="18" charset="0"/>
        <a:buChar char="•"/>
        <a:defRPr sz="1800" kern="1200">
          <a:solidFill>
            <a:schemeClr val="tx2"/>
          </a:solidFill>
          <a:latin typeface="Franklin Gothic Book" pitchFamily="34" charset="0"/>
          <a:ea typeface="+mn-ea"/>
          <a:cs typeface="+mn-cs"/>
        </a:defRPr>
      </a:lvl1pPr>
      <a:lvl2pPr marL="492919" indent="-184547" algn="l" rtl="0" eaLnBrk="1" fontAlgn="base" hangingPunct="1">
        <a:spcBef>
          <a:spcPts val="225"/>
        </a:spcBef>
        <a:spcAft>
          <a:spcPct val="0"/>
        </a:spcAft>
        <a:buClr>
          <a:srgbClr val="64A0C8"/>
        </a:buClr>
        <a:buSzPct val="75000"/>
        <a:buFont typeface="Courier New" pitchFamily="49" charset="0"/>
        <a:buChar char="o"/>
        <a:defRPr sz="1800" kern="1200">
          <a:solidFill>
            <a:schemeClr val="accent2"/>
          </a:solidFill>
          <a:latin typeface="Franklin Gothic Book" pitchFamily="34" charset="0"/>
          <a:ea typeface="+mn-ea"/>
          <a:cs typeface="+mn-cs"/>
        </a:defRPr>
      </a:lvl2pPr>
      <a:lvl3pPr marL="691754" indent="-164306" algn="l" rtl="0" eaLnBrk="1" fontAlgn="base" hangingPunct="1">
        <a:spcBef>
          <a:spcPts val="225"/>
        </a:spcBef>
        <a:spcAft>
          <a:spcPct val="0"/>
        </a:spcAft>
        <a:buClr>
          <a:srgbClr val="7F7F7F"/>
        </a:buClr>
        <a:buSzPct val="75000"/>
        <a:buFont typeface="ZapfChancery"/>
        <a:buChar char="»"/>
        <a:defRPr sz="1500" kern="1200">
          <a:solidFill>
            <a:srgbClr val="7F7F7F"/>
          </a:solidFill>
          <a:latin typeface="Franklin Gothic Book" pitchFamily="34" charset="0"/>
          <a:ea typeface="+mn-ea"/>
          <a:cs typeface="+mn-cs"/>
        </a:defRPr>
      </a:lvl3pPr>
      <a:lvl4pPr marL="884635" indent="-150019" algn="l" rtl="0" eaLnBrk="1" fontAlgn="base" hangingPunct="1">
        <a:spcBef>
          <a:spcPts val="225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1650" kern="1200">
          <a:solidFill>
            <a:srgbClr val="7F7F7F"/>
          </a:solidFill>
          <a:latin typeface="Franklin Gothic Book" pitchFamily="34" charset="0"/>
          <a:ea typeface="+mn-ea"/>
          <a:cs typeface="+mn-cs"/>
        </a:defRPr>
      </a:lvl4pPr>
      <a:lvl5pPr marL="1041797" indent="-136922" algn="l" rtl="0" eaLnBrk="1" fontAlgn="base" hangingPunct="1">
        <a:spcBef>
          <a:spcPts val="225"/>
        </a:spcBef>
        <a:spcAft>
          <a:spcPct val="0"/>
        </a:spcAft>
        <a:buClr>
          <a:srgbClr val="0BD0D9"/>
        </a:buClr>
        <a:buFont typeface="Georgia" pitchFamily="18" charset="0"/>
        <a:buChar char="▫"/>
        <a:defRPr sz="1500" kern="1200">
          <a:solidFill>
            <a:srgbClr val="7F7F7F"/>
          </a:solidFill>
          <a:latin typeface="Franklin Gothic Book" pitchFamily="34" charset="0"/>
          <a:ea typeface="+mn-ea"/>
          <a:cs typeface="+mn-cs"/>
        </a:defRPr>
      </a:lvl5pPr>
      <a:lvl6pPr marL="1207008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▫"/>
        <a:defRPr kumimoji="0" sz="135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▫"/>
        <a:defRPr kumimoji="0" sz="12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1522476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◦"/>
        <a:defRPr kumimoji="0" sz="1125" kern="1200">
          <a:solidFill>
            <a:schemeClr val="accent3"/>
          </a:solidFill>
          <a:latin typeface="+mn-lt"/>
          <a:ea typeface="+mn-ea"/>
          <a:cs typeface="+mn-cs"/>
        </a:defRPr>
      </a:lvl8pPr>
      <a:lvl9pPr marL="1680210" indent="-137160" algn="l" rtl="0" eaLnBrk="1" latinLnBrk="0" hangingPunct="1">
        <a:spcBef>
          <a:spcPts val="225"/>
        </a:spcBef>
        <a:buClr>
          <a:schemeClr val="accent3"/>
        </a:buClr>
        <a:buFont typeface="Georgia"/>
        <a:buChar char="◦"/>
        <a:defRPr kumimoji="0" sz="105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9.png"/><Relationship Id="rId7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40.png"/><Relationship Id="rId10" Type="http://schemas.openxmlformats.org/officeDocument/2006/relationships/image" Target="../media/image83.png"/><Relationship Id="rId9" Type="http://schemas.openxmlformats.org/officeDocument/2006/relationships/image" Target="../media/image7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411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2.png"/><Relationship Id="rId5" Type="http://schemas.openxmlformats.org/officeDocument/2006/relationships/image" Target="../media/image87.png"/><Relationship Id="rId4" Type="http://schemas.openxmlformats.org/officeDocument/2006/relationships/image" Target="../media/image8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18" Type="http://schemas.openxmlformats.org/officeDocument/2006/relationships/image" Target="../media/image35.png"/><Relationship Id="rId3" Type="http://schemas.openxmlformats.org/officeDocument/2006/relationships/image" Target="../media/image350.png"/><Relationship Id="rId21" Type="http://schemas.openxmlformats.org/officeDocument/2006/relationships/image" Target="../media/image53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5" Type="http://schemas.openxmlformats.org/officeDocument/2006/relationships/image" Target="../media/image57.png"/><Relationship Id="rId2" Type="http://schemas.openxmlformats.org/officeDocument/2006/relationships/image" Target="../media/image33.png"/><Relationship Id="rId16" Type="http://schemas.openxmlformats.org/officeDocument/2006/relationships/image" Target="../media/image48.png"/><Relationship Id="rId20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24" Type="http://schemas.openxmlformats.org/officeDocument/2006/relationships/image" Target="../media/image56.png"/><Relationship Id="rId5" Type="http://schemas.openxmlformats.org/officeDocument/2006/relationships/image" Target="../media/image37.png"/><Relationship Id="rId15" Type="http://schemas.openxmlformats.org/officeDocument/2006/relationships/image" Target="../media/image34.png"/><Relationship Id="rId23" Type="http://schemas.openxmlformats.org/officeDocument/2006/relationships/image" Target="../media/image55.png"/><Relationship Id="rId10" Type="http://schemas.openxmlformats.org/officeDocument/2006/relationships/image" Target="../media/image42.png"/><Relationship Id="rId19" Type="http://schemas.openxmlformats.org/officeDocument/2006/relationships/image" Target="../media/image51.png"/><Relationship Id="rId4" Type="http://schemas.openxmlformats.org/officeDocument/2006/relationships/image" Target="../media/image360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Relationship Id="rId22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8" Type="http://schemas.openxmlformats.org/officeDocument/2006/relationships/image" Target="../media/image510.png"/><Relationship Id="rId13" Type="http://schemas.openxmlformats.org/officeDocument/2006/relationships/image" Target="../media/image66.png"/><Relationship Id="rId3" Type="http://schemas.openxmlformats.org/officeDocument/2006/relationships/image" Target="../media/image27.png"/><Relationship Id="rId7" Type="http://schemas.openxmlformats.org/officeDocument/2006/relationships/image" Target="../media/image54.png"/><Relationship Id="rId17" Type="http://schemas.openxmlformats.org/officeDocument/2006/relationships/image" Target="../media/image500.png"/><Relationship Id="rId12" Type="http://schemas.openxmlformats.org/officeDocument/2006/relationships/image" Target="../media/image65.png"/><Relationship Id="rId2" Type="http://schemas.openxmlformats.org/officeDocument/2006/relationships/image" Target="../media/image26.png"/><Relationship Id="rId20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11" Type="http://schemas.openxmlformats.org/officeDocument/2006/relationships/image" Target="../media/image64.png"/><Relationship Id="rId5" Type="http://schemas.openxmlformats.org/officeDocument/2006/relationships/image" Target="../media/image62.png"/><Relationship Id="rId10" Type="http://schemas.openxmlformats.org/officeDocument/2006/relationships/image" Target="../media/image60.png"/><Relationship Id="rId19" Type="http://schemas.openxmlformats.org/officeDocument/2006/relationships/image" Target="../media/image530.png"/><Relationship Id="rId4" Type="http://schemas.openxmlformats.org/officeDocument/2006/relationships/image" Target="../media/image28.png"/><Relationship Id="rId9" Type="http://schemas.openxmlformats.org/officeDocument/2006/relationships/image" Target="../media/image5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9" Type="http://schemas.openxmlformats.org/officeDocument/2006/relationships/image" Target="../media/image37.png"/><Relationship Id="rId3" Type="http://schemas.openxmlformats.org/officeDocument/2006/relationships/image" Target="../media/image47.png"/><Relationship Id="rId7" Type="http://schemas.openxmlformats.org/officeDocument/2006/relationships/image" Target="../media/image67.png"/><Relationship Id="rId38" Type="http://schemas.openxmlformats.org/officeDocument/2006/relationships/image" Target="../media/image71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9.png"/><Relationship Id="rId11" Type="http://schemas.openxmlformats.org/officeDocument/2006/relationships/image" Target="../media/image76.png"/><Relationship Id="rId37" Type="http://schemas.openxmlformats.org/officeDocument/2006/relationships/image" Target="../media/image351.png"/><Relationship Id="rId40" Type="http://schemas.openxmlformats.org/officeDocument/2006/relationships/image" Target="../media/image78.png"/><Relationship Id="rId36" Type="http://schemas.openxmlformats.org/officeDocument/2006/relationships/image" Target="../media/image340.png"/><Relationship Id="rId4" Type="http://schemas.openxmlformats.org/officeDocument/2006/relationships/image" Target="../media/image61.png"/><Relationship Id="rId9" Type="http://schemas.openxmlformats.org/officeDocument/2006/relationships/image" Target="../media/image7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2"/>
          </p:nvPr>
        </p:nvSpPr>
        <p:spPr>
          <a:xfrm>
            <a:off x="427133" y="1761546"/>
            <a:ext cx="8470231" cy="700088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Auteurs: </a:t>
            </a:r>
            <a:r>
              <a:rPr lang="en-US" sz="1200" dirty="0" smtClean="0">
                <a:solidFill>
                  <a:schemeClr val="accent3"/>
                </a:solidFill>
              </a:rPr>
              <a:t>Enrique Reyes Rodriguez (1,2), Xavier Tardif (1), Jean-Luc Bailleul (2), Nadine Allanic (3), Vincent Sobotka (2)</a:t>
            </a:r>
          </a:p>
          <a:p>
            <a:pPr algn="ctr"/>
            <a:r>
              <a:rPr lang="en-US" sz="800" i="1" kern="0" dirty="0" smtClean="0">
                <a:latin typeface="Calibri"/>
              </a:rPr>
              <a:t>(1)IRT Jules Verne, Chemin du Chaffault, 44340 Bouguenais; (2) Nantes université, CNRS, Laboratoire de thermique et energy de Nantes, LTeN, UMR 6607, F-44000 Nantes; (3) </a:t>
            </a:r>
            <a:r>
              <a:rPr lang="en-US" sz="800" kern="0" dirty="0" smtClean="0">
                <a:latin typeface="Calibri"/>
              </a:rPr>
              <a:t>Laboratoire de Génie des Procédés– Environnement–Agro- alimentaire (GEPEA)</a:t>
            </a:r>
            <a:r>
              <a:rPr lang="en-US" sz="800" i="1" kern="0" dirty="0" smtClean="0">
                <a:latin typeface="Calibri"/>
              </a:rPr>
              <a:t> </a:t>
            </a:r>
            <a:r>
              <a:rPr lang="en-US" sz="800" kern="0" dirty="0" smtClean="0">
                <a:latin typeface="Calibri"/>
              </a:rPr>
              <a:t>UMR CNRS 6144, Nantes</a:t>
            </a:r>
          </a:p>
          <a:p>
            <a:pPr algn="ctr"/>
            <a:endParaRPr lang="en-US" sz="1200" dirty="0">
              <a:solidFill>
                <a:schemeClr val="accent3"/>
              </a:solidFill>
            </a:endParaRPr>
          </a:p>
        </p:txBody>
      </p:sp>
      <p:sp>
        <p:nvSpPr>
          <p:cNvPr id="6" name="Titre 3"/>
          <p:cNvSpPr txBox="1">
            <a:spLocks/>
          </p:cNvSpPr>
          <p:nvPr/>
        </p:nvSpPr>
        <p:spPr>
          <a:xfrm>
            <a:off x="-230362" y="540403"/>
            <a:ext cx="6343650" cy="110251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bg1"/>
                </a:solidFill>
              </a:rPr>
              <a:t/>
            </a:r>
            <a:br>
              <a:rPr lang="fr-FR" dirty="0" smtClean="0">
                <a:solidFill>
                  <a:schemeClr val="bg1"/>
                </a:solidFill>
              </a:rPr>
            </a:br>
            <a:endParaRPr lang="fr-FR" sz="2700" dirty="0">
              <a:solidFill>
                <a:schemeClr val="bg1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207998" y="425857"/>
            <a:ext cx="8770997" cy="881062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smtClean="0"/>
              <a:t>Heat transfer optimization in hybrid manufacturing processes involving high performance composites using COMSOL MULTIPHYSICS® and Livelink® for Matlab</a:t>
            </a:r>
            <a:endParaRPr lang="en-US" sz="2400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513" y="4189779"/>
            <a:ext cx="922667" cy="617797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2477" y="4150040"/>
            <a:ext cx="1011870" cy="690289"/>
          </a:xfrm>
          <a:prstGeom prst="rect">
            <a:avLst/>
          </a:prstGeom>
        </p:spPr>
      </p:pic>
      <p:grpSp>
        <p:nvGrpSpPr>
          <p:cNvPr id="19" name="Groupe 18"/>
          <p:cNvGrpSpPr/>
          <p:nvPr/>
        </p:nvGrpSpPr>
        <p:grpSpPr>
          <a:xfrm>
            <a:off x="2591213" y="4105601"/>
            <a:ext cx="1219707" cy="617797"/>
            <a:chOff x="370977" y="4018106"/>
            <a:chExt cx="1697022" cy="865856"/>
          </a:xfrm>
        </p:grpSpPr>
        <p:sp>
          <p:nvSpPr>
            <p:cNvPr id="18" name="Rectangle 17"/>
            <p:cNvSpPr/>
            <p:nvPr/>
          </p:nvSpPr>
          <p:spPr>
            <a:xfrm>
              <a:off x="370977" y="4631756"/>
              <a:ext cx="1697022" cy="252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565" y="4018106"/>
              <a:ext cx="1579847" cy="849316"/>
            </a:xfrm>
            <a:prstGeom prst="rect">
              <a:avLst/>
            </a:prstGeom>
          </p:spPr>
        </p:pic>
      </p:grpSp>
      <p:sp>
        <p:nvSpPr>
          <p:cNvPr id="17" name="Espace réservé du texte 3"/>
          <p:cNvSpPr txBox="1">
            <a:spLocks/>
          </p:cNvSpPr>
          <p:nvPr/>
        </p:nvSpPr>
        <p:spPr>
          <a:xfrm>
            <a:off x="6990035" y="3820793"/>
            <a:ext cx="1988960" cy="34691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ln>
                  <a:solidFill>
                    <a:schemeClr val="accent3"/>
                  </a:solidFill>
                </a:ln>
              </a:rPr>
              <a:t>PROGRAM PERFORM</a:t>
            </a:r>
            <a:endParaRPr lang="fr-FR" dirty="0">
              <a:ln>
                <a:solidFill>
                  <a:schemeClr val="accent3"/>
                </a:solidFill>
              </a:ln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34" y="4010393"/>
            <a:ext cx="2199841" cy="89722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155377" y="2798837"/>
            <a:ext cx="27524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Presented by: </a:t>
            </a:r>
            <a:r>
              <a:rPr lang="en-US" sz="1200" dirty="0" smtClean="0">
                <a:solidFill>
                  <a:schemeClr val="accent3"/>
                </a:solidFill>
              </a:rPr>
              <a:t>Enrique Reyes Rodriguez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35948" y="3348142"/>
            <a:ext cx="2183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14-15 October 2020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1" y="4912668"/>
            <a:ext cx="901337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smtClean="0">
                <a:solidFill>
                  <a:schemeClr val="bg1"/>
                </a:solidFill>
              </a:rPr>
              <a:t>Confidential. Reproduction/ communication of all or part of this document is prohibited © IRT Jules Verne and  the Laboratory thermal and energy of Nantes/ University of Nantes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3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r-FR" dirty="0" err="1" smtClean="0"/>
              <a:t>Optimization</a:t>
            </a:r>
            <a:r>
              <a:rPr lang="fr-FR" dirty="0" smtClean="0"/>
              <a:t> (1/2)</a:t>
            </a:r>
            <a:endParaRPr lang="fr-FR" dirty="0"/>
          </a:p>
        </p:txBody>
      </p:sp>
      <p:grpSp>
        <p:nvGrpSpPr>
          <p:cNvPr id="39" name="Groupe 38"/>
          <p:cNvGrpSpPr/>
          <p:nvPr/>
        </p:nvGrpSpPr>
        <p:grpSpPr>
          <a:xfrm>
            <a:off x="5913705" y="138658"/>
            <a:ext cx="3011933" cy="1398679"/>
            <a:chOff x="5118961" y="486050"/>
            <a:chExt cx="3011933" cy="1398679"/>
          </a:xfrm>
        </p:grpSpPr>
        <p:grpSp>
          <p:nvGrpSpPr>
            <p:cNvPr id="18" name="Groupe 17"/>
            <p:cNvGrpSpPr/>
            <p:nvPr/>
          </p:nvGrpSpPr>
          <p:grpSpPr>
            <a:xfrm>
              <a:off x="5118961" y="486050"/>
              <a:ext cx="2916982" cy="1371713"/>
              <a:chOff x="919990" y="846948"/>
              <a:chExt cx="2916982" cy="1371713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953598" y="889117"/>
                <a:ext cx="2883374" cy="1329544"/>
              </a:xfrm>
              <a:prstGeom prst="rect">
                <a:avLst/>
              </a:prstGeom>
              <a:solidFill>
                <a:schemeClr val="accent2">
                  <a:lumMod val="75000"/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>
                  <a:solidFill>
                    <a:prstClr val="white"/>
                  </a:solidFill>
                </a:endParaRPr>
              </a:p>
            </p:txBody>
          </p:sp>
          <p:pic>
            <p:nvPicPr>
              <p:cNvPr id="22" name="Image 21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27135" r="59208"/>
              <a:stretch/>
            </p:blipFill>
            <p:spPr>
              <a:xfrm>
                <a:off x="953598" y="1241182"/>
                <a:ext cx="2757144" cy="763603"/>
              </a:xfrm>
              <a:prstGeom prst="rect">
                <a:avLst/>
              </a:prstGeom>
            </p:spPr>
          </p:pic>
          <p:sp>
            <p:nvSpPr>
              <p:cNvPr id="23" name="ZoneTexte 22"/>
              <p:cNvSpPr txBox="1"/>
              <p:nvPr/>
            </p:nvSpPr>
            <p:spPr>
              <a:xfrm>
                <a:off x="919990" y="846948"/>
                <a:ext cx="113815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00" dirty="0" smtClean="0"/>
                  <a:t>OPT1</a:t>
                </a:r>
                <a:endParaRPr lang="fr-FR" sz="1000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ZoneTexte 23"/>
                <p:cNvSpPr txBox="1"/>
                <p:nvPr/>
              </p:nvSpPr>
              <p:spPr>
                <a:xfrm>
                  <a:off x="7034345" y="1571019"/>
                  <a:ext cx="1096549" cy="2670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105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𝑡𝑎𝑟𝑔𝑒𝑡</m:t>
                          </m:r>
                        </m:sub>
                      </m:sSub>
                    </m:oMath>
                  </a14:m>
                  <a:r>
                    <a:rPr lang="fr-FR" sz="1050" dirty="0" smtClean="0"/>
                    <a:t>=347°C</a:t>
                  </a:r>
                  <a:endParaRPr lang="fr-FR" sz="1050" dirty="0"/>
                </a:p>
              </p:txBody>
            </p:sp>
          </mc:Choice>
          <mc:Fallback xmlns="">
            <p:sp>
              <p:nvSpPr>
                <p:cNvPr id="24" name="ZoneTexte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34345" y="1571019"/>
                  <a:ext cx="1096549" cy="267061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681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ZoneTexte 24"/>
                <p:cNvSpPr txBox="1"/>
                <p:nvPr/>
              </p:nvSpPr>
              <p:spPr>
                <a:xfrm>
                  <a:off x="5286357" y="1633237"/>
                  <a:ext cx="132227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800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800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fr-FR" sz="800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fr-FR" sz="800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800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fr-FR" sz="800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800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fr-FR" sz="800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800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fr-FR" sz="800" b="0" i="1" kern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sz="800" b="0" i="1" kern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fr-FR" sz="800" b="0" i="1" kern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800" b="0" i="1" kern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800" b="0" i="1" kern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800" b="0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800" b="0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800" b="0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∞1</m:t>
                            </m:r>
                          </m:sub>
                        </m:sSub>
                        <m:r>
                          <a:rPr lang="fr-FR" sz="800" b="0" i="1" kern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fr-FR" sz="900" dirty="0"/>
                </a:p>
              </p:txBody>
            </p:sp>
          </mc:Choice>
          <mc:Fallback xmlns="">
            <p:sp>
              <p:nvSpPr>
                <p:cNvPr id="25" name="ZoneTexte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86357" y="1633237"/>
                  <a:ext cx="1322272" cy="246221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Ellipse 25"/>
            <p:cNvSpPr/>
            <p:nvPr/>
          </p:nvSpPr>
          <p:spPr>
            <a:xfrm>
              <a:off x="6205499" y="1612291"/>
              <a:ext cx="263675" cy="272438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endParaRPr>
            </a:p>
          </p:txBody>
        </p:sp>
        <p:sp>
          <p:nvSpPr>
            <p:cNvPr id="27" name="Flèche droite 26"/>
            <p:cNvSpPr/>
            <p:nvPr/>
          </p:nvSpPr>
          <p:spPr>
            <a:xfrm>
              <a:off x="6722288" y="1683107"/>
              <a:ext cx="312057" cy="130805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4574094" y="1978925"/>
            <a:ext cx="3828687" cy="2647660"/>
            <a:chOff x="145143" y="907418"/>
            <a:chExt cx="4852526" cy="3671839"/>
          </a:xfrm>
        </p:grpSpPr>
        <p:pic>
          <p:nvPicPr>
            <p:cNvPr id="51" name="Image 5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5143" y="907418"/>
              <a:ext cx="4771724" cy="3671839"/>
            </a:xfrm>
            <a:prstGeom prst="rect">
              <a:avLst/>
            </a:prstGeom>
          </p:spPr>
        </p:pic>
        <p:grpSp>
          <p:nvGrpSpPr>
            <p:cNvPr id="21" name="Groupe 20"/>
            <p:cNvGrpSpPr/>
            <p:nvPr/>
          </p:nvGrpSpPr>
          <p:grpSpPr>
            <a:xfrm>
              <a:off x="604881" y="1575709"/>
              <a:ext cx="4071389" cy="400206"/>
              <a:chOff x="1753822" y="2175837"/>
              <a:chExt cx="3677145" cy="339735"/>
            </a:xfrm>
          </p:grpSpPr>
          <p:sp>
            <p:nvSpPr>
              <p:cNvPr id="6" name="ZoneTexte 5"/>
              <p:cNvSpPr txBox="1"/>
              <p:nvPr/>
            </p:nvSpPr>
            <p:spPr>
              <a:xfrm>
                <a:off x="1753822" y="2217772"/>
                <a:ext cx="358911" cy="297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900" b="1" dirty="0">
                    <a:solidFill>
                      <a:srgbClr val="FF0000"/>
                    </a:solidFill>
                  </a:rPr>
                  <a:t>A</a:t>
                </a:r>
              </a:p>
            </p:txBody>
          </p:sp>
          <p:sp>
            <p:nvSpPr>
              <p:cNvPr id="7" name="ZoneTexte 6"/>
              <p:cNvSpPr txBox="1"/>
              <p:nvPr/>
            </p:nvSpPr>
            <p:spPr>
              <a:xfrm flipH="1">
                <a:off x="5210896" y="2175837"/>
                <a:ext cx="146714" cy="297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900" b="1" dirty="0" smtClean="0">
                    <a:solidFill>
                      <a:srgbClr val="FF0000"/>
                    </a:solidFill>
                  </a:rPr>
                  <a:t>B</a:t>
                </a:r>
                <a:endParaRPr lang="fr-FR" sz="9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8" name="Connecteur droit 7"/>
              <p:cNvCxnSpPr/>
              <p:nvPr/>
            </p:nvCxnSpPr>
            <p:spPr>
              <a:xfrm>
                <a:off x="5430967" y="2363372"/>
                <a:ext cx="0" cy="99403"/>
              </a:xfrm>
              <a:prstGeom prst="line">
                <a:avLst/>
              </a:prstGeom>
              <a:ln w="28575">
                <a:solidFill>
                  <a:srgbClr val="C000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/>
              <p:cNvCxnSpPr/>
              <p:nvPr/>
            </p:nvCxnSpPr>
            <p:spPr>
              <a:xfrm flipV="1">
                <a:off x="1753823" y="2420840"/>
                <a:ext cx="3677144" cy="7766"/>
              </a:xfrm>
              <a:prstGeom prst="line">
                <a:avLst/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/>
            </p:nvCxnSpPr>
            <p:spPr>
              <a:xfrm>
                <a:off x="1814770" y="2371138"/>
                <a:ext cx="0" cy="99403"/>
              </a:xfrm>
              <a:prstGeom prst="line">
                <a:avLst/>
              </a:prstGeom>
              <a:ln w="28575">
                <a:solidFill>
                  <a:srgbClr val="C000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e 28"/>
            <p:cNvGrpSpPr/>
            <p:nvPr/>
          </p:nvGrpSpPr>
          <p:grpSpPr>
            <a:xfrm>
              <a:off x="1934654" y="3280229"/>
              <a:ext cx="1621346" cy="1035665"/>
              <a:chOff x="3813651" y="2085975"/>
              <a:chExt cx="2806226" cy="1544588"/>
            </a:xfrm>
          </p:grpSpPr>
          <p:grpSp>
            <p:nvGrpSpPr>
              <p:cNvPr id="30" name="Group 9">
                <a:extLst>
                  <a:ext uri="{FF2B5EF4-FFF2-40B4-BE49-F238E27FC236}">
                    <a16:creationId xmlns:a16="http://schemas.microsoft.com/office/drawing/2014/main" xmlns="" id="{49A58E3D-F581-4B6F-839D-44A3BD77715D}"/>
                  </a:ext>
                </a:extLst>
              </p:cNvPr>
              <p:cNvGrpSpPr/>
              <p:nvPr/>
            </p:nvGrpSpPr>
            <p:grpSpPr>
              <a:xfrm>
                <a:off x="4175348" y="2085975"/>
                <a:ext cx="2444529" cy="1544588"/>
                <a:chOff x="827584" y="1438651"/>
                <a:chExt cx="2572122" cy="1918341"/>
              </a:xfrm>
            </p:grpSpPr>
            <p:pic>
              <p:nvPicPr>
                <p:cNvPr id="35" name="Picture 8">
                  <a:extLst>
                    <a:ext uri="{FF2B5EF4-FFF2-40B4-BE49-F238E27FC236}">
                      <a16:creationId xmlns:a16="http://schemas.microsoft.com/office/drawing/2014/main" xmlns="" id="{F4486659-4679-461E-9E0F-FD106E1F6B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827584" y="1525592"/>
                  <a:ext cx="2572122" cy="1744459"/>
                </a:xfrm>
                <a:prstGeom prst="rect">
                  <a:avLst/>
                </a:prstGeom>
              </p:spPr>
            </p:pic>
            <p:cxnSp>
              <p:nvCxnSpPr>
                <p:cNvPr id="36" name="Straight Connector 34">
                  <a:extLst>
                    <a:ext uri="{FF2B5EF4-FFF2-40B4-BE49-F238E27FC236}">
                      <a16:creationId xmlns:a16="http://schemas.microsoft.com/office/drawing/2014/main" xmlns="" id="{5B8BD226-C8F4-49D8-93EA-382CA3BDA6AA}"/>
                    </a:ext>
                  </a:extLst>
                </p:cNvPr>
                <p:cNvCxnSpPr/>
                <p:nvPr/>
              </p:nvCxnSpPr>
              <p:spPr>
                <a:xfrm>
                  <a:off x="827584" y="1438651"/>
                  <a:ext cx="0" cy="191834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Connecteur droit 30"/>
              <p:cNvCxnSpPr/>
              <p:nvPr/>
            </p:nvCxnSpPr>
            <p:spPr>
              <a:xfrm>
                <a:off x="4382572" y="2841152"/>
                <a:ext cx="3081" cy="123064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/>
              <p:cNvCxnSpPr/>
              <p:nvPr/>
            </p:nvCxnSpPr>
            <p:spPr>
              <a:xfrm>
                <a:off x="4172266" y="3101894"/>
                <a:ext cx="3081" cy="123064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ZoneTexte 32"/>
              <p:cNvSpPr txBox="1"/>
              <p:nvPr/>
            </p:nvSpPr>
            <p:spPr>
              <a:xfrm>
                <a:off x="3813651" y="3005801"/>
                <a:ext cx="723397" cy="41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600" b="1" dirty="0">
                    <a:solidFill>
                      <a:srgbClr val="FF0000"/>
                    </a:solidFill>
                  </a:rPr>
                  <a:t>A</a:t>
                </a:r>
              </a:p>
            </p:txBody>
          </p:sp>
          <p:sp>
            <p:nvSpPr>
              <p:cNvPr id="34" name="ZoneTexte 33"/>
              <p:cNvSpPr txBox="1"/>
              <p:nvPr/>
            </p:nvSpPr>
            <p:spPr>
              <a:xfrm flipH="1">
                <a:off x="4086863" y="2654407"/>
                <a:ext cx="295708" cy="41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600" b="1" dirty="0" smtClean="0">
                    <a:solidFill>
                      <a:srgbClr val="FF0000"/>
                    </a:solidFill>
                  </a:rPr>
                  <a:t>B</a:t>
                </a:r>
                <a:endParaRPr lang="fr-FR" sz="6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53" name="Rectangle 52"/>
            <p:cNvSpPr/>
            <p:nvPr/>
          </p:nvSpPr>
          <p:spPr>
            <a:xfrm>
              <a:off x="2668988" y="944355"/>
              <a:ext cx="371615" cy="369837"/>
            </a:xfrm>
            <a:prstGeom prst="rect">
              <a:avLst/>
            </a:prstGeom>
            <a:solidFill>
              <a:srgbClr val="C0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648398" y="945418"/>
              <a:ext cx="1013980" cy="368845"/>
            </a:xfrm>
            <a:prstGeom prst="rect">
              <a:avLst/>
            </a:prstGeom>
            <a:solidFill>
              <a:schemeClr val="accent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047214" y="959675"/>
              <a:ext cx="932442" cy="368845"/>
            </a:xfrm>
            <a:prstGeom prst="rect">
              <a:avLst/>
            </a:prstGeom>
            <a:solidFill>
              <a:schemeClr val="accent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817569" y="944355"/>
              <a:ext cx="1035378" cy="368094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60877" y="946015"/>
              <a:ext cx="989026" cy="372805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588926" y="914564"/>
              <a:ext cx="1142251" cy="384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dirty="0" smtClean="0"/>
                <a:t>Zone in contact with the metal insert</a:t>
              </a:r>
              <a:endParaRPr lang="en-US" sz="600" dirty="0"/>
            </a:p>
          </p:txBody>
        </p:sp>
        <p:sp>
          <p:nvSpPr>
            <p:cNvPr id="60" name="ZoneTexte 59"/>
            <p:cNvSpPr txBox="1"/>
            <p:nvPr/>
          </p:nvSpPr>
          <p:spPr>
            <a:xfrm>
              <a:off x="3832101" y="922024"/>
              <a:ext cx="1165568" cy="384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dirty="0" smtClean="0"/>
                <a:t>Zone in contact with the metal insert</a:t>
              </a:r>
              <a:endParaRPr lang="en-US" sz="600" dirty="0"/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3919468" y="1619977"/>
              <a:ext cx="933480" cy="256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600" dirty="0" smtClean="0"/>
                <a:t>Target</a:t>
              </a:r>
              <a:endParaRPr lang="fr-FR" sz="600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547800" y="2819713"/>
              <a:ext cx="1521247" cy="277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smtClean="0"/>
                <a:t>Melting Point</a:t>
              </a:r>
              <a:endParaRPr lang="en-US" sz="700" dirty="0"/>
            </a:p>
          </p:txBody>
        </p:sp>
        <p:cxnSp>
          <p:nvCxnSpPr>
            <p:cNvPr id="41" name="Connecteur droit 40"/>
            <p:cNvCxnSpPr/>
            <p:nvPr/>
          </p:nvCxnSpPr>
          <p:spPr>
            <a:xfrm flipV="1">
              <a:off x="672364" y="2863052"/>
              <a:ext cx="1734078" cy="6809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2" name="Connecteur droit avec flèche 41"/>
            <p:cNvCxnSpPr/>
            <p:nvPr/>
          </p:nvCxnSpPr>
          <p:spPr>
            <a:xfrm>
              <a:off x="2531005" y="1863584"/>
              <a:ext cx="15130" cy="151098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e 42"/>
          <p:cNvGrpSpPr/>
          <p:nvPr/>
        </p:nvGrpSpPr>
        <p:grpSpPr>
          <a:xfrm>
            <a:off x="440060" y="1958783"/>
            <a:ext cx="3717450" cy="2595281"/>
            <a:chOff x="84894" y="1173081"/>
            <a:chExt cx="4485784" cy="3137177"/>
          </a:xfrm>
        </p:grpSpPr>
        <p:pic>
          <p:nvPicPr>
            <p:cNvPr id="44" name="Image 4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4894" y="1173081"/>
              <a:ext cx="4400040" cy="3137177"/>
            </a:xfrm>
            <a:prstGeom prst="rect">
              <a:avLst/>
            </a:prstGeom>
          </p:spPr>
        </p:pic>
        <p:sp>
          <p:nvSpPr>
            <p:cNvPr id="45" name="Rectangle 44"/>
            <p:cNvSpPr/>
            <p:nvPr/>
          </p:nvSpPr>
          <p:spPr>
            <a:xfrm>
              <a:off x="2483673" y="1276022"/>
              <a:ext cx="151047" cy="369837"/>
            </a:xfrm>
            <a:prstGeom prst="rect">
              <a:avLst/>
            </a:prstGeom>
            <a:solidFill>
              <a:srgbClr val="C00000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463083" y="1277085"/>
              <a:ext cx="1013980" cy="368845"/>
            </a:xfrm>
            <a:prstGeom prst="rect">
              <a:avLst/>
            </a:prstGeom>
            <a:solidFill>
              <a:schemeClr val="accent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641331" y="1277085"/>
              <a:ext cx="987817" cy="368845"/>
            </a:xfrm>
            <a:prstGeom prst="rect">
              <a:avLst/>
            </a:prstGeom>
            <a:solidFill>
              <a:schemeClr val="accent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632254" y="1276022"/>
              <a:ext cx="778220" cy="368094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1764" y="1277682"/>
              <a:ext cx="892824" cy="372805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448100" y="1277084"/>
              <a:ext cx="1031352" cy="334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dirty="0" smtClean="0"/>
                <a:t>Zone in contact with the metal insert</a:t>
              </a:r>
              <a:endParaRPr lang="en-US" sz="600" dirty="0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1323429" y="1291093"/>
              <a:ext cx="1182097" cy="334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dirty="0" smtClean="0"/>
                <a:t>Zone in contact between two organosheets</a:t>
              </a:r>
              <a:endParaRPr lang="en-US" sz="600" dirty="0"/>
            </a:p>
          </p:txBody>
        </p:sp>
        <p:sp>
          <p:nvSpPr>
            <p:cNvPr id="62" name="ZoneTexte 61"/>
            <p:cNvSpPr txBox="1"/>
            <p:nvPr/>
          </p:nvSpPr>
          <p:spPr>
            <a:xfrm>
              <a:off x="3539326" y="1300188"/>
              <a:ext cx="1031352" cy="3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600"/>
              </a:lvl1pPr>
            </a:lstStyle>
            <a:p>
              <a:r>
                <a:rPr lang="fr-FR" dirty="0"/>
                <a:t>Zone in </a:t>
              </a:r>
              <a:r>
                <a:rPr lang="en-US" dirty="0"/>
                <a:t>contact</a:t>
              </a:r>
              <a:r>
                <a:rPr lang="fr-FR" dirty="0"/>
                <a:t> </a:t>
              </a:r>
              <a:r>
                <a:rPr lang="en-US" dirty="0" smtClean="0"/>
                <a:t>with the metal insert</a:t>
              </a:r>
              <a:endParaRPr lang="en-US" dirty="0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535415" y="1716535"/>
              <a:ext cx="369508" cy="288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b="1" dirty="0">
                  <a:solidFill>
                    <a:srgbClr val="FF0000"/>
                  </a:solidFill>
                </a:rPr>
                <a:t>A</a:t>
              </a:r>
            </a:p>
          </p:txBody>
        </p:sp>
        <p:cxnSp>
          <p:nvCxnSpPr>
            <p:cNvPr id="65" name="Connecteur droit 64"/>
            <p:cNvCxnSpPr/>
            <p:nvPr/>
          </p:nvCxnSpPr>
          <p:spPr>
            <a:xfrm>
              <a:off x="569856" y="1716536"/>
              <a:ext cx="0" cy="110775"/>
            </a:xfrm>
            <a:prstGeom prst="line">
              <a:avLst/>
            </a:prstGeom>
            <a:ln w="28575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ZoneTexte 65"/>
            <p:cNvSpPr txBox="1"/>
            <p:nvPr/>
          </p:nvSpPr>
          <p:spPr>
            <a:xfrm flipH="1">
              <a:off x="4268306" y="1720974"/>
              <a:ext cx="151045" cy="288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b="1" dirty="0" smtClean="0">
                  <a:solidFill>
                    <a:srgbClr val="FF0000"/>
                  </a:solidFill>
                </a:rPr>
                <a:t>B</a:t>
              </a:r>
              <a:endParaRPr lang="fr-FR" sz="9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67" name="Connecteur droit 66"/>
            <p:cNvCxnSpPr/>
            <p:nvPr/>
          </p:nvCxnSpPr>
          <p:spPr>
            <a:xfrm>
              <a:off x="4419351" y="1994784"/>
              <a:ext cx="0" cy="110775"/>
            </a:xfrm>
            <a:prstGeom prst="line">
              <a:avLst/>
            </a:prstGeom>
            <a:ln w="28575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/>
            <p:nvPr/>
          </p:nvCxnSpPr>
          <p:spPr>
            <a:xfrm>
              <a:off x="2553437" y="1243837"/>
              <a:ext cx="23196" cy="28663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e 68"/>
            <p:cNvGrpSpPr/>
            <p:nvPr/>
          </p:nvGrpSpPr>
          <p:grpSpPr>
            <a:xfrm>
              <a:off x="1787279" y="2886045"/>
              <a:ext cx="1486699" cy="858993"/>
              <a:chOff x="3709323" y="2085975"/>
              <a:chExt cx="2910553" cy="1544588"/>
            </a:xfrm>
          </p:grpSpPr>
          <p:grpSp>
            <p:nvGrpSpPr>
              <p:cNvPr id="75" name="Group 9">
                <a:extLst>
                  <a:ext uri="{FF2B5EF4-FFF2-40B4-BE49-F238E27FC236}">
                    <a16:creationId xmlns:a16="http://schemas.microsoft.com/office/drawing/2014/main" xmlns="" id="{49A58E3D-F581-4B6F-839D-44A3BD77715D}"/>
                  </a:ext>
                </a:extLst>
              </p:cNvPr>
              <p:cNvGrpSpPr/>
              <p:nvPr/>
            </p:nvGrpSpPr>
            <p:grpSpPr>
              <a:xfrm>
                <a:off x="4175348" y="2085975"/>
                <a:ext cx="2444528" cy="1544588"/>
                <a:chOff x="827584" y="1438651"/>
                <a:chExt cx="2572121" cy="1918341"/>
              </a:xfrm>
            </p:grpSpPr>
            <p:pic>
              <p:nvPicPr>
                <p:cNvPr id="80" name="Picture 8">
                  <a:extLst>
                    <a:ext uri="{FF2B5EF4-FFF2-40B4-BE49-F238E27FC236}">
                      <a16:creationId xmlns:a16="http://schemas.microsoft.com/office/drawing/2014/main" xmlns="" id="{F4486659-4679-461E-9E0F-FD106E1F6B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27584" y="1525592"/>
                  <a:ext cx="2572121" cy="1744458"/>
                </a:xfrm>
                <a:prstGeom prst="rect">
                  <a:avLst/>
                </a:prstGeom>
              </p:spPr>
            </p:pic>
            <p:cxnSp>
              <p:nvCxnSpPr>
                <p:cNvPr id="81" name="Straight Connector 34">
                  <a:extLst>
                    <a:ext uri="{FF2B5EF4-FFF2-40B4-BE49-F238E27FC236}">
                      <a16:creationId xmlns:a16="http://schemas.microsoft.com/office/drawing/2014/main" xmlns="" id="{5B8BD226-C8F4-49D8-93EA-382CA3BDA6AA}"/>
                    </a:ext>
                  </a:extLst>
                </p:cNvPr>
                <p:cNvCxnSpPr/>
                <p:nvPr/>
              </p:nvCxnSpPr>
              <p:spPr>
                <a:xfrm>
                  <a:off x="827584" y="1438651"/>
                  <a:ext cx="0" cy="191834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necteur droit 75"/>
              <p:cNvCxnSpPr/>
              <p:nvPr/>
            </p:nvCxnSpPr>
            <p:spPr>
              <a:xfrm>
                <a:off x="4382572" y="2841152"/>
                <a:ext cx="3081" cy="123064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cteur droit 76"/>
              <p:cNvCxnSpPr/>
              <p:nvPr/>
            </p:nvCxnSpPr>
            <p:spPr>
              <a:xfrm>
                <a:off x="4172266" y="3101894"/>
                <a:ext cx="3081" cy="123064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ZoneTexte 77"/>
              <p:cNvSpPr txBox="1"/>
              <p:nvPr/>
            </p:nvSpPr>
            <p:spPr>
              <a:xfrm>
                <a:off x="3709323" y="2975255"/>
                <a:ext cx="723394" cy="450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700" b="1" dirty="0">
                    <a:solidFill>
                      <a:srgbClr val="FF0000"/>
                    </a:solidFill>
                  </a:rPr>
                  <a:t>A</a:t>
                </a:r>
              </a:p>
            </p:txBody>
          </p:sp>
          <p:sp>
            <p:nvSpPr>
              <p:cNvPr id="79" name="ZoneTexte 78"/>
              <p:cNvSpPr txBox="1"/>
              <p:nvPr/>
            </p:nvSpPr>
            <p:spPr>
              <a:xfrm flipH="1">
                <a:off x="4041917" y="2519520"/>
                <a:ext cx="295708" cy="450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700" b="1" dirty="0" smtClean="0">
                    <a:solidFill>
                      <a:srgbClr val="FF0000"/>
                    </a:solidFill>
                  </a:rPr>
                  <a:t>B</a:t>
                </a:r>
                <a:endParaRPr lang="fr-FR" sz="700" b="1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70" name="Connecteur droit avec flèche 69"/>
            <p:cNvCxnSpPr/>
            <p:nvPr/>
          </p:nvCxnSpPr>
          <p:spPr>
            <a:xfrm>
              <a:off x="2571234" y="2266140"/>
              <a:ext cx="22759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avec flèche 70"/>
            <p:cNvCxnSpPr/>
            <p:nvPr/>
          </p:nvCxnSpPr>
          <p:spPr>
            <a:xfrm flipH="1">
              <a:off x="2308799" y="2609579"/>
              <a:ext cx="256236" cy="635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ZoneTexte 71"/>
            <p:cNvSpPr txBox="1"/>
            <p:nvPr/>
          </p:nvSpPr>
          <p:spPr>
            <a:xfrm>
              <a:off x="2508164" y="2296477"/>
              <a:ext cx="834626" cy="250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/>
                <a:t>Top</a:t>
              </a:r>
              <a:endParaRPr lang="fr-FR" sz="700" dirty="0"/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1670898" y="2527544"/>
              <a:ext cx="834626" cy="250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 smtClean="0"/>
                <a:t>Bottom</a:t>
              </a:r>
              <a:endParaRPr lang="en-US" sz="700" dirty="0"/>
            </a:p>
          </p:txBody>
        </p:sp>
      </p:grpSp>
      <p:sp>
        <p:nvSpPr>
          <p:cNvPr id="82" name="Rectangle 81"/>
          <p:cNvSpPr/>
          <p:nvPr/>
        </p:nvSpPr>
        <p:spPr>
          <a:xfrm>
            <a:off x="708710" y="1698549"/>
            <a:ext cx="10070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err="1" smtClean="0"/>
              <a:t>Preheating</a:t>
            </a:r>
            <a:endParaRPr lang="fr-FR" sz="1400" b="1" dirty="0"/>
          </a:p>
        </p:txBody>
      </p:sp>
      <p:sp>
        <p:nvSpPr>
          <p:cNvPr id="83" name="Rectangle 82"/>
          <p:cNvSpPr/>
          <p:nvPr/>
        </p:nvSpPr>
        <p:spPr>
          <a:xfrm>
            <a:off x="4848502" y="1710852"/>
            <a:ext cx="7965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/>
              <a:t>Transfer</a:t>
            </a:r>
            <a:endParaRPr lang="fr-FR" sz="1400" b="1" dirty="0"/>
          </a:p>
        </p:txBody>
      </p:sp>
      <p:sp>
        <p:nvSpPr>
          <p:cNvPr id="74" name="ZoneTexte 73"/>
          <p:cNvSpPr txBox="1"/>
          <p:nvPr/>
        </p:nvSpPr>
        <p:spPr>
          <a:xfrm>
            <a:off x="2470252" y="2041753"/>
            <a:ext cx="979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Zone in contact between two organosheets</a:t>
            </a:r>
            <a:endParaRPr lang="en-US" sz="600" dirty="0"/>
          </a:p>
        </p:txBody>
      </p:sp>
      <p:sp>
        <p:nvSpPr>
          <p:cNvPr id="84" name="ZoneTexte 83"/>
          <p:cNvSpPr txBox="1"/>
          <p:nvPr/>
        </p:nvSpPr>
        <p:spPr>
          <a:xfrm>
            <a:off x="5692155" y="2021998"/>
            <a:ext cx="979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Zone in contact between two organosheets</a:t>
            </a:r>
            <a:endParaRPr lang="en-US" sz="600" dirty="0"/>
          </a:p>
        </p:txBody>
      </p:sp>
      <p:sp>
        <p:nvSpPr>
          <p:cNvPr id="85" name="ZoneTexte 84"/>
          <p:cNvSpPr txBox="1"/>
          <p:nvPr/>
        </p:nvSpPr>
        <p:spPr>
          <a:xfrm>
            <a:off x="6669610" y="2007037"/>
            <a:ext cx="979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Zone in contact between two organosheets</a:t>
            </a:r>
            <a:endParaRPr lang="en-US" sz="600" dirty="0"/>
          </a:p>
        </p:txBody>
      </p:sp>
      <p:sp>
        <p:nvSpPr>
          <p:cNvPr id="86" name="Rectangle 85"/>
          <p:cNvSpPr/>
          <p:nvPr/>
        </p:nvSpPr>
        <p:spPr>
          <a:xfrm>
            <a:off x="6277966" y="317839"/>
            <a:ext cx="80021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 smtClean="0"/>
              <a:t>Preheating</a:t>
            </a:r>
            <a:endParaRPr lang="en-US" sz="1050" b="1" dirty="0"/>
          </a:p>
        </p:txBody>
      </p:sp>
      <p:sp>
        <p:nvSpPr>
          <p:cNvPr id="87" name="Rectangle 86"/>
          <p:cNvSpPr/>
          <p:nvPr/>
        </p:nvSpPr>
        <p:spPr>
          <a:xfrm>
            <a:off x="7745229" y="317839"/>
            <a:ext cx="65755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50" b="1" dirty="0" smtClean="0"/>
              <a:t>Transfer</a:t>
            </a:r>
            <a:endParaRPr lang="fr-FR" sz="1050" b="1" strike="sngStrike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66524" y="4084761"/>
            <a:ext cx="445526" cy="1866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499194" y="4098134"/>
                <a:ext cx="470322" cy="2253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sz="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8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r-FR" sz="8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9194" y="4098134"/>
                <a:ext cx="470322" cy="225383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ZoneTexte 88"/>
          <p:cNvSpPr txBox="1"/>
          <p:nvPr/>
        </p:nvSpPr>
        <p:spPr>
          <a:xfrm>
            <a:off x="882817" y="4000352"/>
            <a:ext cx="8596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600" dirty="0" smtClean="0"/>
              <a:t>Optimized </a:t>
            </a:r>
          </a:p>
          <a:p>
            <a:pPr>
              <a:lnSpc>
                <a:spcPts val="900"/>
              </a:lnSpc>
            </a:pPr>
            <a:r>
              <a:rPr lang="en-US" sz="600" dirty="0" smtClean="0"/>
              <a:t>Non Optimized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78063" y="3147149"/>
            <a:ext cx="763583" cy="155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ZoneTexte 90"/>
          <p:cNvSpPr txBox="1"/>
          <p:nvPr/>
        </p:nvSpPr>
        <p:spPr>
          <a:xfrm>
            <a:off x="5130019" y="3063906"/>
            <a:ext cx="8596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600" dirty="0" smtClean="0"/>
              <a:t>Optimized </a:t>
            </a:r>
          </a:p>
          <a:p>
            <a:pPr>
              <a:lnSpc>
                <a:spcPts val="900"/>
              </a:lnSpc>
            </a:pPr>
            <a:r>
              <a:rPr lang="en-US" sz="600" dirty="0" smtClean="0"/>
              <a:t>Non Optimized</a:t>
            </a:r>
          </a:p>
        </p:txBody>
      </p:sp>
    </p:spTree>
    <p:extLst>
      <p:ext uri="{BB962C8B-B14F-4D97-AF65-F5344CB8AC3E}">
        <p14:creationId xmlns:p14="http://schemas.microsoft.com/office/powerpoint/2010/main" val="372775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r-FR" dirty="0" err="1" smtClean="0"/>
              <a:t>Optimization</a:t>
            </a:r>
            <a:r>
              <a:rPr lang="fr-FR" dirty="0" smtClean="0"/>
              <a:t> (2/2)</a:t>
            </a:r>
            <a:endParaRPr lang="fr-FR" dirty="0"/>
          </a:p>
        </p:txBody>
      </p:sp>
      <p:grpSp>
        <p:nvGrpSpPr>
          <p:cNvPr id="3" name="Groupe 2"/>
          <p:cNvGrpSpPr/>
          <p:nvPr/>
        </p:nvGrpSpPr>
        <p:grpSpPr>
          <a:xfrm>
            <a:off x="4312402" y="199656"/>
            <a:ext cx="2563725" cy="1091012"/>
            <a:chOff x="3863676" y="1194393"/>
            <a:chExt cx="3171008" cy="1459731"/>
          </a:xfrm>
        </p:grpSpPr>
        <p:sp>
          <p:nvSpPr>
            <p:cNvPr id="74" name="Rectangle 73"/>
            <p:cNvSpPr/>
            <p:nvPr/>
          </p:nvSpPr>
          <p:spPr>
            <a:xfrm>
              <a:off x="3863676" y="1222841"/>
              <a:ext cx="3171008" cy="1431283"/>
            </a:xfrm>
            <a:prstGeom prst="rect">
              <a:avLst/>
            </a:prstGeom>
            <a:solidFill>
              <a:schemeClr val="accent2">
                <a:lumMod val="75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50">
                <a:solidFill>
                  <a:prstClr val="white"/>
                </a:solidFill>
              </a:endParaRPr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5087279" y="1194393"/>
              <a:ext cx="967911" cy="411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 smtClean="0"/>
                <a:t>Bloc 2 (OPT2)</a:t>
              </a:r>
              <a:endParaRPr lang="fr-FR" sz="700" dirty="0"/>
            </a:p>
            <a:p>
              <a:endParaRPr lang="fr-FR" sz="700" dirty="0"/>
            </a:p>
          </p:txBody>
        </p:sp>
        <p:grpSp>
          <p:nvGrpSpPr>
            <p:cNvPr id="85" name="Groupe 84"/>
            <p:cNvGrpSpPr/>
            <p:nvPr/>
          </p:nvGrpSpPr>
          <p:grpSpPr>
            <a:xfrm>
              <a:off x="3952311" y="1709800"/>
              <a:ext cx="1271653" cy="799788"/>
              <a:chOff x="675297" y="3089172"/>
              <a:chExt cx="1271653" cy="799788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675297" y="3089172"/>
                <a:ext cx="1271653" cy="799788"/>
              </a:xfrm>
              <a:prstGeom prst="rect">
                <a:avLst/>
              </a:prstGeom>
              <a:solidFill>
                <a:srgbClr val="00778B"/>
              </a:solidFill>
              <a:ln w="19050" cap="flat" cmpd="sng" algn="ctr">
                <a:solidFill>
                  <a:srgbClr val="00778B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grpSp>
            <p:nvGrpSpPr>
              <p:cNvPr id="87" name="Groupe 86"/>
              <p:cNvGrpSpPr/>
              <p:nvPr/>
            </p:nvGrpSpPr>
            <p:grpSpPr>
              <a:xfrm>
                <a:off x="766042" y="3104723"/>
                <a:ext cx="1076099" cy="752945"/>
                <a:chOff x="6444208" y="2390150"/>
                <a:chExt cx="1440160" cy="884290"/>
              </a:xfrm>
            </p:grpSpPr>
            <p:sp>
              <p:nvSpPr>
                <p:cNvPr id="88" name="Rectangle 87"/>
                <p:cNvSpPr/>
                <p:nvPr/>
              </p:nvSpPr>
              <p:spPr>
                <a:xfrm>
                  <a:off x="6444208" y="2552519"/>
                  <a:ext cx="1440160" cy="384864"/>
                </a:xfrm>
                <a:prstGeom prst="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89" name="Rectangle 88"/>
                <p:cNvSpPr/>
                <p:nvPr/>
              </p:nvSpPr>
              <p:spPr>
                <a:xfrm>
                  <a:off x="6444208" y="2937999"/>
                  <a:ext cx="1440160" cy="336441"/>
                </a:xfrm>
                <a:prstGeom prst="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grpSp>
              <p:nvGrpSpPr>
                <p:cNvPr id="90" name="Groupe 89"/>
                <p:cNvGrpSpPr/>
                <p:nvPr/>
              </p:nvGrpSpPr>
              <p:grpSpPr>
                <a:xfrm>
                  <a:off x="6735010" y="2767418"/>
                  <a:ext cx="861326" cy="230733"/>
                  <a:chOff x="1688756" y="2260890"/>
                  <a:chExt cx="6705600" cy="499678"/>
                </a:xfrm>
              </p:grpSpPr>
              <p:sp>
                <p:nvSpPr>
                  <p:cNvPr id="100" name="Trapèze 99"/>
                  <p:cNvSpPr/>
                  <p:nvPr/>
                </p:nvSpPr>
                <p:spPr>
                  <a:xfrm rot="5400000">
                    <a:off x="6568337" y="928095"/>
                    <a:ext cx="329514" cy="3317175"/>
                  </a:xfrm>
                  <a:prstGeom prst="trapezoid">
                    <a:avLst>
                      <a:gd name="adj" fmla="val 30301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51500" dist="25400" dir="5400000" rotWithShape="0">
                      <a:srgbClr val="000000">
                        <a:alpha val="4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Franklin Gothic Book"/>
                    </a:endParaRPr>
                  </a:p>
                </p:txBody>
              </p:sp>
              <p:sp>
                <p:nvSpPr>
                  <p:cNvPr id="101" name="Trapèze 100"/>
                  <p:cNvSpPr/>
                  <p:nvPr/>
                </p:nvSpPr>
                <p:spPr>
                  <a:xfrm rot="5400000" flipV="1">
                    <a:off x="3056796" y="1029052"/>
                    <a:ext cx="362467" cy="3096307"/>
                  </a:xfrm>
                  <a:prstGeom prst="trapezoid">
                    <a:avLst>
                      <a:gd name="adj" fmla="val 30301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51500" dist="25400" dir="5400000" rotWithShape="0">
                      <a:srgbClr val="000000">
                        <a:alpha val="4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Franklin Gothic Book"/>
                    </a:endParaRPr>
                  </a:p>
                </p:txBody>
              </p:sp>
              <p:sp>
                <p:nvSpPr>
                  <p:cNvPr id="102" name="Rectangle 101"/>
                  <p:cNvSpPr/>
                  <p:nvPr/>
                </p:nvSpPr>
                <p:spPr>
                  <a:xfrm>
                    <a:off x="1688756" y="2640975"/>
                    <a:ext cx="6705600" cy="119593"/>
                  </a:xfrm>
                  <a:prstGeom prst="rect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51500" dist="25400" dir="5400000" rotWithShape="0">
                      <a:srgbClr val="000000">
                        <a:alpha val="4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Franklin Gothic Book"/>
                    </a:endParaRPr>
                  </a:p>
                </p:txBody>
              </p:sp>
              <p:grpSp>
                <p:nvGrpSpPr>
                  <p:cNvPr id="103" name="Groupe 102"/>
                  <p:cNvGrpSpPr/>
                  <p:nvPr/>
                </p:nvGrpSpPr>
                <p:grpSpPr>
                  <a:xfrm>
                    <a:off x="3133267" y="2260890"/>
                    <a:ext cx="3816577" cy="380085"/>
                    <a:chOff x="3322738" y="1341017"/>
                    <a:chExt cx="3816577" cy="516614"/>
                  </a:xfrm>
                  <a:solidFill>
                    <a:sysClr val="window" lastClr="FFFFFF">
                      <a:lumMod val="75000"/>
                    </a:sysClr>
                  </a:solidFill>
                </p:grpSpPr>
                <p:sp>
                  <p:nvSpPr>
                    <p:cNvPr id="104" name="Rectangle 103"/>
                    <p:cNvSpPr/>
                    <p:nvPr/>
                  </p:nvSpPr>
                  <p:spPr>
                    <a:xfrm>
                      <a:off x="3322738" y="1793377"/>
                      <a:ext cx="3816577" cy="64254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05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Franklin Gothic Book"/>
                      </a:endParaRPr>
                    </a:p>
                  </p:txBody>
                </p:sp>
                <p:sp>
                  <p:nvSpPr>
                    <p:cNvPr id="105" name="Rectangle 104"/>
                    <p:cNvSpPr/>
                    <p:nvPr/>
                  </p:nvSpPr>
                  <p:spPr>
                    <a:xfrm>
                      <a:off x="4626653" y="1341017"/>
                      <a:ext cx="834590" cy="458948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05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Franklin Gothic Book"/>
                      </a:endParaRPr>
                    </a:p>
                  </p:txBody>
                </p:sp>
              </p:grpSp>
            </p:grpSp>
            <p:sp>
              <p:nvSpPr>
                <p:cNvPr id="91" name="Ellipse 90"/>
                <p:cNvSpPr/>
                <p:nvPr/>
              </p:nvSpPr>
              <p:spPr>
                <a:xfrm>
                  <a:off x="6621317" y="2707905"/>
                  <a:ext cx="88381" cy="85971"/>
                </a:xfrm>
                <a:prstGeom prst="ellipse">
                  <a:avLst/>
                </a:prstGeom>
                <a:solidFill>
                  <a:srgbClr val="FFC000"/>
                </a:solidFill>
                <a:ln w="19050" cap="flat" cmpd="sng" algn="ctr">
                  <a:solidFill>
                    <a:srgbClr val="00778B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92" name="Ellipse 91"/>
                <p:cNvSpPr/>
                <p:nvPr/>
              </p:nvSpPr>
              <p:spPr>
                <a:xfrm>
                  <a:off x="6896917" y="2643809"/>
                  <a:ext cx="88381" cy="85971"/>
                </a:xfrm>
                <a:prstGeom prst="ellipse">
                  <a:avLst/>
                </a:prstGeom>
                <a:solidFill>
                  <a:srgbClr val="FFC000"/>
                </a:solidFill>
                <a:ln w="19050" cap="flat" cmpd="sng" algn="ctr">
                  <a:solidFill>
                    <a:srgbClr val="00778B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93" name="Ellipse 92"/>
                <p:cNvSpPr/>
                <p:nvPr/>
              </p:nvSpPr>
              <p:spPr>
                <a:xfrm>
                  <a:off x="6710529" y="3093309"/>
                  <a:ext cx="88381" cy="85971"/>
                </a:xfrm>
                <a:prstGeom prst="ellipse">
                  <a:avLst/>
                </a:prstGeom>
                <a:solidFill>
                  <a:srgbClr val="FFC000"/>
                </a:solidFill>
                <a:ln w="19050" cap="flat" cmpd="sng" algn="ctr">
                  <a:solidFill>
                    <a:srgbClr val="00778B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94" name="Ellipse 93"/>
                <p:cNvSpPr/>
                <p:nvPr/>
              </p:nvSpPr>
              <p:spPr>
                <a:xfrm>
                  <a:off x="7120097" y="3077687"/>
                  <a:ext cx="88381" cy="85971"/>
                </a:xfrm>
                <a:prstGeom prst="ellipse">
                  <a:avLst/>
                </a:prstGeom>
                <a:solidFill>
                  <a:srgbClr val="FFC000"/>
                </a:solidFill>
                <a:ln w="19050" cap="flat" cmpd="sng" algn="ctr">
                  <a:solidFill>
                    <a:srgbClr val="00778B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95" name="Ellipse 94"/>
                <p:cNvSpPr/>
                <p:nvPr/>
              </p:nvSpPr>
              <p:spPr>
                <a:xfrm>
                  <a:off x="7502232" y="3077687"/>
                  <a:ext cx="88381" cy="85971"/>
                </a:xfrm>
                <a:prstGeom prst="ellipse">
                  <a:avLst/>
                </a:prstGeom>
                <a:solidFill>
                  <a:srgbClr val="FFC000"/>
                </a:solidFill>
                <a:ln w="19050" cap="flat" cmpd="sng" algn="ctr">
                  <a:solidFill>
                    <a:srgbClr val="00778B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96" name="Ellipse 95"/>
                <p:cNvSpPr/>
                <p:nvPr/>
              </p:nvSpPr>
              <p:spPr>
                <a:xfrm>
                  <a:off x="7287000" y="2643809"/>
                  <a:ext cx="88381" cy="85971"/>
                </a:xfrm>
                <a:prstGeom prst="ellipse">
                  <a:avLst/>
                </a:prstGeom>
                <a:solidFill>
                  <a:srgbClr val="FFC000"/>
                </a:solidFill>
                <a:ln w="19050" cap="flat" cmpd="sng" algn="ctr">
                  <a:solidFill>
                    <a:srgbClr val="00778B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97" name="Ellipse 96"/>
                <p:cNvSpPr/>
                <p:nvPr/>
              </p:nvSpPr>
              <p:spPr>
                <a:xfrm>
                  <a:off x="7636590" y="2731114"/>
                  <a:ext cx="88380" cy="85971"/>
                </a:xfrm>
                <a:prstGeom prst="ellipse">
                  <a:avLst/>
                </a:prstGeom>
                <a:solidFill>
                  <a:srgbClr val="FFC000"/>
                </a:solidFill>
                <a:ln w="19050" cap="flat" cmpd="sng" algn="ctr">
                  <a:solidFill>
                    <a:srgbClr val="00778B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98" name="Flèche vers le bas 97"/>
                <p:cNvSpPr/>
                <p:nvPr/>
              </p:nvSpPr>
              <p:spPr>
                <a:xfrm>
                  <a:off x="6665507" y="2390150"/>
                  <a:ext cx="152891" cy="157500"/>
                </a:xfrm>
                <a:prstGeom prst="downArrow">
                  <a:avLst/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99" name="Flèche vers le bas 98"/>
                <p:cNvSpPr/>
                <p:nvPr/>
              </p:nvSpPr>
              <p:spPr>
                <a:xfrm>
                  <a:off x="7375381" y="2395653"/>
                  <a:ext cx="152891" cy="157500"/>
                </a:xfrm>
                <a:prstGeom prst="downArrow">
                  <a:avLst/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</p:grpSp>
        </p:grpSp>
        <p:grpSp>
          <p:nvGrpSpPr>
            <p:cNvPr id="106" name="Groupe 105"/>
            <p:cNvGrpSpPr/>
            <p:nvPr/>
          </p:nvGrpSpPr>
          <p:grpSpPr>
            <a:xfrm>
              <a:off x="5595068" y="1709800"/>
              <a:ext cx="1271653" cy="799788"/>
              <a:chOff x="2067755" y="2740153"/>
              <a:chExt cx="1271653" cy="799788"/>
            </a:xfrm>
          </p:grpSpPr>
          <p:sp>
            <p:nvSpPr>
              <p:cNvPr id="107" name="Rectangle 106"/>
              <p:cNvSpPr/>
              <p:nvPr/>
            </p:nvSpPr>
            <p:spPr>
              <a:xfrm>
                <a:off x="2067755" y="2740153"/>
                <a:ext cx="1271653" cy="799788"/>
              </a:xfrm>
              <a:prstGeom prst="rect">
                <a:avLst/>
              </a:prstGeom>
              <a:solidFill>
                <a:srgbClr val="00778B"/>
              </a:solidFill>
              <a:ln w="19050" cap="flat" cmpd="sng" algn="ctr">
                <a:solidFill>
                  <a:srgbClr val="00778B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grpSp>
            <p:nvGrpSpPr>
              <p:cNvPr id="108" name="Groupe 107"/>
              <p:cNvGrpSpPr/>
              <p:nvPr/>
            </p:nvGrpSpPr>
            <p:grpSpPr>
              <a:xfrm>
                <a:off x="2158558" y="2826157"/>
                <a:ext cx="1102797" cy="615875"/>
                <a:chOff x="6516216" y="2716532"/>
                <a:chExt cx="1166263" cy="599176"/>
              </a:xfrm>
            </p:grpSpPr>
            <p:sp>
              <p:nvSpPr>
                <p:cNvPr id="109" name="Rectangle 108"/>
                <p:cNvSpPr/>
                <p:nvPr/>
              </p:nvSpPr>
              <p:spPr>
                <a:xfrm>
                  <a:off x="6542758" y="2716532"/>
                  <a:ext cx="1139721" cy="319427"/>
                </a:xfrm>
                <a:prstGeom prst="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10" name="Rectangle 109"/>
                <p:cNvSpPr/>
                <p:nvPr/>
              </p:nvSpPr>
              <p:spPr>
                <a:xfrm>
                  <a:off x="6542758" y="3036471"/>
                  <a:ext cx="1139721" cy="279237"/>
                </a:xfrm>
                <a:prstGeom prst="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11" name="Ellipse 110"/>
                <p:cNvSpPr/>
                <p:nvPr/>
              </p:nvSpPr>
              <p:spPr>
                <a:xfrm>
                  <a:off x="6650819" y="2837583"/>
                  <a:ext cx="69943" cy="71354"/>
                </a:xfrm>
                <a:prstGeom prst="ellipse">
                  <a:avLst/>
                </a:prstGeom>
                <a:solidFill>
                  <a:srgbClr val="009DD9">
                    <a:lumMod val="75000"/>
                  </a:srgbClr>
                </a:solidFill>
                <a:ln w="19050" cap="flat" cmpd="sng" algn="ctr">
                  <a:solidFill>
                    <a:srgbClr val="00778B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12" name="Ellipse 111"/>
                <p:cNvSpPr/>
                <p:nvPr/>
              </p:nvSpPr>
              <p:spPr>
                <a:xfrm>
                  <a:off x="6901025" y="2792300"/>
                  <a:ext cx="69943" cy="71354"/>
                </a:xfrm>
                <a:prstGeom prst="ellipse">
                  <a:avLst/>
                </a:prstGeom>
                <a:solidFill>
                  <a:srgbClr val="009DD9">
                    <a:lumMod val="75000"/>
                  </a:srgbClr>
                </a:solidFill>
                <a:ln w="19050" cap="flat" cmpd="sng" algn="ctr">
                  <a:solidFill>
                    <a:srgbClr val="00778B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13" name="Ellipse 112"/>
                <p:cNvSpPr/>
                <p:nvPr/>
              </p:nvSpPr>
              <p:spPr>
                <a:xfrm>
                  <a:off x="6753520" y="3165374"/>
                  <a:ext cx="69943" cy="71354"/>
                </a:xfrm>
                <a:prstGeom prst="ellipse">
                  <a:avLst/>
                </a:prstGeom>
                <a:solidFill>
                  <a:srgbClr val="009DD9">
                    <a:lumMod val="75000"/>
                  </a:srgbClr>
                </a:solidFill>
                <a:ln w="19050" cap="flat" cmpd="sng" algn="ctr">
                  <a:solidFill>
                    <a:srgbClr val="00778B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14" name="Ellipse 113"/>
                <p:cNvSpPr/>
                <p:nvPr/>
              </p:nvSpPr>
              <p:spPr>
                <a:xfrm>
                  <a:off x="7077646" y="3152408"/>
                  <a:ext cx="69943" cy="71354"/>
                </a:xfrm>
                <a:prstGeom prst="ellipse">
                  <a:avLst/>
                </a:prstGeom>
                <a:solidFill>
                  <a:srgbClr val="009DD9">
                    <a:lumMod val="75000"/>
                  </a:srgbClr>
                </a:solidFill>
                <a:ln w="19050" cap="flat" cmpd="sng" algn="ctr">
                  <a:solidFill>
                    <a:srgbClr val="00778B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15" name="Ellipse 114"/>
                <p:cNvSpPr/>
                <p:nvPr/>
              </p:nvSpPr>
              <p:spPr>
                <a:xfrm>
                  <a:off x="7442907" y="3152408"/>
                  <a:ext cx="69943" cy="71354"/>
                </a:xfrm>
                <a:prstGeom prst="ellipse">
                  <a:avLst/>
                </a:prstGeom>
                <a:solidFill>
                  <a:srgbClr val="009DD9">
                    <a:lumMod val="75000"/>
                  </a:srgbClr>
                </a:solidFill>
                <a:ln w="19050" cap="flat" cmpd="sng" algn="ctr">
                  <a:solidFill>
                    <a:srgbClr val="00778B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16" name="Ellipse 115"/>
                <p:cNvSpPr/>
                <p:nvPr/>
              </p:nvSpPr>
              <p:spPr>
                <a:xfrm>
                  <a:off x="7209731" y="2792300"/>
                  <a:ext cx="69943" cy="71354"/>
                </a:xfrm>
                <a:prstGeom prst="ellipse">
                  <a:avLst/>
                </a:prstGeom>
                <a:solidFill>
                  <a:srgbClr val="009DD9">
                    <a:lumMod val="75000"/>
                  </a:srgbClr>
                </a:solidFill>
                <a:ln w="19050" cap="flat" cmpd="sng" algn="ctr">
                  <a:solidFill>
                    <a:srgbClr val="00778B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17" name="Ellipse 116"/>
                <p:cNvSpPr/>
                <p:nvPr/>
              </p:nvSpPr>
              <p:spPr>
                <a:xfrm>
                  <a:off x="7491305" y="2833478"/>
                  <a:ext cx="69943" cy="71354"/>
                </a:xfrm>
                <a:prstGeom prst="ellipse">
                  <a:avLst/>
                </a:prstGeom>
                <a:solidFill>
                  <a:srgbClr val="009DD9">
                    <a:lumMod val="75000"/>
                  </a:srgbClr>
                </a:solidFill>
                <a:ln w="19050" cap="flat" cmpd="sng" algn="ctr">
                  <a:solidFill>
                    <a:srgbClr val="00778B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18" name="Rectangle 117"/>
                <p:cNvSpPr/>
                <p:nvPr/>
              </p:nvSpPr>
              <p:spPr>
                <a:xfrm>
                  <a:off x="6752862" y="2924944"/>
                  <a:ext cx="323304" cy="103445"/>
                </a:xfrm>
                <a:prstGeom prst="rect">
                  <a:avLst/>
                </a:prstGeom>
                <a:solidFill>
                  <a:srgbClr val="C4D600"/>
                </a:solidFill>
                <a:ln w="19050" cap="flat" cmpd="sng" algn="ctr">
                  <a:solidFill>
                    <a:srgbClr val="C4D600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19" name="Rectangle 118"/>
                <p:cNvSpPr/>
                <p:nvPr/>
              </p:nvSpPr>
              <p:spPr>
                <a:xfrm>
                  <a:off x="7116793" y="2924944"/>
                  <a:ext cx="333212" cy="63120"/>
                </a:xfrm>
                <a:prstGeom prst="rect">
                  <a:avLst/>
                </a:prstGeom>
                <a:solidFill>
                  <a:srgbClr val="C4D600"/>
                </a:solidFill>
                <a:ln w="19050" cap="flat" cmpd="sng" algn="ctr">
                  <a:solidFill>
                    <a:srgbClr val="C4D600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cxnSp>
              <p:nvCxnSpPr>
                <p:cNvPr id="120" name="Connecteur droit 119"/>
                <p:cNvCxnSpPr/>
                <p:nvPr/>
              </p:nvCxnSpPr>
              <p:spPr>
                <a:xfrm>
                  <a:off x="6516216" y="2963038"/>
                  <a:ext cx="238156" cy="0"/>
                </a:xfrm>
                <a:prstGeom prst="line">
                  <a:avLst/>
                </a:prstGeom>
                <a:solidFill>
                  <a:srgbClr val="C4D600"/>
                </a:solidFill>
                <a:ln w="19050" cap="flat" cmpd="sng" algn="ctr">
                  <a:solidFill>
                    <a:srgbClr val="C4D600">
                      <a:shade val="50000"/>
                    </a:srgbClr>
                  </a:solidFill>
                  <a:prstDash val="solid"/>
                </a:ln>
                <a:effectLst/>
              </p:spPr>
            </p:cxnSp>
            <p:grpSp>
              <p:nvGrpSpPr>
                <p:cNvPr id="121" name="Groupe 120"/>
                <p:cNvGrpSpPr/>
                <p:nvPr/>
              </p:nvGrpSpPr>
              <p:grpSpPr>
                <a:xfrm>
                  <a:off x="6772894" y="2873421"/>
                  <a:ext cx="681640" cy="212973"/>
                  <a:chOff x="1688756" y="2204867"/>
                  <a:chExt cx="6705600" cy="555701"/>
                </a:xfrm>
              </p:grpSpPr>
              <p:sp>
                <p:nvSpPr>
                  <p:cNvPr id="122" name="Trapèze 121"/>
                  <p:cNvSpPr/>
                  <p:nvPr/>
                </p:nvSpPr>
                <p:spPr>
                  <a:xfrm rot="5400000">
                    <a:off x="6568337" y="928095"/>
                    <a:ext cx="329514" cy="3317175"/>
                  </a:xfrm>
                  <a:prstGeom prst="trapezoid">
                    <a:avLst>
                      <a:gd name="adj" fmla="val 30301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Franklin Gothic Book"/>
                    </a:endParaRPr>
                  </a:p>
                </p:txBody>
              </p:sp>
              <p:sp>
                <p:nvSpPr>
                  <p:cNvPr id="123" name="Trapèze 122"/>
                  <p:cNvSpPr/>
                  <p:nvPr/>
                </p:nvSpPr>
                <p:spPr>
                  <a:xfrm rot="5400000" flipV="1">
                    <a:off x="3056796" y="1029052"/>
                    <a:ext cx="362467" cy="3096307"/>
                  </a:xfrm>
                  <a:prstGeom prst="trapezoid">
                    <a:avLst>
                      <a:gd name="adj" fmla="val 30301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Franklin Gothic Book"/>
                    </a:endParaRPr>
                  </a:p>
                </p:txBody>
              </p:sp>
              <p:sp>
                <p:nvSpPr>
                  <p:cNvPr id="124" name="Rectangle 123"/>
                  <p:cNvSpPr/>
                  <p:nvPr/>
                </p:nvSpPr>
                <p:spPr>
                  <a:xfrm>
                    <a:off x="1688756" y="2640975"/>
                    <a:ext cx="6705600" cy="119593"/>
                  </a:xfrm>
                  <a:prstGeom prst="rect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Franklin Gothic Book"/>
                    </a:endParaRPr>
                  </a:p>
                </p:txBody>
              </p:sp>
              <p:grpSp>
                <p:nvGrpSpPr>
                  <p:cNvPr id="125" name="Groupe 124"/>
                  <p:cNvGrpSpPr/>
                  <p:nvPr/>
                </p:nvGrpSpPr>
                <p:grpSpPr>
                  <a:xfrm>
                    <a:off x="3133267" y="2204867"/>
                    <a:ext cx="3816577" cy="436109"/>
                    <a:chOff x="3322738" y="1264869"/>
                    <a:chExt cx="3816577" cy="592762"/>
                  </a:xfrm>
                  <a:solidFill>
                    <a:sysClr val="window" lastClr="FFFFFF">
                      <a:lumMod val="75000"/>
                    </a:sysClr>
                  </a:solidFill>
                </p:grpSpPr>
                <p:sp>
                  <p:nvSpPr>
                    <p:cNvPr id="126" name="Rectangle 125"/>
                    <p:cNvSpPr/>
                    <p:nvPr/>
                  </p:nvSpPr>
                  <p:spPr>
                    <a:xfrm>
                      <a:off x="3322738" y="1793377"/>
                      <a:ext cx="3816577" cy="64254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05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Franklin Gothic Book"/>
                      </a:endParaRPr>
                    </a:p>
                  </p:txBody>
                </p:sp>
                <p:sp>
                  <p:nvSpPr>
                    <p:cNvPr id="127" name="Rectangle 126"/>
                    <p:cNvSpPr/>
                    <p:nvPr/>
                  </p:nvSpPr>
                  <p:spPr>
                    <a:xfrm>
                      <a:off x="4777943" y="1264869"/>
                      <a:ext cx="786317" cy="535095"/>
                    </a:xfrm>
                    <a:prstGeom prst="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05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Franklin Gothic Book"/>
                      </a:endParaRPr>
                    </a:p>
                  </p:txBody>
                </p:sp>
              </p:grpSp>
            </p:grpSp>
          </p:grpSp>
        </p:grpSp>
        <p:sp>
          <p:nvSpPr>
            <p:cNvPr id="131" name="Rectangle 130"/>
            <p:cNvSpPr/>
            <p:nvPr/>
          </p:nvSpPr>
          <p:spPr>
            <a:xfrm>
              <a:off x="4160101" y="1458557"/>
              <a:ext cx="737967" cy="2882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800" b="1" dirty="0" err="1" smtClean="0"/>
                <a:t>Stamping</a:t>
              </a:r>
              <a:endParaRPr lang="fr-FR" sz="800" b="1" dirty="0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5847981" y="1427190"/>
              <a:ext cx="928580" cy="2882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800" b="1" dirty="0" smtClean="0"/>
                <a:t>Overmolding</a:t>
              </a:r>
              <a:endParaRPr lang="fr-FR" sz="800" b="1" dirty="0"/>
            </a:p>
          </p:txBody>
        </p:sp>
        <p:sp>
          <p:nvSpPr>
            <p:cNvPr id="133" name="Flèche droite 132"/>
            <p:cNvSpPr/>
            <p:nvPr/>
          </p:nvSpPr>
          <p:spPr>
            <a:xfrm>
              <a:off x="5341415" y="2042571"/>
              <a:ext cx="156905" cy="11600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</p:grpSp>
      <p:pic>
        <p:nvPicPr>
          <p:cNvPr id="129" name="Image 1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5876" y="1984522"/>
            <a:ext cx="2281691" cy="1711269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13476" y="1130749"/>
            <a:ext cx="4414788" cy="3362843"/>
            <a:chOff x="205250" y="856283"/>
            <a:chExt cx="4866876" cy="3748588"/>
          </a:xfrm>
        </p:grpSpPr>
        <p:pic>
          <p:nvPicPr>
            <p:cNvPr id="205" name="Image 20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5250" y="1310653"/>
              <a:ext cx="4739149" cy="3294218"/>
            </a:xfrm>
            <a:prstGeom prst="rect">
              <a:avLst/>
            </a:prstGeom>
          </p:spPr>
        </p:pic>
        <p:sp>
          <p:nvSpPr>
            <p:cNvPr id="82" name="Rectangle 81"/>
            <p:cNvSpPr/>
            <p:nvPr/>
          </p:nvSpPr>
          <p:spPr>
            <a:xfrm>
              <a:off x="610160" y="856283"/>
              <a:ext cx="1865975" cy="3087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b="1" dirty="0" err="1" smtClean="0"/>
                <a:t>Stamping</a:t>
              </a:r>
              <a:r>
                <a:rPr lang="fr-FR" sz="1200" b="1" dirty="0" smtClean="0"/>
                <a:t>- Overmolding</a:t>
              </a:r>
              <a:endParaRPr lang="fr-FR" sz="1200" b="1" dirty="0"/>
            </a:p>
          </p:txBody>
        </p:sp>
        <p:cxnSp>
          <p:nvCxnSpPr>
            <p:cNvPr id="144" name="Connecteur droit 143"/>
            <p:cNvCxnSpPr/>
            <p:nvPr/>
          </p:nvCxnSpPr>
          <p:spPr>
            <a:xfrm flipH="1">
              <a:off x="2817398" y="1340183"/>
              <a:ext cx="3592" cy="115605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Rectangle 144"/>
            <p:cNvSpPr/>
            <p:nvPr/>
          </p:nvSpPr>
          <p:spPr>
            <a:xfrm>
              <a:off x="842505" y="1841108"/>
              <a:ext cx="797367" cy="334438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1615749" y="1855960"/>
              <a:ext cx="882204" cy="329070"/>
            </a:xfrm>
            <a:prstGeom prst="rect">
              <a:avLst/>
            </a:prstGeom>
            <a:solidFill>
              <a:schemeClr val="accent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163" name="ZoneTexte 162"/>
            <p:cNvSpPr txBox="1"/>
            <p:nvPr/>
          </p:nvSpPr>
          <p:spPr>
            <a:xfrm>
              <a:off x="747459" y="1340955"/>
              <a:ext cx="360764" cy="283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b="1" dirty="0">
                  <a:solidFill>
                    <a:srgbClr val="FF0000"/>
                  </a:solidFill>
                </a:rPr>
                <a:t>A</a:t>
              </a:r>
            </a:p>
          </p:txBody>
        </p:sp>
        <p:cxnSp>
          <p:nvCxnSpPr>
            <p:cNvPr id="164" name="Connecteur droit 163"/>
            <p:cNvCxnSpPr/>
            <p:nvPr/>
          </p:nvCxnSpPr>
          <p:spPr>
            <a:xfrm>
              <a:off x="4821002" y="4196822"/>
              <a:ext cx="0" cy="92861"/>
            </a:xfrm>
            <a:prstGeom prst="line">
              <a:avLst/>
            </a:prstGeom>
            <a:ln w="28575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cteur droit 165"/>
            <p:cNvCxnSpPr/>
            <p:nvPr/>
          </p:nvCxnSpPr>
          <p:spPr>
            <a:xfrm>
              <a:off x="2951304" y="3475036"/>
              <a:ext cx="0" cy="92861"/>
            </a:xfrm>
            <a:prstGeom prst="line">
              <a:avLst/>
            </a:prstGeom>
            <a:ln w="28575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ZoneTexte 167"/>
            <p:cNvSpPr txBox="1"/>
            <p:nvPr/>
          </p:nvSpPr>
          <p:spPr>
            <a:xfrm>
              <a:off x="2772364" y="3540933"/>
              <a:ext cx="197008" cy="283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b="1" dirty="0">
                  <a:solidFill>
                    <a:srgbClr val="FF0000"/>
                  </a:solidFill>
                </a:rPr>
                <a:t>F</a:t>
              </a:r>
            </a:p>
          </p:txBody>
        </p:sp>
        <p:sp>
          <p:nvSpPr>
            <p:cNvPr id="169" name="ZoneTexte 168"/>
            <p:cNvSpPr txBox="1"/>
            <p:nvPr/>
          </p:nvSpPr>
          <p:spPr>
            <a:xfrm>
              <a:off x="4520890" y="4201098"/>
              <a:ext cx="360763" cy="283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b="1" dirty="0" smtClean="0">
                  <a:solidFill>
                    <a:srgbClr val="FF0000"/>
                  </a:solidFill>
                </a:rPr>
                <a:t>G</a:t>
              </a:r>
              <a:endParaRPr lang="fr-FR" sz="1050" b="1" dirty="0">
                <a:solidFill>
                  <a:srgbClr val="FF0000"/>
                </a:solidFill>
              </a:endParaRPr>
            </a:p>
          </p:txBody>
        </p:sp>
        <p:sp>
          <p:nvSpPr>
            <p:cNvPr id="170" name="ZoneTexte 169"/>
            <p:cNvSpPr txBox="1"/>
            <p:nvPr/>
          </p:nvSpPr>
          <p:spPr>
            <a:xfrm>
              <a:off x="2522163" y="4210628"/>
              <a:ext cx="360764" cy="2836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b="1" dirty="0" smtClean="0">
                  <a:solidFill>
                    <a:srgbClr val="FF0000"/>
                  </a:solidFill>
                </a:rPr>
                <a:t>A’</a:t>
              </a:r>
              <a:endParaRPr lang="fr-FR" sz="1050" b="1" dirty="0">
                <a:solidFill>
                  <a:srgbClr val="FF0000"/>
                </a:solidFill>
              </a:endParaRPr>
            </a:p>
          </p:txBody>
        </p:sp>
        <p:sp>
          <p:nvSpPr>
            <p:cNvPr id="184" name="ZoneTexte 183"/>
            <p:cNvSpPr txBox="1"/>
            <p:nvPr/>
          </p:nvSpPr>
          <p:spPr>
            <a:xfrm flipH="1">
              <a:off x="4678638" y="1453185"/>
              <a:ext cx="182076" cy="257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b="1" dirty="0" smtClean="0">
                  <a:solidFill>
                    <a:srgbClr val="FF0000"/>
                  </a:solidFill>
                </a:rPr>
                <a:t>B</a:t>
              </a:r>
              <a:endParaRPr lang="fr-FR" sz="9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86" name="Connecteur droit 185"/>
            <p:cNvCxnSpPr/>
            <p:nvPr/>
          </p:nvCxnSpPr>
          <p:spPr>
            <a:xfrm>
              <a:off x="796377" y="3900503"/>
              <a:ext cx="0" cy="161365"/>
            </a:xfrm>
            <a:prstGeom prst="line">
              <a:avLst/>
            </a:prstGeom>
            <a:ln w="28575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ZoneTexte 187"/>
            <p:cNvSpPr txBox="1"/>
            <p:nvPr/>
          </p:nvSpPr>
          <p:spPr>
            <a:xfrm>
              <a:off x="832023" y="3911105"/>
              <a:ext cx="360764" cy="283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b="1" dirty="0">
                  <a:solidFill>
                    <a:srgbClr val="FF0000"/>
                  </a:solidFill>
                </a:rPr>
                <a:t>A</a:t>
              </a:r>
            </a:p>
          </p:txBody>
        </p:sp>
        <p:cxnSp>
          <p:nvCxnSpPr>
            <p:cNvPr id="189" name="Connecteur droit 188"/>
            <p:cNvCxnSpPr/>
            <p:nvPr/>
          </p:nvCxnSpPr>
          <p:spPr>
            <a:xfrm>
              <a:off x="2772364" y="4113081"/>
              <a:ext cx="0" cy="130171"/>
            </a:xfrm>
            <a:prstGeom prst="line">
              <a:avLst/>
            </a:prstGeom>
            <a:ln w="28575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/>
            <p:cNvCxnSpPr/>
            <p:nvPr/>
          </p:nvCxnSpPr>
          <p:spPr>
            <a:xfrm>
              <a:off x="722246" y="3848644"/>
              <a:ext cx="4349880" cy="1698"/>
            </a:xfrm>
            <a:prstGeom prst="line">
              <a:avLst/>
            </a:prstGeom>
            <a:ln w="9525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92" name="ZoneTexte 191"/>
            <p:cNvSpPr txBox="1"/>
            <p:nvPr/>
          </p:nvSpPr>
          <p:spPr>
            <a:xfrm>
              <a:off x="3861003" y="3802544"/>
              <a:ext cx="722633" cy="223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700" dirty="0" smtClean="0"/>
                <a:t>Target</a:t>
              </a:r>
              <a:endParaRPr lang="fr-FR" sz="700" dirty="0"/>
            </a:p>
          </p:txBody>
        </p:sp>
        <p:cxnSp>
          <p:nvCxnSpPr>
            <p:cNvPr id="210" name="Connecteur droit 209"/>
            <p:cNvCxnSpPr/>
            <p:nvPr/>
          </p:nvCxnSpPr>
          <p:spPr>
            <a:xfrm>
              <a:off x="4715901" y="1406128"/>
              <a:ext cx="1659" cy="183851"/>
            </a:xfrm>
            <a:prstGeom prst="line">
              <a:avLst/>
            </a:prstGeom>
            <a:ln w="28575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e 3"/>
            <p:cNvGrpSpPr/>
            <p:nvPr/>
          </p:nvGrpSpPr>
          <p:grpSpPr>
            <a:xfrm>
              <a:off x="3320067" y="2138314"/>
              <a:ext cx="1561586" cy="898022"/>
              <a:chOff x="3320067" y="2138314"/>
              <a:chExt cx="1561586" cy="898022"/>
            </a:xfrm>
          </p:grpSpPr>
          <p:grpSp>
            <p:nvGrpSpPr>
              <p:cNvPr id="161" name="Groupe 160"/>
              <p:cNvGrpSpPr/>
              <p:nvPr/>
            </p:nvGrpSpPr>
            <p:grpSpPr>
              <a:xfrm>
                <a:off x="3320067" y="2138314"/>
                <a:ext cx="1561586" cy="898022"/>
                <a:chOff x="5091276" y="1732361"/>
                <a:chExt cx="1846300" cy="1172021"/>
              </a:xfrm>
            </p:grpSpPr>
            <p:pic>
              <p:nvPicPr>
                <p:cNvPr id="176" name="Image 175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310313" y="1732361"/>
                  <a:ext cx="1627263" cy="1172021"/>
                </a:xfrm>
                <a:prstGeom prst="rect">
                  <a:avLst/>
                </a:prstGeom>
              </p:spPr>
            </p:pic>
            <p:sp>
              <p:nvSpPr>
                <p:cNvPr id="177" name="ZoneTexte 176"/>
                <p:cNvSpPr txBox="1"/>
                <p:nvPr/>
              </p:nvSpPr>
              <p:spPr>
                <a:xfrm>
                  <a:off x="5091276" y="2472805"/>
                  <a:ext cx="398429" cy="3694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050" b="1" dirty="0">
                      <a:solidFill>
                        <a:srgbClr val="FF0000"/>
                      </a:solidFill>
                    </a:rPr>
                    <a:t>A</a:t>
                  </a:r>
                </a:p>
              </p:txBody>
            </p:sp>
            <p:sp>
              <p:nvSpPr>
                <p:cNvPr id="178" name="ZoneTexte 177"/>
                <p:cNvSpPr txBox="1"/>
                <p:nvPr/>
              </p:nvSpPr>
              <p:spPr>
                <a:xfrm>
                  <a:off x="6458009" y="2069348"/>
                  <a:ext cx="398428" cy="3694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050" b="1" dirty="0" smtClean="0">
                      <a:solidFill>
                        <a:srgbClr val="FF0000"/>
                      </a:solidFill>
                    </a:rPr>
                    <a:t>G</a:t>
                  </a:r>
                  <a:endParaRPr lang="fr-FR" sz="105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9" name="ZoneTexte 178"/>
                <p:cNvSpPr txBox="1"/>
                <p:nvPr/>
              </p:nvSpPr>
              <p:spPr>
                <a:xfrm>
                  <a:off x="5323017" y="1951157"/>
                  <a:ext cx="398428" cy="3694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050" b="1" dirty="0">
                      <a:solidFill>
                        <a:srgbClr val="FF0000"/>
                      </a:solidFill>
                    </a:rPr>
                    <a:t>F</a:t>
                  </a:r>
                </a:p>
              </p:txBody>
            </p:sp>
            <p:cxnSp>
              <p:nvCxnSpPr>
                <p:cNvPr id="180" name="Connecteur droit 179"/>
                <p:cNvCxnSpPr/>
                <p:nvPr/>
              </p:nvCxnSpPr>
              <p:spPr>
                <a:xfrm>
                  <a:off x="6542988" y="2523752"/>
                  <a:ext cx="1696" cy="68385"/>
                </a:xfrm>
                <a:prstGeom prst="lin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1" name="ZoneTexte 180"/>
                <p:cNvSpPr txBox="1"/>
                <p:nvPr/>
              </p:nvSpPr>
              <p:spPr>
                <a:xfrm>
                  <a:off x="6442305" y="2530109"/>
                  <a:ext cx="398429" cy="3694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050" b="1" dirty="0" smtClean="0">
                      <a:solidFill>
                        <a:srgbClr val="FF0000"/>
                      </a:solidFill>
                    </a:rPr>
                    <a:t>A’</a:t>
                  </a:r>
                  <a:endParaRPr lang="fr-FR" sz="1050" b="1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82" name="Connecteur droit 181"/>
                <p:cNvCxnSpPr/>
                <p:nvPr/>
              </p:nvCxnSpPr>
              <p:spPr>
                <a:xfrm>
                  <a:off x="5320538" y="2530109"/>
                  <a:ext cx="1696" cy="68385"/>
                </a:xfrm>
                <a:prstGeom prst="lin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1" name="ZoneTexte 210"/>
              <p:cNvSpPr txBox="1"/>
              <p:nvPr/>
            </p:nvSpPr>
            <p:spPr>
              <a:xfrm flipH="1">
                <a:off x="3456600" y="2486507"/>
                <a:ext cx="134896" cy="2401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" b="1" dirty="0" smtClean="0">
                    <a:solidFill>
                      <a:srgbClr val="FF0000"/>
                    </a:solidFill>
                  </a:rPr>
                  <a:t>B</a:t>
                </a:r>
                <a:endParaRPr lang="fr-FR" sz="800" b="1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215" name="Connecteur droit 214"/>
            <p:cNvCxnSpPr/>
            <p:nvPr/>
          </p:nvCxnSpPr>
          <p:spPr>
            <a:xfrm>
              <a:off x="796377" y="1525203"/>
              <a:ext cx="1659" cy="183851"/>
            </a:xfrm>
            <a:prstGeom prst="line">
              <a:avLst/>
            </a:prstGeom>
            <a:ln w="28575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cteur droit 216"/>
            <p:cNvCxnSpPr/>
            <p:nvPr/>
          </p:nvCxnSpPr>
          <p:spPr>
            <a:xfrm flipH="1">
              <a:off x="2813806" y="3296920"/>
              <a:ext cx="3592" cy="115605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ZoneTexte 127"/>
            <p:cNvSpPr txBox="1"/>
            <p:nvPr/>
          </p:nvSpPr>
          <p:spPr>
            <a:xfrm>
              <a:off x="741055" y="1829519"/>
              <a:ext cx="854700" cy="4631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/>
                <a:t>Zone in contact </a:t>
              </a:r>
              <a:r>
                <a:rPr lang="fr-FR" sz="700" dirty="0" err="1" smtClean="0"/>
                <a:t>with</a:t>
              </a:r>
              <a:r>
                <a:rPr lang="fr-FR" sz="700" dirty="0" smtClean="0"/>
                <a:t> the </a:t>
              </a:r>
              <a:r>
                <a:rPr lang="fr-FR" sz="700" dirty="0" err="1" smtClean="0"/>
                <a:t>metal</a:t>
              </a:r>
              <a:r>
                <a:rPr lang="fr-FR" sz="700" dirty="0" smtClean="0"/>
                <a:t> insert</a:t>
              </a:r>
              <a:endParaRPr lang="fr-FR" sz="700" dirty="0"/>
            </a:p>
          </p:txBody>
        </p:sp>
        <p:sp>
          <p:nvSpPr>
            <p:cNvPr id="130" name="ZoneTexte 129"/>
            <p:cNvSpPr txBox="1"/>
            <p:nvPr/>
          </p:nvSpPr>
          <p:spPr>
            <a:xfrm>
              <a:off x="1531281" y="1814707"/>
              <a:ext cx="992726" cy="4631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 smtClean="0"/>
                <a:t>Zone -two organosheets in contact</a:t>
              </a:r>
              <a:endParaRPr lang="en-US" sz="7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074377" y="2558269"/>
              <a:ext cx="2049918" cy="6540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ZoneTexte 6"/>
                <p:cNvSpPr txBox="1"/>
                <p:nvPr/>
              </p:nvSpPr>
              <p:spPr>
                <a:xfrm>
                  <a:off x="1014491" y="2501459"/>
                  <a:ext cx="2200567" cy="8462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300"/>
                    </a:lnSpc>
                  </a:pPr>
                  <a:r>
                    <a:rPr lang="en-US" sz="700" dirty="0" smtClean="0"/>
                    <a:t>Stamping- Optimized profile at </a:t>
                  </a:r>
                  <a14:m>
                    <m:oMath xmlns:m="http://schemas.openxmlformats.org/officeDocument/2006/math">
                      <m:r>
                        <a:rPr lang="fr-FR" sz="7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7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r-FR" sz="7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a14:m>
                  <a:endParaRPr lang="en-US" sz="700" dirty="0" smtClean="0"/>
                </a:p>
                <a:p>
                  <a:pPr>
                    <a:lnSpc>
                      <a:spcPts val="1300"/>
                    </a:lnSpc>
                  </a:pPr>
                  <a:r>
                    <a:rPr lang="en-US" sz="700" dirty="0"/>
                    <a:t>Stamping- </a:t>
                  </a:r>
                  <a:r>
                    <a:rPr lang="en-US" sz="700" dirty="0" smtClean="0"/>
                    <a:t>Non Optimized profile </a:t>
                  </a:r>
                  <a:r>
                    <a:rPr lang="en-US" sz="700" dirty="0"/>
                    <a:t>at </a:t>
                  </a:r>
                  <a14:m>
                    <m:oMath xmlns:m="http://schemas.openxmlformats.org/officeDocument/2006/math">
                      <m:r>
                        <a:rPr lang="fr-FR" sz="7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sz="7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7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r-FR" sz="7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a14:m>
                  <a:endParaRPr lang="en-US" sz="700" dirty="0" smtClean="0"/>
                </a:p>
                <a:p>
                  <a:pPr>
                    <a:lnSpc>
                      <a:spcPts val="1300"/>
                    </a:lnSpc>
                  </a:pPr>
                  <a:r>
                    <a:rPr lang="en-US" sz="700" dirty="0" err="1" smtClean="0"/>
                    <a:t>Overmolding</a:t>
                  </a:r>
                  <a:r>
                    <a:rPr lang="en-US" sz="700" dirty="0" smtClean="0"/>
                    <a:t>- </a:t>
                  </a:r>
                  <a:r>
                    <a:rPr lang="en-US" sz="700" dirty="0"/>
                    <a:t>Optimized profile at </a:t>
                  </a:r>
                  <a14:m>
                    <m:oMath xmlns:m="http://schemas.openxmlformats.org/officeDocument/2006/math">
                      <m:r>
                        <a:rPr lang="fr-FR" sz="7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sz="7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7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r-FR" sz="7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a14:m>
                  <a:endParaRPr lang="en-US" sz="700" dirty="0"/>
                </a:p>
                <a:p>
                  <a:pPr>
                    <a:lnSpc>
                      <a:spcPts val="1300"/>
                    </a:lnSpc>
                  </a:pPr>
                  <a:r>
                    <a:rPr lang="en-US" sz="700" dirty="0" err="1" smtClean="0"/>
                    <a:t>Overmolding</a:t>
                  </a:r>
                  <a:r>
                    <a:rPr lang="en-US" sz="700" dirty="0" smtClean="0"/>
                    <a:t>- </a:t>
                  </a:r>
                  <a:r>
                    <a:rPr lang="en-US" sz="700" dirty="0"/>
                    <a:t>Non Optimized </a:t>
                  </a:r>
                  <a:r>
                    <a:rPr lang="en-US" sz="700" dirty="0" smtClean="0"/>
                    <a:t>profile </a:t>
                  </a:r>
                  <a:r>
                    <a:rPr lang="en-US" sz="700" dirty="0"/>
                    <a:t>at </a:t>
                  </a:r>
                  <a14:m>
                    <m:oMath xmlns:m="http://schemas.openxmlformats.org/officeDocument/2006/math">
                      <m:r>
                        <a:rPr lang="fr-FR" sz="7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sz="7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7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r-FR" sz="7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a14:m>
                  <a:endParaRPr lang="en-US" sz="700" dirty="0"/>
                </a:p>
              </p:txBody>
            </p:sp>
          </mc:Choice>
          <mc:Fallback xmlns="">
            <p:sp>
              <p:nvSpPr>
                <p:cNvPr id="7" name="ZoneTexte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4491" y="2501459"/>
                  <a:ext cx="2200567" cy="75918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e 12"/>
          <p:cNvGrpSpPr/>
          <p:nvPr/>
        </p:nvGrpSpPr>
        <p:grpSpPr>
          <a:xfrm>
            <a:off x="6619432" y="1993993"/>
            <a:ext cx="2374102" cy="1826774"/>
            <a:chOff x="5023612" y="2039631"/>
            <a:chExt cx="3276506" cy="2457380"/>
          </a:xfrm>
        </p:grpSpPr>
        <p:pic>
          <p:nvPicPr>
            <p:cNvPr id="143" name="Image 14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23612" y="2039631"/>
              <a:ext cx="3276506" cy="2457380"/>
            </a:xfrm>
            <a:prstGeom prst="rect">
              <a:avLst/>
            </a:prstGeom>
          </p:spPr>
        </p:pic>
        <p:pic>
          <p:nvPicPr>
            <p:cNvPr id="146" name="Image 14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51306" y="3268321"/>
              <a:ext cx="1351721" cy="930280"/>
            </a:xfrm>
            <a:prstGeom prst="rect">
              <a:avLst/>
            </a:prstGeom>
          </p:spPr>
        </p:pic>
        <p:cxnSp>
          <p:nvCxnSpPr>
            <p:cNvPr id="147" name="Connecteur droit 146"/>
            <p:cNvCxnSpPr/>
            <p:nvPr/>
          </p:nvCxnSpPr>
          <p:spPr>
            <a:xfrm>
              <a:off x="5565076" y="4075141"/>
              <a:ext cx="0" cy="84435"/>
            </a:xfrm>
            <a:prstGeom prst="line">
              <a:avLst/>
            </a:prstGeom>
            <a:ln w="28575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8" name="ZoneTexte 147"/>
                <p:cNvSpPr txBox="1"/>
                <p:nvPr/>
              </p:nvSpPr>
              <p:spPr>
                <a:xfrm>
                  <a:off x="5730463" y="3268321"/>
                  <a:ext cx="33096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1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1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𝚪</m:t>
                            </m:r>
                          </m:e>
                          <m:sub>
                            <m:r>
                              <a:rPr lang="fr-FR" sz="11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fr-FR" sz="11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48" name="ZoneTexte 1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30463" y="3268321"/>
                  <a:ext cx="330964" cy="26161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0" name="ZoneTexte 149"/>
            <p:cNvSpPr txBox="1"/>
            <p:nvPr/>
          </p:nvSpPr>
          <p:spPr>
            <a:xfrm>
              <a:off x="5395722" y="2266565"/>
              <a:ext cx="3309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solidFill>
                    <a:srgbClr val="FF0000"/>
                  </a:solidFill>
                </a:rPr>
                <a:t>E</a:t>
              </a:r>
              <a:endParaRPr lang="fr-FR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151" name="ZoneTexte 150"/>
            <p:cNvSpPr txBox="1"/>
            <p:nvPr/>
          </p:nvSpPr>
          <p:spPr>
            <a:xfrm>
              <a:off x="5385824" y="4061131"/>
              <a:ext cx="3309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solidFill>
                    <a:srgbClr val="FF0000"/>
                  </a:solidFill>
                </a:rPr>
                <a:t>E</a:t>
              </a:r>
              <a:endParaRPr lang="fr-FR" sz="11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52" name="Connecteur droit 151"/>
            <p:cNvCxnSpPr/>
            <p:nvPr/>
          </p:nvCxnSpPr>
          <p:spPr>
            <a:xfrm>
              <a:off x="5487698" y="2478894"/>
              <a:ext cx="0" cy="84435"/>
            </a:xfrm>
            <a:prstGeom prst="line">
              <a:avLst/>
            </a:prstGeom>
            <a:ln w="28575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/>
            <p:cNvCxnSpPr/>
            <p:nvPr/>
          </p:nvCxnSpPr>
          <p:spPr>
            <a:xfrm>
              <a:off x="5415653" y="2774431"/>
              <a:ext cx="90046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/>
            <p:cNvCxnSpPr/>
            <p:nvPr/>
          </p:nvCxnSpPr>
          <p:spPr>
            <a:xfrm>
              <a:off x="6304435" y="2417947"/>
              <a:ext cx="90046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/>
            <p:cNvCxnSpPr/>
            <p:nvPr/>
          </p:nvCxnSpPr>
          <p:spPr>
            <a:xfrm>
              <a:off x="7297509" y="2975113"/>
              <a:ext cx="90046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172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597578" y="1000067"/>
            <a:ext cx="633548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single geometry is enough to optimize all the </a:t>
            </a:r>
            <a:r>
              <a:rPr lang="en-US" dirty="0" smtClean="0"/>
              <a:t>stages, working with sequential solutions.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Boundary conditions depending on time and space were established for each physics.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Adjoint -</a:t>
            </a:r>
            <a:r>
              <a:rPr lang="en-US" dirty="0" smtClean="0"/>
              <a:t>state is obtained solving a backwards heat diffusion equation trough a PDE physics on the heat transfer module.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Optimization: an optimization algorithm, that would help in the decision making about the thermal parameters or strategy, is proposed using Livelink® for </a:t>
            </a:r>
            <a:r>
              <a:rPr lang="en-US" dirty="0" smtClean="0"/>
              <a:t>Matlab</a:t>
            </a:r>
          </a:p>
        </p:txBody>
      </p:sp>
    </p:spTree>
    <p:extLst>
      <p:ext uri="{BB962C8B-B14F-4D97-AF65-F5344CB8AC3E}">
        <p14:creationId xmlns:p14="http://schemas.microsoft.com/office/powerpoint/2010/main" val="243066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3119105" y="1952443"/>
            <a:ext cx="3026788" cy="1200330"/>
          </a:xfrm>
        </p:spPr>
        <p:txBody>
          <a:bodyPr/>
          <a:lstStyle/>
          <a:p>
            <a:r>
              <a:rPr lang="en-US" dirty="0" smtClean="0"/>
              <a:t>THANKS FOR YOUR ATTENTION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8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8662988" y="4584700"/>
            <a:ext cx="481012" cy="241300"/>
          </a:xfrm>
        </p:spPr>
        <p:txBody>
          <a:bodyPr/>
          <a:lstStyle/>
          <a:p>
            <a:fld id="{72B5305D-A80B-794A-BBA2-5D4A6C64EA7C}" type="slidenum">
              <a:rPr lang="fr-FR" smtClean="0">
                <a:solidFill>
                  <a:srgbClr val="C4D600"/>
                </a:solidFill>
              </a:rPr>
              <a:pPr/>
              <a:t>14</a:t>
            </a:fld>
            <a:r>
              <a:rPr lang="fr-FR" smtClean="0">
                <a:solidFill>
                  <a:srgbClr val="C4D600"/>
                </a:solidFill>
              </a:rPr>
              <a:t> </a:t>
            </a:r>
            <a:endParaRPr lang="fr-FR" dirty="0">
              <a:solidFill>
                <a:srgbClr val="C4D600"/>
              </a:solidFill>
            </a:endParaRPr>
          </a:p>
        </p:txBody>
      </p:sp>
      <p:sp>
        <p:nvSpPr>
          <p:cNvPr id="3" name="Espace réservé du texte 3"/>
          <p:cNvSpPr txBox="1">
            <a:spLocks/>
          </p:cNvSpPr>
          <p:nvPr/>
        </p:nvSpPr>
        <p:spPr>
          <a:xfrm>
            <a:off x="2086726" y="4479081"/>
            <a:ext cx="5585299" cy="34691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This research is part of </a:t>
            </a:r>
            <a:r>
              <a:rPr lang="en-US" sz="1200" dirty="0"/>
              <a:t>the Project PERFORM</a:t>
            </a:r>
            <a:r>
              <a:rPr lang="en-US" sz="1200" b="1" dirty="0"/>
              <a:t>, </a:t>
            </a:r>
            <a:r>
              <a:rPr lang="en-US" sz="1200" dirty="0"/>
              <a:t>conducted by the IRT Jules </a:t>
            </a:r>
            <a:r>
              <a:rPr lang="en-US" sz="1200" dirty="0" smtClean="0"/>
              <a:t>Verne. </a:t>
            </a:r>
            <a:endParaRPr lang="fr-FR" sz="4000" dirty="0">
              <a:ln>
                <a:solidFill>
                  <a:schemeClr val="accent3"/>
                </a:solidFill>
              </a:ln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1" y="4912668"/>
            <a:ext cx="901337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i="1" dirty="0" err="1">
                <a:solidFill>
                  <a:schemeClr val="bg1"/>
                </a:solidFill>
              </a:rPr>
              <a:t>Confidential</a:t>
            </a:r>
            <a:r>
              <a:rPr lang="fr-FR" sz="800" i="1" dirty="0">
                <a:solidFill>
                  <a:schemeClr val="bg1"/>
                </a:solidFill>
              </a:rPr>
              <a:t>. Reproduction/ communication of all or part of </a:t>
            </a:r>
            <a:r>
              <a:rPr lang="fr-FR" sz="800" i="1" dirty="0" err="1">
                <a:solidFill>
                  <a:schemeClr val="bg1"/>
                </a:solidFill>
              </a:rPr>
              <a:t>this</a:t>
            </a:r>
            <a:r>
              <a:rPr lang="fr-FR" sz="800" i="1" dirty="0">
                <a:solidFill>
                  <a:schemeClr val="bg1"/>
                </a:solidFill>
              </a:rPr>
              <a:t> document </a:t>
            </a:r>
            <a:r>
              <a:rPr lang="fr-FR" sz="800" i="1" dirty="0" err="1">
                <a:solidFill>
                  <a:schemeClr val="bg1"/>
                </a:solidFill>
              </a:rPr>
              <a:t>is</a:t>
            </a:r>
            <a:r>
              <a:rPr lang="fr-FR" sz="800" i="1" dirty="0">
                <a:solidFill>
                  <a:schemeClr val="bg1"/>
                </a:solidFill>
              </a:rPr>
              <a:t> </a:t>
            </a:r>
            <a:r>
              <a:rPr lang="fr-FR" sz="800" i="1" dirty="0" err="1">
                <a:solidFill>
                  <a:schemeClr val="bg1"/>
                </a:solidFill>
              </a:rPr>
              <a:t>prohibited</a:t>
            </a:r>
            <a:r>
              <a:rPr lang="fr-FR" sz="800" i="1" dirty="0">
                <a:solidFill>
                  <a:schemeClr val="bg1"/>
                </a:solidFill>
              </a:rPr>
              <a:t> © IRT Jules Verne and  the </a:t>
            </a:r>
            <a:r>
              <a:rPr lang="fr-FR" sz="800" i="1" dirty="0" err="1">
                <a:solidFill>
                  <a:schemeClr val="bg1"/>
                </a:solidFill>
              </a:rPr>
              <a:t>Laboratory</a:t>
            </a:r>
            <a:r>
              <a:rPr lang="fr-FR" sz="800" i="1" dirty="0">
                <a:solidFill>
                  <a:schemeClr val="bg1"/>
                </a:solidFill>
              </a:rPr>
              <a:t> thermal and </a:t>
            </a:r>
            <a:r>
              <a:rPr lang="fr-FR" sz="800" i="1" dirty="0" err="1">
                <a:solidFill>
                  <a:schemeClr val="bg1"/>
                </a:solidFill>
              </a:rPr>
              <a:t>energy</a:t>
            </a:r>
            <a:r>
              <a:rPr lang="fr-FR" sz="800" i="1" dirty="0">
                <a:solidFill>
                  <a:schemeClr val="bg1"/>
                </a:solidFill>
              </a:rPr>
              <a:t> of Nantes/ </a:t>
            </a:r>
            <a:r>
              <a:rPr lang="fr-FR" sz="800" i="1" dirty="0" err="1">
                <a:solidFill>
                  <a:schemeClr val="bg1"/>
                </a:solidFill>
              </a:rPr>
              <a:t>University</a:t>
            </a:r>
            <a:r>
              <a:rPr lang="fr-FR" sz="800" i="1" dirty="0">
                <a:solidFill>
                  <a:schemeClr val="bg1"/>
                </a:solidFill>
              </a:rPr>
              <a:t> of Nantes</a:t>
            </a:r>
            <a:endParaRPr lang="fr-FR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99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22515" y="877789"/>
            <a:ext cx="2431202" cy="3503669"/>
          </a:xfrm>
          <a:prstGeom prst="rect">
            <a:avLst/>
          </a:prstGeom>
          <a:solidFill>
            <a:srgbClr val="10CF9B">
              <a:alpha val="10000"/>
            </a:srgbClr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00778B"/>
                </a:solidFill>
                <a:effectLst/>
                <a:uLnTx/>
                <a:uFillTx/>
                <a:latin typeface="Franklin Gothic Book"/>
              </a:rPr>
              <a:t>General context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50" b="1" kern="0" dirty="0" smtClean="0">
                <a:solidFill>
                  <a:srgbClr val="00778B"/>
                </a:solidFill>
                <a:latin typeface="Franklin Gothic Book"/>
              </a:rPr>
              <a:t>(Introduction)</a:t>
            </a:r>
            <a:endParaRPr kumimoji="0" lang="en-US" sz="1350" b="1" i="0" u="none" strike="noStrike" kern="0" cap="none" spc="0" normalizeH="0" baseline="0" noProof="0" dirty="0" smtClean="0">
              <a:ln>
                <a:noFill/>
              </a:ln>
              <a:solidFill>
                <a:srgbClr val="00778B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12" name="Rectangle 11">
            <a:hlinkClick r:id="rId2" action="ppaction://hlinksldjump"/>
          </p:cNvPr>
          <p:cNvSpPr/>
          <p:nvPr/>
        </p:nvSpPr>
        <p:spPr>
          <a:xfrm>
            <a:off x="3258315" y="877789"/>
            <a:ext cx="2496909" cy="3503669"/>
          </a:xfrm>
          <a:prstGeom prst="rect">
            <a:avLst/>
          </a:prstGeom>
          <a:solidFill>
            <a:srgbClr val="00778B">
              <a:alpha val="20000"/>
            </a:srgbClr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n-US" sz="1350" b="1" kern="0" dirty="0" smtClean="0">
                <a:solidFill>
                  <a:srgbClr val="00778B"/>
                </a:solidFill>
              </a:rPr>
              <a:t>Theoretical </a:t>
            </a:r>
            <a:r>
              <a:rPr lang="en-US" sz="1350" b="1" kern="0" dirty="0" smtClean="0">
                <a:solidFill>
                  <a:srgbClr val="00778B"/>
                </a:solidFill>
                <a:latin typeface="Franklin Gothic Book"/>
              </a:rPr>
              <a:t>and experimental parts </a:t>
            </a:r>
            <a:endParaRPr kumimoji="0" lang="en-US" sz="1350" b="1" i="0" u="none" strike="noStrike" kern="0" cap="none" spc="0" normalizeH="0" baseline="0" noProof="0" dirty="0" smtClean="0">
              <a:ln>
                <a:noFill/>
              </a:ln>
              <a:solidFill>
                <a:srgbClr val="00778B"/>
              </a:solidFill>
              <a:effectLst/>
              <a:uLnTx/>
              <a:uFillTx/>
              <a:latin typeface="Franklin Gothic Book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00778B"/>
                </a:solidFill>
                <a:effectLst/>
                <a:uLnTx/>
                <a:uFillTx/>
                <a:latin typeface="Franklin Gothic Book"/>
              </a:rPr>
              <a:t>Study case</a:t>
            </a:r>
            <a:endParaRPr kumimoji="0" lang="en-US" sz="1350" b="1" i="0" u="none" strike="noStrike" kern="0" cap="none" spc="0" normalizeH="0" baseline="0" noProof="0" dirty="0" smtClean="0">
              <a:ln>
                <a:noFill/>
              </a:ln>
              <a:solidFill>
                <a:srgbClr val="00778B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21497" y="877788"/>
            <a:ext cx="2431200" cy="3503669"/>
          </a:xfrm>
          <a:prstGeom prst="rect">
            <a:avLst/>
          </a:prstGeom>
          <a:solidFill>
            <a:srgbClr val="00778B">
              <a:lumMod val="20000"/>
              <a:lumOff val="80000"/>
              <a:alpha val="30000"/>
            </a:srgbClr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50" b="1" kern="0" dirty="0" smtClean="0">
                <a:solidFill>
                  <a:srgbClr val="00778B"/>
                </a:solidFill>
                <a:latin typeface="Franklin Gothic Book"/>
              </a:rPr>
              <a:t>Results </a:t>
            </a:r>
            <a:endParaRPr kumimoji="0" lang="en-US" sz="1350" b="1" i="0" u="none" strike="noStrike" kern="0" cap="none" spc="0" normalizeH="0" baseline="0" noProof="0" dirty="0" smtClean="0">
              <a:ln>
                <a:noFill/>
              </a:ln>
              <a:solidFill>
                <a:srgbClr val="00778B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463994" y="877789"/>
            <a:ext cx="289471" cy="291973"/>
          </a:xfrm>
          <a:prstGeom prst="ellipse">
            <a:avLst/>
          </a:prstGeom>
          <a:solidFill>
            <a:srgbClr val="00778B"/>
          </a:solidFill>
          <a:ln w="19050" cap="flat" cmpd="sng" algn="ctr">
            <a:solidFill>
              <a:srgbClr val="00778B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rPr>
              <a:t>1</a:t>
            </a:r>
          </a:p>
        </p:txBody>
      </p:sp>
      <p:sp>
        <p:nvSpPr>
          <p:cNvPr id="15" name="Ellipse 14"/>
          <p:cNvSpPr/>
          <p:nvPr/>
        </p:nvSpPr>
        <p:spPr>
          <a:xfrm>
            <a:off x="3207820" y="877790"/>
            <a:ext cx="306642" cy="291972"/>
          </a:xfrm>
          <a:prstGeom prst="ellipse">
            <a:avLst/>
          </a:prstGeom>
          <a:solidFill>
            <a:srgbClr val="00778B"/>
          </a:solidFill>
          <a:ln w="19050" cap="flat" cmpd="sng" algn="ctr">
            <a:solidFill>
              <a:srgbClr val="00778B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rPr>
              <a:t>2</a:t>
            </a:r>
          </a:p>
        </p:txBody>
      </p:sp>
      <p:sp>
        <p:nvSpPr>
          <p:cNvPr id="16" name="Ellipse 15"/>
          <p:cNvSpPr/>
          <p:nvPr/>
        </p:nvSpPr>
        <p:spPr>
          <a:xfrm>
            <a:off x="5921497" y="877790"/>
            <a:ext cx="301983" cy="291972"/>
          </a:xfrm>
          <a:prstGeom prst="ellipse">
            <a:avLst/>
          </a:prstGeom>
          <a:solidFill>
            <a:srgbClr val="00778B"/>
          </a:solidFill>
          <a:ln w="19050" cap="flat" cmpd="sng" algn="ctr">
            <a:solidFill>
              <a:srgbClr val="00778B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rPr>
              <a:t>3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519868" y="3917829"/>
            <a:ext cx="2509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Where </a:t>
            </a:r>
            <a:r>
              <a:rPr lang="en-US" sz="1200" dirty="0"/>
              <a:t>are </a:t>
            </a:r>
            <a:r>
              <a:rPr lang="en-US" sz="1200" dirty="0" smtClean="0"/>
              <a:t>we?</a:t>
            </a:r>
          </a:p>
          <a:p>
            <a:r>
              <a:rPr lang="en-US" sz="1200" dirty="0" smtClean="0"/>
              <a:t>Where do we want to go?</a:t>
            </a:r>
            <a:endParaRPr lang="fr-FR" sz="1200" dirty="0"/>
          </a:p>
        </p:txBody>
      </p:sp>
      <p:sp>
        <p:nvSpPr>
          <p:cNvPr id="18" name="ZoneTexte 17"/>
          <p:cNvSpPr txBox="1"/>
          <p:nvPr/>
        </p:nvSpPr>
        <p:spPr>
          <a:xfrm>
            <a:off x="3296605" y="4058292"/>
            <a:ext cx="2509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How do we get there?</a:t>
            </a:r>
            <a:endParaRPr lang="fr-FR" sz="1200" dirty="0"/>
          </a:p>
        </p:txBody>
      </p:sp>
      <p:sp>
        <p:nvSpPr>
          <p:cNvPr id="19" name="ZoneTexte 18"/>
          <p:cNvSpPr txBox="1"/>
          <p:nvPr/>
        </p:nvSpPr>
        <p:spPr>
          <a:xfrm>
            <a:off x="5996762" y="4010161"/>
            <a:ext cx="2509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Advantages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30208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</p:txBody>
      </p:sp>
      <p:sp>
        <p:nvSpPr>
          <p:cNvPr id="12" name="Rectangle 11">
            <a:hlinkClick r:id="" action="ppaction://noaction"/>
          </p:cNvPr>
          <p:cNvSpPr/>
          <p:nvPr/>
        </p:nvSpPr>
        <p:spPr>
          <a:xfrm>
            <a:off x="129223" y="770544"/>
            <a:ext cx="2496909" cy="3763861"/>
          </a:xfrm>
          <a:prstGeom prst="rect">
            <a:avLst/>
          </a:prstGeom>
          <a:solidFill>
            <a:srgbClr val="00778B">
              <a:alpha val="20000"/>
            </a:srgbClr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50" b="1" i="0" u="none" strike="noStrike" kern="0" cap="none" spc="0" normalizeH="0" baseline="0" noProof="0" dirty="0" smtClean="0">
              <a:ln>
                <a:noFill/>
              </a:ln>
              <a:solidFill>
                <a:srgbClr val="00778B"/>
              </a:solidFill>
              <a:effectLst/>
              <a:uLnTx/>
              <a:uFillTx/>
              <a:latin typeface="Franklin Gothic Book"/>
            </a:endParaRPr>
          </a:p>
        </p:txBody>
      </p:sp>
      <p:grpSp>
        <p:nvGrpSpPr>
          <p:cNvPr id="20" name="Groupe 19"/>
          <p:cNvGrpSpPr/>
          <p:nvPr/>
        </p:nvGrpSpPr>
        <p:grpSpPr>
          <a:xfrm>
            <a:off x="3033076" y="1101203"/>
            <a:ext cx="5605064" cy="1627514"/>
            <a:chOff x="1201632" y="1440266"/>
            <a:chExt cx="6547995" cy="2295023"/>
          </a:xfrm>
        </p:grpSpPr>
        <p:sp>
          <p:nvSpPr>
            <p:cNvPr id="21" name="Rectangle 20"/>
            <p:cNvSpPr/>
            <p:nvPr/>
          </p:nvSpPr>
          <p:spPr>
            <a:xfrm>
              <a:off x="1266738" y="1440266"/>
              <a:ext cx="1364172" cy="3217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a) Preheating</a:t>
              </a:r>
            </a:p>
          </p:txBody>
        </p:sp>
        <p:grpSp>
          <p:nvGrpSpPr>
            <p:cNvPr id="22" name="Groupe 21"/>
            <p:cNvGrpSpPr/>
            <p:nvPr/>
          </p:nvGrpSpPr>
          <p:grpSpPr>
            <a:xfrm>
              <a:off x="1439474" y="2126086"/>
              <a:ext cx="843711" cy="200528"/>
              <a:chOff x="1688756" y="2193238"/>
              <a:chExt cx="6705600" cy="567330"/>
            </a:xfrm>
          </p:grpSpPr>
          <p:sp>
            <p:nvSpPr>
              <p:cNvPr id="157" name="Trapèze 156"/>
              <p:cNvSpPr/>
              <p:nvPr/>
            </p:nvSpPr>
            <p:spPr>
              <a:xfrm rot="5400000">
                <a:off x="6568337" y="928095"/>
                <a:ext cx="329514" cy="3317175"/>
              </a:xfrm>
              <a:prstGeom prst="trapezoid">
                <a:avLst>
                  <a:gd name="adj" fmla="val 30301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51500" dist="25400" dir="5400000" rotWithShape="0">
                  <a:srgbClr val="000000">
                    <a:alpha val="4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158" name="Trapèze 157"/>
              <p:cNvSpPr/>
              <p:nvPr/>
            </p:nvSpPr>
            <p:spPr>
              <a:xfrm rot="5400000" flipV="1">
                <a:off x="3056796" y="1029052"/>
                <a:ext cx="362467" cy="3096307"/>
              </a:xfrm>
              <a:prstGeom prst="trapezoid">
                <a:avLst>
                  <a:gd name="adj" fmla="val 30301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51500" dist="25400" dir="5400000" rotWithShape="0">
                  <a:srgbClr val="000000">
                    <a:alpha val="4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1688756" y="2640975"/>
                <a:ext cx="6705600" cy="119593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51500" dist="25400" dir="5400000" rotWithShape="0">
                  <a:srgbClr val="000000">
                    <a:alpha val="4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grpSp>
            <p:nvGrpSpPr>
              <p:cNvPr id="160" name="Groupe 159"/>
              <p:cNvGrpSpPr/>
              <p:nvPr/>
            </p:nvGrpSpPr>
            <p:grpSpPr>
              <a:xfrm>
                <a:off x="3133267" y="2193238"/>
                <a:ext cx="3816577" cy="447738"/>
                <a:chOff x="3322738" y="1249063"/>
                <a:chExt cx="3816577" cy="608568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61" name="Rectangle 160"/>
                <p:cNvSpPr/>
                <p:nvPr/>
              </p:nvSpPr>
              <p:spPr>
                <a:xfrm>
                  <a:off x="3322738" y="1793378"/>
                  <a:ext cx="3816577" cy="64253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62" name="Rectangle 161"/>
                <p:cNvSpPr/>
                <p:nvPr/>
              </p:nvSpPr>
              <p:spPr>
                <a:xfrm>
                  <a:off x="4777946" y="1249063"/>
                  <a:ext cx="584994" cy="550898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</p:grpSp>
        </p:grpSp>
        <p:grpSp>
          <p:nvGrpSpPr>
            <p:cNvPr id="23" name="Groupe 22"/>
            <p:cNvGrpSpPr/>
            <p:nvPr/>
          </p:nvGrpSpPr>
          <p:grpSpPr>
            <a:xfrm>
              <a:off x="1211864" y="1822558"/>
              <a:ext cx="1246232" cy="216783"/>
              <a:chOff x="918719" y="707961"/>
              <a:chExt cx="1460960" cy="240632"/>
            </a:xfrm>
          </p:grpSpPr>
          <p:cxnSp>
            <p:nvCxnSpPr>
              <p:cNvPr id="135" name="Connecteur droit 134"/>
              <p:cNvCxnSpPr/>
              <p:nvPr/>
            </p:nvCxnSpPr>
            <p:spPr>
              <a:xfrm flipH="1">
                <a:off x="918719" y="745607"/>
                <a:ext cx="142081" cy="142901"/>
              </a:xfrm>
              <a:prstGeom prst="line">
                <a:avLst/>
              </a:prstGeom>
              <a:noFill/>
              <a:ln w="9525" cap="flat" cmpd="sng" algn="ctr">
                <a:solidFill>
                  <a:srgbClr val="FFC000"/>
                </a:solidFill>
                <a:prstDash val="solid"/>
              </a:ln>
              <a:effectLst/>
            </p:spPr>
          </p:cxnSp>
          <p:cxnSp>
            <p:nvCxnSpPr>
              <p:cNvPr id="136" name="Connecteur droit 135"/>
              <p:cNvCxnSpPr/>
              <p:nvPr/>
            </p:nvCxnSpPr>
            <p:spPr>
              <a:xfrm>
                <a:off x="1155454" y="750422"/>
                <a:ext cx="152648" cy="126042"/>
              </a:xfrm>
              <a:prstGeom prst="line">
                <a:avLst/>
              </a:prstGeom>
              <a:noFill/>
              <a:ln w="9525" cap="flat" cmpd="sng" algn="ctr">
                <a:solidFill>
                  <a:srgbClr val="FFC000"/>
                </a:solidFill>
                <a:prstDash val="solid"/>
              </a:ln>
              <a:effectLst/>
            </p:spPr>
          </p:cxnSp>
          <p:sp>
            <p:nvSpPr>
              <p:cNvPr id="137" name="Arc 136"/>
              <p:cNvSpPr/>
              <p:nvPr/>
            </p:nvSpPr>
            <p:spPr>
              <a:xfrm rot="5134905">
                <a:off x="1029223" y="671280"/>
                <a:ext cx="179534" cy="375091"/>
              </a:xfrm>
              <a:prstGeom prst="arc">
                <a:avLst>
                  <a:gd name="adj1" fmla="val 17618030"/>
                  <a:gd name="adj2" fmla="val 4379436"/>
                </a:avLst>
              </a:prstGeom>
              <a:noFill/>
              <a:ln w="9525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138" name="Arc 137"/>
              <p:cNvSpPr/>
              <p:nvPr/>
            </p:nvSpPr>
            <p:spPr>
              <a:xfrm rot="5134905">
                <a:off x="1050037" y="707199"/>
                <a:ext cx="130779" cy="179195"/>
              </a:xfrm>
              <a:prstGeom prst="arc">
                <a:avLst>
                  <a:gd name="adj1" fmla="val 17618030"/>
                  <a:gd name="adj2" fmla="val 4379436"/>
                </a:avLst>
              </a:prstGeom>
              <a:noFill/>
              <a:ln w="9525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grpSp>
            <p:nvGrpSpPr>
              <p:cNvPr id="139" name="Groupe 138"/>
              <p:cNvGrpSpPr/>
              <p:nvPr/>
            </p:nvGrpSpPr>
            <p:grpSpPr>
              <a:xfrm>
                <a:off x="1990296" y="718631"/>
                <a:ext cx="389383" cy="217186"/>
                <a:chOff x="2110735" y="863975"/>
                <a:chExt cx="389383" cy="217186"/>
              </a:xfrm>
            </p:grpSpPr>
            <p:cxnSp>
              <p:nvCxnSpPr>
                <p:cNvPr id="153" name="Connecteur droit 152"/>
                <p:cNvCxnSpPr/>
                <p:nvPr/>
              </p:nvCxnSpPr>
              <p:spPr>
                <a:xfrm flipH="1">
                  <a:off x="2110735" y="878175"/>
                  <a:ext cx="142081" cy="142901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  <p:cxnSp>
              <p:nvCxnSpPr>
                <p:cNvPr id="154" name="Connecteur droit 153"/>
                <p:cNvCxnSpPr/>
                <p:nvPr/>
              </p:nvCxnSpPr>
              <p:spPr>
                <a:xfrm>
                  <a:off x="2347470" y="882990"/>
                  <a:ext cx="152648" cy="126042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  <p:sp>
              <p:nvSpPr>
                <p:cNvPr id="155" name="Arc 154"/>
                <p:cNvSpPr/>
                <p:nvPr/>
              </p:nvSpPr>
              <p:spPr>
                <a:xfrm rot="5134905">
                  <a:off x="2221239" y="803848"/>
                  <a:ext cx="179534" cy="375091"/>
                </a:xfrm>
                <a:prstGeom prst="arc">
                  <a:avLst>
                    <a:gd name="adj1" fmla="val 17618030"/>
                    <a:gd name="adj2" fmla="val 4379436"/>
                  </a:avLst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56" name="Arc 155"/>
                <p:cNvSpPr/>
                <p:nvPr/>
              </p:nvSpPr>
              <p:spPr>
                <a:xfrm rot="5134905">
                  <a:off x="2242053" y="839767"/>
                  <a:ext cx="130779" cy="179195"/>
                </a:xfrm>
                <a:prstGeom prst="arc">
                  <a:avLst>
                    <a:gd name="adj1" fmla="val 17618030"/>
                    <a:gd name="adj2" fmla="val 4379436"/>
                  </a:avLst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</p:grpSp>
          <p:cxnSp>
            <p:nvCxnSpPr>
              <p:cNvPr id="140" name="Connecteur droit 139"/>
              <p:cNvCxnSpPr/>
              <p:nvPr/>
            </p:nvCxnSpPr>
            <p:spPr>
              <a:xfrm flipH="1">
                <a:off x="1693568" y="731496"/>
                <a:ext cx="142081" cy="142901"/>
              </a:xfrm>
              <a:prstGeom prst="line">
                <a:avLst/>
              </a:prstGeom>
              <a:noFill/>
              <a:ln w="9525" cap="flat" cmpd="sng" algn="ctr">
                <a:solidFill>
                  <a:srgbClr val="FFC000"/>
                </a:solidFill>
                <a:prstDash val="solid"/>
              </a:ln>
              <a:effectLst/>
            </p:spPr>
          </p:cxnSp>
          <p:cxnSp>
            <p:nvCxnSpPr>
              <p:cNvPr id="141" name="Connecteur droit 140"/>
              <p:cNvCxnSpPr/>
              <p:nvPr/>
            </p:nvCxnSpPr>
            <p:spPr>
              <a:xfrm>
                <a:off x="1930303" y="736311"/>
                <a:ext cx="152648" cy="126042"/>
              </a:xfrm>
              <a:prstGeom prst="line">
                <a:avLst/>
              </a:prstGeom>
              <a:noFill/>
              <a:ln w="9525" cap="flat" cmpd="sng" algn="ctr">
                <a:solidFill>
                  <a:srgbClr val="FFC000"/>
                </a:solidFill>
                <a:prstDash val="solid"/>
              </a:ln>
              <a:effectLst/>
            </p:spPr>
          </p:cxnSp>
          <p:sp>
            <p:nvSpPr>
              <p:cNvPr id="142" name="Arc 141"/>
              <p:cNvSpPr/>
              <p:nvPr/>
            </p:nvSpPr>
            <p:spPr>
              <a:xfrm rot="5134905">
                <a:off x="1804072" y="657169"/>
                <a:ext cx="179534" cy="375091"/>
              </a:xfrm>
              <a:prstGeom prst="arc">
                <a:avLst>
                  <a:gd name="adj1" fmla="val 17618030"/>
                  <a:gd name="adj2" fmla="val 4379436"/>
                </a:avLst>
              </a:prstGeom>
              <a:noFill/>
              <a:ln w="9525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143" name="Arc 142"/>
              <p:cNvSpPr/>
              <p:nvPr/>
            </p:nvSpPr>
            <p:spPr>
              <a:xfrm rot="5134905">
                <a:off x="1824886" y="693088"/>
                <a:ext cx="130779" cy="179195"/>
              </a:xfrm>
              <a:prstGeom prst="arc">
                <a:avLst>
                  <a:gd name="adj1" fmla="val 17618030"/>
                  <a:gd name="adj2" fmla="val 4379436"/>
                </a:avLst>
              </a:prstGeom>
              <a:noFill/>
              <a:ln w="9525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grpSp>
            <p:nvGrpSpPr>
              <p:cNvPr id="144" name="Groupe 143"/>
              <p:cNvGrpSpPr/>
              <p:nvPr/>
            </p:nvGrpSpPr>
            <p:grpSpPr>
              <a:xfrm>
                <a:off x="1442906" y="707961"/>
                <a:ext cx="389383" cy="157101"/>
                <a:chOff x="1186675" y="883807"/>
                <a:chExt cx="389383" cy="157101"/>
              </a:xfrm>
            </p:grpSpPr>
            <p:cxnSp>
              <p:nvCxnSpPr>
                <p:cNvPr id="150" name="Connecteur droit 149"/>
                <p:cNvCxnSpPr/>
                <p:nvPr/>
              </p:nvCxnSpPr>
              <p:spPr>
                <a:xfrm flipH="1">
                  <a:off x="1186675" y="898007"/>
                  <a:ext cx="142081" cy="142901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  <p:cxnSp>
              <p:nvCxnSpPr>
                <p:cNvPr id="151" name="Connecteur droit 150"/>
                <p:cNvCxnSpPr/>
                <p:nvPr/>
              </p:nvCxnSpPr>
              <p:spPr>
                <a:xfrm>
                  <a:off x="1423410" y="902822"/>
                  <a:ext cx="152648" cy="126042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  <p:sp>
              <p:nvSpPr>
                <p:cNvPr id="152" name="Arc 151"/>
                <p:cNvSpPr/>
                <p:nvPr/>
              </p:nvSpPr>
              <p:spPr>
                <a:xfrm rot="5134905">
                  <a:off x="1317993" y="859599"/>
                  <a:ext cx="130779" cy="179195"/>
                </a:xfrm>
                <a:prstGeom prst="arc">
                  <a:avLst>
                    <a:gd name="adj1" fmla="val 17618030"/>
                    <a:gd name="adj2" fmla="val 4379436"/>
                  </a:avLst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</p:grpSp>
          <p:grpSp>
            <p:nvGrpSpPr>
              <p:cNvPr id="145" name="Groupe 144"/>
              <p:cNvGrpSpPr/>
              <p:nvPr/>
            </p:nvGrpSpPr>
            <p:grpSpPr>
              <a:xfrm>
                <a:off x="1176623" y="718004"/>
                <a:ext cx="389383" cy="217186"/>
                <a:chOff x="1071119" y="818494"/>
                <a:chExt cx="389383" cy="217186"/>
              </a:xfrm>
            </p:grpSpPr>
            <p:cxnSp>
              <p:nvCxnSpPr>
                <p:cNvPr id="146" name="Connecteur droit 145"/>
                <p:cNvCxnSpPr/>
                <p:nvPr/>
              </p:nvCxnSpPr>
              <p:spPr>
                <a:xfrm flipH="1">
                  <a:off x="1071119" y="832694"/>
                  <a:ext cx="142081" cy="142901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  <p:cxnSp>
              <p:nvCxnSpPr>
                <p:cNvPr id="147" name="Connecteur droit 146"/>
                <p:cNvCxnSpPr/>
                <p:nvPr/>
              </p:nvCxnSpPr>
              <p:spPr>
                <a:xfrm>
                  <a:off x="1307854" y="837509"/>
                  <a:ext cx="152648" cy="126042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  <p:sp>
              <p:nvSpPr>
                <p:cNvPr id="148" name="Arc 147"/>
                <p:cNvSpPr/>
                <p:nvPr/>
              </p:nvSpPr>
              <p:spPr>
                <a:xfrm rot="5134905">
                  <a:off x="1181623" y="758367"/>
                  <a:ext cx="179534" cy="375091"/>
                </a:xfrm>
                <a:prstGeom prst="arc">
                  <a:avLst>
                    <a:gd name="adj1" fmla="val 17618030"/>
                    <a:gd name="adj2" fmla="val 4379436"/>
                  </a:avLst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49" name="Arc 148"/>
                <p:cNvSpPr/>
                <p:nvPr/>
              </p:nvSpPr>
              <p:spPr>
                <a:xfrm rot="5134905">
                  <a:off x="1202437" y="794286"/>
                  <a:ext cx="130779" cy="179195"/>
                </a:xfrm>
                <a:prstGeom prst="arc">
                  <a:avLst>
                    <a:gd name="adj1" fmla="val 17618030"/>
                    <a:gd name="adj2" fmla="val 4379436"/>
                  </a:avLst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</p:grpSp>
        </p:grpSp>
        <p:grpSp>
          <p:nvGrpSpPr>
            <p:cNvPr id="24" name="Groupe 23"/>
            <p:cNvGrpSpPr/>
            <p:nvPr/>
          </p:nvGrpSpPr>
          <p:grpSpPr>
            <a:xfrm>
              <a:off x="1201632" y="2541879"/>
              <a:ext cx="1246232" cy="216783"/>
              <a:chOff x="892630" y="2661855"/>
              <a:chExt cx="1246232" cy="216783"/>
            </a:xfrm>
          </p:grpSpPr>
          <p:grpSp>
            <p:nvGrpSpPr>
              <p:cNvPr id="111" name="Groupe 110"/>
              <p:cNvGrpSpPr/>
              <p:nvPr/>
            </p:nvGrpSpPr>
            <p:grpSpPr>
              <a:xfrm rot="10800000">
                <a:off x="892630" y="2661855"/>
                <a:ext cx="1246232" cy="216783"/>
                <a:chOff x="918719" y="707961"/>
                <a:chExt cx="1460960" cy="240632"/>
              </a:xfrm>
            </p:grpSpPr>
            <p:cxnSp>
              <p:nvCxnSpPr>
                <p:cNvPr id="113" name="Connecteur droit 112"/>
                <p:cNvCxnSpPr/>
                <p:nvPr/>
              </p:nvCxnSpPr>
              <p:spPr>
                <a:xfrm flipH="1">
                  <a:off x="918719" y="745607"/>
                  <a:ext cx="142081" cy="142901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  <p:cxnSp>
              <p:nvCxnSpPr>
                <p:cNvPr id="114" name="Connecteur droit 113"/>
                <p:cNvCxnSpPr/>
                <p:nvPr/>
              </p:nvCxnSpPr>
              <p:spPr>
                <a:xfrm>
                  <a:off x="1155454" y="750422"/>
                  <a:ext cx="152648" cy="126042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  <p:sp>
              <p:nvSpPr>
                <p:cNvPr id="115" name="Arc 114"/>
                <p:cNvSpPr/>
                <p:nvPr/>
              </p:nvSpPr>
              <p:spPr>
                <a:xfrm rot="5134905">
                  <a:off x="1029223" y="671280"/>
                  <a:ext cx="179534" cy="375091"/>
                </a:xfrm>
                <a:prstGeom prst="arc">
                  <a:avLst>
                    <a:gd name="adj1" fmla="val 17618030"/>
                    <a:gd name="adj2" fmla="val 4379436"/>
                  </a:avLst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16" name="Arc 115"/>
                <p:cNvSpPr/>
                <p:nvPr/>
              </p:nvSpPr>
              <p:spPr>
                <a:xfrm rot="5134905">
                  <a:off x="1050037" y="707199"/>
                  <a:ext cx="130779" cy="179195"/>
                </a:xfrm>
                <a:prstGeom prst="arc">
                  <a:avLst>
                    <a:gd name="adj1" fmla="val 17618030"/>
                    <a:gd name="adj2" fmla="val 4379436"/>
                  </a:avLst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grpSp>
              <p:nvGrpSpPr>
                <p:cNvPr id="117" name="Groupe 116"/>
                <p:cNvGrpSpPr/>
                <p:nvPr/>
              </p:nvGrpSpPr>
              <p:grpSpPr>
                <a:xfrm>
                  <a:off x="1990296" y="718631"/>
                  <a:ext cx="389383" cy="217186"/>
                  <a:chOff x="2110735" y="863975"/>
                  <a:chExt cx="389383" cy="217186"/>
                </a:xfrm>
              </p:grpSpPr>
              <p:cxnSp>
                <p:nvCxnSpPr>
                  <p:cNvPr id="131" name="Connecteur droit 130"/>
                  <p:cNvCxnSpPr/>
                  <p:nvPr/>
                </p:nvCxnSpPr>
                <p:spPr>
                  <a:xfrm flipH="1">
                    <a:off x="2110735" y="878175"/>
                    <a:ext cx="142081" cy="142901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FFC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2" name="Connecteur droit 131"/>
                  <p:cNvCxnSpPr/>
                  <p:nvPr/>
                </p:nvCxnSpPr>
                <p:spPr>
                  <a:xfrm>
                    <a:off x="2347470" y="882990"/>
                    <a:ext cx="152648" cy="126042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FFC000"/>
                    </a:solidFill>
                    <a:prstDash val="solid"/>
                  </a:ln>
                  <a:effectLst/>
                </p:spPr>
              </p:cxnSp>
              <p:sp>
                <p:nvSpPr>
                  <p:cNvPr id="133" name="Arc 132"/>
                  <p:cNvSpPr/>
                  <p:nvPr/>
                </p:nvSpPr>
                <p:spPr>
                  <a:xfrm rot="5134905">
                    <a:off x="2221239" y="803848"/>
                    <a:ext cx="179534" cy="375091"/>
                  </a:xfrm>
                  <a:prstGeom prst="arc">
                    <a:avLst>
                      <a:gd name="adj1" fmla="val 17618030"/>
                      <a:gd name="adj2" fmla="val 4379436"/>
                    </a:avLst>
                  </a:prstGeom>
                  <a:noFill/>
                  <a:ln w="9525" cap="flat" cmpd="sng" algn="ctr">
                    <a:solidFill>
                      <a:srgbClr val="FFC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1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Franklin Gothic Book"/>
                    </a:endParaRPr>
                  </a:p>
                </p:txBody>
              </p:sp>
              <p:sp>
                <p:nvSpPr>
                  <p:cNvPr id="134" name="Arc 133"/>
                  <p:cNvSpPr/>
                  <p:nvPr/>
                </p:nvSpPr>
                <p:spPr>
                  <a:xfrm rot="5134905">
                    <a:off x="2242053" y="839767"/>
                    <a:ext cx="130779" cy="179195"/>
                  </a:xfrm>
                  <a:prstGeom prst="arc">
                    <a:avLst>
                      <a:gd name="adj1" fmla="val 17618030"/>
                      <a:gd name="adj2" fmla="val 4379436"/>
                    </a:avLst>
                  </a:prstGeom>
                  <a:noFill/>
                  <a:ln w="9525" cap="flat" cmpd="sng" algn="ctr">
                    <a:solidFill>
                      <a:srgbClr val="FFC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1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Franklin Gothic Book"/>
                    </a:endParaRPr>
                  </a:p>
                </p:txBody>
              </p:sp>
            </p:grpSp>
            <p:cxnSp>
              <p:nvCxnSpPr>
                <p:cNvPr id="118" name="Connecteur droit 117"/>
                <p:cNvCxnSpPr/>
                <p:nvPr/>
              </p:nvCxnSpPr>
              <p:spPr>
                <a:xfrm flipH="1">
                  <a:off x="1693568" y="731496"/>
                  <a:ext cx="142081" cy="142901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  <p:cxnSp>
              <p:nvCxnSpPr>
                <p:cNvPr id="119" name="Connecteur droit 118"/>
                <p:cNvCxnSpPr/>
                <p:nvPr/>
              </p:nvCxnSpPr>
              <p:spPr>
                <a:xfrm>
                  <a:off x="1930303" y="736311"/>
                  <a:ext cx="152648" cy="126042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  <p:sp>
              <p:nvSpPr>
                <p:cNvPr id="120" name="Arc 119"/>
                <p:cNvSpPr/>
                <p:nvPr/>
              </p:nvSpPr>
              <p:spPr>
                <a:xfrm rot="5134905">
                  <a:off x="1804072" y="657169"/>
                  <a:ext cx="179534" cy="375091"/>
                </a:xfrm>
                <a:prstGeom prst="arc">
                  <a:avLst>
                    <a:gd name="adj1" fmla="val 17618030"/>
                    <a:gd name="adj2" fmla="val 4379436"/>
                  </a:avLst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21" name="Arc 120"/>
                <p:cNvSpPr/>
                <p:nvPr/>
              </p:nvSpPr>
              <p:spPr>
                <a:xfrm rot="5134905">
                  <a:off x="1824886" y="693088"/>
                  <a:ext cx="130779" cy="179195"/>
                </a:xfrm>
                <a:prstGeom prst="arc">
                  <a:avLst>
                    <a:gd name="adj1" fmla="val 17618030"/>
                    <a:gd name="adj2" fmla="val 4379436"/>
                  </a:avLst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grpSp>
              <p:nvGrpSpPr>
                <p:cNvPr id="122" name="Groupe 121"/>
                <p:cNvGrpSpPr/>
                <p:nvPr/>
              </p:nvGrpSpPr>
              <p:grpSpPr>
                <a:xfrm>
                  <a:off x="1442906" y="707961"/>
                  <a:ext cx="389383" cy="157101"/>
                  <a:chOff x="1186675" y="883807"/>
                  <a:chExt cx="389383" cy="157101"/>
                </a:xfrm>
              </p:grpSpPr>
              <p:cxnSp>
                <p:nvCxnSpPr>
                  <p:cNvPr id="128" name="Connecteur droit 127"/>
                  <p:cNvCxnSpPr/>
                  <p:nvPr/>
                </p:nvCxnSpPr>
                <p:spPr>
                  <a:xfrm flipH="1">
                    <a:off x="1186675" y="898007"/>
                    <a:ext cx="142081" cy="142901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FFC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9" name="Connecteur droit 128"/>
                  <p:cNvCxnSpPr/>
                  <p:nvPr/>
                </p:nvCxnSpPr>
                <p:spPr>
                  <a:xfrm>
                    <a:off x="1423410" y="902822"/>
                    <a:ext cx="152648" cy="126042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FFC000"/>
                    </a:solidFill>
                    <a:prstDash val="solid"/>
                  </a:ln>
                  <a:effectLst/>
                </p:spPr>
              </p:cxnSp>
              <p:sp>
                <p:nvSpPr>
                  <p:cNvPr id="130" name="Arc 129"/>
                  <p:cNvSpPr/>
                  <p:nvPr/>
                </p:nvSpPr>
                <p:spPr>
                  <a:xfrm rot="5134905">
                    <a:off x="1317993" y="859599"/>
                    <a:ext cx="130779" cy="179195"/>
                  </a:xfrm>
                  <a:prstGeom prst="arc">
                    <a:avLst>
                      <a:gd name="adj1" fmla="val 17618030"/>
                      <a:gd name="adj2" fmla="val 4379436"/>
                    </a:avLst>
                  </a:prstGeom>
                  <a:noFill/>
                  <a:ln w="9525" cap="flat" cmpd="sng" algn="ctr">
                    <a:solidFill>
                      <a:srgbClr val="FFC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1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Franklin Gothic Book"/>
                    </a:endParaRPr>
                  </a:p>
                </p:txBody>
              </p:sp>
            </p:grpSp>
            <p:grpSp>
              <p:nvGrpSpPr>
                <p:cNvPr id="123" name="Groupe 122"/>
                <p:cNvGrpSpPr/>
                <p:nvPr/>
              </p:nvGrpSpPr>
              <p:grpSpPr>
                <a:xfrm>
                  <a:off x="1176623" y="718004"/>
                  <a:ext cx="389383" cy="217186"/>
                  <a:chOff x="1071119" y="818494"/>
                  <a:chExt cx="389383" cy="217186"/>
                </a:xfrm>
              </p:grpSpPr>
              <p:cxnSp>
                <p:nvCxnSpPr>
                  <p:cNvPr id="124" name="Connecteur droit 123"/>
                  <p:cNvCxnSpPr/>
                  <p:nvPr/>
                </p:nvCxnSpPr>
                <p:spPr>
                  <a:xfrm flipH="1">
                    <a:off x="1071119" y="832694"/>
                    <a:ext cx="142081" cy="142901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FFC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5" name="Connecteur droit 124"/>
                  <p:cNvCxnSpPr/>
                  <p:nvPr/>
                </p:nvCxnSpPr>
                <p:spPr>
                  <a:xfrm>
                    <a:off x="1307854" y="837509"/>
                    <a:ext cx="152648" cy="126042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FFC000"/>
                    </a:solidFill>
                    <a:prstDash val="solid"/>
                  </a:ln>
                  <a:effectLst/>
                </p:spPr>
              </p:cxnSp>
              <p:sp>
                <p:nvSpPr>
                  <p:cNvPr id="126" name="Arc 125"/>
                  <p:cNvSpPr/>
                  <p:nvPr/>
                </p:nvSpPr>
                <p:spPr>
                  <a:xfrm rot="5134905">
                    <a:off x="1181623" y="758367"/>
                    <a:ext cx="179534" cy="375091"/>
                  </a:xfrm>
                  <a:prstGeom prst="arc">
                    <a:avLst>
                      <a:gd name="adj1" fmla="val 17618030"/>
                      <a:gd name="adj2" fmla="val 4379436"/>
                    </a:avLst>
                  </a:prstGeom>
                  <a:noFill/>
                  <a:ln w="9525" cap="flat" cmpd="sng" algn="ctr">
                    <a:solidFill>
                      <a:srgbClr val="FFC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1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Franklin Gothic Book"/>
                    </a:endParaRPr>
                  </a:p>
                </p:txBody>
              </p:sp>
              <p:sp>
                <p:nvSpPr>
                  <p:cNvPr id="127" name="Arc 126"/>
                  <p:cNvSpPr/>
                  <p:nvPr/>
                </p:nvSpPr>
                <p:spPr>
                  <a:xfrm rot="5134905">
                    <a:off x="1202437" y="794286"/>
                    <a:ext cx="130779" cy="179195"/>
                  </a:xfrm>
                  <a:prstGeom prst="arc">
                    <a:avLst>
                      <a:gd name="adj1" fmla="val 17618030"/>
                      <a:gd name="adj2" fmla="val 4379436"/>
                    </a:avLst>
                  </a:prstGeom>
                  <a:noFill/>
                  <a:ln w="9525" cap="flat" cmpd="sng" algn="ctr">
                    <a:solidFill>
                      <a:srgbClr val="FFC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1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Franklin Gothic Book"/>
                    </a:endParaRPr>
                  </a:p>
                </p:txBody>
              </p:sp>
            </p:grpSp>
          </p:grpSp>
          <p:sp>
            <p:nvSpPr>
              <p:cNvPr id="112" name="Arc 111"/>
              <p:cNvSpPr/>
              <p:nvPr/>
            </p:nvSpPr>
            <p:spPr>
              <a:xfrm rot="15934905">
                <a:off x="1443603" y="2598848"/>
                <a:ext cx="161741" cy="319961"/>
              </a:xfrm>
              <a:prstGeom prst="arc">
                <a:avLst>
                  <a:gd name="adj1" fmla="val 17618030"/>
                  <a:gd name="adj2" fmla="val 4379436"/>
                </a:avLst>
              </a:prstGeom>
              <a:noFill/>
              <a:ln w="9525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</p:grpSp>
        <p:cxnSp>
          <p:nvCxnSpPr>
            <p:cNvPr id="25" name="Connecteur droit avec flèche 24"/>
            <p:cNvCxnSpPr/>
            <p:nvPr/>
          </p:nvCxnSpPr>
          <p:spPr>
            <a:xfrm>
              <a:off x="3128655" y="1974655"/>
              <a:ext cx="288032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cxnSp>
          <p:nvCxnSpPr>
            <p:cNvPr id="26" name="Connecteur droit avec flèche 25"/>
            <p:cNvCxnSpPr/>
            <p:nvPr/>
          </p:nvCxnSpPr>
          <p:spPr>
            <a:xfrm>
              <a:off x="3128655" y="2067082"/>
              <a:ext cx="288032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grpSp>
          <p:nvGrpSpPr>
            <p:cNvPr id="27" name="Groupe 26"/>
            <p:cNvGrpSpPr/>
            <p:nvPr/>
          </p:nvGrpSpPr>
          <p:grpSpPr>
            <a:xfrm>
              <a:off x="2059017" y="2051101"/>
              <a:ext cx="1412946" cy="1429147"/>
              <a:chOff x="1750015" y="2289391"/>
              <a:chExt cx="1412946" cy="1429147"/>
            </a:xfrm>
          </p:grpSpPr>
          <p:sp>
            <p:nvSpPr>
              <p:cNvPr id="105" name="Ellipse 104"/>
              <p:cNvSpPr/>
              <p:nvPr/>
            </p:nvSpPr>
            <p:spPr>
              <a:xfrm>
                <a:off x="2151822" y="2926450"/>
                <a:ext cx="309054" cy="792088"/>
              </a:xfrm>
              <a:prstGeom prst="ellipse">
                <a:avLst/>
              </a:prstGeom>
              <a:solidFill>
                <a:srgbClr val="00778B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106" name="Ellipse 105"/>
              <p:cNvSpPr/>
              <p:nvPr/>
            </p:nvSpPr>
            <p:spPr>
              <a:xfrm rot="18408203">
                <a:off x="2071263" y="2594898"/>
                <a:ext cx="897661" cy="286647"/>
              </a:xfrm>
              <a:prstGeom prst="ellipse">
                <a:avLst/>
              </a:prstGeom>
              <a:solidFill>
                <a:srgbClr val="00778B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107" name="Arc plein 106"/>
              <p:cNvSpPr/>
              <p:nvPr/>
            </p:nvSpPr>
            <p:spPr>
              <a:xfrm>
                <a:off x="2828203" y="2386146"/>
                <a:ext cx="334758" cy="293026"/>
              </a:xfrm>
              <a:prstGeom prst="blockArc">
                <a:avLst/>
              </a:prstGeom>
              <a:solidFill>
                <a:srgbClr val="00778B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108" name="Arc plein 107"/>
              <p:cNvSpPr/>
              <p:nvPr/>
            </p:nvSpPr>
            <p:spPr>
              <a:xfrm rot="12803044">
                <a:off x="2816088" y="2477881"/>
                <a:ext cx="334758" cy="293026"/>
              </a:xfrm>
              <a:prstGeom prst="blockArc">
                <a:avLst/>
              </a:prstGeom>
              <a:solidFill>
                <a:srgbClr val="00778B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109" name="Ellipse 108"/>
              <p:cNvSpPr/>
              <p:nvPr/>
            </p:nvSpPr>
            <p:spPr>
              <a:xfrm rot="2412663">
                <a:off x="2670633" y="2394028"/>
                <a:ext cx="288032" cy="184576"/>
              </a:xfrm>
              <a:prstGeom prst="ellipse">
                <a:avLst/>
              </a:prstGeom>
              <a:solidFill>
                <a:srgbClr val="00778B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1750015" y="3610605"/>
                <a:ext cx="1295060" cy="106427"/>
              </a:xfrm>
              <a:prstGeom prst="rect">
                <a:avLst/>
              </a:prstGeom>
              <a:solidFill>
                <a:srgbClr val="00778B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</p:grpSp>
        <p:cxnSp>
          <p:nvCxnSpPr>
            <p:cNvPr id="28" name="Connecteur droit avec flèche 27"/>
            <p:cNvCxnSpPr/>
            <p:nvPr/>
          </p:nvCxnSpPr>
          <p:spPr>
            <a:xfrm>
              <a:off x="3182728" y="2598276"/>
              <a:ext cx="288032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sp>
          <p:nvSpPr>
            <p:cNvPr id="29" name="Ellipse 28"/>
            <p:cNvSpPr/>
            <p:nvPr/>
          </p:nvSpPr>
          <p:spPr>
            <a:xfrm>
              <a:off x="1558278" y="1913670"/>
              <a:ext cx="62409" cy="71053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1345920" y="1908567"/>
              <a:ext cx="62409" cy="71053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1787087" y="1907040"/>
              <a:ext cx="62409" cy="71053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2002627" y="1913671"/>
              <a:ext cx="62409" cy="71053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2251981" y="1913671"/>
              <a:ext cx="62409" cy="71053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1558278" y="2595188"/>
              <a:ext cx="62409" cy="71053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1345920" y="2590085"/>
              <a:ext cx="62409" cy="71053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1787087" y="2588558"/>
              <a:ext cx="62409" cy="71053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2002627" y="2595188"/>
              <a:ext cx="62409" cy="71053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2251981" y="2595188"/>
              <a:ext cx="62409" cy="71053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endParaRPr>
            </a:p>
          </p:txBody>
        </p:sp>
        <p:cxnSp>
          <p:nvCxnSpPr>
            <p:cNvPr id="39" name="Connecteur droit 38"/>
            <p:cNvCxnSpPr/>
            <p:nvPr/>
          </p:nvCxnSpPr>
          <p:spPr>
            <a:xfrm flipH="1">
              <a:off x="2648755" y="1790833"/>
              <a:ext cx="1723" cy="1602616"/>
            </a:xfrm>
            <a:prstGeom prst="line">
              <a:avLst/>
            </a:prstGeom>
            <a:noFill/>
            <a:ln w="9525" cap="flat" cmpd="sng" algn="ctr">
              <a:solidFill>
                <a:srgbClr val="00778B"/>
              </a:solidFill>
              <a:prstDash val="solid"/>
            </a:ln>
            <a:effectLst/>
          </p:spPr>
        </p:cxnSp>
        <p:cxnSp>
          <p:nvCxnSpPr>
            <p:cNvPr id="40" name="Connecteur droit 39"/>
            <p:cNvCxnSpPr/>
            <p:nvPr/>
          </p:nvCxnSpPr>
          <p:spPr>
            <a:xfrm>
              <a:off x="4232930" y="1750550"/>
              <a:ext cx="0" cy="1629230"/>
            </a:xfrm>
            <a:prstGeom prst="line">
              <a:avLst/>
            </a:prstGeom>
            <a:noFill/>
            <a:ln w="9525" cap="flat" cmpd="sng" algn="ctr">
              <a:solidFill>
                <a:srgbClr val="00778B"/>
              </a:solidFill>
              <a:prstDash val="solid"/>
            </a:ln>
            <a:effectLst/>
          </p:spPr>
        </p:cxnSp>
        <p:sp>
          <p:nvSpPr>
            <p:cNvPr id="41" name="Rectangle 40"/>
            <p:cNvSpPr/>
            <p:nvPr/>
          </p:nvSpPr>
          <p:spPr>
            <a:xfrm>
              <a:off x="2928466" y="1440266"/>
              <a:ext cx="1364172" cy="3217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b) Transfer</a:t>
              </a:r>
            </a:p>
          </p:txBody>
        </p:sp>
        <p:sp>
          <p:nvSpPr>
            <p:cNvPr id="42" name="Flèche droite 41"/>
            <p:cNvSpPr/>
            <p:nvPr/>
          </p:nvSpPr>
          <p:spPr>
            <a:xfrm>
              <a:off x="2489994" y="1509516"/>
              <a:ext cx="265140" cy="138499"/>
            </a:xfrm>
            <a:prstGeom prst="rightArrow">
              <a:avLst/>
            </a:prstGeom>
            <a:solidFill>
              <a:srgbClr val="00778B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endParaRPr>
            </a:p>
          </p:txBody>
        </p:sp>
        <p:sp>
          <p:nvSpPr>
            <p:cNvPr id="43" name="Flèche droite 42"/>
            <p:cNvSpPr/>
            <p:nvPr/>
          </p:nvSpPr>
          <p:spPr>
            <a:xfrm>
              <a:off x="4092472" y="1509516"/>
              <a:ext cx="265140" cy="138499"/>
            </a:xfrm>
            <a:prstGeom prst="rightArrow">
              <a:avLst/>
            </a:prstGeom>
            <a:solidFill>
              <a:srgbClr val="00778B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502050" y="1440266"/>
              <a:ext cx="1364172" cy="3217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c) Stamping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141630" y="1440266"/>
              <a:ext cx="1364172" cy="3217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d) Overmolding</a:t>
              </a:r>
            </a:p>
          </p:txBody>
        </p:sp>
        <p:sp>
          <p:nvSpPr>
            <p:cNvPr id="46" name="Flèche droite 45"/>
            <p:cNvSpPr/>
            <p:nvPr/>
          </p:nvSpPr>
          <p:spPr>
            <a:xfrm>
              <a:off x="5684536" y="1509516"/>
              <a:ext cx="265140" cy="138499"/>
            </a:xfrm>
            <a:prstGeom prst="rightArrow">
              <a:avLst/>
            </a:prstGeom>
            <a:solidFill>
              <a:srgbClr val="00778B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endParaRPr>
            </a:p>
          </p:txBody>
        </p:sp>
        <p:cxnSp>
          <p:nvCxnSpPr>
            <p:cNvPr id="47" name="Connecteur droit 46"/>
            <p:cNvCxnSpPr/>
            <p:nvPr/>
          </p:nvCxnSpPr>
          <p:spPr>
            <a:xfrm>
              <a:off x="5797867" y="1714926"/>
              <a:ext cx="0" cy="1629230"/>
            </a:xfrm>
            <a:prstGeom prst="line">
              <a:avLst/>
            </a:prstGeom>
            <a:noFill/>
            <a:ln w="9525" cap="flat" cmpd="sng" algn="ctr">
              <a:solidFill>
                <a:srgbClr val="00778B"/>
              </a:solidFill>
              <a:prstDash val="solid"/>
            </a:ln>
            <a:effectLst/>
          </p:spPr>
        </p:cxnSp>
        <p:grpSp>
          <p:nvGrpSpPr>
            <p:cNvPr id="48" name="Groupe 47"/>
            <p:cNvGrpSpPr/>
            <p:nvPr/>
          </p:nvGrpSpPr>
          <p:grpSpPr>
            <a:xfrm>
              <a:off x="3273287" y="2189466"/>
              <a:ext cx="863253" cy="260503"/>
              <a:chOff x="1673758" y="2218090"/>
              <a:chExt cx="6720598" cy="564147"/>
            </a:xfrm>
          </p:grpSpPr>
          <p:sp>
            <p:nvSpPr>
              <p:cNvPr id="99" name="Trapèze 98"/>
              <p:cNvSpPr/>
              <p:nvPr/>
            </p:nvSpPr>
            <p:spPr>
              <a:xfrm rot="5400000">
                <a:off x="6568337" y="928095"/>
                <a:ext cx="329514" cy="3317175"/>
              </a:xfrm>
              <a:prstGeom prst="trapezoid">
                <a:avLst>
                  <a:gd name="adj" fmla="val 30301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51500" dist="25400" dir="5400000" rotWithShape="0">
                  <a:srgbClr val="000000">
                    <a:alpha val="4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100" name="Trapèze 99"/>
              <p:cNvSpPr/>
              <p:nvPr/>
            </p:nvSpPr>
            <p:spPr>
              <a:xfrm rot="5400000" flipV="1">
                <a:off x="3040677" y="1052851"/>
                <a:ext cx="362467" cy="3096305"/>
              </a:xfrm>
              <a:prstGeom prst="trapezoid">
                <a:avLst>
                  <a:gd name="adj" fmla="val 30301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51500" dist="25400" dir="5400000" rotWithShape="0">
                  <a:srgbClr val="000000">
                    <a:alpha val="4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1688756" y="2640975"/>
                <a:ext cx="6705600" cy="119593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51500" dist="25400" dir="5400000" rotWithShape="0">
                  <a:srgbClr val="000000">
                    <a:alpha val="4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1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grpSp>
            <p:nvGrpSpPr>
              <p:cNvPr id="102" name="Groupe 101"/>
              <p:cNvGrpSpPr/>
              <p:nvPr/>
            </p:nvGrpSpPr>
            <p:grpSpPr>
              <a:xfrm>
                <a:off x="3133267" y="2218090"/>
                <a:ext cx="3816577" cy="422886"/>
                <a:chOff x="3322738" y="1282842"/>
                <a:chExt cx="3816577" cy="57478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03" name="Rectangle 102"/>
                <p:cNvSpPr/>
                <p:nvPr/>
              </p:nvSpPr>
              <p:spPr>
                <a:xfrm>
                  <a:off x="3322738" y="1793377"/>
                  <a:ext cx="3816577" cy="64254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04" name="Rectangle 103"/>
                <p:cNvSpPr/>
                <p:nvPr/>
              </p:nvSpPr>
              <p:spPr>
                <a:xfrm>
                  <a:off x="4777947" y="1282842"/>
                  <a:ext cx="732299" cy="517123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</p:grpSp>
        </p:grpSp>
        <p:sp>
          <p:nvSpPr>
            <p:cNvPr id="49" name="ZoneTexte 48"/>
            <p:cNvSpPr txBox="1"/>
            <p:nvPr/>
          </p:nvSpPr>
          <p:spPr>
            <a:xfrm>
              <a:off x="1225379" y="2925689"/>
              <a:ext cx="1172848" cy="651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Radiation and convection exchanges</a:t>
              </a: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4536308" y="2945170"/>
              <a:ext cx="1172848" cy="651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Conduction and convection exchanges</a:t>
              </a:r>
            </a:p>
          </p:txBody>
        </p:sp>
        <p:grpSp>
          <p:nvGrpSpPr>
            <p:cNvPr id="51" name="Groupe 50"/>
            <p:cNvGrpSpPr/>
            <p:nvPr/>
          </p:nvGrpSpPr>
          <p:grpSpPr>
            <a:xfrm>
              <a:off x="4476309" y="1839859"/>
              <a:ext cx="1139721" cy="755329"/>
              <a:chOff x="6444208" y="2364377"/>
              <a:chExt cx="1440160" cy="910063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6444208" y="2552519"/>
                <a:ext cx="1440160" cy="384864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6444208" y="2937999"/>
                <a:ext cx="1440160" cy="336441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grpSp>
            <p:nvGrpSpPr>
              <p:cNvPr id="83" name="Groupe 82"/>
              <p:cNvGrpSpPr/>
              <p:nvPr/>
            </p:nvGrpSpPr>
            <p:grpSpPr>
              <a:xfrm>
                <a:off x="6735010" y="2767418"/>
                <a:ext cx="861326" cy="230733"/>
                <a:chOff x="1688756" y="2260890"/>
                <a:chExt cx="6705600" cy="499678"/>
              </a:xfrm>
            </p:grpSpPr>
            <p:sp>
              <p:nvSpPr>
                <p:cNvPr id="93" name="Trapèze 92"/>
                <p:cNvSpPr/>
                <p:nvPr/>
              </p:nvSpPr>
              <p:spPr>
                <a:xfrm rot="5400000">
                  <a:off x="6568337" y="928095"/>
                  <a:ext cx="329514" cy="3317175"/>
                </a:xfrm>
                <a:prstGeom prst="trapezoid">
                  <a:avLst>
                    <a:gd name="adj" fmla="val 30301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51500" dist="25400" dir="5400000" rotWithShape="0">
                    <a:srgbClr val="000000">
                      <a:alpha val="4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94" name="Trapèze 93"/>
                <p:cNvSpPr/>
                <p:nvPr/>
              </p:nvSpPr>
              <p:spPr>
                <a:xfrm rot="5400000" flipV="1">
                  <a:off x="3056796" y="1029052"/>
                  <a:ext cx="362467" cy="3096307"/>
                </a:xfrm>
                <a:prstGeom prst="trapezoid">
                  <a:avLst>
                    <a:gd name="adj" fmla="val 30301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51500" dist="25400" dir="5400000" rotWithShape="0">
                    <a:srgbClr val="000000">
                      <a:alpha val="4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1688756" y="2640975"/>
                  <a:ext cx="6705600" cy="119593"/>
                </a:xfrm>
                <a:prstGeom prst="rect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51500" dist="25400" dir="5400000" rotWithShape="0">
                    <a:srgbClr val="000000">
                      <a:alpha val="4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grpSp>
              <p:nvGrpSpPr>
                <p:cNvPr id="96" name="Groupe 95"/>
                <p:cNvGrpSpPr/>
                <p:nvPr/>
              </p:nvGrpSpPr>
              <p:grpSpPr>
                <a:xfrm>
                  <a:off x="3133267" y="2260890"/>
                  <a:ext cx="3816577" cy="380085"/>
                  <a:chOff x="3322738" y="1341017"/>
                  <a:chExt cx="3816577" cy="516614"/>
                </a:xfrm>
                <a:solidFill>
                  <a:sysClr val="window" lastClr="FFFFFF">
                    <a:lumMod val="75000"/>
                  </a:sysClr>
                </a:solidFill>
              </p:grpSpPr>
              <p:sp>
                <p:nvSpPr>
                  <p:cNvPr id="97" name="Rectangle 96"/>
                  <p:cNvSpPr/>
                  <p:nvPr/>
                </p:nvSpPr>
                <p:spPr>
                  <a:xfrm>
                    <a:off x="3322738" y="1793377"/>
                    <a:ext cx="3816577" cy="64254"/>
                  </a:xfrm>
                  <a:prstGeom prst="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1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Franklin Gothic Book"/>
                    </a:endParaRPr>
                  </a:p>
                </p:txBody>
              </p:sp>
              <p:sp>
                <p:nvSpPr>
                  <p:cNvPr id="98" name="Rectangle 97"/>
                  <p:cNvSpPr/>
                  <p:nvPr/>
                </p:nvSpPr>
                <p:spPr>
                  <a:xfrm>
                    <a:off x="4626653" y="1341017"/>
                    <a:ext cx="834590" cy="458948"/>
                  </a:xfrm>
                  <a:prstGeom prst="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1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Franklin Gothic Book"/>
                    </a:endParaRPr>
                  </a:p>
                </p:txBody>
              </p:sp>
            </p:grpSp>
          </p:grpSp>
          <p:sp>
            <p:nvSpPr>
              <p:cNvPr id="84" name="Ellipse 83"/>
              <p:cNvSpPr/>
              <p:nvPr/>
            </p:nvSpPr>
            <p:spPr>
              <a:xfrm>
                <a:off x="6621317" y="2707905"/>
                <a:ext cx="88381" cy="85971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solidFill>
                  <a:srgbClr val="00778B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85" name="Ellipse 84"/>
              <p:cNvSpPr/>
              <p:nvPr/>
            </p:nvSpPr>
            <p:spPr>
              <a:xfrm>
                <a:off x="6896917" y="2643809"/>
                <a:ext cx="88381" cy="85971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solidFill>
                  <a:srgbClr val="00778B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86" name="Ellipse 85"/>
              <p:cNvSpPr/>
              <p:nvPr/>
            </p:nvSpPr>
            <p:spPr>
              <a:xfrm>
                <a:off x="6710529" y="3093309"/>
                <a:ext cx="88381" cy="85971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solidFill>
                  <a:srgbClr val="00778B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87" name="Ellipse 86"/>
              <p:cNvSpPr/>
              <p:nvPr/>
            </p:nvSpPr>
            <p:spPr>
              <a:xfrm>
                <a:off x="7120097" y="3077687"/>
                <a:ext cx="88381" cy="85971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solidFill>
                  <a:srgbClr val="00778B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88" name="Ellipse 87"/>
              <p:cNvSpPr/>
              <p:nvPr/>
            </p:nvSpPr>
            <p:spPr>
              <a:xfrm>
                <a:off x="7502232" y="3077687"/>
                <a:ext cx="88381" cy="85971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solidFill>
                  <a:srgbClr val="00778B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89" name="Ellipse 88"/>
              <p:cNvSpPr/>
              <p:nvPr/>
            </p:nvSpPr>
            <p:spPr>
              <a:xfrm>
                <a:off x="7287000" y="2643809"/>
                <a:ext cx="88381" cy="85971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solidFill>
                  <a:srgbClr val="00778B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90" name="Ellipse 89"/>
              <p:cNvSpPr/>
              <p:nvPr/>
            </p:nvSpPr>
            <p:spPr>
              <a:xfrm>
                <a:off x="7636590" y="2731114"/>
                <a:ext cx="88380" cy="85971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solidFill>
                  <a:srgbClr val="00778B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91" name="Flèche vers le bas 90"/>
              <p:cNvSpPr/>
              <p:nvPr/>
            </p:nvSpPr>
            <p:spPr>
              <a:xfrm>
                <a:off x="6665507" y="2364377"/>
                <a:ext cx="152890" cy="157500"/>
              </a:xfrm>
              <a:prstGeom prst="downArrow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92" name="Flèche vers le bas 91"/>
              <p:cNvSpPr/>
              <p:nvPr/>
            </p:nvSpPr>
            <p:spPr>
              <a:xfrm>
                <a:off x="7375381" y="2369881"/>
                <a:ext cx="152890" cy="157500"/>
              </a:xfrm>
              <a:prstGeom prst="downArrow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</p:grpSp>
        <p:sp>
          <p:nvSpPr>
            <p:cNvPr id="52" name="ZoneTexte 51"/>
            <p:cNvSpPr txBox="1"/>
            <p:nvPr/>
          </p:nvSpPr>
          <p:spPr>
            <a:xfrm>
              <a:off x="3313532" y="2902041"/>
              <a:ext cx="1172848" cy="651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Radiation and convection exchanges</a:t>
              </a:r>
            </a:p>
          </p:txBody>
        </p:sp>
        <p:grpSp>
          <p:nvGrpSpPr>
            <p:cNvPr id="53" name="Groupe 52"/>
            <p:cNvGrpSpPr/>
            <p:nvPr/>
          </p:nvGrpSpPr>
          <p:grpSpPr>
            <a:xfrm>
              <a:off x="6042543" y="1845523"/>
              <a:ext cx="1166263" cy="599176"/>
              <a:chOff x="6516216" y="2716532"/>
              <a:chExt cx="1166263" cy="599176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6542758" y="2716532"/>
                <a:ext cx="1139721" cy="319427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6542758" y="3036471"/>
                <a:ext cx="1139721" cy="279237"/>
              </a:xfrm>
              <a:prstGeom prst="rect">
                <a:avLst/>
              </a:pr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64" name="Ellipse 63"/>
              <p:cNvSpPr/>
              <p:nvPr/>
            </p:nvSpPr>
            <p:spPr>
              <a:xfrm>
                <a:off x="6650819" y="2837583"/>
                <a:ext cx="69943" cy="71354"/>
              </a:xfrm>
              <a:prstGeom prst="ellipse">
                <a:avLst/>
              </a:prstGeom>
              <a:solidFill>
                <a:srgbClr val="009DD9">
                  <a:lumMod val="75000"/>
                </a:srgbClr>
              </a:solidFill>
              <a:ln w="19050" cap="flat" cmpd="sng" algn="ctr">
                <a:solidFill>
                  <a:srgbClr val="00778B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65" name="Ellipse 64"/>
              <p:cNvSpPr/>
              <p:nvPr/>
            </p:nvSpPr>
            <p:spPr>
              <a:xfrm>
                <a:off x="6901025" y="2792300"/>
                <a:ext cx="69943" cy="71354"/>
              </a:xfrm>
              <a:prstGeom prst="ellipse">
                <a:avLst/>
              </a:prstGeom>
              <a:solidFill>
                <a:srgbClr val="009DD9">
                  <a:lumMod val="75000"/>
                </a:srgbClr>
              </a:solidFill>
              <a:ln w="19050" cap="flat" cmpd="sng" algn="ctr">
                <a:solidFill>
                  <a:srgbClr val="00778B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66" name="Ellipse 65"/>
              <p:cNvSpPr/>
              <p:nvPr/>
            </p:nvSpPr>
            <p:spPr>
              <a:xfrm>
                <a:off x="6753520" y="3165374"/>
                <a:ext cx="69943" cy="71354"/>
              </a:xfrm>
              <a:prstGeom prst="ellipse">
                <a:avLst/>
              </a:prstGeom>
              <a:solidFill>
                <a:srgbClr val="009DD9">
                  <a:lumMod val="75000"/>
                </a:srgbClr>
              </a:solidFill>
              <a:ln w="19050" cap="flat" cmpd="sng" algn="ctr">
                <a:solidFill>
                  <a:srgbClr val="00778B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67" name="Ellipse 66"/>
              <p:cNvSpPr/>
              <p:nvPr/>
            </p:nvSpPr>
            <p:spPr>
              <a:xfrm>
                <a:off x="7077646" y="3152408"/>
                <a:ext cx="69943" cy="71354"/>
              </a:xfrm>
              <a:prstGeom prst="ellipse">
                <a:avLst/>
              </a:prstGeom>
              <a:solidFill>
                <a:srgbClr val="009DD9">
                  <a:lumMod val="75000"/>
                </a:srgbClr>
              </a:solidFill>
              <a:ln w="19050" cap="flat" cmpd="sng" algn="ctr">
                <a:solidFill>
                  <a:srgbClr val="00778B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68" name="Ellipse 67"/>
              <p:cNvSpPr/>
              <p:nvPr/>
            </p:nvSpPr>
            <p:spPr>
              <a:xfrm>
                <a:off x="7442907" y="3152408"/>
                <a:ext cx="69943" cy="71354"/>
              </a:xfrm>
              <a:prstGeom prst="ellipse">
                <a:avLst/>
              </a:prstGeom>
              <a:solidFill>
                <a:srgbClr val="009DD9">
                  <a:lumMod val="75000"/>
                </a:srgbClr>
              </a:solidFill>
              <a:ln w="19050" cap="flat" cmpd="sng" algn="ctr">
                <a:solidFill>
                  <a:srgbClr val="00778B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69" name="Ellipse 68"/>
              <p:cNvSpPr/>
              <p:nvPr/>
            </p:nvSpPr>
            <p:spPr>
              <a:xfrm>
                <a:off x="7209731" y="2792300"/>
                <a:ext cx="69943" cy="71354"/>
              </a:xfrm>
              <a:prstGeom prst="ellipse">
                <a:avLst/>
              </a:prstGeom>
              <a:solidFill>
                <a:srgbClr val="009DD9">
                  <a:lumMod val="75000"/>
                </a:srgbClr>
              </a:solidFill>
              <a:ln w="19050" cap="flat" cmpd="sng" algn="ctr">
                <a:solidFill>
                  <a:srgbClr val="00778B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70" name="Ellipse 69"/>
              <p:cNvSpPr/>
              <p:nvPr/>
            </p:nvSpPr>
            <p:spPr>
              <a:xfrm>
                <a:off x="7491305" y="2833478"/>
                <a:ext cx="69943" cy="71354"/>
              </a:xfrm>
              <a:prstGeom prst="ellipse">
                <a:avLst/>
              </a:prstGeom>
              <a:solidFill>
                <a:srgbClr val="009DD9">
                  <a:lumMod val="75000"/>
                </a:srgbClr>
              </a:solidFill>
              <a:ln w="19050" cap="flat" cmpd="sng" algn="ctr">
                <a:solidFill>
                  <a:srgbClr val="00778B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6752862" y="2924944"/>
                <a:ext cx="323304" cy="103445"/>
              </a:xfrm>
              <a:prstGeom prst="rect">
                <a:avLst/>
              </a:prstGeom>
              <a:solidFill>
                <a:srgbClr val="C4D600"/>
              </a:solidFill>
              <a:ln w="19050" cap="flat" cmpd="sng" algn="ctr">
                <a:solidFill>
                  <a:srgbClr val="C4D600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7116793" y="2924944"/>
                <a:ext cx="333212" cy="63120"/>
              </a:xfrm>
              <a:prstGeom prst="rect">
                <a:avLst/>
              </a:prstGeom>
              <a:solidFill>
                <a:srgbClr val="C4D600"/>
              </a:solidFill>
              <a:ln w="19050" cap="flat" cmpd="sng" algn="ctr">
                <a:solidFill>
                  <a:srgbClr val="C4D600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cxnSp>
            <p:nvCxnSpPr>
              <p:cNvPr id="73" name="Connecteur droit 72"/>
              <p:cNvCxnSpPr/>
              <p:nvPr/>
            </p:nvCxnSpPr>
            <p:spPr>
              <a:xfrm>
                <a:off x="6516216" y="2963038"/>
                <a:ext cx="238156" cy="0"/>
              </a:xfrm>
              <a:prstGeom prst="line">
                <a:avLst/>
              </a:prstGeom>
              <a:solidFill>
                <a:srgbClr val="C4D600"/>
              </a:solidFill>
              <a:ln w="19050" cap="flat" cmpd="sng" algn="ctr">
                <a:solidFill>
                  <a:srgbClr val="C4D600">
                    <a:shade val="50000"/>
                  </a:srgbClr>
                </a:solidFill>
                <a:prstDash val="solid"/>
              </a:ln>
              <a:effectLst/>
            </p:spPr>
          </p:cxnSp>
          <p:grpSp>
            <p:nvGrpSpPr>
              <p:cNvPr id="74" name="Groupe 73"/>
              <p:cNvGrpSpPr/>
              <p:nvPr/>
            </p:nvGrpSpPr>
            <p:grpSpPr>
              <a:xfrm>
                <a:off x="6772894" y="2873421"/>
                <a:ext cx="681640" cy="212973"/>
                <a:chOff x="1688756" y="2204867"/>
                <a:chExt cx="6705600" cy="555701"/>
              </a:xfrm>
            </p:grpSpPr>
            <p:sp>
              <p:nvSpPr>
                <p:cNvPr id="75" name="Trapèze 74"/>
                <p:cNvSpPr/>
                <p:nvPr/>
              </p:nvSpPr>
              <p:spPr>
                <a:xfrm rot="5400000">
                  <a:off x="6568337" y="928095"/>
                  <a:ext cx="329514" cy="3317175"/>
                </a:xfrm>
                <a:prstGeom prst="trapezoid">
                  <a:avLst>
                    <a:gd name="adj" fmla="val 30301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76" name="Trapèze 75"/>
                <p:cNvSpPr/>
                <p:nvPr/>
              </p:nvSpPr>
              <p:spPr>
                <a:xfrm rot="5400000" flipV="1">
                  <a:off x="3056796" y="1029052"/>
                  <a:ext cx="362467" cy="3096307"/>
                </a:xfrm>
                <a:prstGeom prst="trapezoid">
                  <a:avLst>
                    <a:gd name="adj" fmla="val 30301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77" name="Rectangle 76"/>
                <p:cNvSpPr/>
                <p:nvPr/>
              </p:nvSpPr>
              <p:spPr>
                <a:xfrm>
                  <a:off x="1688756" y="2640975"/>
                  <a:ext cx="6705600" cy="119593"/>
                </a:xfrm>
                <a:prstGeom prst="rect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grpSp>
              <p:nvGrpSpPr>
                <p:cNvPr id="78" name="Groupe 77"/>
                <p:cNvGrpSpPr/>
                <p:nvPr/>
              </p:nvGrpSpPr>
              <p:grpSpPr>
                <a:xfrm>
                  <a:off x="3133267" y="2204867"/>
                  <a:ext cx="3816577" cy="436109"/>
                  <a:chOff x="3322738" y="1264869"/>
                  <a:chExt cx="3816577" cy="592762"/>
                </a:xfrm>
                <a:solidFill>
                  <a:sysClr val="window" lastClr="FFFFFF">
                    <a:lumMod val="75000"/>
                  </a:sysClr>
                </a:solidFill>
              </p:grpSpPr>
              <p:sp>
                <p:nvSpPr>
                  <p:cNvPr id="79" name="Rectangle 78"/>
                  <p:cNvSpPr/>
                  <p:nvPr/>
                </p:nvSpPr>
                <p:spPr>
                  <a:xfrm>
                    <a:off x="3322738" y="1793377"/>
                    <a:ext cx="3816577" cy="64254"/>
                  </a:xfrm>
                  <a:prstGeom prst="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1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Franklin Gothic Book"/>
                    </a:endParaRPr>
                  </a:p>
                </p:txBody>
              </p:sp>
              <p:sp>
                <p:nvSpPr>
                  <p:cNvPr id="80" name="Rectangle 79"/>
                  <p:cNvSpPr/>
                  <p:nvPr/>
                </p:nvSpPr>
                <p:spPr>
                  <a:xfrm>
                    <a:off x="4777943" y="1264869"/>
                    <a:ext cx="786317" cy="535095"/>
                  </a:xfrm>
                  <a:prstGeom prst="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1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Franklin Gothic Book"/>
                    </a:endParaRPr>
                  </a:p>
                </p:txBody>
              </p:sp>
            </p:grpSp>
          </p:grpSp>
        </p:grpSp>
        <p:sp>
          <p:nvSpPr>
            <p:cNvPr id="54" name="ZoneTexte 53"/>
            <p:cNvSpPr txBox="1"/>
            <p:nvPr/>
          </p:nvSpPr>
          <p:spPr>
            <a:xfrm>
              <a:off x="6007559" y="2489660"/>
              <a:ext cx="1172848" cy="651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Conduction and convection exchanges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991610" y="3091137"/>
              <a:ext cx="1480332" cy="5299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Cooling and ejection</a:t>
              </a:r>
            </a:p>
          </p:txBody>
        </p:sp>
        <p:sp>
          <p:nvSpPr>
            <p:cNvPr id="56" name="Flèche droite 55"/>
            <p:cNvSpPr/>
            <p:nvPr/>
          </p:nvSpPr>
          <p:spPr>
            <a:xfrm rot="5400000">
              <a:off x="6913011" y="2695171"/>
              <a:ext cx="265140" cy="138499"/>
            </a:xfrm>
            <a:prstGeom prst="rightArrow">
              <a:avLst/>
            </a:prstGeom>
            <a:solidFill>
              <a:srgbClr val="00778B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endParaRPr>
            </a:p>
          </p:txBody>
        </p:sp>
        <p:cxnSp>
          <p:nvCxnSpPr>
            <p:cNvPr id="57" name="Connecteur droit avec flèche 56"/>
            <p:cNvCxnSpPr/>
            <p:nvPr/>
          </p:nvCxnSpPr>
          <p:spPr>
            <a:xfrm>
              <a:off x="1392768" y="3674394"/>
              <a:ext cx="5816038" cy="30249"/>
            </a:xfrm>
            <a:prstGeom prst="straightConnector1">
              <a:avLst/>
            </a:prstGeom>
            <a:noFill/>
            <a:ln w="9525" cap="flat" cmpd="sng" algn="ctr">
              <a:solidFill>
                <a:srgbClr val="00778B"/>
              </a:solidFill>
              <a:prstDash val="solid"/>
              <a:headEnd type="oval" w="med" len="med"/>
              <a:tailEnd type="triangl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ZoneTexte 57"/>
                <p:cNvSpPr txBox="1"/>
                <p:nvPr/>
              </p:nvSpPr>
              <p:spPr>
                <a:xfrm>
                  <a:off x="2281091" y="3451400"/>
                  <a:ext cx="799258" cy="2838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fr-FR" sz="9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kumimoji="0" lang="fr-FR" sz="9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kumimoji="0" lang="fr-FR" sz="9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fr-FR" sz="9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kumimoji="0" lang="fr-FR" sz="9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fr-FR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411" name="ZoneTexte 4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1091" y="3451400"/>
                  <a:ext cx="799258" cy="261610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ZoneTexte 58"/>
                <p:cNvSpPr txBox="1"/>
                <p:nvPr/>
              </p:nvSpPr>
              <p:spPr>
                <a:xfrm>
                  <a:off x="3850363" y="3451400"/>
                  <a:ext cx="799258" cy="2838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fr-FR" sz="9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kumimoji="0" lang="fr-FR" sz="9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kumimoji="0" lang="fr-FR" sz="9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fr-FR" sz="9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kumimoji="0" lang="fr-FR" sz="9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fr-FR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412" name="ZoneTexte 4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0363" y="3451400"/>
                  <a:ext cx="799258" cy="26161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ZoneTexte 59"/>
                <p:cNvSpPr txBox="1"/>
                <p:nvPr/>
              </p:nvSpPr>
              <p:spPr>
                <a:xfrm>
                  <a:off x="5419635" y="3451400"/>
                  <a:ext cx="799258" cy="2838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fr-FR" sz="9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kumimoji="0" lang="fr-FR" sz="9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kumimoji="0" lang="fr-FR" sz="9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fr-FR" sz="9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kumimoji="0" lang="fr-FR" sz="9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0" lang="fr-FR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413" name="ZoneTexte 4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19635" y="3451400"/>
                  <a:ext cx="799258" cy="26161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ZoneTexte 60"/>
                <p:cNvSpPr txBox="1"/>
                <p:nvPr/>
              </p:nvSpPr>
              <p:spPr>
                <a:xfrm>
                  <a:off x="6950370" y="3429065"/>
                  <a:ext cx="799257" cy="2974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fr-FR" sz="9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kumimoji="0" lang="fr-FR" sz="9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kumimoji="0" lang="fr-FR" sz="9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fr-FR" sz="9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kumimoji="0" lang="fr-FR" sz="9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𝑓𝑖𝑛𝑎𝑙</m:t>
                            </m:r>
                          </m:sub>
                        </m:sSub>
                      </m:oMath>
                    </m:oMathPara>
                  </a14:m>
                  <a:endParaRPr kumimoji="0" lang="fr-FR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61" name="ZoneTexte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50370" y="3429065"/>
                  <a:ext cx="799257" cy="297454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b="-1142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ZoneTexte 2"/>
          <p:cNvSpPr txBox="1"/>
          <p:nvPr/>
        </p:nvSpPr>
        <p:spPr>
          <a:xfrm>
            <a:off x="445279" y="895673"/>
            <a:ext cx="2388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Berlin Sans FB Demi" panose="020E0802020502020306" pitchFamily="34" charset="0"/>
              </a:rPr>
              <a:t>Hybrid parts</a:t>
            </a:r>
            <a:endParaRPr lang="en-US" sz="1400" b="1" dirty="0" smtClean="0">
              <a:latin typeface="Berlin Sans FB Demi" panose="020E0802020502020306" pitchFamily="34" charset="0"/>
            </a:endParaRPr>
          </a:p>
        </p:txBody>
      </p:sp>
      <p:sp>
        <p:nvSpPr>
          <p:cNvPr id="164" name="Rectangle à coins arrondis 163"/>
          <p:cNvSpPr/>
          <p:nvPr/>
        </p:nvSpPr>
        <p:spPr>
          <a:xfrm>
            <a:off x="2916191" y="3005750"/>
            <a:ext cx="2000830" cy="390540"/>
          </a:xfrm>
          <a:prstGeom prst="roundRect">
            <a:avLst/>
          </a:prstGeom>
          <a:solidFill>
            <a:srgbClr val="92D050">
              <a:alpha val="19000"/>
            </a:srgb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ysClr val="windowText" lastClr="000000"/>
                </a:solidFill>
              </a:rPr>
              <a:t>Initial parameters in term of boundary conditions during the entire process</a:t>
            </a:r>
            <a:endParaRPr lang="en-US" sz="800" dirty="0"/>
          </a:p>
        </p:txBody>
      </p:sp>
      <p:sp>
        <p:nvSpPr>
          <p:cNvPr id="165" name="Rectangle à coins arrondis 164"/>
          <p:cNvSpPr/>
          <p:nvPr/>
        </p:nvSpPr>
        <p:spPr>
          <a:xfrm>
            <a:off x="5385329" y="3003317"/>
            <a:ext cx="1363675" cy="361542"/>
          </a:xfrm>
          <a:prstGeom prst="roundRect">
            <a:avLst/>
          </a:prstGeom>
          <a:solidFill>
            <a:schemeClr val="accent2">
              <a:lumMod val="75000"/>
              <a:alpha val="11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solidFill>
                  <a:schemeClr val="tx1"/>
                </a:solidFill>
              </a:rPr>
              <a:t>Optimization algorithm</a:t>
            </a:r>
            <a:endParaRPr lang="en-US" sz="900" b="1" dirty="0">
              <a:solidFill>
                <a:schemeClr val="tx1"/>
              </a:solidFill>
            </a:endParaRPr>
          </a:p>
        </p:txBody>
      </p:sp>
      <p:sp>
        <p:nvSpPr>
          <p:cNvPr id="166" name="Rectangle à coins arrondis 165"/>
          <p:cNvSpPr/>
          <p:nvPr/>
        </p:nvSpPr>
        <p:spPr>
          <a:xfrm>
            <a:off x="7223034" y="3000889"/>
            <a:ext cx="1390022" cy="383163"/>
          </a:xfrm>
          <a:prstGeom prst="roundRect">
            <a:avLst/>
          </a:prstGeom>
          <a:solidFill>
            <a:srgbClr val="92D050">
              <a:alpha val="19000"/>
            </a:srgb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ysClr val="windowText" lastClr="000000"/>
                </a:solidFill>
              </a:rPr>
              <a:t>Controlled temperature field</a:t>
            </a:r>
            <a:endParaRPr lang="en-US" sz="800" dirty="0">
              <a:solidFill>
                <a:sysClr val="windowText" lastClr="000000"/>
              </a:solidFill>
            </a:endParaRPr>
          </a:p>
        </p:txBody>
      </p:sp>
      <p:sp>
        <p:nvSpPr>
          <p:cNvPr id="167" name="Flèche droite 166"/>
          <p:cNvSpPr/>
          <p:nvPr/>
        </p:nvSpPr>
        <p:spPr>
          <a:xfrm>
            <a:off x="6839001" y="3044612"/>
            <a:ext cx="263352" cy="2818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8" name="Flèche droite 167"/>
          <p:cNvSpPr/>
          <p:nvPr/>
        </p:nvSpPr>
        <p:spPr>
          <a:xfrm>
            <a:off x="5039452" y="3044612"/>
            <a:ext cx="263352" cy="2818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9" name="ZoneTexte 168"/>
          <p:cNvSpPr txBox="1"/>
          <p:nvPr/>
        </p:nvSpPr>
        <p:spPr>
          <a:xfrm>
            <a:off x="2852308" y="3401893"/>
            <a:ext cx="20829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(Varying parameter: Time and space heat flux distribution around the part)</a:t>
            </a:r>
            <a:endParaRPr lang="en-US" sz="800" dirty="0"/>
          </a:p>
        </p:txBody>
      </p:sp>
      <p:sp>
        <p:nvSpPr>
          <p:cNvPr id="170" name="ZoneTexte 169"/>
          <p:cNvSpPr txBox="1"/>
          <p:nvPr/>
        </p:nvSpPr>
        <p:spPr>
          <a:xfrm>
            <a:off x="5378366" y="3414411"/>
            <a:ext cx="14311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Methodology</a:t>
            </a:r>
            <a:endParaRPr lang="en-US" sz="800" dirty="0"/>
          </a:p>
        </p:txBody>
      </p:sp>
      <p:sp>
        <p:nvSpPr>
          <p:cNvPr id="171" name="ZoneTexte 170"/>
          <p:cNvSpPr txBox="1"/>
          <p:nvPr/>
        </p:nvSpPr>
        <p:spPr>
          <a:xfrm>
            <a:off x="7552944" y="3350580"/>
            <a:ext cx="7770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Objective </a:t>
            </a:r>
            <a:endParaRPr lang="en-US" sz="800" dirty="0"/>
          </a:p>
        </p:txBody>
      </p:sp>
      <p:sp>
        <p:nvSpPr>
          <p:cNvPr id="4" name="Rectangle 3"/>
          <p:cNvSpPr/>
          <p:nvPr/>
        </p:nvSpPr>
        <p:spPr>
          <a:xfrm>
            <a:off x="5185932" y="4120581"/>
            <a:ext cx="23670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/>
              <a:t>Livelink®</a:t>
            </a:r>
            <a:r>
              <a:rPr lang="en-US" dirty="0" smtClean="0"/>
              <a:t> </a:t>
            </a:r>
            <a:r>
              <a:rPr lang="en-US" dirty="0"/>
              <a:t>for Matlab</a:t>
            </a:r>
          </a:p>
        </p:txBody>
      </p:sp>
      <p:sp>
        <p:nvSpPr>
          <p:cNvPr id="172" name="Rectangle 171"/>
          <p:cNvSpPr/>
          <p:nvPr/>
        </p:nvSpPr>
        <p:spPr>
          <a:xfrm rot="10800000" flipV="1">
            <a:off x="2974960" y="3957568"/>
            <a:ext cx="1964592" cy="71774"/>
          </a:xfrm>
          <a:prstGeom prst="rect">
            <a:avLst/>
          </a:prstGeom>
          <a:solidFill>
            <a:srgbClr val="00778B">
              <a:alpha val="20000"/>
            </a:srgbClr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7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173" name="Rectangle 172"/>
          <p:cNvSpPr/>
          <p:nvPr/>
        </p:nvSpPr>
        <p:spPr>
          <a:xfrm>
            <a:off x="2867687" y="4141250"/>
            <a:ext cx="23140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Heat transfer Module</a:t>
            </a:r>
            <a:endParaRPr lang="en-US" dirty="0"/>
          </a:p>
        </p:txBody>
      </p:sp>
      <p:sp>
        <p:nvSpPr>
          <p:cNvPr id="174" name="Rectangle 173"/>
          <p:cNvSpPr/>
          <p:nvPr/>
        </p:nvSpPr>
        <p:spPr>
          <a:xfrm rot="10800000" flipV="1">
            <a:off x="5433635" y="3951249"/>
            <a:ext cx="1359868" cy="66286"/>
          </a:xfrm>
          <a:prstGeom prst="rect">
            <a:avLst/>
          </a:prstGeom>
          <a:solidFill>
            <a:srgbClr val="00778B">
              <a:alpha val="20000"/>
            </a:srgbClr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7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6" y="2580376"/>
            <a:ext cx="2149752" cy="1279929"/>
          </a:xfrm>
          <a:prstGeom prst="rect">
            <a:avLst/>
          </a:prstGeom>
        </p:spPr>
      </p:pic>
      <p:cxnSp>
        <p:nvCxnSpPr>
          <p:cNvPr id="8" name="Connecteur droit avec flèche 7"/>
          <p:cNvCxnSpPr/>
          <p:nvPr/>
        </p:nvCxnSpPr>
        <p:spPr>
          <a:xfrm flipV="1">
            <a:off x="500704" y="2360821"/>
            <a:ext cx="341971" cy="525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518062" y="3682657"/>
            <a:ext cx="437909" cy="215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avec flèche 175"/>
          <p:cNvCxnSpPr/>
          <p:nvPr/>
        </p:nvCxnSpPr>
        <p:spPr>
          <a:xfrm>
            <a:off x="1513878" y="3231312"/>
            <a:ext cx="597837" cy="4115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ZoneTexte 176"/>
          <p:cNvSpPr txBox="1"/>
          <p:nvPr/>
        </p:nvSpPr>
        <p:spPr>
          <a:xfrm>
            <a:off x="377345" y="3852677"/>
            <a:ext cx="13119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Metal insert</a:t>
            </a:r>
            <a:endParaRPr lang="en-US" sz="800" dirty="0"/>
          </a:p>
        </p:txBody>
      </p:sp>
      <p:sp>
        <p:nvSpPr>
          <p:cNvPr id="178" name="ZoneTexte 177"/>
          <p:cNvSpPr txBox="1"/>
          <p:nvPr/>
        </p:nvSpPr>
        <p:spPr>
          <a:xfrm>
            <a:off x="699584" y="2202397"/>
            <a:ext cx="8142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Organosheet</a:t>
            </a:r>
            <a:endParaRPr lang="en-US" sz="800" dirty="0"/>
          </a:p>
        </p:txBody>
      </p:sp>
      <p:sp>
        <p:nvSpPr>
          <p:cNvPr id="179" name="ZoneTexte 178"/>
          <p:cNvSpPr txBox="1"/>
          <p:nvPr/>
        </p:nvSpPr>
        <p:spPr>
          <a:xfrm>
            <a:off x="1840175" y="3584932"/>
            <a:ext cx="791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Overmolded parts </a:t>
            </a:r>
            <a:endParaRPr lang="en-US" sz="800" dirty="0"/>
          </a:p>
        </p:txBody>
      </p:sp>
      <p:sp>
        <p:nvSpPr>
          <p:cNvPr id="200" name="ZoneTexte 199"/>
          <p:cNvSpPr txBox="1"/>
          <p:nvPr/>
        </p:nvSpPr>
        <p:spPr>
          <a:xfrm>
            <a:off x="82700" y="4251084"/>
            <a:ext cx="9801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00" dirty="0"/>
              <a:t>© </a:t>
            </a:r>
            <a:r>
              <a:rPr lang="de-DE" sz="500" dirty="0" err="1"/>
              <a:t>Pöppelmann</a:t>
            </a:r>
            <a:r>
              <a:rPr lang="de-DE" sz="500" dirty="0"/>
              <a:t> Kunststoff-Technik GmbH &amp; Co. KG, 2020</a:t>
            </a:r>
            <a:endParaRPr lang="fr-FR" sz="500" dirty="0"/>
          </a:p>
        </p:txBody>
      </p:sp>
      <p:sp>
        <p:nvSpPr>
          <p:cNvPr id="201" name="Rectangle 200"/>
          <p:cNvSpPr/>
          <p:nvPr/>
        </p:nvSpPr>
        <p:spPr>
          <a:xfrm>
            <a:off x="429228" y="1319477"/>
            <a:ext cx="22797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Berlin Sans FB Demi" panose="020E0802020502020306" pitchFamily="34" charset="0"/>
              </a:rPr>
              <a:t>Manufacturing processes </a:t>
            </a:r>
            <a:endParaRPr lang="en-US" sz="1400" b="1" dirty="0">
              <a:latin typeface="Berlin Sans FB Demi" panose="020E0802020502020306" pitchFamily="34" charset="0"/>
            </a:endParaRPr>
          </a:p>
        </p:txBody>
      </p:sp>
      <p:sp>
        <p:nvSpPr>
          <p:cNvPr id="202" name="Ellipse 201"/>
          <p:cNvSpPr/>
          <p:nvPr/>
        </p:nvSpPr>
        <p:spPr>
          <a:xfrm>
            <a:off x="252736" y="969863"/>
            <a:ext cx="187452" cy="181916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dirty="0" smtClean="0">
                <a:solidFill>
                  <a:schemeClr val="tx1"/>
                </a:solidFill>
              </a:rPr>
              <a:t>1</a:t>
            </a:r>
            <a:endParaRPr lang="fr-FR" sz="1100" b="1" dirty="0">
              <a:solidFill>
                <a:schemeClr val="tx1"/>
              </a:solidFill>
            </a:endParaRPr>
          </a:p>
        </p:txBody>
      </p:sp>
      <p:sp>
        <p:nvSpPr>
          <p:cNvPr id="203" name="Ellipse 202"/>
          <p:cNvSpPr/>
          <p:nvPr/>
        </p:nvSpPr>
        <p:spPr>
          <a:xfrm>
            <a:off x="233153" y="1396830"/>
            <a:ext cx="187452" cy="181916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04" name="Ellipse 203"/>
          <p:cNvSpPr/>
          <p:nvPr/>
        </p:nvSpPr>
        <p:spPr>
          <a:xfrm>
            <a:off x="240205" y="1767285"/>
            <a:ext cx="187452" cy="181916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05" name="Rectangle 204"/>
          <p:cNvSpPr/>
          <p:nvPr/>
        </p:nvSpPr>
        <p:spPr>
          <a:xfrm>
            <a:off x="373182" y="1709548"/>
            <a:ext cx="19672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Berlin Sans FB Demi" panose="020E0802020502020306" pitchFamily="34" charset="0"/>
              </a:rPr>
              <a:t>Thermal optimization </a:t>
            </a:r>
            <a:endParaRPr lang="en-US" sz="1400" b="1" dirty="0">
              <a:latin typeface="Berlin Sans FB Demi" panose="020E0802020502020306" pitchFamily="34" charset="0"/>
            </a:endParaRPr>
          </a:p>
        </p:txBody>
      </p:sp>
      <p:sp>
        <p:nvSpPr>
          <p:cNvPr id="206" name="Rectangle 205"/>
          <p:cNvSpPr/>
          <p:nvPr/>
        </p:nvSpPr>
        <p:spPr>
          <a:xfrm rot="10800000" flipV="1">
            <a:off x="3017474" y="808454"/>
            <a:ext cx="2246829" cy="66274"/>
          </a:xfrm>
          <a:prstGeom prst="rect">
            <a:avLst/>
          </a:prstGeom>
          <a:solidFill>
            <a:srgbClr val="FFC000">
              <a:alpha val="20000"/>
            </a:srgbClr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7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207" name="Rectangle 206"/>
          <p:cNvSpPr/>
          <p:nvPr/>
        </p:nvSpPr>
        <p:spPr>
          <a:xfrm rot="10800000" flipV="1">
            <a:off x="5470262" y="813069"/>
            <a:ext cx="1790200" cy="58107"/>
          </a:xfrm>
          <a:prstGeom prst="rect">
            <a:avLst/>
          </a:prstGeom>
          <a:solidFill>
            <a:schemeClr val="accent3">
              <a:alpha val="20000"/>
            </a:schemeClr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7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208" name="Rectangle 207"/>
          <p:cNvSpPr/>
          <p:nvPr/>
        </p:nvSpPr>
        <p:spPr>
          <a:xfrm rot="10800000" flipV="1">
            <a:off x="7490229" y="802055"/>
            <a:ext cx="1320970" cy="68144"/>
          </a:xfrm>
          <a:prstGeom prst="rect">
            <a:avLst/>
          </a:prstGeom>
          <a:solidFill>
            <a:srgbClr val="00778B">
              <a:alpha val="20000"/>
            </a:srgbClr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7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209" name="ZoneTexte 208"/>
          <p:cNvSpPr txBox="1"/>
          <p:nvPr/>
        </p:nvSpPr>
        <p:spPr>
          <a:xfrm>
            <a:off x="3729097" y="578791"/>
            <a:ext cx="1158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Heating</a:t>
            </a:r>
            <a:endParaRPr lang="en-US" sz="1200" dirty="0"/>
          </a:p>
        </p:txBody>
      </p:sp>
      <p:sp>
        <p:nvSpPr>
          <p:cNvPr id="210" name="ZoneTexte 209"/>
          <p:cNvSpPr txBox="1"/>
          <p:nvPr/>
        </p:nvSpPr>
        <p:spPr>
          <a:xfrm>
            <a:off x="5922534" y="590399"/>
            <a:ext cx="1158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Forming</a:t>
            </a:r>
            <a:endParaRPr lang="en-US" sz="1200" dirty="0"/>
          </a:p>
        </p:txBody>
      </p:sp>
      <p:sp>
        <p:nvSpPr>
          <p:cNvPr id="211" name="ZoneTexte 210"/>
          <p:cNvSpPr txBox="1"/>
          <p:nvPr/>
        </p:nvSpPr>
        <p:spPr>
          <a:xfrm>
            <a:off x="7768584" y="586537"/>
            <a:ext cx="1158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Cooling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9681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/>
      <p:bldP spid="164" grpId="0" animBg="1"/>
      <p:bldP spid="165" grpId="0" animBg="1"/>
      <p:bldP spid="166" grpId="0" animBg="1"/>
      <p:bldP spid="167" grpId="0" animBg="1"/>
      <p:bldP spid="168" grpId="0" animBg="1"/>
      <p:bldP spid="169" grpId="0"/>
      <p:bldP spid="170" grpId="0"/>
      <p:bldP spid="171" grpId="0"/>
      <p:bldP spid="4" grpId="0"/>
      <p:bldP spid="172" grpId="0" animBg="1"/>
      <p:bldP spid="173" grpId="0"/>
      <p:bldP spid="174" grpId="0" animBg="1"/>
      <p:bldP spid="177" grpId="0"/>
      <p:bldP spid="178" grpId="0"/>
      <p:bldP spid="179" grpId="0"/>
      <p:bldP spid="200" grpId="0"/>
      <p:bldP spid="201" grpId="0"/>
      <p:bldP spid="202" grpId="0" animBg="1"/>
      <p:bldP spid="203" grpId="0" animBg="1"/>
      <p:bldP spid="204" grpId="0" animBg="1"/>
      <p:bldP spid="205" grpId="0"/>
      <p:bldP spid="206" grpId="0" animBg="1"/>
      <p:bldP spid="207" grpId="0" animBg="1"/>
      <p:bldP spid="208" grpId="0" animBg="1"/>
      <p:bldP spid="209" grpId="0"/>
      <p:bldP spid="210" grpId="0"/>
      <p:bldP spid="2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Global design methodology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08018" y="817191"/>
            <a:ext cx="1823250" cy="3687449"/>
          </a:xfrm>
          <a:prstGeom prst="rect">
            <a:avLst/>
          </a:prstGeom>
          <a:solidFill>
            <a:srgbClr val="00778B">
              <a:alpha val="20000"/>
            </a:srgbClr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n-US" sz="1600" b="1" kern="0" dirty="0" smtClean="0">
                <a:solidFill>
                  <a:srgbClr val="00778B"/>
                </a:solidFill>
              </a:rPr>
              <a:t>Build the model geometry</a:t>
            </a:r>
            <a:endParaRPr lang="en-US" sz="1600" b="1" kern="0" dirty="0">
              <a:solidFill>
                <a:srgbClr val="00778B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80516" y="798193"/>
            <a:ext cx="1823250" cy="3694176"/>
          </a:xfrm>
          <a:prstGeom prst="rect">
            <a:avLst/>
          </a:prstGeom>
          <a:solidFill>
            <a:srgbClr val="00778B">
              <a:alpha val="20000"/>
            </a:srgbClr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n-US" sz="1600" b="1" kern="0" dirty="0" smtClean="0">
                <a:solidFill>
                  <a:srgbClr val="00778B"/>
                </a:solidFill>
              </a:rPr>
              <a:t>Perform heat transfer analysis</a:t>
            </a:r>
          </a:p>
          <a:p>
            <a:pPr lvl="0" algn="ctr">
              <a:defRPr/>
            </a:pPr>
            <a:endParaRPr lang="en-US" sz="1600" b="1" kern="0" dirty="0" smtClean="0">
              <a:solidFill>
                <a:srgbClr val="00778B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778B"/>
                </a:solidFill>
                <a:effectLst/>
                <a:uLnTx/>
                <a:uFillTx/>
                <a:latin typeface="Franklin Gothic Book"/>
              </a:rPr>
              <a:t>(Direct problem)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778B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15" name="Rectangle 14">
            <a:hlinkClick r:id="" action="ppaction://noaction"/>
          </p:cNvPr>
          <p:cNvSpPr/>
          <p:nvPr/>
        </p:nvSpPr>
        <p:spPr>
          <a:xfrm>
            <a:off x="4444827" y="798193"/>
            <a:ext cx="1899787" cy="3694176"/>
          </a:xfrm>
          <a:prstGeom prst="rect">
            <a:avLst/>
          </a:prstGeom>
          <a:solidFill>
            <a:srgbClr val="00778B">
              <a:alpha val="20000"/>
            </a:srgbClr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en-US" sz="1600" b="1" kern="0" dirty="0" smtClean="0">
                <a:solidFill>
                  <a:srgbClr val="00778B"/>
                </a:solidFill>
              </a:rPr>
              <a:t>Definition of the objective function and constraints for optimization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778B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15238" y="807274"/>
            <a:ext cx="1951777" cy="3694176"/>
          </a:xfrm>
          <a:prstGeom prst="rect">
            <a:avLst/>
          </a:prstGeom>
          <a:solidFill>
            <a:srgbClr val="00778B">
              <a:alpha val="20000"/>
            </a:srgbClr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n-US" sz="1600" b="1" kern="0" dirty="0" smtClean="0">
                <a:solidFill>
                  <a:srgbClr val="00778B"/>
                </a:solidFill>
              </a:rPr>
              <a:t>Implementation</a:t>
            </a:r>
            <a:r>
              <a:rPr lang="en-US" sz="1600" b="1" kern="0" dirty="0" smtClean="0">
                <a:solidFill>
                  <a:srgbClr val="FF0000"/>
                </a:solidFill>
              </a:rPr>
              <a:t> </a:t>
            </a:r>
            <a:r>
              <a:rPr lang="en-US" sz="1600" b="1" kern="0" dirty="0" smtClean="0">
                <a:solidFill>
                  <a:srgbClr val="00778B"/>
                </a:solidFill>
              </a:rPr>
              <a:t>of the optimization algorithm</a:t>
            </a:r>
            <a:endParaRPr lang="en-US" sz="1600" b="1" kern="0" dirty="0">
              <a:solidFill>
                <a:srgbClr val="00778B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08555" y="807554"/>
            <a:ext cx="1823250" cy="3694176"/>
          </a:xfrm>
          <a:prstGeom prst="rect">
            <a:avLst/>
          </a:prstGeom>
          <a:solidFill>
            <a:srgbClr val="10CF9B">
              <a:alpha val="10000"/>
            </a:srgbClr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n-US" sz="1600" b="1" kern="0" dirty="0" smtClean="0">
                <a:solidFill>
                  <a:srgbClr val="00778B"/>
                </a:solidFill>
              </a:rPr>
              <a:t>Build the model geometry</a:t>
            </a:r>
            <a:endParaRPr lang="en-US" sz="1600" b="1" kern="0" dirty="0">
              <a:solidFill>
                <a:srgbClr val="00778B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485099" y="797637"/>
            <a:ext cx="1823250" cy="3694176"/>
          </a:xfrm>
          <a:prstGeom prst="rect">
            <a:avLst/>
          </a:prstGeom>
          <a:solidFill>
            <a:srgbClr val="10CF9B">
              <a:alpha val="10000"/>
            </a:srgbClr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>
              <a:defRPr/>
            </a:pPr>
            <a:r>
              <a:rPr lang="en-US" sz="1600" b="1" kern="0" dirty="0" smtClean="0">
                <a:solidFill>
                  <a:srgbClr val="00778B"/>
                </a:solidFill>
              </a:rPr>
              <a:t>Perform heat transfer analysis</a:t>
            </a:r>
          </a:p>
          <a:p>
            <a:pPr lvl="0" algn="ctr">
              <a:defRPr/>
            </a:pPr>
            <a:endParaRPr lang="en-US" sz="1600" b="1" kern="0" dirty="0" smtClean="0">
              <a:solidFill>
                <a:srgbClr val="00778B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778B"/>
                </a:solidFill>
                <a:effectLst/>
                <a:uLnTx/>
                <a:uFillTx/>
                <a:latin typeface="Franklin Gothic Book"/>
              </a:rPr>
              <a:t>(Direct problem)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778B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19" name="Rectangle 18">
            <a:hlinkClick r:id="" action="ppaction://noaction"/>
          </p:cNvPr>
          <p:cNvSpPr/>
          <p:nvPr/>
        </p:nvSpPr>
        <p:spPr>
          <a:xfrm>
            <a:off x="4449321" y="797637"/>
            <a:ext cx="1899787" cy="3694176"/>
          </a:xfrm>
          <a:prstGeom prst="rect">
            <a:avLst/>
          </a:prstGeom>
          <a:solidFill>
            <a:srgbClr val="10CF9B">
              <a:alpha val="10000"/>
            </a:srgbClr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en-US" sz="1600" b="1" kern="0" dirty="0" smtClean="0">
                <a:solidFill>
                  <a:srgbClr val="00778B"/>
                </a:solidFill>
              </a:rPr>
              <a:t>Definition of the objective function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778B"/>
                </a:solidFill>
                <a:effectLst/>
                <a:uLnTx/>
                <a:uFillTx/>
                <a:latin typeface="Franklin Gothic Book"/>
              </a:rPr>
              <a:t>and constraints for optimization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778B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10890" y="803487"/>
            <a:ext cx="1951777" cy="3694176"/>
          </a:xfrm>
          <a:prstGeom prst="rect">
            <a:avLst/>
          </a:prstGeom>
          <a:solidFill>
            <a:srgbClr val="10CF9B">
              <a:alpha val="10000"/>
            </a:srgbClr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smtClean="0">
                <a:solidFill>
                  <a:srgbClr val="00778B"/>
                </a:solidFill>
                <a:latin typeface="Franklin Gothic Book"/>
              </a:rPr>
              <a:t>Implementation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ranklin Gothic Book"/>
              </a:rPr>
              <a:t>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778B"/>
                </a:solidFill>
                <a:effectLst/>
                <a:uLnTx/>
                <a:uFillTx/>
                <a:latin typeface="Franklin Gothic Book"/>
              </a:rPr>
              <a:t>of the optimization algorithm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778B"/>
              </a:solidFill>
              <a:effectLst/>
              <a:uLnTx/>
              <a:uFillTx/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69051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e 65"/>
          <p:cNvGrpSpPr/>
          <p:nvPr/>
        </p:nvGrpSpPr>
        <p:grpSpPr>
          <a:xfrm>
            <a:off x="56030" y="875017"/>
            <a:ext cx="4730274" cy="3694176"/>
            <a:chOff x="120022" y="869332"/>
            <a:chExt cx="4730274" cy="3694176"/>
          </a:xfrm>
        </p:grpSpPr>
        <p:sp>
          <p:nvSpPr>
            <p:cNvPr id="62" name="Rectangle 61"/>
            <p:cNvSpPr/>
            <p:nvPr/>
          </p:nvSpPr>
          <p:spPr>
            <a:xfrm>
              <a:off x="120022" y="869332"/>
              <a:ext cx="4730274" cy="3694176"/>
            </a:xfrm>
            <a:prstGeom prst="rect">
              <a:avLst/>
            </a:prstGeom>
            <a:solidFill>
              <a:schemeClr val="accent2"/>
            </a:solidFill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endParaRPr lang="fr-FR" sz="1600" b="1" kern="0" dirty="0">
                <a:solidFill>
                  <a:srgbClr val="00778B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92458" y="1030249"/>
              <a:ext cx="4406763" cy="33191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lvl="0"/>
            <a:r>
              <a:rPr lang="en-US" b="1" kern="0" dirty="0" smtClean="0"/>
              <a:t>A-Building the model geometry</a:t>
            </a:r>
          </a:p>
          <a:p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064" y="1709582"/>
            <a:ext cx="3749094" cy="274956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065" y="1709582"/>
            <a:ext cx="3749094" cy="274956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065" y="1720796"/>
            <a:ext cx="3749094" cy="2727137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6063" y="1720796"/>
            <a:ext cx="3749095" cy="2727137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4381" y="1276016"/>
            <a:ext cx="4025420" cy="2754409"/>
          </a:xfrm>
          <a:prstGeom prst="rect">
            <a:avLst/>
          </a:prstGeom>
        </p:spPr>
      </p:pic>
      <p:sp>
        <p:nvSpPr>
          <p:cNvPr id="56" name="Rectangle 55"/>
          <p:cNvSpPr/>
          <p:nvPr/>
        </p:nvSpPr>
        <p:spPr>
          <a:xfrm>
            <a:off x="574480" y="1611513"/>
            <a:ext cx="1216549" cy="103367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1" name="Groupe 60"/>
          <p:cNvGrpSpPr/>
          <p:nvPr/>
        </p:nvGrpSpPr>
        <p:grpSpPr>
          <a:xfrm>
            <a:off x="1160478" y="2087788"/>
            <a:ext cx="890852" cy="267886"/>
            <a:chOff x="1403575" y="2056062"/>
            <a:chExt cx="890852" cy="267886"/>
          </a:xfrm>
        </p:grpSpPr>
        <p:sp>
          <p:nvSpPr>
            <p:cNvPr id="57" name="Accolade fermante 56"/>
            <p:cNvSpPr/>
            <p:nvPr/>
          </p:nvSpPr>
          <p:spPr>
            <a:xfrm>
              <a:off x="1403575" y="2056062"/>
              <a:ext cx="45719" cy="238539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ZoneTexte 57"/>
                <p:cNvSpPr txBox="1"/>
                <p:nvPr/>
              </p:nvSpPr>
              <p:spPr>
                <a:xfrm>
                  <a:off x="1539053" y="2062338"/>
                  <a:ext cx="75537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fr-FR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11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  <m:r>
                          <a:rPr lang="fr-FR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fr-FR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fr-FR" sz="1100" dirty="0"/>
                </a:p>
              </p:txBody>
            </p:sp>
          </mc:Choice>
          <mc:Fallback xmlns="">
            <p:sp>
              <p:nvSpPr>
                <p:cNvPr id="58" name="ZoneTexte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39053" y="2062338"/>
                  <a:ext cx="755374" cy="261610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714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9" name="Rectangle 58"/>
          <p:cNvSpPr/>
          <p:nvPr/>
        </p:nvSpPr>
        <p:spPr>
          <a:xfrm>
            <a:off x="2475346" y="1892302"/>
            <a:ext cx="1216549" cy="103367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2447091" y="2900018"/>
            <a:ext cx="1216549" cy="103367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>
            <a:off x="8683329" y="1404478"/>
            <a:ext cx="95416" cy="27383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67"/>
          <p:cNvSpPr/>
          <p:nvPr/>
        </p:nvSpPr>
        <p:spPr>
          <a:xfrm>
            <a:off x="8838839" y="1720796"/>
            <a:ext cx="95416" cy="273835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9" name="Groupe 68"/>
          <p:cNvGrpSpPr/>
          <p:nvPr/>
        </p:nvGrpSpPr>
        <p:grpSpPr>
          <a:xfrm>
            <a:off x="5837360" y="214053"/>
            <a:ext cx="2415099" cy="1468081"/>
            <a:chOff x="217821" y="1223454"/>
            <a:chExt cx="2634372" cy="1733696"/>
          </a:xfrm>
        </p:grpSpPr>
        <p:sp>
          <p:nvSpPr>
            <p:cNvPr id="70" name="Rectangle 69"/>
            <p:cNvSpPr/>
            <p:nvPr/>
          </p:nvSpPr>
          <p:spPr>
            <a:xfrm>
              <a:off x="217821" y="1242470"/>
              <a:ext cx="2453625" cy="1714680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350"/>
            </a:p>
          </p:txBody>
        </p:sp>
        <p:grpSp>
          <p:nvGrpSpPr>
            <p:cNvPr id="71" name="Groupe 70"/>
            <p:cNvGrpSpPr/>
            <p:nvPr/>
          </p:nvGrpSpPr>
          <p:grpSpPr>
            <a:xfrm>
              <a:off x="396995" y="1522810"/>
              <a:ext cx="2399448" cy="1298372"/>
              <a:chOff x="1800727" y="3024767"/>
              <a:chExt cx="2399448" cy="1298372"/>
            </a:xfrm>
          </p:grpSpPr>
          <p:grpSp>
            <p:nvGrpSpPr>
              <p:cNvPr id="77" name="Groupe 76"/>
              <p:cNvGrpSpPr/>
              <p:nvPr/>
            </p:nvGrpSpPr>
            <p:grpSpPr>
              <a:xfrm>
                <a:off x="1848966" y="3024767"/>
                <a:ext cx="1499499" cy="975431"/>
                <a:chOff x="736368" y="3171665"/>
                <a:chExt cx="2727327" cy="2425304"/>
              </a:xfrm>
            </p:grpSpPr>
            <p:pic>
              <p:nvPicPr>
                <p:cNvPr id="84" name="Image 83"/>
                <p:cNvPicPr>
                  <a:picLocks noChangeAspect="1"/>
                </p:cNvPicPr>
                <p:nvPr/>
              </p:nvPicPr>
              <p:blipFill>
                <a:blip r:embed="rId9">
                  <a:duotone>
                    <a:prstClr val="black"/>
                    <a:schemeClr val="tx1">
                      <a:tint val="45000"/>
                      <a:satMod val="400000"/>
                    </a:schemeClr>
                  </a:duotone>
                </a:blip>
                <a:stretch>
                  <a:fillRect/>
                </a:stretch>
              </p:blipFill>
              <p:spPr>
                <a:xfrm>
                  <a:off x="755577" y="3933056"/>
                  <a:ext cx="2708118" cy="1663913"/>
                </a:xfrm>
                <a:prstGeom prst="rect">
                  <a:avLst/>
                </a:prstGeom>
              </p:spPr>
            </p:pic>
            <p:pic>
              <p:nvPicPr>
                <p:cNvPr id="85" name="Image 84"/>
                <p:cNvPicPr>
                  <a:picLocks noChangeAspect="1"/>
                </p:cNvPicPr>
                <p:nvPr/>
              </p:nvPicPr>
              <p:blipFill>
                <a:blip r:embed="rId10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>
                  <a:off x="1295129" y="4204850"/>
                  <a:ext cx="1439308" cy="1008369"/>
                </a:xfrm>
                <a:prstGeom prst="rect">
                  <a:avLst/>
                </a:prstGeom>
              </p:spPr>
            </p:pic>
            <p:pic>
              <p:nvPicPr>
                <p:cNvPr id="86" name="Image 85"/>
                <p:cNvPicPr>
                  <a:picLocks noChangeAspect="1"/>
                </p:cNvPicPr>
                <p:nvPr/>
              </p:nvPicPr>
              <p:blipFill>
                <a:blip r:embed="rId9">
                  <a:duotone>
                    <a:prstClr val="black"/>
                    <a:schemeClr val="tx1">
                      <a:tint val="45000"/>
                      <a:satMod val="400000"/>
                    </a:schemeClr>
                  </a:duotone>
                </a:blip>
                <a:stretch>
                  <a:fillRect/>
                </a:stretch>
              </p:blipFill>
              <p:spPr>
                <a:xfrm>
                  <a:off x="736368" y="3171665"/>
                  <a:ext cx="2708118" cy="1503178"/>
                </a:xfrm>
                <a:prstGeom prst="rect">
                  <a:avLst/>
                </a:prstGeom>
              </p:spPr>
            </p:pic>
          </p:grpSp>
          <p:sp>
            <p:nvSpPr>
              <p:cNvPr id="78" name="ZoneTexte 77"/>
              <p:cNvSpPr txBox="1"/>
              <p:nvPr/>
            </p:nvSpPr>
            <p:spPr>
              <a:xfrm>
                <a:off x="2935055" y="3926831"/>
                <a:ext cx="116656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700" dirty="0"/>
                  <a:t>Organosheet </a:t>
                </a:r>
                <a:r>
                  <a:rPr lang="fr-FR" sz="700" dirty="0" smtClean="0"/>
                  <a:t>inf.</a:t>
                </a:r>
                <a:endParaRPr lang="fr-FR" sz="700" dirty="0"/>
              </a:p>
              <a:p>
                <a:r>
                  <a:rPr lang="fr-FR" sz="700" dirty="0"/>
                  <a:t>(PEEK +Fibre de </a:t>
                </a:r>
                <a:r>
                  <a:rPr lang="fr-FR" sz="700" dirty="0" smtClean="0"/>
                  <a:t>Carbone</a:t>
                </a:r>
                <a:r>
                  <a:rPr lang="fr-FR" sz="700" dirty="0"/>
                  <a:t>)</a:t>
                </a:r>
              </a:p>
            </p:txBody>
          </p:sp>
          <p:cxnSp>
            <p:nvCxnSpPr>
              <p:cNvPr id="79" name="Connecteur droit avec flèche 78"/>
              <p:cNvCxnSpPr/>
              <p:nvPr/>
            </p:nvCxnSpPr>
            <p:spPr>
              <a:xfrm>
                <a:off x="2754961" y="3867677"/>
                <a:ext cx="206900" cy="115705"/>
              </a:xfrm>
              <a:prstGeom prst="straightConnector1">
                <a:avLst/>
              </a:prstGeom>
              <a:ln w="19050">
                <a:headEnd type="oval"/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80" name="ZoneTexte 79"/>
              <p:cNvSpPr txBox="1"/>
              <p:nvPr/>
            </p:nvSpPr>
            <p:spPr>
              <a:xfrm>
                <a:off x="3203474" y="3392307"/>
                <a:ext cx="996701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700" dirty="0"/>
                  <a:t>Organosheet </a:t>
                </a:r>
                <a:r>
                  <a:rPr lang="fr-FR" sz="700" dirty="0" smtClean="0"/>
                  <a:t>sup.</a:t>
                </a:r>
                <a:endParaRPr lang="fr-FR" sz="700" dirty="0"/>
              </a:p>
              <a:p>
                <a:r>
                  <a:rPr lang="fr-FR" sz="700" dirty="0"/>
                  <a:t>(PEEK +Fibre de Carbonne)</a:t>
                </a:r>
              </a:p>
            </p:txBody>
          </p:sp>
          <p:cxnSp>
            <p:nvCxnSpPr>
              <p:cNvPr id="81" name="Connecteur droit avec flèche 80"/>
              <p:cNvCxnSpPr>
                <a:endCxn id="80" idx="1"/>
              </p:cNvCxnSpPr>
              <p:nvPr/>
            </p:nvCxnSpPr>
            <p:spPr>
              <a:xfrm>
                <a:off x="2935055" y="3424956"/>
                <a:ext cx="268419" cy="175100"/>
              </a:xfrm>
              <a:prstGeom prst="straightConnector1">
                <a:avLst/>
              </a:prstGeom>
              <a:ln w="19050">
                <a:headEnd type="oval"/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82" name="ZoneTexte 81"/>
              <p:cNvSpPr txBox="1"/>
              <p:nvPr/>
            </p:nvSpPr>
            <p:spPr>
              <a:xfrm>
                <a:off x="1800727" y="4015362"/>
                <a:ext cx="8743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700" dirty="0" smtClean="0"/>
                  <a:t>Metal insert</a:t>
                </a:r>
                <a:endParaRPr lang="fr-FR" sz="700" dirty="0"/>
              </a:p>
              <a:p>
                <a:r>
                  <a:rPr lang="fr-FR" sz="700" dirty="0"/>
                  <a:t>(Aluminium)</a:t>
                </a:r>
              </a:p>
            </p:txBody>
          </p:sp>
          <p:cxnSp>
            <p:nvCxnSpPr>
              <p:cNvPr id="83" name="Connecteur droit avec flèche 82"/>
              <p:cNvCxnSpPr>
                <a:endCxn id="82" idx="0"/>
              </p:cNvCxnSpPr>
              <p:nvPr/>
            </p:nvCxnSpPr>
            <p:spPr>
              <a:xfrm flipH="1">
                <a:off x="2237892" y="3687914"/>
                <a:ext cx="156484" cy="327448"/>
              </a:xfrm>
              <a:prstGeom prst="straightConnector1">
                <a:avLst/>
              </a:prstGeom>
              <a:ln w="19050">
                <a:headEnd type="oval"/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72" name="Rectangle 71"/>
            <p:cNvSpPr/>
            <p:nvPr/>
          </p:nvSpPr>
          <p:spPr>
            <a:xfrm>
              <a:off x="450099" y="1223454"/>
              <a:ext cx="85472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b="1" dirty="0" smtClean="0"/>
                <a:t>3D Model:</a:t>
              </a:r>
              <a:endParaRPr lang="fr-FR" sz="1200" b="1" dirty="0"/>
            </a:p>
          </p:txBody>
        </p:sp>
        <p:grpSp>
          <p:nvGrpSpPr>
            <p:cNvPr id="73" name="Groupe 72"/>
            <p:cNvGrpSpPr/>
            <p:nvPr/>
          </p:nvGrpSpPr>
          <p:grpSpPr>
            <a:xfrm>
              <a:off x="443320" y="1297529"/>
              <a:ext cx="2408873" cy="734660"/>
              <a:chOff x="443318" y="1327864"/>
              <a:chExt cx="2408873" cy="734660"/>
            </a:xfrm>
          </p:grpSpPr>
          <p:sp>
            <p:nvSpPr>
              <p:cNvPr id="74" name="ZoneTexte 73"/>
              <p:cNvSpPr txBox="1"/>
              <p:nvPr/>
            </p:nvSpPr>
            <p:spPr>
              <a:xfrm>
                <a:off x="1827087" y="1327864"/>
                <a:ext cx="10251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700" dirty="0" smtClean="0"/>
                  <a:t>Overmolding</a:t>
                </a:r>
                <a:endParaRPr lang="fr-FR" sz="700" dirty="0"/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700" dirty="0"/>
                  <a:t>(PEEK)</a:t>
                </a:r>
              </a:p>
            </p:txBody>
          </p:sp>
          <p:pic>
            <p:nvPicPr>
              <p:cNvPr id="75" name="Image 74"/>
              <p:cNvPicPr>
                <a:picLocks noChangeAspect="1"/>
              </p:cNvPicPr>
              <p:nvPr/>
            </p:nvPicPr>
            <p:blipFill>
              <a:blip r:embed="rId9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443318" y="1457962"/>
                <a:ext cx="1488938" cy="604562"/>
              </a:xfrm>
              <a:prstGeom prst="rect">
                <a:avLst/>
              </a:prstGeom>
            </p:spPr>
          </p:pic>
          <p:cxnSp>
            <p:nvCxnSpPr>
              <p:cNvPr id="76" name="Connecteur droit avec flèche 75"/>
              <p:cNvCxnSpPr/>
              <p:nvPr/>
            </p:nvCxnSpPr>
            <p:spPr>
              <a:xfrm flipV="1">
                <a:off x="1676312" y="1506882"/>
                <a:ext cx="225909" cy="238703"/>
              </a:xfrm>
              <a:prstGeom prst="straightConnector1">
                <a:avLst/>
              </a:prstGeom>
              <a:ln w="19050">
                <a:headEnd type="oval"/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0930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9" grpId="0" animBg="1"/>
      <p:bldP spid="6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B- Performing heat transfer analysis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68063" y="867955"/>
            <a:ext cx="10070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Preheating</a:t>
            </a:r>
            <a:endParaRPr lang="en-US" sz="1400" b="1" dirty="0"/>
          </a:p>
        </p:txBody>
      </p:sp>
      <p:sp>
        <p:nvSpPr>
          <p:cNvPr id="10" name="Rectangle 9"/>
          <p:cNvSpPr/>
          <p:nvPr/>
        </p:nvSpPr>
        <p:spPr>
          <a:xfrm>
            <a:off x="866990" y="2948224"/>
            <a:ext cx="9060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Stamping</a:t>
            </a:r>
            <a:endParaRPr lang="en-US" sz="1400" b="1" dirty="0"/>
          </a:p>
        </p:txBody>
      </p:sp>
      <p:sp>
        <p:nvSpPr>
          <p:cNvPr id="12" name="Rectangle 11"/>
          <p:cNvSpPr/>
          <p:nvPr/>
        </p:nvSpPr>
        <p:spPr>
          <a:xfrm>
            <a:off x="7188471" y="2981197"/>
            <a:ext cx="11325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/>
              <a:t>Overmolding</a:t>
            </a:r>
            <a:endParaRPr lang="fr-FR" sz="1400" b="1" dirty="0"/>
          </a:p>
        </p:txBody>
      </p:sp>
      <p:sp>
        <p:nvSpPr>
          <p:cNvPr id="30" name="Rectangle 29"/>
          <p:cNvSpPr/>
          <p:nvPr/>
        </p:nvSpPr>
        <p:spPr>
          <a:xfrm>
            <a:off x="7432637" y="852946"/>
            <a:ext cx="7965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/>
              <a:t>Transfer</a:t>
            </a:r>
            <a:endParaRPr lang="fr-FR" sz="1400" b="1" dirty="0"/>
          </a:p>
        </p:txBody>
      </p:sp>
      <p:grpSp>
        <p:nvGrpSpPr>
          <p:cNvPr id="13" name="Groupe 12"/>
          <p:cNvGrpSpPr/>
          <p:nvPr/>
        </p:nvGrpSpPr>
        <p:grpSpPr>
          <a:xfrm>
            <a:off x="4717819" y="861832"/>
            <a:ext cx="3850706" cy="1620447"/>
            <a:chOff x="4717819" y="861832"/>
            <a:chExt cx="3850706" cy="1620447"/>
          </a:xfrm>
        </p:grpSpPr>
        <p:grpSp>
          <p:nvGrpSpPr>
            <p:cNvPr id="11" name="Groupe 10"/>
            <p:cNvGrpSpPr/>
            <p:nvPr/>
          </p:nvGrpSpPr>
          <p:grpSpPr>
            <a:xfrm>
              <a:off x="4717819" y="861832"/>
              <a:ext cx="3850706" cy="1620447"/>
              <a:chOff x="4717819" y="861832"/>
              <a:chExt cx="3850706" cy="1620447"/>
            </a:xfrm>
          </p:grpSpPr>
          <p:pic>
            <p:nvPicPr>
              <p:cNvPr id="3" name="Image 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866477" y="861832"/>
                <a:ext cx="2420160" cy="1620447"/>
              </a:xfrm>
              <a:prstGeom prst="rect">
                <a:avLst/>
              </a:prstGeom>
            </p:spPr>
          </p:pic>
          <p:grpSp>
            <p:nvGrpSpPr>
              <p:cNvPr id="56" name="Groupe 55"/>
              <p:cNvGrpSpPr/>
              <p:nvPr/>
            </p:nvGrpSpPr>
            <p:grpSpPr>
              <a:xfrm>
                <a:off x="4717819" y="907621"/>
                <a:ext cx="3850706" cy="1425293"/>
                <a:chOff x="4731289" y="900734"/>
                <a:chExt cx="3850706" cy="1425293"/>
              </a:xfrm>
            </p:grpSpPr>
            <p:grpSp>
              <p:nvGrpSpPr>
                <p:cNvPr id="19" name="Groupe 18"/>
                <p:cNvGrpSpPr/>
                <p:nvPr/>
              </p:nvGrpSpPr>
              <p:grpSpPr>
                <a:xfrm>
                  <a:off x="7106342" y="1229750"/>
                  <a:ext cx="1475653" cy="1096277"/>
                  <a:chOff x="7637763" y="2420096"/>
                  <a:chExt cx="1888231" cy="1096277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0" name="ZoneTexte 19"/>
                      <p:cNvSpPr txBox="1"/>
                      <p:nvPr/>
                    </p:nvSpPr>
                    <p:spPr>
                      <a:xfrm>
                        <a:off x="7833919" y="2932773"/>
                        <a:ext cx="1507730" cy="29238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6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fr-FR" sz="6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fr-FR" sz="600" i="1">
                                  <a:latin typeface="Cambria Math" panose="02040503050406030204" pitchFamily="18" charset="0"/>
                                </a:rPr>
                                <m:t>𝑔𝑙𝑜𝑏𝑎𝑙</m:t>
                              </m:r>
                              <m:r>
                                <a:rPr lang="fr-FR" sz="6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600" i="1">
                                  <a:latin typeface="Cambria Math" panose="02040503050406030204" pitchFamily="18" charset="0"/>
                                </a:rPr>
                                <m:t>𝑒𝑥𝑐h𝑎𝑛𝑔𝑒</m:t>
                              </m:r>
                              <m:r>
                                <a:rPr lang="fr-FR" sz="6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600" i="1">
                                  <a:latin typeface="Cambria Math" panose="02040503050406030204" pitchFamily="18" charset="0"/>
                                </a:rPr>
                                <m:t>𝑐𝑜𝑒𝑓𝑓</m:t>
                              </m:r>
                            </m:oMath>
                          </m:oMathPara>
                        </a14:m>
                        <a:endParaRPr lang="fr-FR" sz="600" dirty="0" smtClean="0"/>
                      </a:p>
                      <a:p>
                        <a:r>
                          <a:rPr lang="fr-FR" sz="600" dirty="0" smtClean="0"/>
                          <a:t>(Insert- environnement </a:t>
                        </a:r>
                        <a:r>
                          <a:rPr lang="fr-FR" sz="700" dirty="0" smtClean="0"/>
                          <a:t>)</a:t>
                        </a:r>
                        <a:endParaRPr lang="fr-FR" sz="800" dirty="0"/>
                      </a:p>
                    </p:txBody>
                  </p:sp>
                </mc:Choice>
                <mc:Fallback xmlns="">
                  <p:sp>
                    <p:nvSpPr>
                      <p:cNvPr id="20" name="ZoneTexte 19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833919" y="2932773"/>
                        <a:ext cx="1507730" cy="292388"/>
                      </a:xfrm>
                      <a:prstGeom prst="rect">
                        <a:avLst/>
                      </a:prstGeom>
                      <a:blipFill rotWithShape="0">
                        <a:blip r:embed="rId3"/>
                        <a:stretch>
                          <a:fillRect b="-208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1" name="ZoneTexte 20"/>
                      <p:cNvSpPr txBox="1"/>
                      <p:nvPr/>
                    </p:nvSpPr>
                    <p:spPr>
                      <a:xfrm>
                        <a:off x="7637763" y="2635540"/>
                        <a:ext cx="1888231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∞2</m:t>
                                  </m:r>
                                </m:sub>
                              </m:sSub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fr-FR" sz="800" dirty="0"/>
                      </a:p>
                    </p:txBody>
                  </p:sp>
                </mc:Choice>
                <mc:Fallback xmlns="">
                  <p:sp>
                    <p:nvSpPr>
                      <p:cNvPr id="21" name="ZoneTexte 2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637763" y="2635540"/>
                        <a:ext cx="1888231" cy="215444"/>
                      </a:xfrm>
                      <a:prstGeom prst="rect">
                        <a:avLst/>
                      </a:prstGeom>
                      <a:blipFill rotWithShape="0">
                        <a:blip r:embed="rId4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2" name="ZoneTexte 21"/>
                      <p:cNvSpPr txBox="1"/>
                      <p:nvPr/>
                    </p:nvSpPr>
                    <p:spPr>
                      <a:xfrm>
                        <a:off x="7667570" y="2420096"/>
                        <a:ext cx="1828618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fr-FR" sz="80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∞2</m:t>
                                  </m:r>
                                </m:sub>
                              </m:sSub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fr-FR" sz="800" dirty="0"/>
                      </a:p>
                    </p:txBody>
                  </p:sp>
                </mc:Choice>
                <mc:Fallback xmlns="">
                  <p:sp>
                    <p:nvSpPr>
                      <p:cNvPr id="22" name="ZoneTexte 21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667570" y="2420096"/>
                        <a:ext cx="1828618" cy="215444"/>
                      </a:xfrm>
                      <a:prstGeom prst="rect">
                        <a:avLst/>
                      </a:prstGeom>
                      <a:blipFill rotWithShape="0">
                        <a:blip r:embed="rId5"/>
                        <a:stretch>
                          <a:fillRect b="-285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3" name="ZoneTexte 22"/>
                      <p:cNvSpPr txBox="1"/>
                      <p:nvPr/>
                    </p:nvSpPr>
                    <p:spPr>
                      <a:xfrm>
                        <a:off x="7833916" y="3208596"/>
                        <a:ext cx="1507733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fr-FR" sz="7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7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7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fr-FR" sz="7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fr-FR" sz="6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fr-FR" sz="600" i="1">
                                  <a:latin typeface="Cambria Math" panose="02040503050406030204" pitchFamily="18" charset="0"/>
                                </a:rPr>
                                <m:t>𝑔𝑙𝑜𝑏𝑎𝑙</m:t>
                              </m:r>
                              <m:r>
                                <a:rPr lang="fr-FR" sz="6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600" i="1">
                                  <a:latin typeface="Cambria Math" panose="02040503050406030204" pitchFamily="18" charset="0"/>
                                </a:rPr>
                                <m:t>𝑒𝑥𝑐h𝑎𝑛𝑔𝑒</m:t>
                              </m:r>
                              <m:r>
                                <a:rPr lang="fr-FR" sz="6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600" i="1">
                                  <a:latin typeface="Cambria Math" panose="02040503050406030204" pitchFamily="18" charset="0"/>
                                </a:rPr>
                                <m:t>𝑐𝑜𝑒𝑓𝑓</m:t>
                              </m:r>
                            </m:oMath>
                          </m:oMathPara>
                        </a14:m>
                        <a:endParaRPr lang="fr-FR" sz="700" dirty="0" smtClean="0"/>
                      </a:p>
                      <a:p>
                        <a:r>
                          <a:rPr lang="fr-FR" sz="600" dirty="0" smtClean="0"/>
                          <a:t>(Composite- environnement </a:t>
                        </a:r>
                        <a:r>
                          <a:rPr lang="fr-FR" sz="700" dirty="0" smtClean="0"/>
                          <a:t>)</a:t>
                        </a:r>
                        <a:endParaRPr lang="fr-FR" sz="600" dirty="0"/>
                      </a:p>
                    </p:txBody>
                  </p:sp>
                </mc:Choice>
                <mc:Fallback xmlns="">
                  <p:sp>
                    <p:nvSpPr>
                      <p:cNvPr id="23" name="ZoneTexte 2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833916" y="3208596"/>
                        <a:ext cx="1507733" cy="307777"/>
                      </a:xfrm>
                      <a:prstGeom prst="rect">
                        <a:avLst/>
                      </a:prstGeom>
                      <a:blipFill rotWithShape="0">
                        <a:blip r:embed="rId6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33" name="Connecteur droit avec flèche 32"/>
                <p:cNvCxnSpPr/>
                <p:nvPr/>
              </p:nvCxnSpPr>
              <p:spPr>
                <a:xfrm>
                  <a:off x="6709519" y="2100570"/>
                  <a:ext cx="291014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4" name="ZoneTexte 43"/>
                    <p:cNvSpPr txBox="1"/>
                    <p:nvPr/>
                  </p:nvSpPr>
                  <p:spPr>
                    <a:xfrm>
                      <a:off x="6966001" y="2100570"/>
                      <a:ext cx="100733" cy="161583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fr-FR" sz="105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oMath>
                        </m:oMathPara>
                      </a14:m>
                      <a:endParaRPr lang="fr-FR" sz="1050" dirty="0"/>
                    </a:p>
                  </p:txBody>
                </p:sp>
              </mc:Choice>
              <mc:Fallback xmlns="">
                <p:sp>
                  <p:nvSpPr>
                    <p:cNvPr id="44" name="ZoneTexte 4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966001" y="2100570"/>
                      <a:ext cx="100733" cy="161583"/>
                    </a:xfrm>
                    <a:prstGeom prst="rect">
                      <a:avLst/>
                    </a:prstGeom>
                    <a:blipFill rotWithShape="0">
                      <a:blip r:embed="rId7"/>
                      <a:stretch>
                        <a:fillRect l="-18750" r="-125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5" name="ZoneTexte 44"/>
                    <p:cNvSpPr txBox="1"/>
                    <p:nvPr/>
                  </p:nvSpPr>
                  <p:spPr>
                    <a:xfrm>
                      <a:off x="4731289" y="900734"/>
                      <a:ext cx="101695" cy="161583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fr-FR" sz="105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oMath>
                        </m:oMathPara>
                      </a14:m>
                      <a:endParaRPr lang="fr-FR" sz="1000" dirty="0"/>
                    </a:p>
                  </p:txBody>
                </p:sp>
              </mc:Choice>
              <mc:Fallback xmlns="">
                <p:sp>
                  <p:nvSpPr>
                    <p:cNvPr id="45" name="ZoneTexte 44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731289" y="900734"/>
                      <a:ext cx="101695" cy="161583"/>
                    </a:xfrm>
                    <a:prstGeom prst="rect">
                      <a:avLst/>
                    </a:prstGeom>
                    <a:blipFill rotWithShape="0">
                      <a:blip r:embed="rId8"/>
                      <a:stretch>
                        <a:fillRect l="-17647" r="-1176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6184993" y="907621"/>
                  <a:ext cx="426271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0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∞2</m:t>
                            </m:r>
                          </m:sub>
                        </m:sSub>
                      </m:oMath>
                    </m:oMathPara>
                  </a14:m>
                  <a:endParaRPr lang="fr-FR" sz="1000" dirty="0"/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84993" y="907621"/>
                  <a:ext cx="426271" cy="246221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e 7"/>
          <p:cNvGrpSpPr/>
          <p:nvPr/>
        </p:nvGrpSpPr>
        <p:grpSpPr>
          <a:xfrm>
            <a:off x="168063" y="717063"/>
            <a:ext cx="4100190" cy="2229272"/>
            <a:chOff x="168063" y="809080"/>
            <a:chExt cx="3939584" cy="2137256"/>
          </a:xfrm>
        </p:grpSpPr>
        <p:grpSp>
          <p:nvGrpSpPr>
            <p:cNvPr id="6" name="Groupe 5"/>
            <p:cNvGrpSpPr/>
            <p:nvPr/>
          </p:nvGrpSpPr>
          <p:grpSpPr>
            <a:xfrm>
              <a:off x="168063" y="830906"/>
              <a:ext cx="3939584" cy="2115430"/>
              <a:chOff x="168063" y="830906"/>
              <a:chExt cx="4119750" cy="2115430"/>
            </a:xfrm>
          </p:grpSpPr>
          <p:grpSp>
            <p:nvGrpSpPr>
              <p:cNvPr id="55" name="Groupe 54"/>
              <p:cNvGrpSpPr/>
              <p:nvPr/>
            </p:nvGrpSpPr>
            <p:grpSpPr>
              <a:xfrm>
                <a:off x="168063" y="870047"/>
                <a:ext cx="2036013" cy="1466729"/>
                <a:chOff x="168063" y="870047"/>
                <a:chExt cx="2036013" cy="1466729"/>
              </a:xfrm>
            </p:grpSpPr>
            <p:grpSp>
              <p:nvGrpSpPr>
                <p:cNvPr id="52" name="Groupe 51"/>
                <p:cNvGrpSpPr/>
                <p:nvPr/>
              </p:nvGrpSpPr>
              <p:grpSpPr>
                <a:xfrm>
                  <a:off x="168063" y="1278659"/>
                  <a:ext cx="1767057" cy="1058117"/>
                  <a:chOff x="168063" y="1278659"/>
                  <a:chExt cx="1767057" cy="1058117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6" name="ZoneTexte 25"/>
                      <p:cNvSpPr txBox="1"/>
                      <p:nvPr/>
                    </p:nvSpPr>
                    <p:spPr>
                      <a:xfrm>
                        <a:off x="168063" y="1509539"/>
                        <a:ext cx="1767057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∞1</m:t>
                                  </m:r>
                                </m:sub>
                              </m:sSub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fr-FR" sz="800" dirty="0"/>
                      </a:p>
                    </p:txBody>
                  </p:sp>
                </mc:Choice>
                <mc:Fallback xmlns="">
                  <p:sp>
                    <p:nvSpPr>
                      <p:cNvPr id="26" name="ZoneTexte 25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68063" y="1509539"/>
                        <a:ext cx="1767057" cy="215444"/>
                      </a:xfrm>
                      <a:prstGeom prst="rect">
                        <a:avLst/>
                      </a:prstGeom>
                      <a:blipFill rotWithShape="0">
                        <a:blip r:embed="rId10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7" name="ZoneTexte 26"/>
                      <p:cNvSpPr txBox="1"/>
                      <p:nvPr/>
                    </p:nvSpPr>
                    <p:spPr>
                      <a:xfrm>
                        <a:off x="211359" y="1278659"/>
                        <a:ext cx="1723761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sz="80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∞1</m:t>
                                  </m:r>
                                </m:sub>
                              </m:sSub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fr-FR" sz="800" dirty="0"/>
                      </a:p>
                    </p:txBody>
                  </p:sp>
                </mc:Choice>
                <mc:Fallback xmlns="">
                  <p:sp>
                    <p:nvSpPr>
                      <p:cNvPr id="27" name="ZoneTexte 26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11359" y="1278659"/>
                        <a:ext cx="1723761" cy="215444"/>
                      </a:xfrm>
                      <a:prstGeom prst="rect">
                        <a:avLst/>
                      </a:prstGeom>
                      <a:blipFill rotWithShape="0">
                        <a:blip r:embed="rId11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8" name="ZoneTexte 27"/>
                      <p:cNvSpPr txBox="1"/>
                      <p:nvPr/>
                    </p:nvSpPr>
                    <p:spPr>
                      <a:xfrm>
                        <a:off x="424740" y="1753176"/>
                        <a:ext cx="1225089" cy="29238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6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6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sz="6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fr-FR" sz="600" b="0" i="1" smtClean="0">
                                  <a:latin typeface="Cambria Math" panose="02040503050406030204" pitchFamily="18" charset="0"/>
                                </a:rPr>
                                <m:t>𝑔𝑙𝑜𝑏𝑎𝑙</m:t>
                              </m:r>
                              <m:r>
                                <a:rPr lang="fr-FR" sz="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600" b="0" i="1" smtClean="0">
                                  <a:latin typeface="Cambria Math" panose="02040503050406030204" pitchFamily="18" charset="0"/>
                                </a:rPr>
                                <m:t>𝑒𝑥𝑐h𝑎𝑛𝑔𝑒</m:t>
                              </m:r>
                              <m:r>
                                <a:rPr lang="fr-FR" sz="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600" b="0" i="1" smtClean="0">
                                  <a:latin typeface="Cambria Math" panose="02040503050406030204" pitchFamily="18" charset="0"/>
                                </a:rPr>
                                <m:t>𝑐𝑜𝑒𝑓𝑓</m:t>
                              </m:r>
                              <m:r>
                                <a:rPr lang="fr-FR" sz="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m:oMathPara>
                        </a14:m>
                        <a:endParaRPr lang="fr-FR" sz="600" b="0" dirty="0" smtClean="0"/>
                      </a:p>
                      <a:p>
                        <a:r>
                          <a:rPr lang="fr-FR" sz="600" dirty="0" smtClean="0"/>
                          <a:t>(Insert- environnement </a:t>
                        </a:r>
                        <a:r>
                          <a:rPr lang="fr-FR" sz="700" dirty="0" smtClean="0"/>
                          <a:t>)</a:t>
                        </a:r>
                        <a:endParaRPr lang="fr-FR" sz="800" dirty="0"/>
                      </a:p>
                    </p:txBody>
                  </p:sp>
                </mc:Choice>
                <mc:Fallback xmlns="">
                  <p:sp>
                    <p:nvSpPr>
                      <p:cNvPr id="28" name="ZoneTexte 27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24740" y="1753176"/>
                        <a:ext cx="1225089" cy="292388"/>
                      </a:xfrm>
                      <a:prstGeom prst="rect">
                        <a:avLst/>
                      </a:prstGeom>
                      <a:blipFill rotWithShape="0">
                        <a:blip r:embed="rId12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9" name="ZoneTexte 28"/>
                      <p:cNvSpPr txBox="1"/>
                      <p:nvPr/>
                    </p:nvSpPr>
                    <p:spPr>
                      <a:xfrm>
                        <a:off x="424739" y="2028999"/>
                        <a:ext cx="1225090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fr-FR" sz="7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7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FR" sz="7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fr-FR" sz="7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fr-FR" sz="6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fr-FR" sz="600" i="1">
                                  <a:latin typeface="Cambria Math" panose="02040503050406030204" pitchFamily="18" charset="0"/>
                                </a:rPr>
                                <m:t>𝑔𝑙𝑜𝑏𝑎𝑙</m:t>
                              </m:r>
                              <m:r>
                                <a:rPr lang="fr-FR" sz="6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600" i="1">
                                  <a:latin typeface="Cambria Math" panose="02040503050406030204" pitchFamily="18" charset="0"/>
                                </a:rPr>
                                <m:t>𝑒𝑥𝑐h𝑎𝑛𝑔𝑒</m:t>
                              </m:r>
                              <m:r>
                                <a:rPr lang="fr-FR" sz="6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600" i="1">
                                  <a:latin typeface="Cambria Math" panose="02040503050406030204" pitchFamily="18" charset="0"/>
                                </a:rPr>
                                <m:t>𝑐𝑜𝑒𝑓𝑓</m:t>
                              </m:r>
                            </m:oMath>
                          </m:oMathPara>
                        </a14:m>
                        <a:endParaRPr lang="fr-FR" sz="700" dirty="0" smtClean="0"/>
                      </a:p>
                      <a:p>
                        <a:r>
                          <a:rPr lang="fr-FR" sz="600" dirty="0" smtClean="0"/>
                          <a:t>(Composite- environnement </a:t>
                        </a:r>
                        <a:r>
                          <a:rPr lang="fr-FR" sz="700" dirty="0" smtClean="0"/>
                          <a:t>)</a:t>
                        </a:r>
                        <a:endParaRPr lang="fr-FR" sz="600" dirty="0"/>
                      </a:p>
                    </p:txBody>
                  </p:sp>
                </mc:Choice>
                <mc:Fallback xmlns="">
                  <p:sp>
                    <p:nvSpPr>
                      <p:cNvPr id="29" name="ZoneTexte 28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24739" y="2028999"/>
                        <a:ext cx="1225090" cy="307777"/>
                      </a:xfrm>
                      <a:prstGeom prst="rect">
                        <a:avLst/>
                      </a:prstGeom>
                      <a:blipFill rotWithShape="0">
                        <a:blip r:embed="rId13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fr-F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" name="ZoneTexte 42"/>
                    <p:cNvSpPr txBox="1"/>
                    <p:nvPr/>
                  </p:nvSpPr>
                  <p:spPr>
                    <a:xfrm>
                      <a:off x="2102381" y="870047"/>
                      <a:ext cx="101695" cy="161583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fr-FR" sz="105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oMath>
                        </m:oMathPara>
                      </a14:m>
                      <a:endParaRPr lang="fr-FR" sz="1000" dirty="0"/>
                    </a:p>
                  </p:txBody>
                </p:sp>
              </mc:Choice>
              <mc:Fallback xmlns="">
                <p:sp>
                  <p:nvSpPr>
                    <p:cNvPr id="43" name="ZoneTexte 4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102381" y="870047"/>
                      <a:ext cx="101695" cy="161583"/>
                    </a:xfrm>
                    <a:prstGeom prst="rect">
                      <a:avLst/>
                    </a:prstGeom>
                    <a:blipFill rotWithShape="0">
                      <a:blip r:embed="rId14"/>
                      <a:stretch>
                        <a:fillRect l="-11765" r="-1764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pic>
            <p:nvPicPr>
              <p:cNvPr id="59" name="Image 58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228493" y="830906"/>
                <a:ext cx="2059320" cy="211543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ZoneTexte 59"/>
                <p:cNvSpPr txBox="1"/>
                <p:nvPr/>
              </p:nvSpPr>
              <p:spPr>
                <a:xfrm>
                  <a:off x="4001827" y="2096880"/>
                  <a:ext cx="100733" cy="16158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05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oMath>
                    </m:oMathPara>
                  </a14:m>
                  <a:endParaRPr lang="fr-FR" sz="1050" dirty="0"/>
                </a:p>
              </p:txBody>
            </p:sp>
          </mc:Choice>
          <mc:Fallback xmlns="">
            <p:sp>
              <p:nvSpPr>
                <p:cNvPr id="60" name="ZoneTexte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1827" y="2096880"/>
                  <a:ext cx="100733" cy="161583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l="-11765" r="-1176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Rectangle 60"/>
                <p:cNvSpPr/>
                <p:nvPr/>
              </p:nvSpPr>
              <p:spPr>
                <a:xfrm>
                  <a:off x="3665483" y="809080"/>
                  <a:ext cx="426271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0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  <m:r>
                              <a:rPr lang="fr-FR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fr-FR" sz="1000" dirty="0"/>
                </a:p>
              </p:txBody>
            </p:sp>
          </mc:Choice>
          <mc:Fallback xmlns="">
            <p:sp>
              <p:nvSpPr>
                <p:cNvPr id="61" name="Rectangle 6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65483" y="809080"/>
                  <a:ext cx="426271" cy="246221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e 13"/>
          <p:cNvGrpSpPr/>
          <p:nvPr/>
        </p:nvGrpSpPr>
        <p:grpSpPr>
          <a:xfrm>
            <a:off x="211359" y="3028693"/>
            <a:ext cx="4540039" cy="1469185"/>
            <a:chOff x="211359" y="3028693"/>
            <a:chExt cx="4540039" cy="1469185"/>
          </a:xfrm>
        </p:grpSpPr>
        <p:grpSp>
          <p:nvGrpSpPr>
            <p:cNvPr id="57" name="Groupe 56"/>
            <p:cNvGrpSpPr/>
            <p:nvPr/>
          </p:nvGrpSpPr>
          <p:grpSpPr>
            <a:xfrm>
              <a:off x="211359" y="3028693"/>
              <a:ext cx="4540039" cy="1469185"/>
              <a:chOff x="211359" y="3028693"/>
              <a:chExt cx="4540039" cy="1469185"/>
            </a:xfrm>
          </p:grpSpPr>
          <p:pic>
            <p:nvPicPr>
              <p:cNvPr id="17" name="Image 16"/>
              <p:cNvPicPr>
                <a:picLocks noChangeAspect="1"/>
              </p:cNvPicPr>
              <p:nvPr/>
            </p:nvPicPr>
            <p:blipFill>
              <a:blip r:embed="rId1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195620" y="3028694"/>
                <a:ext cx="2353714" cy="1469184"/>
              </a:xfrm>
              <a:prstGeom prst="rect">
                <a:avLst/>
              </a:prstGeom>
            </p:spPr>
          </p:pic>
          <p:cxnSp>
            <p:nvCxnSpPr>
              <p:cNvPr id="34" name="Connecteur droit avec flèche 33"/>
              <p:cNvCxnSpPr/>
              <p:nvPr/>
            </p:nvCxnSpPr>
            <p:spPr>
              <a:xfrm>
                <a:off x="4107647" y="3958041"/>
                <a:ext cx="64375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ZoneTexte 45"/>
                  <p:cNvSpPr txBox="1"/>
                  <p:nvPr/>
                </p:nvSpPr>
                <p:spPr>
                  <a:xfrm>
                    <a:off x="4581705" y="3978870"/>
                    <a:ext cx="100733" cy="16158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oMath>
                      </m:oMathPara>
                    </a14:m>
                    <a:endParaRPr lang="fr-FR" sz="1050" dirty="0"/>
                  </a:p>
                </p:txBody>
              </p:sp>
            </mc:Choice>
            <mc:Fallback xmlns="">
              <p:sp>
                <p:nvSpPr>
                  <p:cNvPr id="46" name="ZoneTexte 4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81705" y="3978870"/>
                    <a:ext cx="100733" cy="161583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l="-18750" r="-12500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ZoneTexte 46"/>
                  <p:cNvSpPr txBox="1"/>
                  <p:nvPr/>
                </p:nvSpPr>
                <p:spPr>
                  <a:xfrm>
                    <a:off x="2063066" y="3028693"/>
                    <a:ext cx="101695" cy="16158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fr-FR" sz="1000" dirty="0"/>
                  </a:p>
                </p:txBody>
              </p:sp>
            </mc:Choice>
            <mc:Fallback xmlns="">
              <p:sp>
                <p:nvSpPr>
                  <p:cNvPr id="47" name="ZoneTexte 4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63066" y="3028693"/>
                    <a:ext cx="101695" cy="161583"/>
                  </a:xfrm>
                  <a:prstGeom prst="rect">
                    <a:avLst/>
                  </a:prstGeom>
                  <a:blipFill rotWithShape="0">
                    <a:blip r:embed="rId19"/>
                    <a:stretch>
                      <a:fillRect l="-11765" r="-17647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ZoneTexte 49"/>
                  <p:cNvSpPr txBox="1"/>
                  <p:nvPr/>
                </p:nvSpPr>
                <p:spPr>
                  <a:xfrm>
                    <a:off x="211359" y="3362676"/>
                    <a:ext cx="1723761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8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8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fr-FR" sz="8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8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fr-FR" sz="8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FR" sz="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fr-FR" sz="80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fr-FR" sz="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∞3</m:t>
                              </m:r>
                            </m:sub>
                          </m:sSub>
                          <m:r>
                            <a:rPr lang="fr-FR" sz="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fr-FR" sz="800" dirty="0"/>
                  </a:p>
                </p:txBody>
              </p:sp>
            </mc:Choice>
            <mc:Fallback xmlns="">
              <p:sp>
                <p:nvSpPr>
                  <p:cNvPr id="50" name="ZoneTexte 4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1359" y="3362676"/>
                    <a:ext cx="1723761" cy="215444"/>
                  </a:xfrm>
                  <a:prstGeom prst="rect">
                    <a:avLst/>
                  </a:prstGeom>
                  <a:blipFill rotWithShape="0">
                    <a:blip r:embed="rId20"/>
                    <a:stretch>
                      <a:fillRect b="-2857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Rectangle 61"/>
                <p:cNvSpPr/>
                <p:nvPr/>
              </p:nvSpPr>
              <p:spPr>
                <a:xfrm>
                  <a:off x="3854649" y="3109484"/>
                  <a:ext cx="426271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0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  <m:r>
                              <a:rPr lang="fr-FR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fr-FR" sz="1000" dirty="0"/>
                </a:p>
              </p:txBody>
            </p:sp>
          </mc:Choice>
          <mc:Fallback xmlns="">
            <p:sp>
              <p:nvSpPr>
                <p:cNvPr id="62" name="Rectangle 6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4649" y="3109484"/>
                  <a:ext cx="426271" cy="246221"/>
                </a:xfrm>
                <a:prstGeom prst="rect">
                  <a:avLst/>
                </a:prstGeom>
                <a:blipFill rotWithShape="0"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e 14"/>
          <p:cNvGrpSpPr/>
          <p:nvPr/>
        </p:nvGrpSpPr>
        <p:grpSpPr>
          <a:xfrm>
            <a:off x="4707440" y="3028693"/>
            <a:ext cx="4196257" cy="1469185"/>
            <a:chOff x="4707440" y="3028693"/>
            <a:chExt cx="4196257" cy="1469185"/>
          </a:xfrm>
        </p:grpSpPr>
        <p:grpSp>
          <p:nvGrpSpPr>
            <p:cNvPr id="58" name="Groupe 57"/>
            <p:cNvGrpSpPr/>
            <p:nvPr/>
          </p:nvGrpSpPr>
          <p:grpSpPr>
            <a:xfrm>
              <a:off x="4707440" y="3028693"/>
              <a:ext cx="2781664" cy="1469185"/>
              <a:chOff x="4707440" y="3028693"/>
              <a:chExt cx="2781664" cy="1469185"/>
            </a:xfrm>
          </p:grpSpPr>
          <p:grpSp>
            <p:nvGrpSpPr>
              <p:cNvPr id="54" name="Groupe 53"/>
              <p:cNvGrpSpPr/>
              <p:nvPr/>
            </p:nvGrpSpPr>
            <p:grpSpPr>
              <a:xfrm>
                <a:off x="4834136" y="3028693"/>
                <a:ext cx="2654968" cy="1469185"/>
                <a:chOff x="4834136" y="3028693"/>
                <a:chExt cx="2654968" cy="1469185"/>
              </a:xfrm>
            </p:grpSpPr>
            <p:pic>
              <p:nvPicPr>
                <p:cNvPr id="18" name="Image 17"/>
                <p:cNvPicPr>
                  <a:picLocks noChangeAspect="1"/>
                </p:cNvPicPr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834136" y="3028693"/>
                  <a:ext cx="2387563" cy="1469185"/>
                </a:xfrm>
                <a:prstGeom prst="rect">
                  <a:avLst/>
                </a:prstGeom>
              </p:spPr>
            </p:pic>
            <p:cxnSp>
              <p:nvCxnSpPr>
                <p:cNvPr id="35" name="Connecteur droit avec flèche 34"/>
                <p:cNvCxnSpPr/>
                <p:nvPr/>
              </p:nvCxnSpPr>
              <p:spPr>
                <a:xfrm>
                  <a:off x="7165107" y="3951463"/>
                  <a:ext cx="323997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8" name="ZoneTexte 47"/>
                    <p:cNvSpPr txBox="1"/>
                    <p:nvPr/>
                  </p:nvSpPr>
                  <p:spPr>
                    <a:xfrm>
                      <a:off x="7350804" y="3984353"/>
                      <a:ext cx="100733" cy="161583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fr-FR" sz="105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oMath>
                        </m:oMathPara>
                      </a14:m>
                      <a:endParaRPr lang="fr-FR" sz="1050" dirty="0"/>
                    </a:p>
                  </p:txBody>
                </p:sp>
              </mc:Choice>
              <mc:Fallback xmlns="">
                <p:sp>
                  <p:nvSpPr>
                    <p:cNvPr id="48" name="ZoneTexte 4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350804" y="3984353"/>
                      <a:ext cx="100733" cy="161583"/>
                    </a:xfrm>
                    <a:prstGeom prst="rect">
                      <a:avLst/>
                    </a:prstGeom>
                    <a:blipFill rotWithShape="0">
                      <a:blip r:embed="rId7"/>
                      <a:stretch>
                        <a:fillRect l="-18750" r="-125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ZoneTexte 48"/>
                  <p:cNvSpPr txBox="1"/>
                  <p:nvPr/>
                </p:nvSpPr>
                <p:spPr>
                  <a:xfrm>
                    <a:off x="4707440" y="3028694"/>
                    <a:ext cx="101695" cy="16158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sz="105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fr-FR" sz="1000" dirty="0"/>
                  </a:p>
                </p:txBody>
              </p:sp>
            </mc:Choice>
            <mc:Fallback xmlns="">
              <p:sp>
                <p:nvSpPr>
                  <p:cNvPr id="49" name="ZoneTexte 4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07440" y="3028694"/>
                    <a:ext cx="101695" cy="161583"/>
                  </a:xfrm>
                  <a:prstGeom prst="rect">
                    <a:avLst/>
                  </a:prstGeom>
                  <a:blipFill rotWithShape="0">
                    <a:blip r:embed="rId19"/>
                    <a:stretch>
                      <a:fillRect l="-11765" r="-17647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ZoneTexte 50"/>
                <p:cNvSpPr txBox="1"/>
                <p:nvPr/>
              </p:nvSpPr>
              <p:spPr>
                <a:xfrm>
                  <a:off x="7179936" y="3298102"/>
                  <a:ext cx="172376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8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fr-FR" sz="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d>
                          <m:dPr>
                            <m:ctrlPr>
                              <a:rPr lang="fr-FR" sz="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8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fr-FR" sz="8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8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fr-FR" sz="8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8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fr-FR" sz="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8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fr-FR" sz="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fr-FR" sz="80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fr-FR" sz="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fr-FR" sz="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∞3</m:t>
                            </m:r>
                          </m:sub>
                        </m:sSub>
                        <m:r>
                          <a:rPr lang="fr-FR" sz="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fr-FR" sz="800" dirty="0"/>
                </a:p>
              </p:txBody>
            </p:sp>
          </mc:Choice>
          <mc:Fallback xmlns="">
            <p:sp>
              <p:nvSpPr>
                <p:cNvPr id="51" name="ZoneTexte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9936" y="3298102"/>
                  <a:ext cx="1723761" cy="215444"/>
                </a:xfrm>
                <a:prstGeom prst="rect">
                  <a:avLst/>
                </a:prstGeom>
                <a:blipFill rotWithShape="0">
                  <a:blip r:embed="rId23"/>
                  <a:stretch>
                    <a:fillRect b="-285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Rectangle 62"/>
                <p:cNvSpPr/>
                <p:nvPr/>
              </p:nvSpPr>
              <p:spPr>
                <a:xfrm>
                  <a:off x="6611264" y="3174967"/>
                  <a:ext cx="426271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0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  <m:r>
                              <a:rPr lang="fr-FR" sz="1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fr-FR" sz="1000" dirty="0"/>
                </a:p>
              </p:txBody>
            </p:sp>
          </mc:Choice>
          <mc:Fallback xmlns="">
            <p:sp>
              <p:nvSpPr>
                <p:cNvPr id="63" name="Rectangle 6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11264" y="3174967"/>
                  <a:ext cx="426271" cy="246221"/>
                </a:xfrm>
                <a:prstGeom prst="rect">
                  <a:avLst/>
                </a:prstGeom>
                <a:blipFill rotWithShape="0"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4" name="Connecteur droit avec flèche 23"/>
          <p:cNvCxnSpPr/>
          <p:nvPr/>
        </p:nvCxnSpPr>
        <p:spPr>
          <a:xfrm flipV="1">
            <a:off x="1492301" y="4272077"/>
            <a:ext cx="703319" cy="117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564255" y="4055848"/>
            <a:ext cx="13708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/>
              <a:t>Conformal cooling approach</a:t>
            </a:r>
            <a:endParaRPr lang="fr-FR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76403" y="2317944"/>
                <a:ext cx="1608967" cy="2471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8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sz="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fr-FR" sz="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8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fr-FR" sz="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fr-FR" sz="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fr-FR" sz="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8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sz="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8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sz="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∞1</m:t>
                          </m:r>
                        </m:sub>
                      </m:sSub>
                      <m:r>
                        <a:rPr lang="fr-FR" sz="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)(</m:t>
                      </m:r>
                      <m:sSup>
                        <m:sSupPr>
                          <m:ctrlPr>
                            <a:rPr lang="fr-FR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fr-FR" sz="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fr-FR" sz="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fr-FR" sz="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8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fr-FR" sz="8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fr-FR" sz="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r-FR" sz="8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sz="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∞1</m:t>
                              </m:r>
                            </m:sub>
                          </m:sSub>
                        </m:e>
                        <m:sup>
                          <m:r>
                            <a:rPr lang="fr-FR" sz="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8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403" y="2317944"/>
                <a:ext cx="1608967" cy="247184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806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30" grpId="0"/>
      <p:bldP spid="31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rapèze 244"/>
          <p:cNvSpPr/>
          <p:nvPr/>
        </p:nvSpPr>
        <p:spPr>
          <a:xfrm>
            <a:off x="4577036" y="1501712"/>
            <a:ext cx="3138263" cy="949292"/>
          </a:xfrm>
          <a:prstGeom prst="trapezoid">
            <a:avLst/>
          </a:prstGeom>
          <a:solidFill>
            <a:schemeClr val="accent2">
              <a:lumMod val="7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prstClr val="white"/>
              </a:solidFill>
            </a:endParaRPr>
          </a:p>
        </p:txBody>
      </p:sp>
      <p:sp>
        <p:nvSpPr>
          <p:cNvPr id="6" name="Trapèze 5"/>
          <p:cNvSpPr/>
          <p:nvPr/>
        </p:nvSpPr>
        <p:spPr>
          <a:xfrm>
            <a:off x="1171406" y="1488320"/>
            <a:ext cx="3138263" cy="949292"/>
          </a:xfrm>
          <a:prstGeom prst="trapezoid">
            <a:avLst/>
          </a:prstGeom>
          <a:solidFill>
            <a:schemeClr val="accent2">
              <a:lumMod val="7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prstClr val="white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lvl="0"/>
            <a:r>
              <a:rPr lang="en-US" dirty="0" smtClean="0"/>
              <a:t>C-</a:t>
            </a:r>
            <a:r>
              <a:rPr lang="en-US" b="1" kern="0" dirty="0" smtClean="0"/>
              <a:t>Definition of the objective function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12084337" y="4585387"/>
            <a:ext cx="480067" cy="241107"/>
          </a:xfrm>
        </p:spPr>
        <p:txBody>
          <a:bodyPr/>
          <a:lstStyle/>
          <a:p>
            <a:fld id="{72B5305D-A80B-794A-BBA2-5D4A6C64EA7C}" type="slidenum">
              <a:rPr lang="fr-FR" smtClean="0">
                <a:solidFill>
                  <a:srgbClr val="C4D600"/>
                </a:solidFill>
              </a:rPr>
              <a:pPr/>
              <a:t>7</a:t>
            </a:fld>
            <a:r>
              <a:rPr lang="fr-FR" smtClean="0">
                <a:solidFill>
                  <a:srgbClr val="C4D600"/>
                </a:solidFill>
              </a:rPr>
              <a:t> </a:t>
            </a:r>
            <a:endParaRPr lang="fr-FR" dirty="0">
              <a:solidFill>
                <a:srgbClr val="C4D60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3714" y="1036240"/>
            <a:ext cx="1480606" cy="110151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5918" y="1036240"/>
            <a:ext cx="1484310" cy="110151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4088" y="1039283"/>
            <a:ext cx="1474099" cy="109542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847" y="1036240"/>
            <a:ext cx="1480606" cy="11015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5736070" y="5494291"/>
                <a:ext cx="80201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9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∀</m:t>
                      </m:r>
                      <m:r>
                        <a:rPr lang="fr-FR" sz="9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fr-FR" sz="9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=1,3,4</m:t>
                      </m:r>
                    </m:oMath>
                  </m:oMathPara>
                </a14:m>
                <a:endParaRPr lang="fr-FR" sz="900" dirty="0">
                  <a:solidFill>
                    <a:prstClr val="black"/>
                  </a:solidFill>
                </a:endParaRPr>
              </a:p>
              <a:p>
                <a:endParaRPr lang="fr-FR" sz="9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6070" y="5494291"/>
                <a:ext cx="802014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8" name="TextBox 27">
            <a:extLst>
              <a:ext uri="{FF2B5EF4-FFF2-40B4-BE49-F238E27FC236}">
                <a16:creationId xmlns:a16="http://schemas.microsoft.com/office/drawing/2014/main" xmlns="" id="{1B09D644-A42B-4762-A1A6-C4E11B6AEDAE}"/>
              </a:ext>
            </a:extLst>
          </p:cNvPr>
          <p:cNvSpPr txBox="1"/>
          <p:nvPr/>
        </p:nvSpPr>
        <p:spPr>
          <a:xfrm>
            <a:off x="116674" y="2829473"/>
            <a:ext cx="1362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 Black" panose="020B0A04020102020204" pitchFamily="34" charset="0"/>
              </a:rPr>
              <a:t>Cost Function:</a:t>
            </a:r>
            <a:endParaRPr lang="en-US" sz="1100" dirty="0">
              <a:latin typeface="Arial Black" panose="020B0A04020102020204" pitchFamily="34" charset="0"/>
            </a:endParaRPr>
          </a:p>
        </p:txBody>
      </p:sp>
      <p:sp>
        <p:nvSpPr>
          <p:cNvPr id="241" name="ZoneTexte 240"/>
          <p:cNvSpPr txBox="1"/>
          <p:nvPr/>
        </p:nvSpPr>
        <p:spPr>
          <a:xfrm>
            <a:off x="2289443" y="823216"/>
            <a:ext cx="966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/>
              <a:t>Bloc </a:t>
            </a:r>
            <a:r>
              <a:rPr lang="fr-FR" sz="900" dirty="0"/>
              <a:t>1 (OPT1)</a:t>
            </a:r>
          </a:p>
          <a:p>
            <a:endParaRPr lang="fr-FR" sz="900" dirty="0"/>
          </a:p>
        </p:txBody>
      </p:sp>
      <p:sp>
        <p:nvSpPr>
          <p:cNvPr id="242" name="ZoneTexte 241"/>
          <p:cNvSpPr txBox="1"/>
          <p:nvPr/>
        </p:nvSpPr>
        <p:spPr>
          <a:xfrm>
            <a:off x="5616476" y="770226"/>
            <a:ext cx="89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/>
              <a:t>Bloc 2 (OPT2)</a:t>
            </a:r>
            <a:endParaRPr lang="fr-FR" sz="900" dirty="0"/>
          </a:p>
          <a:p>
            <a:endParaRPr lang="fr-FR" sz="900" dirty="0"/>
          </a:p>
        </p:txBody>
      </p:sp>
      <p:cxnSp>
        <p:nvCxnSpPr>
          <p:cNvPr id="243" name="Connecteur en angle 242"/>
          <p:cNvCxnSpPr/>
          <p:nvPr/>
        </p:nvCxnSpPr>
        <p:spPr>
          <a:xfrm rot="5400000">
            <a:off x="7463949" y="2084847"/>
            <a:ext cx="341970" cy="129895"/>
          </a:xfrm>
          <a:prstGeom prst="bentConnector2">
            <a:avLst/>
          </a:prstGeom>
          <a:ln>
            <a:solidFill>
              <a:srgbClr val="C0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Rectangle 245"/>
          <p:cNvSpPr/>
          <p:nvPr/>
        </p:nvSpPr>
        <p:spPr>
          <a:xfrm>
            <a:off x="1730085" y="1101852"/>
            <a:ext cx="7697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/>
              <a:t>Preheating</a:t>
            </a:r>
            <a:endParaRPr lang="en-US" sz="1000" b="1" dirty="0"/>
          </a:p>
        </p:txBody>
      </p:sp>
      <p:sp>
        <p:nvSpPr>
          <p:cNvPr id="247" name="Rectangle 246"/>
          <p:cNvSpPr/>
          <p:nvPr/>
        </p:nvSpPr>
        <p:spPr>
          <a:xfrm>
            <a:off x="3307099" y="1074557"/>
            <a:ext cx="6319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b="1" dirty="0" smtClean="0"/>
              <a:t>Transfer</a:t>
            </a:r>
            <a:endParaRPr lang="fr-FR" sz="1000" b="1" dirty="0"/>
          </a:p>
        </p:txBody>
      </p:sp>
      <p:sp>
        <p:nvSpPr>
          <p:cNvPr id="248" name="Rectangle 247"/>
          <p:cNvSpPr/>
          <p:nvPr/>
        </p:nvSpPr>
        <p:spPr>
          <a:xfrm>
            <a:off x="4794257" y="1083645"/>
            <a:ext cx="69923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/>
              <a:t>Stamping</a:t>
            </a:r>
            <a:endParaRPr lang="en-US" sz="1000" b="1" dirty="0"/>
          </a:p>
        </p:txBody>
      </p:sp>
      <p:sp>
        <p:nvSpPr>
          <p:cNvPr id="249" name="Rectangle 248"/>
          <p:cNvSpPr/>
          <p:nvPr/>
        </p:nvSpPr>
        <p:spPr>
          <a:xfrm>
            <a:off x="6537068" y="975888"/>
            <a:ext cx="9788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err="1" smtClean="0"/>
              <a:t>Overmolding</a:t>
            </a:r>
            <a:r>
              <a:rPr lang="en-US" sz="1000" b="1" dirty="0" smtClean="0"/>
              <a:t>-cooling</a:t>
            </a:r>
            <a:endParaRPr lang="en-US" sz="1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0" name="ZoneTexte 249"/>
              <p:cNvSpPr txBox="1"/>
              <p:nvPr/>
            </p:nvSpPr>
            <p:spPr>
              <a:xfrm>
                <a:off x="3263195" y="2244739"/>
                <a:ext cx="1049364" cy="227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fr-FR" sz="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𝒕𝒂𝒓𝒈𝒆𝒕</m:t>
                          </m:r>
                        </m:sub>
                      </m:sSub>
                      <m:r>
                        <a:rPr lang="fr-FR" sz="800" b="0" i="1" smtClean="0">
                          <a:latin typeface="Cambria Math" panose="02040503050406030204" pitchFamily="18" charset="0"/>
                        </a:rPr>
                        <m:t>=357°</m:t>
                      </m:r>
                      <m:r>
                        <a:rPr lang="fr-FR" sz="8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fr-FR" sz="800" dirty="0"/>
              </a:p>
            </p:txBody>
          </p:sp>
        </mc:Choice>
        <mc:Fallback xmlns="">
          <p:sp>
            <p:nvSpPr>
              <p:cNvPr id="250" name="ZoneTexte 2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3195" y="2244739"/>
                <a:ext cx="1049364" cy="22717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1" name="ZoneTexte 250"/>
              <p:cNvSpPr txBox="1"/>
              <p:nvPr/>
            </p:nvSpPr>
            <p:spPr>
              <a:xfrm>
                <a:off x="6489090" y="2145819"/>
                <a:ext cx="1280564" cy="2087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7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sz="700" b="0" i="1" smtClean="0">
                              <a:latin typeface="Cambria Math" panose="02040503050406030204" pitchFamily="18" charset="0"/>
                            </a:rPr>
                            <m:t>𝑖𝑛𝑗𝑒𝑐𝑡𝑖𝑜𝑛</m:t>
                          </m:r>
                        </m:sub>
                      </m:sSub>
                      <m:r>
                        <a:rPr lang="fr-FR" sz="700" b="0" i="1" smtClean="0">
                          <a:latin typeface="Cambria Math" panose="02040503050406030204" pitchFamily="18" charset="0"/>
                        </a:rPr>
                        <m:t>=360°</m:t>
                      </m:r>
                      <m:r>
                        <a:rPr lang="fr-FR" sz="7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fr-FR" sz="700" dirty="0"/>
              </a:p>
            </p:txBody>
          </p:sp>
        </mc:Choice>
        <mc:Fallback xmlns="">
          <p:sp>
            <p:nvSpPr>
              <p:cNvPr id="251" name="ZoneTexte 2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9090" y="2145819"/>
                <a:ext cx="1280564" cy="20871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3" name="ZoneTexte 252"/>
              <p:cNvSpPr txBox="1"/>
              <p:nvPr/>
            </p:nvSpPr>
            <p:spPr>
              <a:xfrm>
                <a:off x="6637816" y="2268562"/>
                <a:ext cx="1043429" cy="227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fr-FR" sz="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𝒕𝒂𝒓𝒈𝒆𝒕</m:t>
                          </m:r>
                        </m:sub>
                      </m:sSub>
                      <m:r>
                        <a:rPr lang="fr-FR" sz="800" b="0" i="1" smtClean="0">
                          <a:latin typeface="Cambria Math" panose="02040503050406030204" pitchFamily="18" charset="0"/>
                        </a:rPr>
                        <m:t>=143°</m:t>
                      </m:r>
                      <m:r>
                        <a:rPr lang="fr-FR" sz="8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fr-FR" sz="800" dirty="0"/>
              </a:p>
            </p:txBody>
          </p:sp>
        </mc:Choice>
        <mc:Fallback xmlns="">
          <p:sp>
            <p:nvSpPr>
              <p:cNvPr id="253" name="ZoneTexte 2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7816" y="2268562"/>
                <a:ext cx="1043429" cy="22717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4" name="ZoneTexte 253"/>
              <p:cNvSpPr txBox="1"/>
              <p:nvPr/>
            </p:nvSpPr>
            <p:spPr>
              <a:xfrm>
                <a:off x="4981259" y="2213713"/>
                <a:ext cx="1025348" cy="227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fr-FR" sz="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𝒕𝒂𝒓𝒈𝒆𝒕</m:t>
                          </m:r>
                        </m:sub>
                      </m:sSub>
                      <m:r>
                        <a:rPr lang="fr-FR" sz="800" b="0" i="1" smtClean="0">
                          <a:latin typeface="Cambria Math" panose="02040503050406030204" pitchFamily="18" charset="0"/>
                        </a:rPr>
                        <m:t>=340°</m:t>
                      </m:r>
                      <m:r>
                        <a:rPr lang="fr-FR" sz="8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fr-FR" sz="800" dirty="0"/>
              </a:p>
            </p:txBody>
          </p:sp>
        </mc:Choice>
        <mc:Fallback xmlns="">
          <p:sp>
            <p:nvSpPr>
              <p:cNvPr id="254" name="ZoneTexte 2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259" y="2213713"/>
                <a:ext cx="1025348" cy="22717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5" name="Connecteur en angle 254"/>
          <p:cNvCxnSpPr/>
          <p:nvPr/>
        </p:nvCxnSpPr>
        <p:spPr>
          <a:xfrm rot="5400000">
            <a:off x="4085472" y="2117305"/>
            <a:ext cx="353726" cy="129897"/>
          </a:xfrm>
          <a:prstGeom prst="bentConnector2">
            <a:avLst/>
          </a:prstGeom>
          <a:ln>
            <a:solidFill>
              <a:srgbClr val="C0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Connecteur en angle 256"/>
          <p:cNvCxnSpPr/>
          <p:nvPr/>
        </p:nvCxnSpPr>
        <p:spPr>
          <a:xfrm rot="5400000">
            <a:off x="5811732" y="2065383"/>
            <a:ext cx="341970" cy="129895"/>
          </a:xfrm>
          <a:prstGeom prst="bentConnector2">
            <a:avLst/>
          </a:prstGeom>
          <a:ln>
            <a:solidFill>
              <a:srgbClr val="C0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4" name="Rectangle 263"/>
              <p:cNvSpPr/>
              <p:nvPr/>
            </p:nvSpPr>
            <p:spPr>
              <a:xfrm>
                <a:off x="7731700" y="4358164"/>
                <a:ext cx="80201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9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∀</m:t>
                      </m:r>
                      <m:r>
                        <a:rPr lang="fr-FR" sz="9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fr-FR" sz="9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=1,3,4</m:t>
                      </m:r>
                    </m:oMath>
                  </m:oMathPara>
                </a14:m>
                <a:endParaRPr lang="fr-FR" sz="900" dirty="0">
                  <a:solidFill>
                    <a:prstClr val="black"/>
                  </a:solidFill>
                </a:endParaRPr>
              </a:p>
              <a:p>
                <a:endParaRPr lang="fr-FR" sz="9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64" name="Rectangle 2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1700" y="4358164"/>
                <a:ext cx="802014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5" name="Groupe 264"/>
          <p:cNvGrpSpPr/>
          <p:nvPr/>
        </p:nvGrpSpPr>
        <p:grpSpPr>
          <a:xfrm>
            <a:off x="-324926" y="3232633"/>
            <a:ext cx="4341163" cy="743362"/>
            <a:chOff x="2484577" y="4911050"/>
            <a:chExt cx="6833874" cy="93437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6" name="Rectangle 265"/>
                <p:cNvSpPr/>
                <p:nvPr/>
              </p:nvSpPr>
              <p:spPr>
                <a:xfrm>
                  <a:off x="2484577" y="4911050"/>
                  <a:ext cx="6741338" cy="52290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fr-F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fr-FR" sz="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fr-F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fr-F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fr-FR" sz="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)= </m:t>
                        </m:r>
                        <m:nary>
                          <m:naryPr>
                            <m:ctrlPr>
                              <a:rPr lang="fr-F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  <m:brk m:alnAt="23"/>
                              </m:rPr>
                              <a:rPr lang="el-G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sub>
                          <m:sup/>
                          <m:e>
                            <m:nary>
                              <m:naryPr>
                                <m:ctrlPr>
                                  <a:rPr lang="fr-FR" sz="9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fr-FR" sz="9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fr-FR" sz="9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  <m:e>
                                <m:sSup>
                                  <m:sSupPr>
                                    <m:ctrlPr>
                                      <a:rPr lang="fr-FR" sz="9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‖"/>
                                        <m:endChr m:val="‖"/>
                                        <m:ctrlP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fr-FR" sz="9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acc>
                                              <m:accPr>
                                                <m:chr m:val="̅"/>
                                                <m:ctrlPr>
                                                  <a:rPr lang="fr-FR" sz="900" i="1">
                                                    <a:solidFill>
                                                      <a:prstClr val="black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fr-FR" sz="900" b="1">
                                                    <a:solidFill>
                                                      <a:prstClr val="black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𝐓</m:t>
                                                </m:r>
                                              </m:e>
                                            </m:acc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900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polym</m:t>
                                            </m:r>
                                            <m:r>
                                              <a:rPr lang="fr-FR" sz="900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900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i</m:t>
                                            </m:r>
                                          </m:sub>
                                        </m:sSub>
                                        <m:r>
                                          <a:rPr lang="fr-FR" sz="900" b="1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sSub>
                                          <m:sSubPr>
                                            <m:ctrlPr>
                                              <a:rPr lang="fr-FR" sz="9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9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𝑞</m:t>
                                            </m:r>
                                          </m:e>
                                          <m:sub>
                                            <m:r>
                                              <a:rPr lang="fr-FR" sz="9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))−</m:t>
                                        </m:r>
                                        <m:sSub>
                                          <m:sSubPr>
                                            <m:ctrlPr>
                                              <a:rPr lang="fr-FR" sz="900" b="1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900" b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𝐓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900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polym</m:t>
                                            </m:r>
                                            <m:r>
                                              <a:rPr lang="fr-FR" sz="900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900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i</m:t>
                                            </m:r>
                                          </m:sub>
                                        </m:sSub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sSub>
                                          <m:sSubPr>
                                            <m:ctrlPr>
                                              <a:rPr lang="fr-FR" sz="9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9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𝑞</m:t>
                                            </m:r>
                                          </m:e>
                                          <m:sub>
                                            <m:r>
                                              <a:rPr lang="fr-FR" sz="9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))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fr-FR" sz="9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9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e>
                            </m:nary>
                            <m:r>
                              <a:rPr lang="fr-F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el-G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</m:nary>
                      </m:oMath>
                    </m:oMathPara>
                  </a14:m>
                  <a:endParaRPr lang="fr-FR" sz="900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72" name="Rectangle 17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4577" y="4911050"/>
                  <a:ext cx="6741338" cy="665254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t="-112644" b="-158621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7" name="Accolade ouvrante 266"/>
            <p:cNvSpPr/>
            <p:nvPr/>
          </p:nvSpPr>
          <p:spPr>
            <a:xfrm rot="16200000">
              <a:off x="6161246" y="3462521"/>
              <a:ext cx="72315" cy="4111256"/>
            </a:xfrm>
            <a:prstGeom prst="leftBrace">
              <a:avLst/>
            </a:prstGeom>
            <a:ln w="95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900">
                <a:solidFill>
                  <a:prstClr val="black"/>
                </a:solidFill>
              </a:endParaRPr>
            </a:p>
          </p:txBody>
        </p:sp>
        <p:sp>
          <p:nvSpPr>
            <p:cNvPr id="268" name="ZoneTexte 267"/>
            <p:cNvSpPr txBox="1"/>
            <p:nvPr/>
          </p:nvSpPr>
          <p:spPr>
            <a:xfrm>
              <a:off x="4796509" y="5555276"/>
              <a:ext cx="4521942" cy="290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>
                  <a:solidFill>
                    <a:prstClr val="black"/>
                  </a:solidFill>
                </a:rPr>
                <a:t>Uniform </a:t>
              </a:r>
              <a:r>
                <a:rPr lang="en-US" sz="900" dirty="0" smtClean="0">
                  <a:solidFill>
                    <a:prstClr val="black"/>
                  </a:solidFill>
                </a:rPr>
                <a:t>temperature</a:t>
              </a:r>
              <a:r>
                <a:rPr lang="fr-FR" sz="900" dirty="0" smtClean="0">
                  <a:solidFill>
                    <a:prstClr val="black"/>
                  </a:solidFill>
                </a:rPr>
                <a:t> </a:t>
              </a:r>
              <a:r>
                <a:rPr lang="fr-FR" sz="900" dirty="0" smtClean="0">
                  <a:solidFill>
                    <a:prstClr val="black"/>
                  </a:solidFill>
                </a:rPr>
                <a:t>distribution</a:t>
              </a:r>
              <a:endParaRPr lang="fr-FR" sz="9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69" name="Groupe 268"/>
          <p:cNvGrpSpPr/>
          <p:nvPr/>
        </p:nvGrpSpPr>
        <p:grpSpPr>
          <a:xfrm>
            <a:off x="5540575" y="3167889"/>
            <a:ext cx="3698169" cy="688615"/>
            <a:chOff x="3123305" y="3047943"/>
            <a:chExt cx="5737463" cy="79299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0" name="ZoneTexte 269"/>
                <p:cNvSpPr txBox="1"/>
                <p:nvPr/>
              </p:nvSpPr>
              <p:spPr>
                <a:xfrm>
                  <a:off x="3123305" y="3047943"/>
                  <a:ext cx="5633077" cy="47907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9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fr-F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fr-FR" sz="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fr-F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fr-F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fr-FR" sz="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)=</m:t>
                        </m:r>
                        <m:nary>
                          <m:naryPr>
                            <m:ctrlPr>
                              <a:rPr lang="fr-F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  <m:brk m:alnAt="23"/>
                              </m:rPr>
                              <a:rPr lang="el-G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sub>
                          <m:sup/>
                          <m:e>
                            <m:nary>
                              <m:naryPr>
                                <m:ctrlPr>
                                  <a:rPr lang="fr-FR" sz="9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fr-FR" sz="9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fr-FR" sz="9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  <m:e>
                                <m:sSup>
                                  <m:sSupPr>
                                    <m:ctrlPr>
                                      <a:rPr lang="fr-FR" sz="9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‖"/>
                                        <m:endChr m:val="‖"/>
                                        <m:ctrlP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fr-FR" sz="9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900" b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𝐓</m:t>
                                            </m:r>
                                          </m:e>
                                          <m:sub>
                                            <m:r>
                                              <a:rPr lang="fr-FR" sz="900" b="0" i="1" smtClean="0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𝑐𝑖𝑏𝑙𝑒</m:t>
                                            </m:r>
                                          </m:sub>
                                        </m:sSub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)−</m:t>
                                        </m:r>
                                        <m:sSub>
                                          <m:sSubPr>
                                            <m:ctrlPr>
                                              <a:rPr lang="fr-FR" sz="900" b="1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900" b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𝐓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900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polym</m:t>
                                            </m:r>
                                            <m:r>
                                              <a:rPr lang="fr-FR" sz="900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sz="900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i</m:t>
                                            </m:r>
                                          </m:sub>
                                        </m:sSub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sSub>
                                          <m:sSubPr>
                                            <m:ctrlPr>
                                              <a:rPr lang="fr-FR" sz="9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z="9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𝑞</m:t>
                                            </m:r>
                                          </m:e>
                                          <m:sub>
                                            <m:r>
                                              <a:rPr lang="fr-FR" sz="900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lang="fr-FR" sz="9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))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fr-FR" sz="9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9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  <m:r>
                                  <a:rPr lang="fr-FR" sz="9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9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</m:nary>
                            <m:r>
                              <a:rPr lang="fr-FR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nary>
                      </m:oMath>
                    </m:oMathPara>
                  </a14:m>
                  <a:endParaRPr lang="fr-FR" sz="900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76" name="ZoneTexte 17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23305" y="3047943"/>
                  <a:ext cx="5633077" cy="602729"/>
                </a:xfrm>
                <a:prstGeom prst="rect">
                  <a:avLst/>
                </a:prstGeom>
                <a:blipFill rotWithShape="0">
                  <a:blip r:embed="rId18"/>
                  <a:stretch>
                    <a:fillRect t="-113953" b="-16162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1" name="Accolade ouvrante 270"/>
            <p:cNvSpPr/>
            <p:nvPr/>
          </p:nvSpPr>
          <p:spPr>
            <a:xfrm rot="16200000">
              <a:off x="6128628" y="1914066"/>
              <a:ext cx="52649" cy="3302771"/>
            </a:xfrm>
            <a:prstGeom prst="leftBrace">
              <a:avLst/>
            </a:prstGeom>
            <a:ln w="95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900">
                <a:solidFill>
                  <a:prstClr val="black"/>
                </a:solidFill>
              </a:endParaRPr>
            </a:p>
          </p:txBody>
        </p:sp>
        <p:sp>
          <p:nvSpPr>
            <p:cNvPr id="272" name="ZoneTexte 271"/>
            <p:cNvSpPr txBox="1"/>
            <p:nvPr/>
          </p:nvSpPr>
          <p:spPr>
            <a:xfrm>
              <a:off x="5644711" y="3575118"/>
              <a:ext cx="3216057" cy="265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solidFill>
                    <a:prstClr val="black"/>
                  </a:solidFill>
                </a:rPr>
                <a:t>Target temperature</a:t>
              </a:r>
              <a:endParaRPr lang="en-US" sz="9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73" name="Groupe 272"/>
          <p:cNvGrpSpPr/>
          <p:nvPr/>
        </p:nvGrpSpPr>
        <p:grpSpPr>
          <a:xfrm>
            <a:off x="3930578" y="3504852"/>
            <a:ext cx="1844131" cy="1072759"/>
            <a:chOff x="1369391" y="2360186"/>
            <a:chExt cx="1844131" cy="10727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4" name="ZoneTexte 273"/>
                <p:cNvSpPr txBox="1"/>
                <p:nvPr/>
              </p:nvSpPr>
              <p:spPr>
                <a:xfrm>
                  <a:off x="2095395" y="3136110"/>
                  <a:ext cx="1118127" cy="1384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9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  <m:r>
                          <a:rPr lang="en-US" sz="9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)=</m:t>
                        </m:r>
                        <m:sSub>
                          <m:sSubPr>
                            <m:ctrlPr>
                              <a:rPr lang="en-US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sz="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900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82" name="ZoneTexte 18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95395" y="3136110"/>
                  <a:ext cx="498703" cy="138499"/>
                </a:xfrm>
                <a:prstGeom prst="rect">
                  <a:avLst/>
                </a:prstGeom>
                <a:blipFill rotWithShape="0">
                  <a:blip r:embed="rId19"/>
                  <a:stretch>
                    <a:fillRect l="-10976" r="-128049" b="-3478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5" name="ZoneTexte 274"/>
            <p:cNvSpPr txBox="1"/>
            <p:nvPr/>
          </p:nvSpPr>
          <p:spPr>
            <a:xfrm>
              <a:off x="1377415" y="3063613"/>
              <a:ext cx="7179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solidFill>
                    <a:prstClr val="black"/>
                  </a:solidFill>
                </a:rPr>
                <a:t>Cost Function</a:t>
              </a:r>
              <a:endParaRPr lang="en-US" sz="900" dirty="0">
                <a:solidFill>
                  <a:prstClr val="black"/>
                </a:solidFill>
              </a:endParaRPr>
            </a:p>
          </p:txBody>
        </p:sp>
        <p:grpSp>
          <p:nvGrpSpPr>
            <p:cNvPr id="276" name="Groupe 275"/>
            <p:cNvGrpSpPr/>
            <p:nvPr/>
          </p:nvGrpSpPr>
          <p:grpSpPr>
            <a:xfrm>
              <a:off x="1369391" y="2360186"/>
              <a:ext cx="1766014" cy="719939"/>
              <a:chOff x="3078383" y="3167671"/>
              <a:chExt cx="2981357" cy="1189433"/>
            </a:xfrm>
          </p:grpSpPr>
          <p:grpSp>
            <p:nvGrpSpPr>
              <p:cNvPr id="277" name="Groupe 276"/>
              <p:cNvGrpSpPr/>
              <p:nvPr/>
            </p:nvGrpSpPr>
            <p:grpSpPr>
              <a:xfrm>
                <a:off x="3078383" y="3167671"/>
                <a:ext cx="2981357" cy="1189433"/>
                <a:chOff x="2189045" y="3249737"/>
                <a:chExt cx="2981357" cy="1189433"/>
              </a:xfrm>
            </p:grpSpPr>
            <p:sp>
              <p:nvSpPr>
                <p:cNvPr id="300" name="Rectangle à coins arrondis 299"/>
                <p:cNvSpPr/>
                <p:nvPr/>
              </p:nvSpPr>
              <p:spPr>
                <a:xfrm>
                  <a:off x="2189045" y="3700190"/>
                  <a:ext cx="2981357" cy="738980"/>
                </a:xfrm>
                <a:prstGeom prst="roundRect">
                  <a:avLst/>
                </a:prstGeom>
                <a:solidFill>
                  <a:srgbClr val="00778B"/>
                </a:solidFill>
                <a:ln w="19050" cap="flat" cmpd="sng" algn="ctr">
                  <a:solidFill>
                    <a:srgbClr val="00778B">
                      <a:shade val="50000"/>
                    </a:srgbClr>
                  </a:solidFill>
                  <a:prstDash val="dash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0" b="0" i="0" u="none" strike="noStrike" kern="0" cap="none" spc="0" normalizeH="0" baseline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301" name="Rectangle à coins arrondis 300"/>
                <p:cNvSpPr/>
                <p:nvPr/>
              </p:nvSpPr>
              <p:spPr>
                <a:xfrm>
                  <a:off x="3246668" y="3249737"/>
                  <a:ext cx="688950" cy="696161"/>
                </a:xfrm>
                <a:prstGeom prst="roundRect">
                  <a:avLst/>
                </a:prstGeom>
                <a:solidFill>
                  <a:srgbClr val="00778B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0" b="0" i="0" u="none" strike="noStrike" kern="0" cap="none" spc="0" normalizeH="0" baseline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</p:grpSp>
          <p:sp>
            <p:nvSpPr>
              <p:cNvPr id="278" name="Trapèze 277"/>
              <p:cNvSpPr/>
              <p:nvPr/>
            </p:nvSpPr>
            <p:spPr>
              <a:xfrm rot="5155497">
                <a:off x="3831342" y="3290093"/>
                <a:ext cx="151359" cy="1069342"/>
              </a:xfrm>
              <a:prstGeom prst="trapezoid">
                <a:avLst>
                  <a:gd name="adj" fmla="val 422"/>
                </a:avLst>
              </a:prstGeom>
              <a:solidFill>
                <a:srgbClr val="00B050"/>
              </a:solidFill>
              <a:ln w="19050" cap="flat" cmpd="sng" algn="ctr">
                <a:solidFill>
                  <a:sysClr val="window" lastClr="FFFFFF">
                    <a:lumMod val="50000"/>
                    <a:alpha val="31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279" name="Trapèze 278"/>
              <p:cNvSpPr/>
              <p:nvPr/>
            </p:nvSpPr>
            <p:spPr>
              <a:xfrm rot="5637938">
                <a:off x="5164626" y="3252435"/>
                <a:ext cx="139428" cy="1137390"/>
              </a:xfrm>
              <a:prstGeom prst="trapezoid">
                <a:avLst>
                  <a:gd name="adj" fmla="val 422"/>
                </a:avLst>
              </a:prstGeom>
              <a:solidFill>
                <a:srgbClr val="00B050"/>
              </a:solidFill>
              <a:ln w="19050" cap="flat" cmpd="sng" algn="ctr">
                <a:solidFill>
                  <a:sysClr val="window" lastClr="FFFFFF">
                    <a:lumMod val="50000"/>
                    <a:alpha val="31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grpSp>
            <p:nvGrpSpPr>
              <p:cNvPr id="280" name="Groupe 279"/>
              <p:cNvGrpSpPr/>
              <p:nvPr/>
            </p:nvGrpSpPr>
            <p:grpSpPr>
              <a:xfrm>
                <a:off x="3363047" y="3499551"/>
                <a:ext cx="2433309" cy="593356"/>
                <a:chOff x="2896964" y="3406858"/>
                <a:chExt cx="2433309" cy="593356"/>
              </a:xfrm>
            </p:grpSpPr>
            <p:sp>
              <p:nvSpPr>
                <p:cNvPr id="294" name="Trapèze 293"/>
                <p:cNvSpPr/>
                <p:nvPr/>
              </p:nvSpPr>
              <p:spPr>
                <a:xfrm rot="5400000" flipV="1">
                  <a:off x="3330187" y="3283580"/>
                  <a:ext cx="275305" cy="1138756"/>
                </a:xfrm>
                <a:prstGeom prst="trapezoid">
                  <a:avLst>
                    <a:gd name="adj" fmla="val 30301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51500" dist="25400" dir="5400000" rotWithShape="0">
                    <a:srgbClr val="000000">
                      <a:alpha val="4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295" name="Trapèze 294"/>
                <p:cNvSpPr/>
                <p:nvPr/>
              </p:nvSpPr>
              <p:spPr>
                <a:xfrm rot="5400000">
                  <a:off x="4622835" y="3235697"/>
                  <a:ext cx="212172" cy="1202698"/>
                </a:xfrm>
                <a:prstGeom prst="trapezoid">
                  <a:avLst>
                    <a:gd name="adj" fmla="val 30301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51500" dist="25400" dir="5400000" rotWithShape="0">
                    <a:srgbClr val="000000">
                      <a:alpha val="4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296" name="Rectangle 295"/>
                <p:cNvSpPr/>
                <p:nvPr/>
              </p:nvSpPr>
              <p:spPr>
                <a:xfrm>
                  <a:off x="3420457" y="3853073"/>
                  <a:ext cx="1388348" cy="29047"/>
                </a:xfrm>
                <a:prstGeom prst="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297" name="Rectangle 296"/>
                <p:cNvSpPr/>
                <p:nvPr/>
              </p:nvSpPr>
              <p:spPr>
                <a:xfrm>
                  <a:off x="2896964" y="3875053"/>
                  <a:ext cx="2433309" cy="125161"/>
                </a:xfrm>
                <a:prstGeom prst="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51500" dist="25400" dir="5400000" rotWithShape="0">
                    <a:srgbClr val="000000">
                      <a:alpha val="4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298" name="Rectangle 297"/>
                <p:cNvSpPr/>
                <p:nvPr/>
              </p:nvSpPr>
              <p:spPr>
                <a:xfrm>
                  <a:off x="3927774" y="3406863"/>
                  <a:ext cx="267014" cy="471242"/>
                </a:xfrm>
                <a:prstGeom prst="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299" name="Rectangle 298"/>
                <p:cNvSpPr/>
                <p:nvPr/>
              </p:nvSpPr>
              <p:spPr>
                <a:xfrm>
                  <a:off x="4008840" y="3406858"/>
                  <a:ext cx="107169" cy="207609"/>
                </a:xfrm>
                <a:prstGeom prst="rect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00" b="0" i="0" u="none" strike="noStrike" kern="0" cap="none" spc="0" normalizeH="0" baseline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</p:grpSp>
          <p:grpSp>
            <p:nvGrpSpPr>
              <p:cNvPr id="281" name="Groupe 280"/>
              <p:cNvGrpSpPr/>
              <p:nvPr/>
            </p:nvGrpSpPr>
            <p:grpSpPr>
              <a:xfrm>
                <a:off x="3355307" y="3809093"/>
                <a:ext cx="2439204" cy="288664"/>
                <a:chOff x="2441903" y="3919398"/>
                <a:chExt cx="2439204" cy="288664"/>
              </a:xfrm>
            </p:grpSpPr>
            <p:cxnSp>
              <p:nvCxnSpPr>
                <p:cNvPr id="289" name="Connecteur droit 288"/>
                <p:cNvCxnSpPr/>
                <p:nvPr/>
              </p:nvCxnSpPr>
              <p:spPr>
                <a:xfrm flipH="1">
                  <a:off x="2444055" y="4002476"/>
                  <a:ext cx="1842" cy="19154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290" name="Connecteur droit 289"/>
                <p:cNvCxnSpPr/>
                <p:nvPr/>
              </p:nvCxnSpPr>
              <p:spPr>
                <a:xfrm>
                  <a:off x="2441903" y="4199081"/>
                  <a:ext cx="2435229" cy="8981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291" name="Connecteur droit 290"/>
                <p:cNvCxnSpPr/>
                <p:nvPr/>
              </p:nvCxnSpPr>
              <p:spPr>
                <a:xfrm flipH="1">
                  <a:off x="4879265" y="3997553"/>
                  <a:ext cx="1842" cy="20817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292" name="Connecteur droit 291"/>
                <p:cNvCxnSpPr/>
                <p:nvPr/>
              </p:nvCxnSpPr>
              <p:spPr>
                <a:xfrm flipV="1">
                  <a:off x="2446495" y="3919398"/>
                  <a:ext cx="1028205" cy="7948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  <p:cxnSp>
              <p:nvCxnSpPr>
                <p:cNvPr id="293" name="Connecteur droit 292"/>
                <p:cNvCxnSpPr/>
                <p:nvPr/>
              </p:nvCxnSpPr>
              <p:spPr>
                <a:xfrm>
                  <a:off x="3742346" y="3930431"/>
                  <a:ext cx="1132241" cy="59572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</p:cxnSp>
          </p:grpSp>
          <p:grpSp>
            <p:nvGrpSpPr>
              <p:cNvPr id="282" name="Groupe 281"/>
              <p:cNvGrpSpPr/>
              <p:nvPr/>
            </p:nvGrpSpPr>
            <p:grpSpPr>
              <a:xfrm>
                <a:off x="3551157" y="3874608"/>
                <a:ext cx="2005752" cy="174602"/>
                <a:chOff x="2441903" y="3908532"/>
                <a:chExt cx="2439204" cy="299530"/>
              </a:xfrm>
            </p:grpSpPr>
            <p:cxnSp>
              <p:nvCxnSpPr>
                <p:cNvPr id="284" name="Connecteur droit 283"/>
                <p:cNvCxnSpPr/>
                <p:nvPr/>
              </p:nvCxnSpPr>
              <p:spPr>
                <a:xfrm flipH="1">
                  <a:off x="2444055" y="4002476"/>
                  <a:ext cx="1842" cy="19154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  <p:cxnSp>
              <p:nvCxnSpPr>
                <p:cNvPr id="285" name="Connecteur droit 284"/>
                <p:cNvCxnSpPr/>
                <p:nvPr/>
              </p:nvCxnSpPr>
              <p:spPr>
                <a:xfrm>
                  <a:off x="2441903" y="4199081"/>
                  <a:ext cx="2435229" cy="898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  <p:cxnSp>
              <p:nvCxnSpPr>
                <p:cNvPr id="286" name="Connecteur droit 285"/>
                <p:cNvCxnSpPr/>
                <p:nvPr/>
              </p:nvCxnSpPr>
              <p:spPr>
                <a:xfrm flipH="1">
                  <a:off x="4879265" y="3997553"/>
                  <a:ext cx="1842" cy="20817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  <p:cxnSp>
              <p:nvCxnSpPr>
                <p:cNvPr id="287" name="Connecteur droit 286"/>
                <p:cNvCxnSpPr/>
                <p:nvPr/>
              </p:nvCxnSpPr>
              <p:spPr>
                <a:xfrm flipV="1">
                  <a:off x="2446495" y="3908532"/>
                  <a:ext cx="1000486" cy="90353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  <p:cxnSp>
              <p:nvCxnSpPr>
                <p:cNvPr id="288" name="Connecteur droit 287"/>
                <p:cNvCxnSpPr/>
                <p:nvPr/>
              </p:nvCxnSpPr>
              <p:spPr>
                <a:xfrm>
                  <a:off x="3790083" y="3908689"/>
                  <a:ext cx="1084504" cy="81315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</p:cxnSp>
          </p:grpSp>
        </p:grpSp>
      </p:grpSp>
      <p:cxnSp>
        <p:nvCxnSpPr>
          <p:cNvPr id="302" name="Connecteur en angle 301"/>
          <p:cNvCxnSpPr/>
          <p:nvPr/>
        </p:nvCxnSpPr>
        <p:spPr>
          <a:xfrm>
            <a:off x="3397751" y="3351588"/>
            <a:ext cx="1002241" cy="55719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Flèche droite 305"/>
          <p:cNvSpPr/>
          <p:nvPr/>
        </p:nvSpPr>
        <p:spPr>
          <a:xfrm>
            <a:off x="2579346" y="1528994"/>
            <a:ext cx="156905" cy="1160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7" name="Flèche droite 306"/>
          <p:cNvSpPr/>
          <p:nvPr/>
        </p:nvSpPr>
        <p:spPr>
          <a:xfrm>
            <a:off x="4304634" y="1528994"/>
            <a:ext cx="156905" cy="1160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" name="Groupe 13"/>
          <p:cNvGrpSpPr/>
          <p:nvPr/>
        </p:nvGrpSpPr>
        <p:grpSpPr>
          <a:xfrm>
            <a:off x="868352" y="2475451"/>
            <a:ext cx="7851809" cy="330860"/>
            <a:chOff x="565298" y="2459316"/>
            <a:chExt cx="7851809" cy="330860"/>
          </a:xfrm>
        </p:grpSpPr>
        <p:cxnSp>
          <p:nvCxnSpPr>
            <p:cNvPr id="258" name="Connecteur droit avec flèche 257"/>
            <p:cNvCxnSpPr/>
            <p:nvPr/>
          </p:nvCxnSpPr>
          <p:spPr>
            <a:xfrm>
              <a:off x="565298" y="2515291"/>
              <a:ext cx="7851809" cy="23856"/>
            </a:xfrm>
            <a:prstGeom prst="straightConnector1">
              <a:avLst/>
            </a:prstGeom>
            <a:ln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9" name="ZoneTexte 258"/>
                <p:cNvSpPr txBox="1"/>
                <p:nvPr/>
              </p:nvSpPr>
              <p:spPr>
                <a:xfrm>
                  <a:off x="2167210" y="2590121"/>
                  <a:ext cx="57916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70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700" b="0" i="1" smtClean="0">
                            <a:latin typeface="Cambria Math" panose="02040503050406030204" pitchFamily="18" charset="0"/>
                          </a:rPr>
                          <m:t>=90</m:t>
                        </m:r>
                        <m:r>
                          <a:rPr lang="fr-FR" sz="7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fr-FR" sz="700" dirty="0"/>
                </a:p>
              </p:txBody>
            </p:sp>
          </mc:Choice>
          <mc:Fallback xmlns="">
            <p:sp>
              <p:nvSpPr>
                <p:cNvPr id="259" name="ZoneTexte 2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67210" y="2590121"/>
                  <a:ext cx="579165" cy="200055"/>
                </a:xfrm>
                <a:prstGeom prst="rect">
                  <a:avLst/>
                </a:prstGeom>
                <a:blipFill rotWithShape="0"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0" name="ZoneTexte 259"/>
                <p:cNvSpPr txBox="1"/>
                <p:nvPr/>
              </p:nvSpPr>
              <p:spPr>
                <a:xfrm>
                  <a:off x="3873642" y="2579585"/>
                  <a:ext cx="57916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70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700" b="0" i="1" smtClean="0">
                            <a:latin typeface="Cambria Math" panose="02040503050406030204" pitchFamily="18" charset="0"/>
                          </a:rPr>
                          <m:t>=96</m:t>
                        </m:r>
                        <m:r>
                          <a:rPr lang="fr-FR" sz="7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fr-FR" sz="700" dirty="0"/>
                </a:p>
              </p:txBody>
            </p:sp>
          </mc:Choice>
          <mc:Fallback xmlns="">
            <p:sp>
              <p:nvSpPr>
                <p:cNvPr id="260" name="ZoneTexte 2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3642" y="2579585"/>
                  <a:ext cx="579165" cy="200055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1" name="ZoneTexte 260"/>
                <p:cNvSpPr txBox="1"/>
                <p:nvPr/>
              </p:nvSpPr>
              <p:spPr>
                <a:xfrm>
                  <a:off x="5459667" y="2588840"/>
                  <a:ext cx="737289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70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FR" sz="700" b="0" i="1" smtClean="0">
                            <a:latin typeface="Cambria Math" panose="02040503050406030204" pitchFamily="18" charset="0"/>
                          </a:rPr>
                          <m:t>=102</m:t>
                        </m:r>
                        <m:r>
                          <a:rPr lang="fr-FR" sz="7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fr-FR" sz="700" dirty="0"/>
                </a:p>
              </p:txBody>
            </p:sp>
          </mc:Choice>
          <mc:Fallback xmlns="">
            <p:sp>
              <p:nvSpPr>
                <p:cNvPr id="261" name="ZoneTexte 2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9667" y="2588840"/>
                  <a:ext cx="737289" cy="200055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2" name="ZoneTexte 261"/>
                <p:cNvSpPr txBox="1"/>
                <p:nvPr/>
              </p:nvSpPr>
              <p:spPr>
                <a:xfrm>
                  <a:off x="7119136" y="2565516"/>
                  <a:ext cx="612564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70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sz="700" b="0" i="1" smtClean="0">
                          <a:latin typeface="Cambria Math" panose="02040503050406030204" pitchFamily="18" charset="0"/>
                        </a:rPr>
                        <m:t>=142</m:t>
                      </m:r>
                    </m:oMath>
                  </a14:m>
                  <a:r>
                    <a:rPr lang="fr-FR" sz="700" dirty="0" smtClean="0"/>
                    <a:t>s</a:t>
                  </a:r>
                  <a:endParaRPr lang="fr-FR" sz="700" dirty="0"/>
                </a:p>
              </p:txBody>
            </p:sp>
          </mc:Choice>
          <mc:Fallback xmlns="">
            <p:sp>
              <p:nvSpPr>
                <p:cNvPr id="262" name="ZoneTexte 2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19136" y="2565516"/>
                  <a:ext cx="612564" cy="200055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b="-303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Connecteur droit 7"/>
            <p:cNvCxnSpPr/>
            <p:nvPr/>
          </p:nvCxnSpPr>
          <p:spPr>
            <a:xfrm>
              <a:off x="2354744" y="2459316"/>
              <a:ext cx="0" cy="1308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/>
            <p:cNvCxnSpPr/>
            <p:nvPr/>
          </p:nvCxnSpPr>
          <p:spPr>
            <a:xfrm>
              <a:off x="4102256" y="2459434"/>
              <a:ext cx="0" cy="1308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/>
            <p:cNvCxnSpPr/>
            <p:nvPr/>
          </p:nvCxnSpPr>
          <p:spPr>
            <a:xfrm>
              <a:off x="5784543" y="2492251"/>
              <a:ext cx="0" cy="1308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/>
            <p:cNvCxnSpPr/>
            <p:nvPr/>
          </p:nvCxnSpPr>
          <p:spPr>
            <a:xfrm>
              <a:off x="7378191" y="2459434"/>
              <a:ext cx="0" cy="1308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" name="Connecteur en angle 4"/>
          <p:cNvCxnSpPr>
            <a:endCxn id="270" idx="1"/>
          </p:cNvCxnSpPr>
          <p:nvPr/>
        </p:nvCxnSpPr>
        <p:spPr>
          <a:xfrm rot="5400000" flipH="1" flipV="1">
            <a:off x="5168402" y="3596248"/>
            <a:ext cx="592525" cy="15182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Flèche droite 82"/>
          <p:cNvSpPr/>
          <p:nvPr/>
        </p:nvSpPr>
        <p:spPr>
          <a:xfrm>
            <a:off x="5990666" y="1528994"/>
            <a:ext cx="156905" cy="1160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352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0" animBg="1"/>
      <p:bldP spid="6" grpId="0" animBg="1"/>
      <p:bldP spid="238" grpId="0"/>
      <p:bldP spid="241" grpId="0"/>
      <p:bldP spid="242" grpId="0"/>
      <p:bldP spid="246" grpId="0"/>
      <p:bldP spid="247" grpId="0"/>
      <p:bldP spid="248" grpId="0"/>
      <p:bldP spid="249" grpId="0"/>
      <p:bldP spid="250" grpId="0"/>
      <p:bldP spid="251" grpId="0"/>
      <p:bldP spid="253" grpId="0"/>
      <p:bldP spid="254" grpId="0"/>
      <p:bldP spid="306" grpId="0" animBg="1"/>
      <p:bldP spid="307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307749" y="188937"/>
            <a:ext cx="8605906" cy="404014"/>
          </a:xfrm>
        </p:spPr>
        <p:txBody>
          <a:bodyPr/>
          <a:lstStyle/>
          <a:p>
            <a:r>
              <a:rPr lang="en-US" sz="2400" b="1" kern="0" dirty="0" smtClean="0"/>
              <a:t>D –</a:t>
            </a:r>
            <a:r>
              <a:rPr lang="en-US" sz="2400" b="1" kern="0" dirty="0"/>
              <a:t>Implementation</a:t>
            </a:r>
            <a:r>
              <a:rPr lang="en-US" sz="2400" b="1" kern="0" dirty="0" smtClean="0"/>
              <a:t> of the optimization </a:t>
            </a:r>
            <a:r>
              <a:rPr lang="en-US" sz="2400" b="1" kern="0" dirty="0" smtClean="0"/>
              <a:t>model- </a:t>
            </a:r>
            <a:r>
              <a:rPr lang="en-US" sz="2400" b="1" dirty="0" smtClean="0"/>
              <a:t>Livelink</a:t>
            </a:r>
            <a:r>
              <a:rPr lang="en-US" sz="2400" b="1" dirty="0" smtClean="0"/>
              <a:t>® Matlab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120" name="Rectangle 119"/>
          <p:cNvSpPr/>
          <p:nvPr/>
        </p:nvSpPr>
        <p:spPr>
          <a:xfrm rot="10800000">
            <a:off x="1740741" y="880837"/>
            <a:ext cx="3330399" cy="2181040"/>
          </a:xfrm>
          <a:prstGeom prst="rect">
            <a:avLst/>
          </a:prstGeom>
          <a:solidFill>
            <a:srgbClr val="00778B">
              <a:alpha val="20000"/>
            </a:srgbClr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</a:endParaRPr>
          </a:p>
        </p:txBody>
      </p:sp>
      <p:grpSp>
        <p:nvGrpSpPr>
          <p:cNvPr id="129" name="Groupe 128"/>
          <p:cNvGrpSpPr/>
          <p:nvPr/>
        </p:nvGrpSpPr>
        <p:grpSpPr>
          <a:xfrm>
            <a:off x="5201921" y="2735312"/>
            <a:ext cx="3596078" cy="1159576"/>
            <a:chOff x="398994" y="9169962"/>
            <a:chExt cx="8594607" cy="2429875"/>
          </a:xfrm>
        </p:grpSpPr>
        <p:sp>
          <p:nvSpPr>
            <p:cNvPr id="130" name="Rectangle 129"/>
            <p:cNvSpPr/>
            <p:nvPr/>
          </p:nvSpPr>
          <p:spPr>
            <a:xfrm rot="10800000">
              <a:off x="398994" y="9169962"/>
              <a:ext cx="8491048" cy="2429875"/>
            </a:xfrm>
            <a:prstGeom prst="rect">
              <a:avLst/>
            </a:prstGeom>
            <a:solidFill>
              <a:srgbClr val="00778B">
                <a:alpha val="2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788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</a:endParaRPr>
            </a:p>
          </p:txBody>
        </p:sp>
        <p:sp>
          <p:nvSpPr>
            <p:cNvPr id="131" name="ZoneTexte 130"/>
            <p:cNvSpPr txBox="1"/>
            <p:nvPr/>
          </p:nvSpPr>
          <p:spPr>
            <a:xfrm>
              <a:off x="558065" y="9211863"/>
              <a:ext cx="7823917" cy="5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50" b="1" kern="0" dirty="0" smtClean="0">
                  <a:solidFill>
                    <a:prstClr val="black"/>
                  </a:solidFill>
                </a:rPr>
                <a:t>Adjoint method- Lagrangien</a:t>
              </a:r>
              <a:endParaRPr kumimoji="0" lang="en-US" sz="1050" b="1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ZoneTexte 131"/>
            <p:cNvSpPr txBox="1"/>
            <p:nvPr/>
          </p:nvSpPr>
          <p:spPr>
            <a:xfrm>
              <a:off x="558065" y="10523950"/>
              <a:ext cx="8435536" cy="1064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dirty="0" smtClean="0">
                  <a:latin typeface="Arial Unicode MS" panose="020B0604020202020204" pitchFamily="34" charset="-128"/>
                </a:rPr>
                <a:t>The adjoint method consists in considering a stationary condition 𝑑𝐿 = 0 to determine the adjoint equations and subsequently the gradient equation.</a:t>
              </a:r>
              <a:r>
                <a:rPr lang="en-US" sz="500" dirty="0" smtClean="0"/>
                <a:t> </a:t>
              </a:r>
              <a:r>
                <a:rPr kumimoji="0" lang="en-US" sz="82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. [Y Jarny ,2010]</a:t>
              </a:r>
              <a:endParaRPr kumimoji="0" lang="en-US" sz="8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133" name="Connecteur en angle 132"/>
          <p:cNvCxnSpPr/>
          <p:nvPr/>
        </p:nvCxnSpPr>
        <p:spPr>
          <a:xfrm rot="5400000" flipH="1" flipV="1">
            <a:off x="1254916" y="2404498"/>
            <a:ext cx="917905" cy="646636"/>
          </a:xfrm>
          <a:prstGeom prst="bentConnector3">
            <a:avLst>
              <a:gd name="adj1" fmla="val 101710"/>
            </a:avLst>
          </a:prstGeom>
          <a:noFill/>
          <a:ln w="19050" cap="flat" cmpd="sng" algn="ctr">
            <a:solidFill>
              <a:srgbClr val="10CF9B">
                <a:lumMod val="75000"/>
              </a:srgbClr>
            </a:solidFill>
            <a:prstDash val="solid"/>
            <a:headEnd type="triangle" w="med" len="med"/>
            <a:tailEnd type="none" w="med" len="med"/>
          </a:ln>
          <a:effectLst/>
        </p:spPr>
      </p:cxnSp>
      <p:sp>
        <p:nvSpPr>
          <p:cNvPr id="135" name="Flèche vers le bas 134"/>
          <p:cNvSpPr/>
          <p:nvPr/>
        </p:nvSpPr>
        <p:spPr>
          <a:xfrm>
            <a:off x="6794577" y="2476396"/>
            <a:ext cx="140513" cy="199911"/>
          </a:xfrm>
          <a:prstGeom prst="downArrow">
            <a:avLst/>
          </a:prstGeom>
          <a:solidFill>
            <a:srgbClr val="00778B"/>
          </a:solidFill>
          <a:ln w="19050" cap="flat" cmpd="sng" algn="ctr">
            <a:solidFill>
              <a:srgbClr val="00778B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</a:endParaRPr>
          </a:p>
        </p:txBody>
      </p:sp>
      <p:sp>
        <p:nvSpPr>
          <p:cNvPr id="136" name="ZoneTexte 135"/>
          <p:cNvSpPr txBox="1"/>
          <p:nvPr/>
        </p:nvSpPr>
        <p:spPr>
          <a:xfrm>
            <a:off x="5351013" y="2545174"/>
            <a:ext cx="2005996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Constrained</a:t>
            </a:r>
            <a:r>
              <a:rPr kumimoji="0" lang="fr-FR" sz="9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sz="900" b="1" i="0" u="none" strike="noStrike" kern="0" cap="none" spc="0" normalizeH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optimization</a:t>
            </a:r>
            <a:endParaRPr kumimoji="0" lang="en-US" sz="900" b="1" i="0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20" name="Groupe 19"/>
          <p:cNvGrpSpPr/>
          <p:nvPr/>
        </p:nvGrpSpPr>
        <p:grpSpPr>
          <a:xfrm>
            <a:off x="384778" y="3171655"/>
            <a:ext cx="3263219" cy="734585"/>
            <a:chOff x="5093858" y="919854"/>
            <a:chExt cx="3263219" cy="734585"/>
          </a:xfrm>
        </p:grpSpPr>
        <p:grpSp>
          <p:nvGrpSpPr>
            <p:cNvPr id="124" name="Groupe 123"/>
            <p:cNvGrpSpPr/>
            <p:nvPr/>
          </p:nvGrpSpPr>
          <p:grpSpPr>
            <a:xfrm>
              <a:off x="5093858" y="919854"/>
              <a:ext cx="3263219" cy="734585"/>
              <a:chOff x="721923" y="28647431"/>
              <a:chExt cx="7634486" cy="1887326"/>
            </a:xfrm>
          </p:grpSpPr>
          <p:sp>
            <p:nvSpPr>
              <p:cNvPr id="127" name="Rectangle 126"/>
              <p:cNvSpPr/>
              <p:nvPr/>
            </p:nvSpPr>
            <p:spPr>
              <a:xfrm rot="10800000">
                <a:off x="721923" y="28647431"/>
                <a:ext cx="7634486" cy="1887326"/>
              </a:xfrm>
              <a:prstGeom prst="rect">
                <a:avLst/>
              </a:prstGeom>
              <a:solidFill>
                <a:srgbClr val="00778B">
                  <a:alpha val="2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75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sp>
            <p:nvSpPr>
              <p:cNvPr id="125" name="ZoneTexte 124"/>
              <p:cNvSpPr txBox="1"/>
              <p:nvPr/>
            </p:nvSpPr>
            <p:spPr>
              <a:xfrm>
                <a:off x="945781" y="28714732"/>
                <a:ext cx="3406596" cy="5930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0" cap="none" spc="0" normalizeH="0" baseline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Cost-Function</a:t>
                </a:r>
                <a:endParaRPr kumimoji="0" lang="en-US" sz="900" b="1" i="0" u="none" strike="noStrike" kern="0" cap="none" spc="0" normalizeH="0" baseline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8" name="ZoneTexte 127"/>
              <p:cNvSpPr txBox="1"/>
              <p:nvPr/>
            </p:nvSpPr>
            <p:spPr>
              <a:xfrm>
                <a:off x="5402164" y="29960118"/>
                <a:ext cx="2869983" cy="548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88" b="0" i="0" u="none" strike="noStrike" kern="0" cap="none" spc="0" normalizeH="0" baseline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Target temperature</a:t>
                </a:r>
                <a:endParaRPr kumimoji="0" lang="en-US" sz="788" b="0" i="0" u="none" strike="noStrike" kern="0" cap="none" spc="0" normalizeH="0" baseline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7" name="ZoneTexte 136"/>
                <p:cNvSpPr txBox="1"/>
                <p:nvPr/>
              </p:nvSpPr>
              <p:spPr>
                <a:xfrm>
                  <a:off x="5391324" y="1215290"/>
                  <a:ext cx="1727733" cy="391839"/>
                </a:xfrm>
                <a:prstGeom prst="rect">
                  <a:avLst/>
                </a:prstGeom>
                <a:solidFill>
                  <a:sysClr val="window" lastClr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fr-FR" sz="825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kumimoji="0" lang="fr-FR" sz="825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kumimoji="0" lang="fr-FR" sz="825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fr-FR" sz="825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kumimoji="0" lang="fr-FR" sz="825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sub>
                        </m:sSub>
                        <m:r>
                          <a:rPr kumimoji="0" lang="fr-FR" sz="825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)=</m:t>
                        </m:r>
                        <m:nary>
                          <m:naryPr>
                            <m:ctrlPr>
                              <a:rPr kumimoji="0" lang="fr-FR" sz="825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kumimoji="0" lang="fr-FR" sz="825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0" lang="fr-FR" sz="825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kumimoji="0" lang="fr-FR" sz="825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m:rPr>
                                <m:brk m:alnAt="23"/>
                              </m:rPr>
                              <a:rPr kumimoji="0" lang="fr-FR" sz="825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kumimoji="0" lang="fr-FR" sz="825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sub>
                          <m:sup>
                            <m:sSub>
                              <m:sSubPr>
                                <m:ctrlPr>
                                  <a:rPr kumimoji="0" lang="fr-FR" sz="825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0" lang="fr-FR" sz="825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kumimoji="0" lang="fr-FR" sz="825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sup>
                          <m:e>
                            <m:sSub>
                              <m:sSubPr>
                                <m:ctrlPr>
                                  <a:rPr kumimoji="0" lang="fr-FR" sz="825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kumimoji="0" lang="fr-FR" sz="825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kumimoji="0" lang="fr-FR" sz="825" b="0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fr-FR" sz="825" b="0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kumimoji="0" lang="fr-FR" sz="825" b="0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𝑐𝑖𝑏𝑙𝑒</m:t>
                                        </m:r>
                                      </m:sub>
                                    </m:sSub>
                                    <m:r>
                                      <a:rPr kumimoji="0" lang="fr-FR" sz="825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kumimoji="0" lang="fr-FR" sz="825" b="0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fr-FR" sz="825" b="0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kumimoji="0" lang="fr-FR" sz="825" b="0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kumimoji="0" lang="fr-FR" sz="825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0" lang="fr-FR" sz="825" b="0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fr-FR" sz="825" b="0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kumimoji="0" lang="fr-FR" sz="825" b="0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∞</m:t>
                                        </m:r>
                                      </m:sub>
                                    </m:sSub>
                                    <m:r>
                                      <a:rPr kumimoji="0" lang="fr-FR" sz="825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  <m:sub>
                                <m:r>
                                  <a:rPr kumimoji="0" lang="fr-FR" sz="825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𝑧𝑝</m:t>
                                </m:r>
                              </m:sub>
                            </m:sSub>
                            <m:r>
                              <a:rPr kumimoji="0" lang="fr-FR" sz="825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e>
                        </m:nary>
                      </m:oMath>
                    </m:oMathPara>
                  </a14:m>
                  <a:endParaRPr kumimoji="0" lang="fr-FR" sz="82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37" name="ZoneTexte 1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91324" y="1215290"/>
                  <a:ext cx="1727733" cy="39183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t="-118750" b="-17656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38" name="Image 1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4461" y="3021863"/>
            <a:ext cx="3137630" cy="326270"/>
          </a:xfrm>
          <a:prstGeom prst="rect">
            <a:avLst/>
          </a:prstGeom>
        </p:spPr>
      </p:pic>
      <p:grpSp>
        <p:nvGrpSpPr>
          <p:cNvPr id="139" name="Groupe 138"/>
          <p:cNvGrpSpPr/>
          <p:nvPr/>
        </p:nvGrpSpPr>
        <p:grpSpPr>
          <a:xfrm>
            <a:off x="5403474" y="1498731"/>
            <a:ext cx="2871657" cy="918662"/>
            <a:chOff x="4822830" y="5069390"/>
            <a:chExt cx="3828876" cy="1224883"/>
          </a:xfrm>
        </p:grpSpPr>
        <p:grpSp>
          <p:nvGrpSpPr>
            <p:cNvPr id="140" name="Groupe 139"/>
            <p:cNvGrpSpPr/>
            <p:nvPr/>
          </p:nvGrpSpPr>
          <p:grpSpPr>
            <a:xfrm>
              <a:off x="4822830" y="5069390"/>
              <a:ext cx="3828876" cy="1224883"/>
              <a:chOff x="564176" y="30823992"/>
              <a:chExt cx="7380241" cy="1911209"/>
            </a:xfrm>
          </p:grpSpPr>
          <p:sp>
            <p:nvSpPr>
              <p:cNvPr id="142" name="Rectangle 141"/>
              <p:cNvSpPr/>
              <p:nvPr/>
            </p:nvSpPr>
            <p:spPr>
              <a:xfrm rot="10800000">
                <a:off x="564176" y="30823992"/>
                <a:ext cx="7150351" cy="1911209"/>
              </a:xfrm>
              <a:prstGeom prst="rect">
                <a:avLst/>
              </a:prstGeom>
              <a:solidFill>
                <a:srgbClr val="00778B">
                  <a:alpha val="2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788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</a:endParaRPr>
              </a:p>
            </p:txBody>
          </p:sp>
          <p:grpSp>
            <p:nvGrpSpPr>
              <p:cNvPr id="143" name="Groupe 142"/>
              <p:cNvGrpSpPr/>
              <p:nvPr/>
            </p:nvGrpSpPr>
            <p:grpSpPr>
              <a:xfrm>
                <a:off x="874375" y="31034663"/>
                <a:ext cx="4890702" cy="528253"/>
                <a:chOff x="841441" y="33627732"/>
                <a:chExt cx="4890702" cy="528253"/>
              </a:xfrm>
            </p:grpSpPr>
            <p:sp>
              <p:nvSpPr>
                <p:cNvPr id="146" name="Rectangle 145"/>
                <p:cNvSpPr/>
                <p:nvPr/>
              </p:nvSpPr>
              <p:spPr>
                <a:xfrm>
                  <a:off x="841441" y="33639010"/>
                  <a:ext cx="2921282" cy="437124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00778B">
                      <a:shade val="50000"/>
                    </a:srgbClr>
                  </a:solidFill>
                  <a:prstDash val="dash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788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</a:endParaRPr>
                </a:p>
              </p:txBody>
            </p:sp>
            <p:sp>
              <p:nvSpPr>
                <p:cNvPr id="147" name="ZoneTexte 146"/>
                <p:cNvSpPr txBox="1"/>
                <p:nvPr/>
              </p:nvSpPr>
              <p:spPr>
                <a:xfrm>
                  <a:off x="841441" y="33627732"/>
                  <a:ext cx="4890702" cy="5282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05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Gradient </a:t>
                  </a:r>
                </a:p>
              </p:txBody>
            </p:sp>
          </p:grpSp>
          <p:pic>
            <p:nvPicPr>
              <p:cNvPr id="144" name="Image 14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4625" y="31618918"/>
                <a:ext cx="2496786" cy="771734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5" name="ZoneTexte 144"/>
                  <p:cNvSpPr txBox="1"/>
                  <p:nvPr/>
                </p:nvSpPr>
                <p:spPr>
                  <a:xfrm>
                    <a:off x="4706109" y="31068255"/>
                    <a:ext cx="3238308" cy="9844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kumimoji="0" lang="fr-FR" sz="825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fr-FR" sz="825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kumimoji="0" lang="fr-FR" sz="825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a14:m>
                    <a:r>
                      <a:rPr kumimoji="0" lang="fr-FR" sz="825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= Adjoint variable </a:t>
                    </a:r>
                    <a:r>
                      <a:rPr kumimoji="0" lang="en-US" sz="825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 (Lagrange multiplier) in the dilated area. </a:t>
                    </a:r>
                    <a:endParaRPr kumimoji="0" lang="fr-FR" sz="825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145" name="ZoneTexte 14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06109" y="31068255"/>
                    <a:ext cx="3238308" cy="984470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b="-2564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141" name="Image 140"/>
            <p:cNvPicPr>
              <a:picLocks noChangeAspect="1"/>
            </p:cNvPicPr>
            <p:nvPr/>
          </p:nvPicPr>
          <p:blipFill rotWithShape="1">
            <a:blip r:embed="rId7"/>
            <a:srcRect l="23724"/>
            <a:stretch/>
          </p:blipFill>
          <p:spPr>
            <a:xfrm>
              <a:off x="5513923" y="5572298"/>
              <a:ext cx="1484073" cy="501155"/>
            </a:xfrm>
            <a:prstGeom prst="rect">
              <a:avLst/>
            </a:prstGeom>
          </p:spPr>
        </p:pic>
      </p:grpSp>
      <p:sp>
        <p:nvSpPr>
          <p:cNvPr id="156" name="ZoneTexte 155"/>
          <p:cNvSpPr txBox="1"/>
          <p:nvPr/>
        </p:nvSpPr>
        <p:spPr>
          <a:xfrm>
            <a:off x="5559772" y="2280972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314" y="1958062"/>
            <a:ext cx="1604607" cy="137976"/>
          </a:xfrm>
          <a:prstGeom prst="rect">
            <a:avLst/>
          </a:prstGeom>
        </p:spPr>
      </p:pic>
      <p:cxnSp>
        <p:nvCxnSpPr>
          <p:cNvPr id="41" name="Connecteur en angle 40"/>
          <p:cNvCxnSpPr>
            <a:endCxn id="3" idx="0"/>
          </p:cNvCxnSpPr>
          <p:nvPr/>
        </p:nvCxnSpPr>
        <p:spPr>
          <a:xfrm rot="10800000" flipV="1">
            <a:off x="821619" y="1584214"/>
            <a:ext cx="1322703" cy="373848"/>
          </a:xfrm>
          <a:prstGeom prst="bentConnector2">
            <a:avLst/>
          </a:prstGeom>
          <a:noFill/>
          <a:ln w="19050" cap="flat" cmpd="sng" algn="ctr">
            <a:solidFill>
              <a:srgbClr val="10CF9B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grpSp>
        <p:nvGrpSpPr>
          <p:cNvPr id="43" name="Groupe 42"/>
          <p:cNvGrpSpPr/>
          <p:nvPr/>
        </p:nvGrpSpPr>
        <p:grpSpPr>
          <a:xfrm>
            <a:off x="2037186" y="1059857"/>
            <a:ext cx="3021134" cy="1889569"/>
            <a:chOff x="1103897" y="1671254"/>
            <a:chExt cx="7199030" cy="4181531"/>
          </a:xfrm>
        </p:grpSpPr>
        <p:sp>
          <p:nvSpPr>
            <p:cNvPr id="44" name="Rectangle 43"/>
            <p:cNvSpPr/>
            <p:nvPr/>
          </p:nvSpPr>
          <p:spPr>
            <a:xfrm>
              <a:off x="4139551" y="4639326"/>
              <a:ext cx="3868320" cy="601722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" name="Rectangle 44"/>
                <p:cNvSpPr/>
                <p:nvPr/>
              </p:nvSpPr>
              <p:spPr>
                <a:xfrm>
                  <a:off x="4191877" y="1671254"/>
                  <a:ext cx="4000386" cy="140897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fr-FR" sz="800" b="1" dirty="0" smtClean="0">
                      <a:solidFill>
                        <a:schemeClr val="tx1"/>
                      </a:solidFill>
                    </a:rPr>
                    <a:t>Gradient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sz="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𝜵</m:t>
                          </m:r>
                          <m:r>
                            <a:rPr lang="fr-FR" sz="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𝑱</m:t>
                          </m:r>
                        </m:e>
                        <m:sub>
                          <m:sSub>
                            <m:sSubPr>
                              <m:ctrlPr>
                                <a:rPr lang="fr-FR" sz="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fr-FR" sz="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b>
                          </m:sSub>
                        </m:sub>
                      </m:sSub>
                    </m:oMath>
                  </a14:m>
                  <a:r>
                    <a:rPr lang="fr-FR" sz="800" b="1" dirty="0">
                      <a:solidFill>
                        <a:schemeClr val="tx1"/>
                      </a:solidFill>
                      <a:sym typeface="Wingdings" panose="05000000000000000000" pitchFamily="2" charset="2"/>
                    </a:rPr>
                    <a:t>  </a:t>
                  </a:r>
                  <a:r>
                    <a:rPr lang="en-US" sz="800" b="1" dirty="0" smtClean="0">
                      <a:solidFill>
                        <a:schemeClr val="tx1"/>
                      </a:solidFill>
                      <a:sym typeface="Wingdings" panose="05000000000000000000" pitchFamily="2" charset="2"/>
                    </a:rPr>
                    <a:t>descent</a:t>
                  </a:r>
                  <a:r>
                    <a:rPr lang="fr-FR" sz="800" b="1" dirty="0" smtClean="0">
                      <a:solidFill>
                        <a:schemeClr val="tx1"/>
                      </a:solidFill>
                      <a:sym typeface="Wingdings" panose="05000000000000000000" pitchFamily="2" charset="2"/>
                    </a:rPr>
                    <a:t> </a:t>
                  </a:r>
                  <a:r>
                    <a:rPr lang="fr-FR" sz="800" b="1" dirty="0" smtClean="0">
                      <a:solidFill>
                        <a:schemeClr val="tx1"/>
                      </a:solidFill>
                      <a:sym typeface="Wingdings" panose="05000000000000000000" pitchFamily="2" charset="2"/>
                    </a:rPr>
                    <a:t>direction</a:t>
                  </a:r>
                  <a:endParaRPr lang="fr-FR" sz="7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pt-BR" sz="7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pt-BR" sz="7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fr-FR" sz="7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W</m:t>
                                </m:r>
                              </m:e>
                              <m:sup>
                                <m:r>
                                  <a:rPr lang="fr-FR" sz="7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fr-FR" sz="7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fr-FR" sz="7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7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7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𝜵</m:t>
                                </m:r>
                                <m:r>
                                  <a:rPr lang="fr-FR" sz="7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𝑱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fr-FR" sz="7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7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fr-FR" sz="7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∞</m:t>
                                    </m:r>
                                  </m:sub>
                                </m:sSub>
                              </m:sub>
                            </m:sSub>
                          </m:e>
                          <m:sup>
                            <m:r>
                              <a:rPr lang="fr-FR" sz="7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oMath>
                    </m:oMathPara>
                  </a14:m>
                  <a:endParaRPr lang="fr-FR" sz="700" dirty="0" smtClean="0">
                    <a:solidFill>
                      <a:schemeClr val="tx1"/>
                    </a:solidFill>
                  </a:endParaRPr>
                </a:p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pt-BR" sz="7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pt-BR" sz="7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sz="7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e>
                            <m:sup>
                              <m:r>
                                <a:rPr lang="fr-FR" sz="7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r>
                            <a:rPr lang="fr-FR" sz="7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fr-FR" sz="7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7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7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m:rPr>
                                  <m:sty m:val="p"/>
                                </m:rPr>
                                <a:rPr lang="fr-FR" sz="7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J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sz="7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7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a:rPr lang="fr-FR" sz="7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sub>
                              </m:sSub>
                              <m:r>
                                <a:rPr lang="fr-FR" sz="7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  <m:sup>
                          <m:r>
                            <a:rPr lang="fr-FR" sz="7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  <m:r>
                        <a:rPr lang="fr-FR" sz="7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7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7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fr-FR" sz="7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fr-FR" sz="7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fr-FR" sz="7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7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𝛻</m:t>
                                          </m:r>
                                          <m:r>
                                            <a:rPr lang="fr-FR" sz="7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fr-FR" sz="7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sz="7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sz="7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∞</m:t>
                                              </m:r>
                                            </m:sub>
                                          </m:sSub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fr-FR" sz="7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fr-FR" sz="7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fr-FR" sz="7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fr-FR" sz="7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fr-FR" sz="7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7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𝛻</m:t>
                                      </m:r>
                                      <m:r>
                                        <a:rPr lang="fr-FR" sz="7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fr-FR" sz="7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7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fr-FR" sz="7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∞</m:t>
                                          </m:r>
                                        </m:sub>
                                      </m:sSub>
                                    </m:sub>
                                    <m:sup>
                                      <m:r>
                                        <a:rPr lang="fr-FR" sz="7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fr-FR" sz="7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r>
                                <a:rPr lang="fr-FR" sz="7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a14:m>
                  <a:r>
                    <a:rPr lang="fr-FR" sz="700" dirty="0">
                      <a:solidFill>
                        <a:schemeClr val="tx1"/>
                      </a:solidFill>
                    </a:rPr>
                    <a:t>: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pt-BR" sz="7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7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p>
                          <m:r>
                            <a:rPr lang="fr-FR" sz="7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fr-FR" sz="7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a14:m>
                  <a:endParaRPr lang="fr-FR" sz="700" dirty="0"/>
                </a:p>
              </p:txBody>
            </p:sp>
          </mc:Choice>
          <mc:Fallback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91877" y="1671254"/>
                  <a:ext cx="4000386" cy="1408973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t="-6731" b="-4808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Rectangle 45"/>
            <p:cNvSpPr/>
            <p:nvPr/>
          </p:nvSpPr>
          <p:spPr>
            <a:xfrm>
              <a:off x="4244703" y="3323161"/>
              <a:ext cx="3918629" cy="107494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4105109" y="3254698"/>
              <a:ext cx="3387040" cy="4767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latin typeface="+mn-lt"/>
                </a:rPr>
                <a:t>Deepest descent</a:t>
              </a:r>
              <a:endParaRPr lang="en-US" sz="800" b="1" dirty="0">
                <a:latin typeface="+mn-lt"/>
              </a:endParaRPr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5419218" y="4527747"/>
              <a:ext cx="2211043" cy="47676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800" b="1" dirty="0" smtClean="0">
                  <a:latin typeface="+mj-lt"/>
                </a:rPr>
                <a:t>Update </a:t>
              </a:r>
              <a:endParaRPr lang="fr-FR" sz="800" b="1" dirty="0">
                <a:latin typeface="+mj-lt"/>
              </a:endParaRPr>
            </a:p>
          </p:txBody>
        </p:sp>
        <p:sp>
          <p:nvSpPr>
            <p:cNvPr id="49" name="Organigramme : Décision 48"/>
            <p:cNvSpPr/>
            <p:nvPr/>
          </p:nvSpPr>
          <p:spPr>
            <a:xfrm>
              <a:off x="1864556" y="4649112"/>
              <a:ext cx="879923" cy="642560"/>
            </a:xfrm>
            <a:prstGeom prst="flowChartDecision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Rectangle 49"/>
                <p:cNvSpPr/>
                <p:nvPr/>
              </p:nvSpPr>
              <p:spPr>
                <a:xfrm>
                  <a:off x="1103897" y="1674903"/>
                  <a:ext cx="2381584" cy="74816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800" b="1" dirty="0" smtClean="0">
                      <a:solidFill>
                        <a:schemeClr val="tx1"/>
                      </a:solidFill>
                    </a:rPr>
                    <a:t>Initialization: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fr-FR" sz="7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fr-FR" sz="7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7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FR" sz="7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7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7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fr-FR" sz="7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sz="7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fr-FR" sz="7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sz="7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  <m:sup>
                            <m:r>
                              <a:rPr lang="fr-FR" sz="7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fr-FR" sz="7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fr-FR" sz="7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fr-FR" sz="7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fr-FR" sz="1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0" name="Rectangle 4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3897" y="1674903"/>
                  <a:ext cx="2381584" cy="748160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1" name="Rectangle 50"/>
            <p:cNvSpPr/>
            <p:nvPr/>
          </p:nvSpPr>
          <p:spPr>
            <a:xfrm>
              <a:off x="1407007" y="2704385"/>
              <a:ext cx="1775363" cy="58044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Solve Direct Problem</a:t>
              </a:r>
              <a:endParaRPr lang="en-US" sz="8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4">
                  <a:extLst>
                    <a:ext uri="{FF2B5EF4-FFF2-40B4-BE49-F238E27FC236}">
                      <a16:creationId xmlns="" xmlns:a16="http://schemas.microsoft.com/office/drawing/2014/main" id="{167AC63E-CD84-4AAE-99AC-C0F67D931DEF}"/>
                    </a:ext>
                  </a:extLst>
                </p:cNvPr>
                <p:cNvSpPr txBox="1"/>
                <p:nvPr/>
              </p:nvSpPr>
              <p:spPr>
                <a:xfrm>
                  <a:off x="5597920" y="3788660"/>
                  <a:ext cx="1584176" cy="24263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pt-BR" sz="7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pt-BR" sz="7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fr-FR" sz="7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ρ</m:t>
                                </m:r>
                              </m:e>
                              <m:sup>
                                <m:r>
                                  <a:rPr lang="fr-FR" sz="7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fr-FR" sz="700" b="1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fr-FR" sz="700" b="0" i="1" smtClean="0">
                                <a:latin typeface="Cambria Math" panose="02040503050406030204" pitchFamily="18" charset="0"/>
                              </a:rPr>
                              <m:t>𝐴𝑟𝑔𝑚𝑖𝑛</m:t>
                            </m:r>
                            <m:r>
                              <a:rPr lang="fr-FR" sz="7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7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d>
                              <m:dPr>
                                <m:ctrlPr>
                                  <a:rPr lang="fr-FR" sz="7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7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  <m:r>
                              <a:rPr lang="fr-FR" sz="7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fr-FR" sz="7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oMath>
                    </m:oMathPara>
                  </a14:m>
                  <a:endParaRPr lang="fr-FR" sz="700" dirty="0"/>
                </a:p>
              </p:txBody>
            </p:sp>
          </mc:Choice>
          <mc:Fallback xmlns="">
            <p:sp>
              <p:nvSpPr>
                <p:cNvPr id="570" name="TextBox 4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167AC63E-CD84-4AAE-99AC-C0F67D931D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97921" y="3788661"/>
                  <a:ext cx="1584176" cy="146344"/>
                </a:xfrm>
                <a:prstGeom prst="rect">
                  <a:avLst/>
                </a:prstGeom>
                <a:blipFill rotWithShape="0">
                  <a:blip r:embed="rId36"/>
                  <a:stretch>
                    <a:fillRect l="-6452" r="-25806" b="-114286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4">
                  <a:extLst>
                    <a:ext uri="{FF2B5EF4-FFF2-40B4-BE49-F238E27FC236}">
                      <a16:creationId xmlns="" xmlns:a16="http://schemas.microsoft.com/office/drawing/2014/main" id="{167AC63E-CD84-4AAE-99AC-C0F67D931DEF}"/>
                    </a:ext>
                  </a:extLst>
                </p:cNvPr>
                <p:cNvSpPr txBox="1"/>
                <p:nvPr/>
              </p:nvSpPr>
              <p:spPr>
                <a:xfrm>
                  <a:off x="4347954" y="4088509"/>
                  <a:ext cx="3954973" cy="242639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fr-FR" sz="7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7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fr-FR" sz="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  <m:r>
                          <a:rPr lang="fr-FR" sz="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fr-FR" sz="7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fr-FR" sz="7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7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FR" sz="7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7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7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fr-FR" sz="7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sz="7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fr-FR" sz="7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sz="7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  <m:sup>
                            <m:r>
                              <a:rPr lang="fr-FR" sz="7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fr-FR" sz="7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fr-FR" sz="700" b="0" i="1" smtClean="0">
                            <a:latin typeface="Cambria Math" panose="02040503050406030204" pitchFamily="18" charset="0"/>
                          </a:rPr>
                          <m:t>𝑟𝑊</m:t>
                        </m:r>
                        <m:r>
                          <a:rPr lang="fr-FR" sz="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fr-FR" sz="700" dirty="0"/>
                </a:p>
              </p:txBody>
            </p:sp>
          </mc:Choice>
          <mc:Fallback xmlns="">
            <p:sp>
              <p:nvSpPr>
                <p:cNvPr id="571" name="TextBox 4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167AC63E-CD84-4AAE-99AC-C0F67D931D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47953" y="4088508"/>
                  <a:ext cx="3954974" cy="219342"/>
                </a:xfrm>
                <a:prstGeom prst="rect">
                  <a:avLst/>
                </a:prstGeom>
                <a:blipFill rotWithShape="0">
                  <a:blip r:embed="rId37"/>
                  <a:stretch>
                    <a:fillRect b="-50000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5" name="Rectangle 54"/>
                <p:cNvSpPr/>
                <p:nvPr/>
              </p:nvSpPr>
              <p:spPr>
                <a:xfrm>
                  <a:off x="1105295" y="3522789"/>
                  <a:ext cx="2378789" cy="86940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800" b="1" dirty="0" smtClean="0">
                      <a:solidFill>
                        <a:schemeClr val="tx1"/>
                      </a:solidFill>
                    </a:rPr>
                    <a:t>Evaluate</a:t>
                  </a:r>
                  <a:r>
                    <a:rPr lang="fr-FR" sz="800" b="1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en-US" sz="800" b="1" dirty="0" smtClean="0">
                      <a:solidFill>
                        <a:schemeClr val="tx1"/>
                      </a:solidFill>
                    </a:rPr>
                    <a:t>Cost</a:t>
                  </a:r>
                  <a:r>
                    <a:rPr lang="fr-FR" sz="800" b="1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fr-FR" sz="800" b="1" dirty="0">
                      <a:solidFill>
                        <a:schemeClr val="tx1"/>
                      </a:solidFill>
                    </a:rPr>
                    <a:t>Fonction </a:t>
                  </a:r>
                  <a:r>
                    <a:rPr lang="fr-FR" sz="800" b="1" dirty="0" smtClean="0">
                      <a:solidFill>
                        <a:schemeClr val="tx1"/>
                      </a:solidFill>
                    </a:rPr>
                    <a:t>                         </a:t>
                  </a:r>
                  <a14:m>
                    <m:oMath xmlns:m="http://schemas.openxmlformats.org/officeDocument/2006/math">
                      <m:r>
                        <a:rPr lang="fr-FR" sz="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  <m:r>
                        <a:rPr lang="fr-FR" sz="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fr-FR" sz="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sz="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fr-FR" sz="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fr-FR" sz="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sz="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  <m:r>
                        <a:rPr lang="fr-FR" sz="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fr-FR" sz="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fr-FR" sz="800" b="1" dirty="0" smtClean="0">
                      <a:solidFill>
                        <a:schemeClr val="tx1"/>
                      </a:solidFill>
                    </a:rPr>
                    <a:t>  </a:t>
                  </a:r>
                  <a:endParaRPr lang="fr-FR" sz="1050" dirty="0"/>
                </a:p>
              </p:txBody>
            </p:sp>
          </mc:Choice>
          <mc:Fallback>
            <p:sp>
              <p:nvSpPr>
                <p:cNvPr id="55" name="Rectangle 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5295" y="3522789"/>
                  <a:ext cx="2378789" cy="869406"/>
                </a:xfrm>
                <a:prstGeom prst="rect">
                  <a:avLst/>
                </a:prstGeom>
                <a:blipFill rotWithShape="0">
                  <a:blip r:embed="rId38"/>
                  <a:stretch>
                    <a:fillRect t="-4615" b="-9231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6" name="Connecteur droit avec flèche 55"/>
            <p:cNvCxnSpPr>
              <a:stCxn id="51" idx="2"/>
              <a:endCxn id="55" idx="0"/>
            </p:cNvCxnSpPr>
            <p:nvPr/>
          </p:nvCxnSpPr>
          <p:spPr>
            <a:xfrm>
              <a:off x="2294689" y="3284830"/>
              <a:ext cx="2" cy="237959"/>
            </a:xfrm>
            <a:prstGeom prst="straightConnector1">
              <a:avLst/>
            </a:prstGeom>
            <a:ln>
              <a:tailEnd type="triangle" w="sm" len="sm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/>
            <p:cNvCxnSpPr>
              <a:stCxn id="55" idx="2"/>
              <a:endCxn id="49" idx="0"/>
            </p:cNvCxnSpPr>
            <p:nvPr/>
          </p:nvCxnSpPr>
          <p:spPr>
            <a:xfrm>
              <a:off x="2294691" y="4392195"/>
              <a:ext cx="9827" cy="256917"/>
            </a:xfrm>
            <a:prstGeom prst="straightConnector1">
              <a:avLst/>
            </a:prstGeom>
            <a:ln>
              <a:tailEnd type="triangle" w="sm" len="sm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4">
                  <a:extLst>
                    <a:ext uri="{FF2B5EF4-FFF2-40B4-BE49-F238E27FC236}">
                      <a16:creationId xmlns="" xmlns:a16="http://schemas.microsoft.com/office/drawing/2014/main" id="{167AC63E-CD84-4AAE-99AC-C0F67D931DEF}"/>
                    </a:ext>
                  </a:extLst>
                </p:cNvPr>
                <p:cNvSpPr txBox="1"/>
                <p:nvPr/>
              </p:nvSpPr>
              <p:spPr>
                <a:xfrm>
                  <a:off x="4005968" y="4963385"/>
                  <a:ext cx="4059122" cy="277122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fr-FR" sz="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fr-FR" sz="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8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FR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8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fr-FR" sz="8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sz="8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fr-FR" sz="8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sz="8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  <m:sup>
                            <m:r>
                              <a:rPr lang="fr-FR" sz="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fr-FR" sz="800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  <m:r>
                          <a:rPr lang="fr-FR" sz="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fr-FR" sz="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fr-FR" sz="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8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FR" sz="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8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fr-FR" sz="8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sz="8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fr-FR" sz="8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sz="8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  <m:sup>
                            <m:r>
                              <a:rPr lang="fr-FR" sz="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r>
                          <a:rPr lang="fr-FR" sz="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pt-BR" sz="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fr-FR" sz="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ρ</m:t>
                            </m:r>
                          </m:e>
                          <m:sup>
                            <m:r>
                              <a:rPr lang="fr-FR" sz="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pt-BR" sz="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fr-FR" sz="800">
                                <a:latin typeface="Cambria Math" panose="02040503050406030204" pitchFamily="18" charset="0"/>
                              </a:rPr>
                              <m:t>W</m:t>
                            </m:r>
                          </m:e>
                          <m:sup>
                            <m:r>
                              <a:rPr lang="fr-FR" sz="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oMath>
                    </m:oMathPara>
                  </a14:m>
                  <a:endParaRPr lang="fr-FR" sz="800" dirty="0"/>
                </a:p>
              </p:txBody>
            </p:sp>
          </mc:Choice>
          <mc:Fallback xmlns="">
            <p:sp>
              <p:nvSpPr>
                <p:cNvPr id="575" name="TextBox 4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167AC63E-CD84-4AAE-99AC-C0F67D931D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5969" y="4963385"/>
                  <a:ext cx="4059123" cy="246951"/>
                </a:xfrm>
                <a:prstGeom prst="rect">
                  <a:avLst/>
                </a:prstGeom>
                <a:blipFill rotWithShape="0">
                  <a:blip r:embed="rId39"/>
                  <a:stretch>
                    <a:fillRect t="-8333" b="-25000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9" name="Connecteur en angle 58"/>
            <p:cNvCxnSpPr>
              <a:stCxn id="49" idx="3"/>
              <a:endCxn id="45" idx="1"/>
            </p:cNvCxnSpPr>
            <p:nvPr/>
          </p:nvCxnSpPr>
          <p:spPr>
            <a:xfrm flipV="1">
              <a:off x="2744479" y="2375742"/>
              <a:ext cx="1447398" cy="2594652"/>
            </a:xfrm>
            <a:prstGeom prst="bentConnector3">
              <a:avLst>
                <a:gd name="adj1" fmla="val 73950"/>
              </a:avLst>
            </a:prstGeom>
            <a:ln>
              <a:tailEnd type="triangle" w="sm" len="sm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0" name="Connecteur en angle 59"/>
            <p:cNvCxnSpPr>
              <a:stCxn id="49" idx="2"/>
            </p:cNvCxnSpPr>
            <p:nvPr/>
          </p:nvCxnSpPr>
          <p:spPr>
            <a:xfrm rot="16200000" flipH="1">
              <a:off x="2520679" y="5075514"/>
              <a:ext cx="261441" cy="693762"/>
            </a:xfrm>
            <a:prstGeom prst="bentConnector2">
              <a:avLst/>
            </a:prstGeom>
            <a:ln>
              <a:headEnd w="sm" len="sm"/>
              <a:tailEnd type="triangle" w="sm" len="sm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Rectangle 60"/>
                <p:cNvSpPr/>
                <p:nvPr/>
              </p:nvSpPr>
              <p:spPr>
                <a:xfrm>
                  <a:off x="1844771" y="4656214"/>
                  <a:ext cx="843712" cy="510821"/>
                </a:xfrm>
                <a:prstGeom prst="rect">
                  <a:avLst/>
                </a:prstGeom>
                <a:ln w="12700">
                  <a:noFill/>
                </a:ln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9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</m:oMath>
                  </a14:m>
                  <a:r>
                    <a:rPr lang="fr-FR" sz="900" dirty="0" smtClean="0"/>
                    <a:t>&lt;</a:t>
                  </a:r>
                  <a14:m>
                    <m:oMath xmlns:m="http://schemas.openxmlformats.org/officeDocument/2006/math">
                      <m:r>
                        <a:rPr lang="fr-FR" sz="9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</m:oMath>
                  </a14:m>
                  <a:endParaRPr lang="fr-FR" sz="900" dirty="0"/>
                </a:p>
              </p:txBody>
            </p:sp>
          </mc:Choice>
          <mc:Fallback xmlns="">
            <p:sp>
              <p:nvSpPr>
                <p:cNvPr id="61" name="Rectangle 6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44771" y="4656214"/>
                  <a:ext cx="843712" cy="510821"/>
                </a:xfrm>
                <a:prstGeom prst="rect">
                  <a:avLst/>
                </a:prstGeom>
                <a:blipFill rotWithShape="0">
                  <a:blip r:embed="rId40"/>
                  <a:stretch>
                    <a:fillRect b="-10526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2" name="Rectangle 61"/>
            <p:cNvSpPr/>
            <p:nvPr/>
          </p:nvSpPr>
          <p:spPr>
            <a:xfrm>
              <a:off x="2935127" y="5307909"/>
              <a:ext cx="1440822" cy="544876"/>
            </a:xfrm>
            <a:prstGeom prst="rect">
              <a:avLst/>
            </a:prstGeom>
            <a:ln w="12700">
              <a:noFill/>
            </a:ln>
          </p:spPr>
          <p:txBody>
            <a:bodyPr wrap="none">
              <a:spAutoFit/>
            </a:bodyPr>
            <a:lstStyle/>
            <a:p>
              <a:r>
                <a:rPr lang="fr-FR" sz="1000" b="1" dirty="0" smtClean="0"/>
                <a:t>Optimal</a:t>
              </a:r>
              <a:endParaRPr lang="fr-FR" sz="1000" b="1" dirty="0"/>
            </a:p>
          </p:txBody>
        </p:sp>
      </p:grpSp>
      <p:sp>
        <p:nvSpPr>
          <p:cNvPr id="63" name="ZoneTexte 62"/>
          <p:cNvSpPr txBox="1"/>
          <p:nvPr/>
        </p:nvSpPr>
        <p:spPr>
          <a:xfrm>
            <a:off x="2740668" y="2365036"/>
            <a:ext cx="5146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>
                <a:latin typeface="+mn-lt"/>
              </a:rPr>
              <a:t>no</a:t>
            </a:r>
            <a:endParaRPr lang="fr-FR" sz="900" dirty="0">
              <a:latin typeface="+mn-lt"/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2225965" y="2648294"/>
            <a:ext cx="5146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err="1" smtClean="0">
                <a:latin typeface="+mn-lt"/>
              </a:rPr>
              <a:t>yes</a:t>
            </a:r>
            <a:endParaRPr lang="fr-FR" sz="900" dirty="0">
              <a:latin typeface="+mn-lt"/>
            </a:endParaRPr>
          </a:p>
        </p:txBody>
      </p:sp>
      <p:cxnSp>
        <p:nvCxnSpPr>
          <p:cNvPr id="66" name="Connecteur droit avec flèche 65"/>
          <p:cNvCxnSpPr/>
          <p:nvPr/>
        </p:nvCxnSpPr>
        <p:spPr>
          <a:xfrm flipH="1">
            <a:off x="4138021" y="1711889"/>
            <a:ext cx="748" cy="112374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Connecteur droit avec flèche 66"/>
          <p:cNvCxnSpPr/>
          <p:nvPr/>
        </p:nvCxnSpPr>
        <p:spPr>
          <a:xfrm flipH="1">
            <a:off x="4097331" y="2304484"/>
            <a:ext cx="748" cy="112374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8" name="Groupe 67"/>
          <p:cNvGrpSpPr/>
          <p:nvPr/>
        </p:nvGrpSpPr>
        <p:grpSpPr>
          <a:xfrm>
            <a:off x="2663307" y="850376"/>
            <a:ext cx="1575961" cy="128017"/>
            <a:chOff x="4036486" y="4763950"/>
            <a:chExt cx="1575961" cy="128017"/>
          </a:xfrm>
        </p:grpSpPr>
        <p:sp>
          <p:nvSpPr>
            <p:cNvPr id="69" name="Pentagone 68"/>
            <p:cNvSpPr/>
            <p:nvPr/>
          </p:nvSpPr>
          <p:spPr>
            <a:xfrm rot="10800000">
              <a:off x="4036486" y="4763950"/>
              <a:ext cx="1074906" cy="128017"/>
            </a:xfrm>
            <a:prstGeom prst="homePlate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vert="horz" rtlCol="0" anchor="ctr"/>
            <a:lstStyle/>
            <a:p>
              <a:pPr algn="ctr" defTabSz="891984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fr-FR" sz="769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0" name="Pentagone 69"/>
            <p:cNvSpPr/>
            <p:nvPr/>
          </p:nvSpPr>
          <p:spPr>
            <a:xfrm>
              <a:off x="4159756" y="4765943"/>
              <a:ext cx="1452691" cy="124481"/>
            </a:xfrm>
            <a:prstGeom prst="homePlate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vert="horz" rtlCol="0" anchor="ctr"/>
            <a:lstStyle/>
            <a:p>
              <a:pPr algn="ctr" defTabSz="891984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769" b="1" kern="0" dirty="0" smtClean="0">
                  <a:solidFill>
                    <a:prstClr val="white"/>
                  </a:solidFill>
                  <a:latin typeface="Calibri"/>
                </a:rPr>
                <a:t>Conjugate gradient algorithm</a:t>
              </a:r>
              <a:endParaRPr lang="en-US" sz="769" b="1" kern="0" dirty="0">
                <a:solidFill>
                  <a:prstClr val="white"/>
                </a:solidFill>
                <a:latin typeface="Calibri"/>
              </a:endParaRPr>
            </a:p>
          </p:txBody>
        </p:sp>
      </p:grpSp>
      <p:cxnSp>
        <p:nvCxnSpPr>
          <p:cNvPr id="83" name="Connecteur droit avec flèche 82"/>
          <p:cNvCxnSpPr/>
          <p:nvPr/>
        </p:nvCxnSpPr>
        <p:spPr>
          <a:xfrm>
            <a:off x="2522149" y="1415113"/>
            <a:ext cx="1" cy="107530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8" name="Connecteur en angle 27"/>
          <p:cNvCxnSpPr>
            <a:stCxn id="58" idx="2"/>
            <a:endCxn id="51" idx="1"/>
          </p:cNvCxnSpPr>
          <p:nvPr/>
        </p:nvCxnSpPr>
        <p:spPr>
          <a:xfrm rot="5400000" flipH="1">
            <a:off x="2628145" y="1194105"/>
            <a:ext cx="1014887" cy="1942399"/>
          </a:xfrm>
          <a:prstGeom prst="bentConnector4">
            <a:avLst>
              <a:gd name="adj1" fmla="val -22525"/>
              <a:gd name="adj2" fmla="val 111769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4068240" y="783333"/>
            <a:ext cx="984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>
                <a:solidFill>
                  <a:schemeClr val="bg1"/>
                </a:solidFill>
              </a:rPr>
              <a:t>*</a:t>
            </a:r>
            <a:endParaRPr lang="fr-FR" sz="1050" dirty="0">
              <a:solidFill>
                <a:schemeClr val="bg1"/>
              </a:solidFill>
            </a:endParaRPr>
          </a:p>
        </p:txBody>
      </p:sp>
      <p:sp>
        <p:nvSpPr>
          <p:cNvPr id="71" name="ZoneTexte 70"/>
          <p:cNvSpPr txBox="1"/>
          <p:nvPr/>
        </p:nvSpPr>
        <p:spPr>
          <a:xfrm>
            <a:off x="480462" y="4414171"/>
            <a:ext cx="20721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chemeClr val="accent2"/>
                </a:solidFill>
              </a:rPr>
              <a:t>*</a:t>
            </a:r>
            <a:r>
              <a:rPr lang="fr-FR" sz="1000" dirty="0" err="1" smtClean="0">
                <a:solidFill>
                  <a:schemeClr val="accent2"/>
                </a:solidFill>
              </a:rPr>
              <a:t>Agazzi</a:t>
            </a:r>
            <a:r>
              <a:rPr lang="fr-FR" sz="1000" dirty="0" smtClean="0">
                <a:solidFill>
                  <a:schemeClr val="accent2"/>
                </a:solidFill>
              </a:rPr>
              <a:t>, 2011</a:t>
            </a:r>
            <a:endParaRPr lang="fr-FR" sz="1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216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 animBg="1"/>
      <p:bldP spid="1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>
          <a:xfrm>
            <a:off x="3042487" y="2174102"/>
            <a:ext cx="3789695" cy="1200330"/>
          </a:xfrm>
        </p:spPr>
        <p:txBody>
          <a:bodyPr/>
          <a:lstStyle/>
          <a:p>
            <a:r>
              <a:rPr lang="fr-FR" dirty="0" smtClean="0"/>
              <a:t>First </a:t>
            </a:r>
            <a:r>
              <a:rPr lang="en-US" dirty="0" smtClean="0"/>
              <a:t>results</a:t>
            </a:r>
            <a:endParaRPr lang="en-US" dirty="0"/>
          </a:p>
        </p:txBody>
      </p:sp>
      <p:grpSp>
        <p:nvGrpSpPr>
          <p:cNvPr id="3" name="Groupe 2"/>
          <p:cNvGrpSpPr/>
          <p:nvPr/>
        </p:nvGrpSpPr>
        <p:grpSpPr>
          <a:xfrm>
            <a:off x="1039038" y="3663599"/>
            <a:ext cx="7685809" cy="1154537"/>
            <a:chOff x="553108" y="3181605"/>
            <a:chExt cx="8158419" cy="1241786"/>
          </a:xfrm>
        </p:grpSpPr>
        <p:sp>
          <p:nvSpPr>
            <p:cNvPr id="4" name="Rectangle 3"/>
            <p:cNvSpPr/>
            <p:nvPr/>
          </p:nvSpPr>
          <p:spPr>
            <a:xfrm>
              <a:off x="6912607" y="3214906"/>
              <a:ext cx="1165423" cy="283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2"/>
            <a:srcRect t="28882"/>
            <a:stretch/>
          </p:blipFill>
          <p:spPr>
            <a:xfrm>
              <a:off x="553108" y="3598333"/>
              <a:ext cx="7482426" cy="825058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7955651" y="3605571"/>
              <a:ext cx="755876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050" b="1" dirty="0" err="1" smtClean="0"/>
                <a:t>Cooling</a:t>
              </a:r>
              <a:r>
                <a:rPr lang="fr-FR" sz="1050" b="1" dirty="0" smtClean="0"/>
                <a:t> and </a:t>
              </a:r>
              <a:r>
                <a:rPr lang="fr-FR" sz="1050" b="1" dirty="0" err="1" smtClean="0"/>
                <a:t>ejection</a:t>
              </a:r>
              <a:endParaRPr lang="fr-FR" sz="1050" b="1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989390" y="3268854"/>
              <a:ext cx="1142456" cy="2970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98341" y="3286570"/>
              <a:ext cx="849425" cy="2731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50" b="1" dirty="0" err="1" smtClean="0"/>
                <a:t>Preheating</a:t>
              </a:r>
              <a:endParaRPr lang="fr-FR" sz="1050" b="1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862901" y="3181605"/>
              <a:ext cx="1142456" cy="5081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355828" y="3286570"/>
              <a:ext cx="697986" cy="2731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50" b="1" dirty="0" smtClean="0"/>
                <a:t>Transfer</a:t>
              </a:r>
              <a:endParaRPr lang="fr-FR" sz="1050" b="1" strike="sngStrike" dirty="0">
                <a:solidFill>
                  <a:srgbClr val="FF000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21664" y="3298961"/>
              <a:ext cx="769452" cy="2731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050" b="1" dirty="0" err="1" smtClean="0"/>
                <a:t>Stamping</a:t>
              </a:r>
              <a:endParaRPr lang="fr-FR" sz="1050" b="1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677245" y="3286570"/>
              <a:ext cx="1136943" cy="2731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050" b="1" dirty="0" smtClean="0"/>
                <a:t>Overmolding</a:t>
              </a:r>
              <a:endParaRPr lang="fr-FR" sz="1050" b="1" dirty="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596180" y="3323388"/>
              <a:ext cx="190513" cy="18797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/>
                <a:t>1</a:t>
              </a:r>
              <a:endParaRPr lang="fr-FR" dirty="0"/>
            </a:p>
          </p:txBody>
        </p:sp>
        <p:sp>
          <p:nvSpPr>
            <p:cNvPr id="14" name="Ellipse 13"/>
            <p:cNvSpPr/>
            <p:nvPr/>
          </p:nvSpPr>
          <p:spPr>
            <a:xfrm>
              <a:off x="2183760" y="3323388"/>
              <a:ext cx="190513" cy="18797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/>
                <a:t>2</a:t>
              </a:r>
              <a:endParaRPr lang="fr-FR" dirty="0"/>
            </a:p>
          </p:txBody>
        </p:sp>
        <p:sp>
          <p:nvSpPr>
            <p:cNvPr id="15" name="Ellipse 14"/>
            <p:cNvSpPr/>
            <p:nvPr/>
          </p:nvSpPr>
          <p:spPr>
            <a:xfrm>
              <a:off x="3762529" y="3323388"/>
              <a:ext cx="190513" cy="18797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/>
                <a:t>3</a:t>
              </a:r>
              <a:endParaRPr lang="fr-FR" sz="1200" dirty="0"/>
            </a:p>
          </p:txBody>
        </p:sp>
        <p:sp>
          <p:nvSpPr>
            <p:cNvPr id="16" name="Ellipse 15"/>
            <p:cNvSpPr/>
            <p:nvPr/>
          </p:nvSpPr>
          <p:spPr>
            <a:xfrm>
              <a:off x="5526494" y="3323388"/>
              <a:ext cx="190513" cy="18797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/>
                <a:t>4</a:t>
              </a:r>
              <a:endParaRPr lang="fr-FR" dirty="0"/>
            </a:p>
          </p:txBody>
        </p:sp>
      </p:grpSp>
      <p:cxnSp>
        <p:nvCxnSpPr>
          <p:cNvPr id="17" name="Connecteur en angle 16"/>
          <p:cNvCxnSpPr/>
          <p:nvPr/>
        </p:nvCxnSpPr>
        <p:spPr>
          <a:xfrm rot="16200000" flipH="1">
            <a:off x="3471573" y="3104782"/>
            <a:ext cx="1055224" cy="19327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en angle 17"/>
          <p:cNvCxnSpPr/>
          <p:nvPr/>
        </p:nvCxnSpPr>
        <p:spPr>
          <a:xfrm rot="16200000" flipH="1">
            <a:off x="4603118" y="2863829"/>
            <a:ext cx="1105927" cy="8128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en angle 18"/>
          <p:cNvCxnSpPr/>
          <p:nvPr/>
        </p:nvCxnSpPr>
        <p:spPr>
          <a:xfrm rot="5400000">
            <a:off x="2428231" y="2916496"/>
            <a:ext cx="1029726" cy="8382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2070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Thème Office">
  <a:themeElements>
    <a:clrScheme name="Couleurs IRT JV">
      <a:dk1>
        <a:srgbClr val="004851"/>
      </a:dk1>
      <a:lt1>
        <a:sysClr val="window" lastClr="FFFFFF"/>
      </a:lt1>
      <a:dk2>
        <a:srgbClr val="53565A"/>
      </a:dk2>
      <a:lt2>
        <a:srgbClr val="E7E6E6"/>
      </a:lt2>
      <a:accent1>
        <a:srgbClr val="C4D600"/>
      </a:accent1>
      <a:accent2>
        <a:srgbClr val="00778B"/>
      </a:accent2>
      <a:accent3>
        <a:srgbClr val="6BCABA"/>
      </a:accent3>
      <a:accent4>
        <a:srgbClr val="5F259F"/>
      </a:accent4>
      <a:accent5>
        <a:srgbClr val="FF0000"/>
      </a:accent5>
      <a:accent6>
        <a:srgbClr val="FFD100"/>
      </a:accent6>
      <a:hlink>
        <a:srgbClr val="C4D600"/>
      </a:hlink>
      <a:folHlink>
        <a:srgbClr val="5F259F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RT_Jules_Verne">
  <a:themeElements>
    <a:clrScheme name="IRT Jules Verne">
      <a:dk1>
        <a:sysClr val="windowText" lastClr="000000"/>
      </a:dk1>
      <a:lt1>
        <a:sysClr val="window" lastClr="FFFFFF"/>
      </a:lt1>
      <a:dk2>
        <a:srgbClr val="004851"/>
      </a:dk2>
      <a:lt2>
        <a:srgbClr val="DBF5F9"/>
      </a:lt2>
      <a:accent1>
        <a:srgbClr val="00778B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C4D600"/>
      </a:accent6>
      <a:hlink>
        <a:srgbClr val="E2D700"/>
      </a:hlink>
      <a:folHlink>
        <a:srgbClr val="53565A"/>
      </a:folHlink>
    </a:clrScheme>
    <a:fontScheme name="IRT Jules Verne">
      <a:majorFont>
        <a:latin typeface="Calibri"/>
        <a:ea typeface=""/>
        <a:cs typeface=""/>
      </a:majorFont>
      <a:minorFont>
        <a:latin typeface="Franklin Gothic Book"/>
        <a:ea typeface=""/>
        <a:cs typeface=""/>
      </a:minorFont>
    </a:fontScheme>
    <a:fmtScheme name="Urbai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IRT_Jules_Verne">
  <a:themeElements>
    <a:clrScheme name="IRT Jules Verne">
      <a:dk1>
        <a:sysClr val="windowText" lastClr="000000"/>
      </a:dk1>
      <a:lt1>
        <a:sysClr val="window" lastClr="FFFFFF"/>
      </a:lt1>
      <a:dk2>
        <a:srgbClr val="004851"/>
      </a:dk2>
      <a:lt2>
        <a:srgbClr val="DBF5F9"/>
      </a:lt2>
      <a:accent1>
        <a:srgbClr val="00778B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C4D600"/>
      </a:accent6>
      <a:hlink>
        <a:srgbClr val="E2D700"/>
      </a:hlink>
      <a:folHlink>
        <a:srgbClr val="53565A"/>
      </a:folHlink>
    </a:clrScheme>
    <a:fontScheme name="IRT Jules Verne">
      <a:majorFont>
        <a:latin typeface="Calibri"/>
        <a:ea typeface=""/>
        <a:cs typeface=""/>
      </a:majorFont>
      <a:minorFont>
        <a:latin typeface="Franklin Gothic Book"/>
        <a:ea typeface=""/>
        <a:cs typeface=""/>
      </a:minorFont>
    </a:fontScheme>
    <a:fmtScheme name="Urbai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IRT_Jules_Verne">
  <a:themeElements>
    <a:clrScheme name="IRT Jules Verne">
      <a:dk1>
        <a:sysClr val="windowText" lastClr="000000"/>
      </a:dk1>
      <a:lt1>
        <a:sysClr val="window" lastClr="FFFFFF"/>
      </a:lt1>
      <a:dk2>
        <a:srgbClr val="004851"/>
      </a:dk2>
      <a:lt2>
        <a:srgbClr val="DBF5F9"/>
      </a:lt2>
      <a:accent1>
        <a:srgbClr val="00778B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C4D600"/>
      </a:accent6>
      <a:hlink>
        <a:srgbClr val="E2D700"/>
      </a:hlink>
      <a:folHlink>
        <a:srgbClr val="53565A"/>
      </a:folHlink>
    </a:clrScheme>
    <a:fontScheme name="IRT Jules Verne">
      <a:majorFont>
        <a:latin typeface="Calibri"/>
        <a:ea typeface=""/>
        <a:cs typeface=""/>
      </a:majorFont>
      <a:minorFont>
        <a:latin typeface="Franklin Gothic Book"/>
        <a:ea typeface=""/>
        <a:cs typeface=""/>
      </a:minorFont>
    </a:fontScheme>
    <a:fmtScheme name="Urbai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IRT_Jules_Verne">
  <a:themeElements>
    <a:clrScheme name="IRT Jules Verne">
      <a:dk1>
        <a:sysClr val="windowText" lastClr="000000"/>
      </a:dk1>
      <a:lt1>
        <a:sysClr val="window" lastClr="FFFFFF"/>
      </a:lt1>
      <a:dk2>
        <a:srgbClr val="004851"/>
      </a:dk2>
      <a:lt2>
        <a:srgbClr val="DBF5F9"/>
      </a:lt2>
      <a:accent1>
        <a:srgbClr val="00778B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C4D600"/>
      </a:accent6>
      <a:hlink>
        <a:srgbClr val="E2D700"/>
      </a:hlink>
      <a:folHlink>
        <a:srgbClr val="53565A"/>
      </a:folHlink>
    </a:clrScheme>
    <a:fontScheme name="IRT Jules Verne">
      <a:majorFont>
        <a:latin typeface="Calibri"/>
        <a:ea typeface=""/>
        <a:cs typeface=""/>
      </a:majorFont>
      <a:minorFont>
        <a:latin typeface="Franklin Gothic Book"/>
        <a:ea typeface=""/>
        <a:cs typeface=""/>
      </a:minorFont>
    </a:fontScheme>
    <a:fmtScheme name="Urbai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IRT_Jules_Verne">
  <a:themeElements>
    <a:clrScheme name="IRT Jules Verne">
      <a:dk1>
        <a:sysClr val="windowText" lastClr="000000"/>
      </a:dk1>
      <a:lt1>
        <a:sysClr val="window" lastClr="FFFFFF"/>
      </a:lt1>
      <a:dk2>
        <a:srgbClr val="004851"/>
      </a:dk2>
      <a:lt2>
        <a:srgbClr val="DBF5F9"/>
      </a:lt2>
      <a:accent1>
        <a:srgbClr val="00778B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C4D600"/>
      </a:accent6>
      <a:hlink>
        <a:srgbClr val="E2D700"/>
      </a:hlink>
      <a:folHlink>
        <a:srgbClr val="53565A"/>
      </a:folHlink>
    </a:clrScheme>
    <a:fontScheme name="IRT Jules Verne">
      <a:majorFont>
        <a:latin typeface="Calibri"/>
        <a:ea typeface=""/>
        <a:cs typeface=""/>
      </a:majorFont>
      <a:minorFont>
        <a:latin typeface="Franklin Gothic Book"/>
        <a:ea typeface=""/>
        <a:cs typeface=""/>
      </a:minorFont>
    </a:fontScheme>
    <a:fmtScheme name="Urbai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75655</TotalTime>
  <Words>840</Words>
  <Application>Microsoft Office PowerPoint</Application>
  <PresentationFormat>Affichage à l'écran (16:9)</PresentationFormat>
  <Paragraphs>259</Paragraphs>
  <Slides>14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14</vt:i4>
      </vt:variant>
      <vt:variant>
        <vt:lpstr>Thème</vt:lpstr>
      </vt:variant>
      <vt:variant>
        <vt:i4>6</vt:i4>
      </vt:variant>
      <vt:variant>
        <vt:lpstr>Titres des diapositives</vt:lpstr>
      </vt:variant>
      <vt:variant>
        <vt:i4>14</vt:i4>
      </vt:variant>
    </vt:vector>
  </HeadingPairs>
  <TitlesOfParts>
    <vt:vector size="34" baseType="lpstr">
      <vt:lpstr>Arial Unicode MS</vt:lpstr>
      <vt:lpstr>Arial</vt:lpstr>
      <vt:lpstr>Arial Black</vt:lpstr>
      <vt:lpstr>Berlin Sans FB Demi</vt:lpstr>
      <vt:lpstr>Calibri</vt:lpstr>
      <vt:lpstr>Cambria Math</vt:lpstr>
      <vt:lpstr>Courier New</vt:lpstr>
      <vt:lpstr>Franklin Gothic Book</vt:lpstr>
      <vt:lpstr>Franklin Gothic Medium</vt:lpstr>
      <vt:lpstr>Georgia</vt:lpstr>
      <vt:lpstr>Trebuchet MS</vt:lpstr>
      <vt:lpstr>Wingdings</vt:lpstr>
      <vt:lpstr>Wingdings 2</vt:lpstr>
      <vt:lpstr>ZapfChancery</vt:lpstr>
      <vt:lpstr>Thème Office</vt:lpstr>
      <vt:lpstr>IRT_Jules_Verne</vt:lpstr>
      <vt:lpstr>1_IRT_Jules_Verne</vt:lpstr>
      <vt:lpstr>2_IRT_Jules_Verne</vt:lpstr>
      <vt:lpstr>3_IRT_Jules_Verne</vt:lpstr>
      <vt:lpstr>4_IRT_Jules_Verne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Reyes Rodrigues Enrique</cp:lastModifiedBy>
  <cp:revision>291</cp:revision>
  <cp:lastPrinted>2019-07-18T13:45:52Z</cp:lastPrinted>
  <dcterms:created xsi:type="dcterms:W3CDTF">2019-04-19T09:40:40Z</dcterms:created>
  <dcterms:modified xsi:type="dcterms:W3CDTF">2020-09-25T08:58:31Z</dcterms:modified>
</cp:coreProperties>
</file>