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notesMasterIdLst>
    <p:notesMasterId r:id="rId28"/>
  </p:notesMasterIdLst>
  <p:sldIdLst>
    <p:sldId id="258" r:id="rId2"/>
    <p:sldId id="279" r:id="rId3"/>
    <p:sldId id="301" r:id="rId4"/>
    <p:sldId id="302" r:id="rId5"/>
    <p:sldId id="262" r:id="rId6"/>
    <p:sldId id="263" r:id="rId7"/>
    <p:sldId id="282" r:id="rId8"/>
    <p:sldId id="304" r:id="rId9"/>
    <p:sldId id="283" r:id="rId10"/>
    <p:sldId id="284" r:id="rId11"/>
    <p:sldId id="285" r:id="rId12"/>
    <p:sldId id="286" r:id="rId13"/>
    <p:sldId id="287" r:id="rId14"/>
    <p:sldId id="288" r:id="rId15"/>
    <p:sldId id="289" r:id="rId16"/>
    <p:sldId id="291" r:id="rId17"/>
    <p:sldId id="292" r:id="rId18"/>
    <p:sldId id="293" r:id="rId19"/>
    <p:sldId id="295" r:id="rId20"/>
    <p:sldId id="277" r:id="rId21"/>
    <p:sldId id="299" r:id="rId22"/>
    <p:sldId id="296" r:id="rId23"/>
    <p:sldId id="305" r:id="rId24"/>
    <p:sldId id="300" r:id="rId25"/>
    <p:sldId id="298" r:id="rId26"/>
    <p:sldId id="278" r:id="rId2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ima slide" id="{047D8CB6-0A10-42E3-AA3E-FE2108D9BE60}">
          <p14:sldIdLst/>
        </p14:section>
        <p14:section name="Altre slide" id="{1B6C0573-9D18-479B-BC36-0BD8D6DB0400}">
          <p14:sldIdLst>
            <p14:sldId id="258"/>
            <p14:sldId id="279"/>
            <p14:sldId id="301"/>
            <p14:sldId id="302"/>
            <p14:sldId id="262"/>
            <p14:sldId id="263"/>
            <p14:sldId id="282"/>
            <p14:sldId id="304"/>
            <p14:sldId id="283"/>
            <p14:sldId id="284"/>
            <p14:sldId id="285"/>
            <p14:sldId id="286"/>
            <p14:sldId id="287"/>
            <p14:sldId id="288"/>
            <p14:sldId id="289"/>
            <p14:sldId id="291"/>
            <p14:sldId id="292"/>
            <p14:sldId id="293"/>
            <p14:sldId id="295"/>
            <p14:sldId id="277"/>
            <p14:sldId id="299"/>
            <p14:sldId id="296"/>
            <p14:sldId id="305"/>
            <p14:sldId id="300"/>
            <p14:sldId id="298"/>
            <p14:sldId id="27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iom Srl" initials="ES" lastIdx="1" clrIdx="0">
    <p:extLst>
      <p:ext uri="{19B8F6BF-5375-455C-9EA6-DF929625EA0E}">
        <p15:presenceInfo xmlns:p15="http://schemas.microsoft.com/office/powerpoint/2012/main" userId="7d546f5b7a61530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1070" autoAdjust="0"/>
    <p:restoredTop sz="94660" autoAdjust="0"/>
  </p:normalViewPr>
  <p:slideViewPr>
    <p:cSldViewPr snapToGrid="0">
      <p:cViewPr varScale="1">
        <p:scale>
          <a:sx n="123" d="100"/>
          <a:sy n="123" d="100"/>
        </p:scale>
        <p:origin x="200" y="2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AC0ABA-3173-4BD7-B41D-B491AFD46B62}" type="datetimeFigureOut">
              <a:rPr lang="it-IT" smtClean="0"/>
              <a:t>25/09/20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D18020-8056-47E5-B03C-3A700921E7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4779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FABE0DC4-2226-4D0B-A2BD-8E9797BBE9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17" name="Segnaposto piè di pagina 8">
            <a:extLst>
              <a:ext uri="{FF2B5EF4-FFF2-40B4-BE49-F238E27FC236}">
                <a16:creationId xmlns:a16="http://schemas.microsoft.com/office/drawing/2014/main" id="{DA74CCB1-7CFE-40F9-92E9-9EF85483A1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Titolo memoria</a:t>
            </a:r>
          </a:p>
        </p:txBody>
      </p:sp>
      <p:sp>
        <p:nvSpPr>
          <p:cNvPr id="18" name="Segnaposto numero diapositiva 9">
            <a:extLst>
              <a:ext uri="{FF2B5EF4-FFF2-40B4-BE49-F238E27FC236}">
                <a16:creationId xmlns:a16="http://schemas.microsoft.com/office/drawing/2014/main" id="{0FD6349A-1665-4FDA-83DC-951704D0B8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036128-DE14-4199-98A4-F3942FAE97A4}" type="slidenum">
              <a:rPr lang="it-IT" smtClean="0"/>
              <a:t>‹N›</a:t>
            </a:fld>
            <a:endParaRPr lang="it-IT"/>
          </a:p>
        </p:txBody>
      </p:sp>
      <p:sp>
        <p:nvSpPr>
          <p:cNvPr id="19" name="Segnaposto data 10">
            <a:extLst>
              <a:ext uri="{FF2B5EF4-FFF2-40B4-BE49-F238E27FC236}">
                <a16:creationId xmlns:a16="http://schemas.microsoft.com/office/drawing/2014/main" id="{9386A1A0-1955-4B9D-945D-0407B53A43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75° Congresso Nazionale ATI</a:t>
            </a:r>
          </a:p>
          <a:p>
            <a:r>
              <a:rPr lang="it-IT" dirty="0"/>
              <a:t>Roma, 15-16 settembre 2020</a:t>
            </a:r>
          </a:p>
        </p:txBody>
      </p:sp>
    </p:spTree>
    <p:extLst>
      <p:ext uri="{BB962C8B-B14F-4D97-AF65-F5344CB8AC3E}">
        <p14:creationId xmlns:p14="http://schemas.microsoft.com/office/powerpoint/2010/main" val="1818558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BA01D34-1D97-43B8-B43C-C0F8E97C6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2354B61C-5B25-4D67-8AF2-A6E382135EF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/>
              <a:t>Titolo memoria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A9FD464-CD4B-454D-95E3-C44225B76CF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036128-DE14-4199-98A4-F3942FAE97A4}" type="slidenum">
              <a:rPr lang="it-IT" smtClean="0"/>
              <a:t>‹N›</a:t>
            </a:fld>
            <a:endParaRPr lang="it-IT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6A02516-1FA5-4DEF-B29C-375D2FC0B297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it-IT" dirty="0"/>
              <a:t>75° Congresso Nazionale ATI</a:t>
            </a:r>
          </a:p>
          <a:p>
            <a:r>
              <a:rPr lang="it-IT" dirty="0"/>
              <a:t>Roma, 15-16 settembre 2020</a:t>
            </a:r>
          </a:p>
        </p:txBody>
      </p:sp>
    </p:spTree>
    <p:extLst>
      <p:ext uri="{BB962C8B-B14F-4D97-AF65-F5344CB8AC3E}">
        <p14:creationId xmlns:p14="http://schemas.microsoft.com/office/powerpoint/2010/main" val="1739513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A4DE509B-8F81-4910-8294-23D4E974C7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Titolo memoria</a:t>
            </a:r>
          </a:p>
        </p:txBody>
      </p:sp>
      <p:sp>
        <p:nvSpPr>
          <p:cNvPr id="10" name="Segnaposto numero diapositiva 9">
            <a:extLst>
              <a:ext uri="{FF2B5EF4-FFF2-40B4-BE49-F238E27FC236}">
                <a16:creationId xmlns:a16="http://schemas.microsoft.com/office/drawing/2014/main" id="{56157E51-00B9-4E39-B15F-D1AA7D2CB0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036128-DE14-4199-98A4-F3942FAE97A4}" type="slidenum">
              <a:rPr lang="it-IT" smtClean="0"/>
              <a:t>‹N›</a:t>
            </a:fld>
            <a:endParaRPr lang="it-IT"/>
          </a:p>
        </p:txBody>
      </p:sp>
      <p:sp>
        <p:nvSpPr>
          <p:cNvPr id="11" name="Segnaposto data 10">
            <a:extLst>
              <a:ext uri="{FF2B5EF4-FFF2-40B4-BE49-F238E27FC236}">
                <a16:creationId xmlns:a16="http://schemas.microsoft.com/office/drawing/2014/main" id="{15A4F07B-C65D-436E-B5E2-079235CB95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75° Congresso Nazionale ATI</a:t>
            </a:r>
          </a:p>
          <a:p>
            <a:r>
              <a:rPr lang="it-IT" dirty="0"/>
              <a:t>Roma, 15-16 settembre 2020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27444973-BA2F-4825-9EE3-59354A350A0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71" y="6268912"/>
            <a:ext cx="53711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015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8.emf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g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29.png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>
            <a:extLst>
              <a:ext uri="{FF2B5EF4-FFF2-40B4-BE49-F238E27FC236}">
                <a16:creationId xmlns:a16="http://schemas.microsoft.com/office/drawing/2014/main" id="{7858B314-AEE0-4E74-A7ED-7EEA841A5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59877"/>
          </a:xfrm>
        </p:spPr>
        <p:txBody>
          <a:bodyPr/>
          <a:lstStyle/>
          <a:p>
            <a:pPr algn="ctr"/>
            <a: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Multi-</a:t>
            </a:r>
            <a:r>
              <a:rPr lang="it-IT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Physical</a:t>
            </a:r>
            <a: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Simulation</a:t>
            </a:r>
            <a: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Aerostatic</a:t>
            </a:r>
            <a: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Bearings</a:t>
            </a:r>
            <a:endParaRPr lang="it-IT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DD09EB6B-060D-47AF-A9CE-7E9C98FA583C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it-IT" dirty="0"/>
              <a:t>COMSOL Conference 2020 Europe</a:t>
            </a:r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2796B0E8-D26E-4A73-AB6B-0BF4DA87011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Multi-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Physical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Simulation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Aerostatic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Bearings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34F4635-2BFC-411C-95D9-EA8329C23AD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036128-DE14-4199-98A4-F3942FAE97A4}" type="slidenum">
              <a:rPr lang="it-IT" smtClean="0"/>
              <a:t>1</a:t>
            </a:fld>
            <a:endParaRPr lang="it-IT"/>
          </a:p>
        </p:txBody>
      </p:sp>
      <p:sp>
        <p:nvSpPr>
          <p:cNvPr id="12" name="Titolo 5">
            <a:extLst>
              <a:ext uri="{FF2B5EF4-FFF2-40B4-BE49-F238E27FC236}">
                <a16:creationId xmlns:a16="http://schemas.microsoft.com/office/drawing/2014/main" id="{6663EB3C-F533-3942-A0B6-6943029468D8}"/>
              </a:ext>
            </a:extLst>
          </p:cNvPr>
          <p:cNvSpPr txBox="1">
            <a:spLocks/>
          </p:cNvSpPr>
          <p:nvPr/>
        </p:nvSpPr>
        <p:spPr>
          <a:xfrm>
            <a:off x="0" y="1688123"/>
            <a:ext cx="12192000" cy="135987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35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it-IT" sz="3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Colombo, L. Lentini, T. Raparelli, A. Trivella, V. Viktorov</a:t>
            </a:r>
          </a:p>
          <a:p>
            <a:pPr algn="ctr"/>
            <a:endParaRPr lang="it-IT" sz="35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Department</a:t>
            </a:r>
            <a:r>
              <a:rPr lang="it-IT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Mechanical</a:t>
            </a:r>
            <a:r>
              <a:rPr lang="it-IT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it-IT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Aerospace</a:t>
            </a:r>
            <a:r>
              <a:rPr lang="it-IT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Engineering</a:t>
            </a:r>
            <a:endParaRPr lang="it-IT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Politecnico di </a:t>
            </a:r>
            <a:r>
              <a:rPr lang="it-IT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Torino,Turin</a:t>
            </a:r>
            <a:r>
              <a:rPr lang="it-IT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it-IT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Italy</a:t>
            </a:r>
            <a:r>
              <a:rPr lang="it-IT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it-IT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algn="just"/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magine 2" descr="Immagine che contiene scatola&#10;&#10;Descrizione generata automaticamente">
            <a:extLst>
              <a:ext uri="{FF2B5EF4-FFF2-40B4-BE49-F238E27FC236}">
                <a16:creationId xmlns:a16="http://schemas.microsoft.com/office/drawing/2014/main" id="{1D809EAA-428E-9B40-A28B-5E7711513C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0" y="6138000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9796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>
            <a:extLst>
              <a:ext uri="{FF2B5EF4-FFF2-40B4-BE49-F238E27FC236}">
                <a16:creationId xmlns:a16="http://schemas.microsoft.com/office/drawing/2014/main" id="{7858B314-AEE0-4E74-A7ED-7EEA841A5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85446"/>
          </a:xfrm>
        </p:spPr>
        <p:txBody>
          <a:bodyPr/>
          <a:lstStyle/>
          <a:p>
            <a: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b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AIM OF THE STUDY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34F4635-2BFC-411C-95D9-EA8329C23AD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036128-DE14-4199-98A4-F3942FAE97A4}" type="slidenum">
              <a:rPr lang="it-IT" smtClean="0"/>
              <a:t>10</a:t>
            </a:fld>
            <a:endParaRPr lang="it-IT"/>
          </a:p>
        </p:txBody>
      </p:sp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CD78AA55-38C2-F649-AF10-CBBA90BE968F}"/>
              </a:ext>
            </a:extLst>
          </p:cNvPr>
          <p:cNvCxnSpPr>
            <a:cxnSpLocks/>
          </p:cNvCxnSpPr>
          <p:nvPr/>
        </p:nvCxnSpPr>
        <p:spPr>
          <a:xfrm flipV="1">
            <a:off x="0" y="991569"/>
            <a:ext cx="12191998" cy="4129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egnaposto data 6">
            <a:extLst>
              <a:ext uri="{FF2B5EF4-FFF2-40B4-BE49-F238E27FC236}">
                <a16:creationId xmlns:a16="http://schemas.microsoft.com/office/drawing/2014/main" id="{88313E5A-475A-6341-9047-E816EB1199FF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it-IT" dirty="0"/>
              <a:t>COMSOL Conference 2020 Europe</a:t>
            </a:r>
          </a:p>
        </p:txBody>
      </p:sp>
      <p:sp>
        <p:nvSpPr>
          <p:cNvPr id="13" name="Segnaposto piè di pagina 7">
            <a:extLst>
              <a:ext uri="{FF2B5EF4-FFF2-40B4-BE49-F238E27FC236}">
                <a16:creationId xmlns:a16="http://schemas.microsoft.com/office/drawing/2014/main" id="{24ED5685-6EFD-754D-86C3-D04BB0C700E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Multi-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Physical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Simulation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Aerostatic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Bearings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Immagine 13" descr="Immagine che contiene scatola&#10;&#10;Descrizione generata automaticamente">
            <a:extLst>
              <a:ext uri="{FF2B5EF4-FFF2-40B4-BE49-F238E27FC236}">
                <a16:creationId xmlns:a16="http://schemas.microsoft.com/office/drawing/2014/main" id="{D42E8C5E-9D25-6742-A32F-A8AC1C2A01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0" y="6138000"/>
            <a:ext cx="720000" cy="720000"/>
          </a:xfrm>
          <a:prstGeom prst="rect">
            <a:avLst/>
          </a:prstGeom>
        </p:spPr>
      </p:pic>
      <p:sp>
        <p:nvSpPr>
          <p:cNvPr id="19" name="Rettangolo 18">
            <a:extLst>
              <a:ext uri="{FF2B5EF4-FFF2-40B4-BE49-F238E27FC236}">
                <a16:creationId xmlns:a16="http://schemas.microsoft.com/office/drawing/2014/main" id="{70C03ECC-9230-8545-8CCB-72987C93920B}"/>
              </a:ext>
            </a:extLst>
          </p:cNvPr>
          <p:cNvSpPr/>
          <p:nvPr/>
        </p:nvSpPr>
        <p:spPr>
          <a:xfrm>
            <a:off x="0" y="1074714"/>
            <a:ext cx="1219199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2400" spc="-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aim of this study to evaluate to what extent the accuracy of numerical models can influenced by some of these “secondary” aspects:</a:t>
            </a:r>
          </a:p>
          <a:p>
            <a:pPr lvl="0" algn="just"/>
            <a:endParaRPr lang="en-US" sz="2400" spc="-5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+mj-lt"/>
              <a:buAutoNum type="arabicPeriod"/>
            </a:pPr>
            <a:r>
              <a:rPr lang="en-US" sz="2400" b="1" spc="-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Tilting</a:t>
            </a:r>
          </a:p>
          <a:p>
            <a:pPr lvl="0" algn="just"/>
            <a:endParaRPr lang="en-US" sz="2400" spc="-5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en-US" sz="2400" spc="-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US" sz="2400" spc="-1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C7E1B4C1-3B36-784B-945C-AA2BF7FCBD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356010">
            <a:off x="6994458" y="697931"/>
            <a:ext cx="3600000" cy="4658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8116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>
            <a:extLst>
              <a:ext uri="{FF2B5EF4-FFF2-40B4-BE49-F238E27FC236}">
                <a16:creationId xmlns:a16="http://schemas.microsoft.com/office/drawing/2014/main" id="{7858B314-AEE0-4E74-A7ED-7EEA841A5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85446"/>
          </a:xfrm>
        </p:spPr>
        <p:txBody>
          <a:bodyPr/>
          <a:lstStyle/>
          <a:p>
            <a: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b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AIM OF THE STUDY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34F4635-2BFC-411C-95D9-EA8329C23AD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036128-DE14-4199-98A4-F3942FAE97A4}" type="slidenum">
              <a:rPr lang="it-IT" smtClean="0"/>
              <a:t>11</a:t>
            </a:fld>
            <a:endParaRPr lang="it-IT"/>
          </a:p>
        </p:txBody>
      </p:sp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CD78AA55-38C2-F649-AF10-CBBA90BE968F}"/>
              </a:ext>
            </a:extLst>
          </p:cNvPr>
          <p:cNvCxnSpPr>
            <a:cxnSpLocks/>
          </p:cNvCxnSpPr>
          <p:nvPr/>
        </p:nvCxnSpPr>
        <p:spPr>
          <a:xfrm flipV="1">
            <a:off x="0" y="991569"/>
            <a:ext cx="12191998" cy="4129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egnaposto data 6">
            <a:extLst>
              <a:ext uri="{FF2B5EF4-FFF2-40B4-BE49-F238E27FC236}">
                <a16:creationId xmlns:a16="http://schemas.microsoft.com/office/drawing/2014/main" id="{88313E5A-475A-6341-9047-E816EB1199FF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it-IT" dirty="0"/>
              <a:t>COMSOL Conference 2020 Europe</a:t>
            </a:r>
          </a:p>
        </p:txBody>
      </p:sp>
      <p:sp>
        <p:nvSpPr>
          <p:cNvPr id="13" name="Segnaposto piè di pagina 7">
            <a:extLst>
              <a:ext uri="{FF2B5EF4-FFF2-40B4-BE49-F238E27FC236}">
                <a16:creationId xmlns:a16="http://schemas.microsoft.com/office/drawing/2014/main" id="{24ED5685-6EFD-754D-86C3-D04BB0C700E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Multi-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Physical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Simulation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Aerostatic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Bearings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Immagine 13" descr="Immagine che contiene scatola&#10;&#10;Descrizione generata automaticamente">
            <a:extLst>
              <a:ext uri="{FF2B5EF4-FFF2-40B4-BE49-F238E27FC236}">
                <a16:creationId xmlns:a16="http://schemas.microsoft.com/office/drawing/2014/main" id="{D42E8C5E-9D25-6742-A32F-A8AC1C2A01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0" y="6138000"/>
            <a:ext cx="720000" cy="720000"/>
          </a:xfrm>
          <a:prstGeom prst="rect">
            <a:avLst/>
          </a:prstGeom>
        </p:spPr>
      </p:pic>
      <p:sp>
        <p:nvSpPr>
          <p:cNvPr id="19" name="Rettangolo 18">
            <a:extLst>
              <a:ext uri="{FF2B5EF4-FFF2-40B4-BE49-F238E27FC236}">
                <a16:creationId xmlns:a16="http://schemas.microsoft.com/office/drawing/2014/main" id="{70C03ECC-9230-8545-8CCB-72987C93920B}"/>
              </a:ext>
            </a:extLst>
          </p:cNvPr>
          <p:cNvSpPr/>
          <p:nvPr/>
        </p:nvSpPr>
        <p:spPr>
          <a:xfrm>
            <a:off x="0" y="1074714"/>
            <a:ext cx="1219199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2400" spc="-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aim of this study to evaluate to what extent the accuracy of numerical models can influenced by some of these “secondary” aspects:</a:t>
            </a:r>
          </a:p>
          <a:p>
            <a:pPr lvl="0" algn="just"/>
            <a:endParaRPr lang="en-US" sz="2400" spc="-5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+mj-lt"/>
              <a:buAutoNum type="arabicPeriod"/>
            </a:pPr>
            <a:r>
              <a:rPr lang="en-US" sz="2400" spc="-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Tilting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en-US" sz="2400" b="1" spc="-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Concavity of the Bearing Land</a:t>
            </a:r>
          </a:p>
          <a:p>
            <a:pPr lvl="0" algn="just"/>
            <a:endParaRPr lang="en-US" sz="2400" spc="-5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en-US" sz="2400" spc="-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US" sz="2400" spc="-1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5" name="Gruppo 14">
            <a:extLst>
              <a:ext uri="{FF2B5EF4-FFF2-40B4-BE49-F238E27FC236}">
                <a16:creationId xmlns:a16="http://schemas.microsoft.com/office/drawing/2014/main" id="{62E5116E-5B58-EE47-A5B2-1AC06F5C5490}"/>
              </a:ext>
            </a:extLst>
          </p:cNvPr>
          <p:cNvGrpSpPr/>
          <p:nvPr/>
        </p:nvGrpSpPr>
        <p:grpSpPr>
          <a:xfrm>
            <a:off x="5662200" y="1641851"/>
            <a:ext cx="6383985" cy="3966430"/>
            <a:chOff x="5662200" y="1641851"/>
            <a:chExt cx="6383985" cy="3966430"/>
          </a:xfrm>
        </p:grpSpPr>
        <p:pic>
          <p:nvPicPr>
            <p:cNvPr id="5" name="Immagine 4" descr="Immagine che contiene screenshot, uomo, cavalcando, inpiedi&#10;&#10;Descrizione generata automaticamente">
              <a:extLst>
                <a:ext uri="{FF2B5EF4-FFF2-40B4-BE49-F238E27FC236}">
                  <a16:creationId xmlns:a16="http://schemas.microsoft.com/office/drawing/2014/main" id="{F353CD74-BAD1-864E-8D74-D11AA8574A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79" t="5044" r="2903"/>
            <a:stretch/>
          </p:blipFill>
          <p:spPr>
            <a:xfrm>
              <a:off x="8643577" y="4211473"/>
              <a:ext cx="3402608" cy="1396808"/>
            </a:xfrm>
            <a:prstGeom prst="rect">
              <a:avLst/>
            </a:prstGeom>
          </p:spPr>
        </p:pic>
        <p:pic>
          <p:nvPicPr>
            <p:cNvPr id="8" name="Immagine 7">
              <a:extLst>
                <a:ext uri="{FF2B5EF4-FFF2-40B4-BE49-F238E27FC236}">
                  <a16:creationId xmlns:a16="http://schemas.microsoft.com/office/drawing/2014/main" id="{2E1B2192-E581-1A48-9A88-23CA7B6E16D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31" t="15668" r="9412" b="17142"/>
            <a:stretch/>
          </p:blipFill>
          <p:spPr>
            <a:xfrm>
              <a:off x="5662200" y="1641851"/>
              <a:ext cx="4320000" cy="2538505"/>
            </a:xfrm>
            <a:prstGeom prst="rect">
              <a:avLst/>
            </a:prstGeom>
          </p:spPr>
        </p:pic>
        <p:sp>
          <p:nvSpPr>
            <p:cNvPr id="10" name="Ovale 9">
              <a:extLst>
                <a:ext uri="{FF2B5EF4-FFF2-40B4-BE49-F238E27FC236}">
                  <a16:creationId xmlns:a16="http://schemas.microsoft.com/office/drawing/2014/main" id="{4827E104-9E3F-294A-8CB6-DD504E204B98}"/>
                </a:ext>
              </a:extLst>
            </p:cNvPr>
            <p:cNvSpPr/>
            <p:nvPr/>
          </p:nvSpPr>
          <p:spPr>
            <a:xfrm>
              <a:off x="6368143" y="2522764"/>
              <a:ext cx="3420836" cy="1322615"/>
            </a:xfrm>
            <a:prstGeom prst="ellipse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" name="Freccia curva 10">
              <a:extLst>
                <a:ext uri="{FF2B5EF4-FFF2-40B4-BE49-F238E27FC236}">
                  <a16:creationId xmlns:a16="http://schemas.microsoft.com/office/drawing/2014/main" id="{14ABE86C-9A6E-694B-A118-5FE7ED39FCFA}"/>
                </a:ext>
              </a:extLst>
            </p:cNvPr>
            <p:cNvSpPr/>
            <p:nvPr/>
          </p:nvSpPr>
          <p:spPr>
            <a:xfrm rot="4920031">
              <a:off x="9696845" y="3288480"/>
              <a:ext cx="968051" cy="624663"/>
            </a:xfrm>
            <a:prstGeom prst="ben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355858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>
            <a:extLst>
              <a:ext uri="{FF2B5EF4-FFF2-40B4-BE49-F238E27FC236}">
                <a16:creationId xmlns:a16="http://schemas.microsoft.com/office/drawing/2014/main" id="{7858B314-AEE0-4E74-A7ED-7EEA841A5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85446"/>
          </a:xfrm>
        </p:spPr>
        <p:txBody>
          <a:bodyPr/>
          <a:lstStyle/>
          <a:p>
            <a: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b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AIM OF THE STUDY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34F4635-2BFC-411C-95D9-EA8329C23AD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036128-DE14-4199-98A4-F3942FAE97A4}" type="slidenum">
              <a:rPr lang="it-IT" smtClean="0"/>
              <a:t>12</a:t>
            </a:fld>
            <a:endParaRPr lang="it-IT"/>
          </a:p>
        </p:txBody>
      </p:sp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CD78AA55-38C2-F649-AF10-CBBA90BE968F}"/>
              </a:ext>
            </a:extLst>
          </p:cNvPr>
          <p:cNvCxnSpPr>
            <a:cxnSpLocks/>
          </p:cNvCxnSpPr>
          <p:nvPr/>
        </p:nvCxnSpPr>
        <p:spPr>
          <a:xfrm flipV="1">
            <a:off x="0" y="991569"/>
            <a:ext cx="12191998" cy="4129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egnaposto data 6">
            <a:extLst>
              <a:ext uri="{FF2B5EF4-FFF2-40B4-BE49-F238E27FC236}">
                <a16:creationId xmlns:a16="http://schemas.microsoft.com/office/drawing/2014/main" id="{88313E5A-475A-6341-9047-E816EB1199FF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it-IT" dirty="0"/>
              <a:t>COMSOL Conference 2020 Europe</a:t>
            </a:r>
          </a:p>
        </p:txBody>
      </p:sp>
      <p:sp>
        <p:nvSpPr>
          <p:cNvPr id="13" name="Segnaposto piè di pagina 7">
            <a:extLst>
              <a:ext uri="{FF2B5EF4-FFF2-40B4-BE49-F238E27FC236}">
                <a16:creationId xmlns:a16="http://schemas.microsoft.com/office/drawing/2014/main" id="{24ED5685-6EFD-754D-86C3-D04BB0C700E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Multi-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Physical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Simulation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Aerostatic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Bearings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Immagine 13" descr="Immagine che contiene scatola&#10;&#10;Descrizione generata automaticamente">
            <a:extLst>
              <a:ext uri="{FF2B5EF4-FFF2-40B4-BE49-F238E27FC236}">
                <a16:creationId xmlns:a16="http://schemas.microsoft.com/office/drawing/2014/main" id="{D42E8C5E-9D25-6742-A32F-A8AC1C2A01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0" y="6138000"/>
            <a:ext cx="720000" cy="720000"/>
          </a:xfrm>
          <a:prstGeom prst="rect">
            <a:avLst/>
          </a:prstGeom>
        </p:spPr>
      </p:pic>
      <p:sp>
        <p:nvSpPr>
          <p:cNvPr id="19" name="Rettangolo 18">
            <a:extLst>
              <a:ext uri="{FF2B5EF4-FFF2-40B4-BE49-F238E27FC236}">
                <a16:creationId xmlns:a16="http://schemas.microsoft.com/office/drawing/2014/main" id="{70C03ECC-9230-8545-8CCB-72987C93920B}"/>
              </a:ext>
            </a:extLst>
          </p:cNvPr>
          <p:cNvSpPr/>
          <p:nvPr/>
        </p:nvSpPr>
        <p:spPr>
          <a:xfrm>
            <a:off x="0" y="1074714"/>
            <a:ext cx="1219199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2400" spc="-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aim of this study to evaluate to what extent the accuracy of numerical models can influenced by some of these “secondary” aspects:</a:t>
            </a:r>
          </a:p>
          <a:p>
            <a:pPr lvl="0" algn="just"/>
            <a:endParaRPr lang="en-US" sz="2400" spc="-5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+mj-lt"/>
              <a:buAutoNum type="arabicPeriod"/>
            </a:pPr>
            <a:r>
              <a:rPr lang="en-US" sz="2400" spc="-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Tilting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en-US" sz="2400" spc="-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Concavity of the Bearing Land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en-US" sz="2400" b="1" spc="-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Deformations</a:t>
            </a:r>
          </a:p>
          <a:p>
            <a:pPr lvl="0" algn="just"/>
            <a:endParaRPr lang="en-US" sz="2400" spc="-5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en-US" sz="2400" spc="-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US" sz="2400" spc="-1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9DC01488-1C9B-AB42-B1A2-1BDE5868A35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047" r="19751"/>
          <a:stretch/>
        </p:blipFill>
        <p:spPr>
          <a:xfrm>
            <a:off x="6893828" y="2160075"/>
            <a:ext cx="5040000" cy="3263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4672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>
            <a:extLst>
              <a:ext uri="{FF2B5EF4-FFF2-40B4-BE49-F238E27FC236}">
                <a16:creationId xmlns:a16="http://schemas.microsoft.com/office/drawing/2014/main" id="{7858B314-AEE0-4E74-A7ED-7EEA841A5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85446"/>
          </a:xfrm>
        </p:spPr>
        <p:txBody>
          <a:bodyPr/>
          <a:lstStyle/>
          <a:p>
            <a: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b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AIM OF THE STUDY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34F4635-2BFC-411C-95D9-EA8329C23AD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036128-DE14-4199-98A4-F3942FAE97A4}" type="slidenum">
              <a:rPr lang="it-IT" smtClean="0"/>
              <a:t>13</a:t>
            </a:fld>
            <a:endParaRPr lang="it-IT"/>
          </a:p>
        </p:txBody>
      </p:sp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CD78AA55-38C2-F649-AF10-CBBA90BE968F}"/>
              </a:ext>
            </a:extLst>
          </p:cNvPr>
          <p:cNvCxnSpPr>
            <a:cxnSpLocks/>
          </p:cNvCxnSpPr>
          <p:nvPr/>
        </p:nvCxnSpPr>
        <p:spPr>
          <a:xfrm flipV="1">
            <a:off x="0" y="991569"/>
            <a:ext cx="12191998" cy="4129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egnaposto data 6">
            <a:extLst>
              <a:ext uri="{FF2B5EF4-FFF2-40B4-BE49-F238E27FC236}">
                <a16:creationId xmlns:a16="http://schemas.microsoft.com/office/drawing/2014/main" id="{88313E5A-475A-6341-9047-E816EB1199FF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it-IT" dirty="0"/>
              <a:t>COMSOL Conference 2020 Europe</a:t>
            </a:r>
          </a:p>
        </p:txBody>
      </p:sp>
      <p:sp>
        <p:nvSpPr>
          <p:cNvPr id="13" name="Segnaposto piè di pagina 7">
            <a:extLst>
              <a:ext uri="{FF2B5EF4-FFF2-40B4-BE49-F238E27FC236}">
                <a16:creationId xmlns:a16="http://schemas.microsoft.com/office/drawing/2014/main" id="{24ED5685-6EFD-754D-86C3-D04BB0C700E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Multi-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Physical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Simulation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Aerostatic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Bearings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Immagine 13" descr="Immagine che contiene scatola&#10;&#10;Descrizione generata automaticamente">
            <a:extLst>
              <a:ext uri="{FF2B5EF4-FFF2-40B4-BE49-F238E27FC236}">
                <a16:creationId xmlns:a16="http://schemas.microsoft.com/office/drawing/2014/main" id="{D42E8C5E-9D25-6742-A32F-A8AC1C2A01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0" y="6138000"/>
            <a:ext cx="720000" cy="720000"/>
          </a:xfrm>
          <a:prstGeom prst="rect">
            <a:avLst/>
          </a:prstGeom>
        </p:spPr>
      </p:pic>
      <p:sp>
        <p:nvSpPr>
          <p:cNvPr id="19" name="Rettangolo 18">
            <a:extLst>
              <a:ext uri="{FF2B5EF4-FFF2-40B4-BE49-F238E27FC236}">
                <a16:creationId xmlns:a16="http://schemas.microsoft.com/office/drawing/2014/main" id="{70C03ECC-9230-8545-8CCB-72987C93920B}"/>
              </a:ext>
            </a:extLst>
          </p:cNvPr>
          <p:cNvSpPr/>
          <p:nvPr/>
        </p:nvSpPr>
        <p:spPr>
          <a:xfrm>
            <a:off x="0" y="1074714"/>
            <a:ext cx="1219199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2400" spc="-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aim of this study to evaluate to what extent the accuracy of numerical models can influenced by some of these “secondary” aspects:</a:t>
            </a:r>
          </a:p>
          <a:p>
            <a:pPr lvl="0" algn="just"/>
            <a:endParaRPr lang="en-US" sz="2400" spc="-5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+mj-lt"/>
              <a:buAutoNum type="arabicPeriod"/>
            </a:pPr>
            <a:r>
              <a:rPr lang="en-US" sz="2400" spc="-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Tilting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en-US" sz="2400" spc="-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Concavity of the Bearing Land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en-US" sz="2400" spc="-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Deformations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en-US" sz="2400" b="1" spc="-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Combination of the previous ones</a:t>
            </a:r>
          </a:p>
          <a:p>
            <a:pPr lvl="0" algn="just"/>
            <a:endParaRPr lang="en-US" sz="2400" spc="-5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en-US" sz="2400" spc="-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US" sz="2400" spc="-1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" name="Gruppo 9">
            <a:extLst>
              <a:ext uri="{FF2B5EF4-FFF2-40B4-BE49-F238E27FC236}">
                <a16:creationId xmlns:a16="http://schemas.microsoft.com/office/drawing/2014/main" id="{608CA73C-2F4B-1748-BD4F-58C98BB7F0E5}"/>
              </a:ext>
            </a:extLst>
          </p:cNvPr>
          <p:cNvGrpSpPr>
            <a:grpSpLocks noChangeAspect="1"/>
          </p:cNvGrpSpPr>
          <p:nvPr/>
        </p:nvGrpSpPr>
        <p:grpSpPr>
          <a:xfrm>
            <a:off x="5365327" y="3979209"/>
            <a:ext cx="3240000" cy="2013039"/>
            <a:chOff x="5662200" y="1641851"/>
            <a:chExt cx="6383985" cy="3966430"/>
          </a:xfrm>
        </p:grpSpPr>
        <p:pic>
          <p:nvPicPr>
            <p:cNvPr id="11" name="Immagine 10" descr="Immagine che contiene screenshot, uomo, cavalcando, inpiedi&#10;&#10;Descrizione generata automaticamente">
              <a:extLst>
                <a:ext uri="{FF2B5EF4-FFF2-40B4-BE49-F238E27FC236}">
                  <a16:creationId xmlns:a16="http://schemas.microsoft.com/office/drawing/2014/main" id="{0374E255-B1EA-0E4A-A4C8-AA59D5D8118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79" t="5044" r="2903"/>
            <a:stretch/>
          </p:blipFill>
          <p:spPr>
            <a:xfrm>
              <a:off x="8643577" y="4211473"/>
              <a:ext cx="3402608" cy="1396808"/>
            </a:xfrm>
            <a:prstGeom prst="rect">
              <a:avLst/>
            </a:prstGeom>
          </p:spPr>
        </p:pic>
        <p:pic>
          <p:nvPicPr>
            <p:cNvPr id="15" name="Immagine 14">
              <a:extLst>
                <a:ext uri="{FF2B5EF4-FFF2-40B4-BE49-F238E27FC236}">
                  <a16:creationId xmlns:a16="http://schemas.microsoft.com/office/drawing/2014/main" id="{4CD65C3B-E878-464E-B0AD-76B0F42BC6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31" t="15668" r="9412" b="17142"/>
            <a:stretch/>
          </p:blipFill>
          <p:spPr>
            <a:xfrm>
              <a:off x="5662200" y="1641851"/>
              <a:ext cx="4320000" cy="2538505"/>
            </a:xfrm>
            <a:prstGeom prst="rect">
              <a:avLst/>
            </a:prstGeom>
          </p:spPr>
        </p:pic>
        <p:sp>
          <p:nvSpPr>
            <p:cNvPr id="16" name="Ovale 15">
              <a:extLst>
                <a:ext uri="{FF2B5EF4-FFF2-40B4-BE49-F238E27FC236}">
                  <a16:creationId xmlns:a16="http://schemas.microsoft.com/office/drawing/2014/main" id="{2830F034-F480-9C49-B1EA-F5884BB9735A}"/>
                </a:ext>
              </a:extLst>
            </p:cNvPr>
            <p:cNvSpPr/>
            <p:nvPr/>
          </p:nvSpPr>
          <p:spPr>
            <a:xfrm>
              <a:off x="6368143" y="2522764"/>
              <a:ext cx="3420836" cy="1322615"/>
            </a:xfrm>
            <a:prstGeom prst="ellipse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7" name="Freccia curva 16">
              <a:extLst>
                <a:ext uri="{FF2B5EF4-FFF2-40B4-BE49-F238E27FC236}">
                  <a16:creationId xmlns:a16="http://schemas.microsoft.com/office/drawing/2014/main" id="{DB4DF8D1-3C0E-9F4B-A042-156F6109D786}"/>
                </a:ext>
              </a:extLst>
            </p:cNvPr>
            <p:cNvSpPr/>
            <p:nvPr/>
          </p:nvSpPr>
          <p:spPr>
            <a:xfrm rot="4920031">
              <a:off x="9696845" y="3288480"/>
              <a:ext cx="968051" cy="624663"/>
            </a:xfrm>
            <a:prstGeom prst="ben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</p:grpSp>
      <p:pic>
        <p:nvPicPr>
          <p:cNvPr id="18" name="Immagine 17">
            <a:extLst>
              <a:ext uri="{FF2B5EF4-FFF2-40B4-BE49-F238E27FC236}">
                <a16:creationId xmlns:a16="http://schemas.microsoft.com/office/drawing/2014/main" id="{621BC3F0-D0C9-874B-AB00-283C4949D7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356010">
            <a:off x="7345327" y="1033263"/>
            <a:ext cx="2520000" cy="3261176"/>
          </a:xfrm>
          <a:prstGeom prst="rect">
            <a:avLst/>
          </a:prstGeom>
        </p:spPr>
      </p:pic>
      <p:pic>
        <p:nvPicPr>
          <p:cNvPr id="20" name="Immagine 19">
            <a:extLst>
              <a:ext uri="{FF2B5EF4-FFF2-40B4-BE49-F238E27FC236}">
                <a16:creationId xmlns:a16="http://schemas.microsoft.com/office/drawing/2014/main" id="{8A6BEFC9-ED13-EC4A-BEBF-DD24C633ECF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047" r="19751"/>
          <a:stretch/>
        </p:blipFill>
        <p:spPr>
          <a:xfrm>
            <a:off x="8744728" y="3392161"/>
            <a:ext cx="3240000" cy="2098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3718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>
            <a:extLst>
              <a:ext uri="{FF2B5EF4-FFF2-40B4-BE49-F238E27FC236}">
                <a16:creationId xmlns:a16="http://schemas.microsoft.com/office/drawing/2014/main" id="{7858B314-AEE0-4E74-A7ED-7EEA841A5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85446"/>
          </a:xfrm>
        </p:spPr>
        <p:txBody>
          <a:bodyPr/>
          <a:lstStyle/>
          <a:p>
            <a: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SET-UP</a:t>
            </a:r>
            <a:b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AEROSTATIC PAD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34F4635-2BFC-411C-95D9-EA8329C23AD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036128-DE14-4199-98A4-F3942FAE97A4}" type="slidenum">
              <a:rPr lang="it-IT" smtClean="0"/>
              <a:t>14</a:t>
            </a:fld>
            <a:endParaRPr lang="it-IT"/>
          </a:p>
        </p:txBody>
      </p:sp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CD78AA55-38C2-F649-AF10-CBBA90BE968F}"/>
              </a:ext>
            </a:extLst>
          </p:cNvPr>
          <p:cNvCxnSpPr>
            <a:cxnSpLocks/>
          </p:cNvCxnSpPr>
          <p:nvPr/>
        </p:nvCxnSpPr>
        <p:spPr>
          <a:xfrm flipV="1">
            <a:off x="0" y="991569"/>
            <a:ext cx="12191998" cy="4129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egnaposto data 6">
            <a:extLst>
              <a:ext uri="{FF2B5EF4-FFF2-40B4-BE49-F238E27FC236}">
                <a16:creationId xmlns:a16="http://schemas.microsoft.com/office/drawing/2014/main" id="{88313E5A-475A-6341-9047-E816EB1199FF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it-IT" dirty="0"/>
              <a:t>COMSOL Conference 2020 Europe</a:t>
            </a:r>
          </a:p>
        </p:txBody>
      </p:sp>
      <p:sp>
        <p:nvSpPr>
          <p:cNvPr id="13" name="Segnaposto piè di pagina 7">
            <a:extLst>
              <a:ext uri="{FF2B5EF4-FFF2-40B4-BE49-F238E27FC236}">
                <a16:creationId xmlns:a16="http://schemas.microsoft.com/office/drawing/2014/main" id="{24ED5685-6EFD-754D-86C3-D04BB0C700E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Multi-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Physical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Simulation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Aerostatic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Bearings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Immagine 13" descr="Immagine che contiene scatola&#10;&#10;Descrizione generata automaticamente">
            <a:extLst>
              <a:ext uri="{FF2B5EF4-FFF2-40B4-BE49-F238E27FC236}">
                <a16:creationId xmlns:a16="http://schemas.microsoft.com/office/drawing/2014/main" id="{D42E8C5E-9D25-6742-A32F-A8AC1C2A01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0" y="6138000"/>
            <a:ext cx="720000" cy="7200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ttangolo 19">
                <a:extLst>
                  <a:ext uri="{FF2B5EF4-FFF2-40B4-BE49-F238E27FC236}">
                    <a16:creationId xmlns:a16="http://schemas.microsoft.com/office/drawing/2014/main" id="{8AE01B39-AD34-2B40-8563-248D092032CD}"/>
                  </a:ext>
                </a:extLst>
              </p:cNvPr>
              <p:cNvSpPr/>
              <p:nvPr/>
            </p:nvSpPr>
            <p:spPr>
              <a:xfrm>
                <a:off x="8571002" y="1238989"/>
                <a:ext cx="4217669" cy="230832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50838" indent="-171450">
                  <a:buFont typeface="Arial" charset="0"/>
                  <a:buChar char="•"/>
                </a:pPr>
                <a14:m>
                  <m:oMath xmlns:m="http://schemas.openxmlformats.org/officeDocument/2006/math">
                    <m:r>
                      <a:rPr lang="it-IT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 Light" charset="0"/>
                        <a:cs typeface="Times New Roman" panose="02020603050405020304" pitchFamily="18" charset="0"/>
                      </a:rPr>
                      <m:t>𝐴</m:t>
                    </m:r>
                    <m:r>
                      <a:rPr lang="it-IT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 Light" charset="0"/>
                        <a:cs typeface="Times New Roman" panose="02020603050405020304" pitchFamily="18" charset="0"/>
                      </a:rPr>
                      <m:t>=75</m:t>
                    </m:r>
                    <m:r>
                      <a:rPr lang="it-IT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 Light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it-IT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 Light" charset="0"/>
                        <a:cs typeface="Times New Roman" panose="02020603050405020304" pitchFamily="18" charset="0"/>
                      </a:rPr>
                      <m:t>50 [</m:t>
                    </m:r>
                    <m:sSup>
                      <m:sSupPr>
                        <m:ctrlPr>
                          <a:rPr lang="it-IT" sz="24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it-IT" sz="24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𝑚𝑚</m:t>
                        </m:r>
                      </m:e>
                      <m:sup>
                        <m:r>
                          <a:rPr lang="it-IT" sz="24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it-IT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 Light" charset="0"/>
                        <a:cs typeface="Times New Roman" panose="02020603050405020304" pitchFamily="18" charset="0"/>
                      </a:rPr>
                      <m:t>]</m:t>
                    </m:r>
                  </m:oMath>
                </a14:m>
                <a:r>
                  <a:rPr lang="it-IT" sz="2400" dirty="0">
                    <a:latin typeface="Times New Roman" panose="02020603050405020304" pitchFamily="18" charset="0"/>
                    <a:ea typeface="Calibri Light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350838" indent="-171450">
                  <a:buFont typeface="Arial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  <a:ea typeface="Calibri Light" charset="0"/>
                            <a:cs typeface="Calibri Light" charset="0"/>
                          </a:rPr>
                        </m:ctrlPr>
                      </m:sSub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  <a:ea typeface="Calibri Light" charset="0"/>
                            <a:cs typeface="Calibri Light" charset="0"/>
                          </a:rPr>
                          <m:t>𝑑</m:t>
                        </m:r>
                      </m:e>
                      <m:sub>
                        <m:r>
                          <a:rPr lang="it-IT" sz="2400" b="0" i="1" smtClean="0">
                            <a:latin typeface="Cambria Math" panose="02040503050406030204" pitchFamily="18" charset="0"/>
                            <a:ea typeface="Calibri Light" charset="0"/>
                            <a:cs typeface="Calibri Light" charset="0"/>
                          </a:rPr>
                          <m:t>𝑠</m:t>
                        </m:r>
                      </m:sub>
                    </m:sSub>
                    <m:r>
                      <a:rPr lang="it-IT" sz="2400" i="1">
                        <a:latin typeface="Cambria Math" charset="0"/>
                        <a:ea typeface="Calibri Light" charset="0"/>
                        <a:cs typeface="Calibri Light" charset="0"/>
                      </a:rPr>
                      <m:t>=</m:t>
                    </m:r>
                    <m:r>
                      <a:rPr lang="it-IT" sz="2400" b="0" i="1" smtClean="0">
                        <a:latin typeface="Cambria Math" panose="02040503050406030204" pitchFamily="18" charset="0"/>
                        <a:ea typeface="Calibri Light" charset="0"/>
                        <a:cs typeface="Calibri Light" charset="0"/>
                      </a:rPr>
                      <m:t>0.2</m:t>
                    </m:r>
                    <m:r>
                      <a:rPr lang="it-IT" sz="2400" b="0" i="1" smtClean="0">
                        <a:latin typeface="Cambria Math" charset="0"/>
                        <a:ea typeface="Calibri Light" charset="0"/>
                        <a:cs typeface="Calibri Light" charset="0"/>
                      </a:rPr>
                      <m:t> </m:t>
                    </m:r>
                    <m:r>
                      <a:rPr lang="it-IT" sz="2400" b="0" i="1" smtClean="0">
                        <a:latin typeface="Cambria Math" panose="02040503050406030204" pitchFamily="18" charset="0"/>
                        <a:ea typeface="Calibri Light" charset="0"/>
                        <a:cs typeface="Calibri Light" charset="0"/>
                      </a:rPr>
                      <m:t>[</m:t>
                    </m:r>
                    <m:r>
                      <a:rPr lang="it-IT" sz="2400" i="1">
                        <a:latin typeface="Cambria Math" charset="0"/>
                        <a:ea typeface="Calibri Light" charset="0"/>
                        <a:cs typeface="Calibri Light" charset="0"/>
                      </a:rPr>
                      <m:t>𝑚𝑚</m:t>
                    </m:r>
                    <m:r>
                      <a:rPr lang="it-IT" sz="2400" b="0" i="1" smtClean="0">
                        <a:latin typeface="Cambria Math" panose="02040503050406030204" pitchFamily="18" charset="0"/>
                        <a:ea typeface="Calibri Light" charset="0"/>
                        <a:cs typeface="Calibri Light" charset="0"/>
                      </a:rPr>
                      <m:t>]</m:t>
                    </m:r>
                  </m:oMath>
                </a14:m>
                <a:endParaRPr lang="it-IT" sz="2400" dirty="0">
                  <a:latin typeface="Times New Roman" panose="02020603050405020304" pitchFamily="18" charset="0"/>
                  <a:ea typeface="Calibri Light" charset="0"/>
                  <a:cs typeface="Times New Roman" panose="02020603050405020304" pitchFamily="18" charset="0"/>
                </a:endParaRPr>
              </a:p>
              <a:p>
                <a:pPr marL="350838" lvl="0" indent="-171450">
                  <a:buFont typeface="Arial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Calibri Light" charset="0"/>
                            <a:cs typeface="Calibri Light" charset="0"/>
                          </a:rPr>
                        </m:ctrlPr>
                      </m:sSubPr>
                      <m:e>
                        <m:r>
                          <a:rPr lang="it-IT" sz="2400" i="1">
                            <a:latin typeface="Cambria Math" panose="02040503050406030204" pitchFamily="18" charset="0"/>
                            <a:ea typeface="Calibri Light" charset="0"/>
                            <a:cs typeface="Calibri Light" charset="0"/>
                          </a:rPr>
                          <m:t>𝐴</m:t>
                        </m:r>
                      </m:e>
                      <m:sub>
                        <m:r>
                          <a:rPr lang="it-IT" sz="2400" i="1">
                            <a:latin typeface="Cambria Math" panose="02040503050406030204" pitchFamily="18" charset="0"/>
                            <a:ea typeface="Calibri Light" charset="0"/>
                            <a:cs typeface="Calibri Light" charset="0"/>
                          </a:rPr>
                          <m:t>𝑠</m:t>
                        </m:r>
                      </m:sub>
                    </m:sSub>
                    <m:r>
                      <a:rPr lang="it-IT" sz="2400" i="1">
                        <a:latin typeface="Cambria Math" charset="0"/>
                        <a:ea typeface="Calibri Light" charset="0"/>
                        <a:cs typeface="Calibri Light" charset="0"/>
                      </a:rPr>
                      <m:t>=</m:t>
                    </m:r>
                    <m:r>
                      <a:rPr lang="it-IT" sz="2400" i="1">
                        <a:latin typeface="Cambria Math" panose="02040503050406030204" pitchFamily="18" charset="0"/>
                        <a:ea typeface="Calibri Light" charset="0"/>
                        <a:cs typeface="Calibri Light" charset="0"/>
                      </a:rPr>
                      <m:t>55</m:t>
                    </m:r>
                    <m:r>
                      <a:rPr lang="it-IT" sz="2400" i="1">
                        <a:latin typeface="Cambria Math" panose="02040503050406030204" pitchFamily="18" charset="0"/>
                        <a:ea typeface="Calibri Light" charset="0"/>
                        <a:cs typeface="Calibri Light" charset="0"/>
                      </a:rPr>
                      <m:t>𝑥</m:t>
                    </m:r>
                    <m:r>
                      <a:rPr lang="it-IT" sz="2400" i="1">
                        <a:latin typeface="Cambria Math" panose="02040503050406030204" pitchFamily="18" charset="0"/>
                        <a:ea typeface="Calibri Light" charset="0"/>
                        <a:cs typeface="Calibri Light" charset="0"/>
                      </a:rPr>
                      <m:t>30 </m:t>
                    </m:r>
                    <m:d>
                      <m:dPr>
                        <m:begChr m:val="["/>
                        <m:endChr m:val="]"/>
                        <m:ctrlPr>
                          <a:rPr lang="it-IT" sz="2400" i="1" dirty="0">
                            <a:latin typeface="Cambria Math" panose="02040503050406030204" pitchFamily="18" charset="0"/>
                            <a:cs typeface="Calibri Light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it-IT" sz="24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it-IT" sz="24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𝑚𝑚</m:t>
                            </m:r>
                          </m:e>
                          <m:sup>
                            <m:r>
                              <a:rPr lang="it-IT" sz="2400" i="1" dirty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it-IT" sz="2400" dirty="0">
                  <a:latin typeface="Times New Roman" panose="02020603050405020304" pitchFamily="18" charset="0"/>
                  <a:ea typeface="Calibri Light" charset="0"/>
                  <a:cs typeface="Calibri Light" charset="0"/>
                </a:endParaRPr>
              </a:p>
              <a:p>
                <a:pPr marL="350838" indent="-171450">
                  <a:buFont typeface="Arial" charset="0"/>
                  <a:buChar char="•"/>
                </a:pPr>
                <a14:m>
                  <m:oMath xmlns:m="http://schemas.openxmlformats.org/officeDocument/2006/math">
                    <m:r>
                      <a:rPr lang="it-IT" sz="2400" i="1">
                        <a:latin typeface="Cambria Math" panose="02040503050406030204" pitchFamily="18" charset="0"/>
                        <a:ea typeface="Calibri Light" charset="0"/>
                        <a:cs typeface="Calibri Light" charset="0"/>
                      </a:rPr>
                      <m:t>𝑡</m:t>
                    </m:r>
                    <m:r>
                      <a:rPr lang="it-IT" sz="2400" i="1">
                        <a:latin typeface="Cambria Math" charset="0"/>
                        <a:ea typeface="Calibri Light" charset="0"/>
                        <a:cs typeface="Calibri Light" charset="0"/>
                      </a:rPr>
                      <m:t>=</m:t>
                    </m:r>
                    <m:r>
                      <a:rPr lang="it-IT" sz="2400" i="1">
                        <a:latin typeface="Cambria Math" panose="02040503050406030204" pitchFamily="18" charset="0"/>
                        <a:ea typeface="Calibri Light" charset="0"/>
                        <a:cs typeface="Calibri Light" charset="0"/>
                      </a:rPr>
                      <m:t>13</m:t>
                    </m:r>
                    <m:r>
                      <a:rPr lang="it-IT" sz="2400" i="1">
                        <a:latin typeface="Cambria Math" charset="0"/>
                        <a:ea typeface="Calibri Light" charset="0"/>
                        <a:cs typeface="Calibri Light" charset="0"/>
                      </a:rPr>
                      <m:t> </m:t>
                    </m:r>
                    <m:r>
                      <a:rPr lang="it-IT" sz="2400" i="1">
                        <a:latin typeface="Cambria Math" panose="02040503050406030204" pitchFamily="18" charset="0"/>
                        <a:ea typeface="Calibri Light" charset="0"/>
                        <a:cs typeface="Calibri Light" charset="0"/>
                      </a:rPr>
                      <m:t>[</m:t>
                    </m:r>
                    <m:r>
                      <a:rPr lang="it-IT" sz="2400" i="1">
                        <a:latin typeface="Cambria Math" panose="02040503050406030204" pitchFamily="18" charset="0"/>
                        <a:ea typeface="Calibri Light" charset="0"/>
                        <a:cs typeface="Calibri Light" charset="0"/>
                      </a:rPr>
                      <m:t>𝑚𝑚</m:t>
                    </m:r>
                    <m:r>
                      <a:rPr lang="it-IT" sz="2400" i="1">
                        <a:latin typeface="Cambria Math" panose="02040503050406030204" pitchFamily="18" charset="0"/>
                        <a:ea typeface="Calibri Light" charset="0"/>
                        <a:cs typeface="Calibri Light" charset="0"/>
                      </a:rPr>
                      <m:t>]</m:t>
                    </m:r>
                  </m:oMath>
                </a14:m>
                <a:r>
                  <a:rPr lang="it-IT" sz="2400" dirty="0">
                    <a:latin typeface="Times New Roman" panose="02020603050405020304" pitchFamily="18" charset="0"/>
                    <a:ea typeface="Calibri Light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350838" lvl="0" indent="-171450">
                  <a:buFont typeface="Arial" charset="0"/>
                  <a:buChar char="•"/>
                </a:pPr>
                <a:endParaRPr lang="it-IT" sz="2400" dirty="0">
                  <a:latin typeface="Times New Roman" panose="02020603050405020304" pitchFamily="18" charset="0"/>
                  <a:ea typeface="Calibri Light" charset="0"/>
                  <a:cs typeface="Times New Roman" panose="02020603050405020304" pitchFamily="18" charset="0"/>
                </a:endParaRPr>
              </a:p>
              <a:p>
                <a:pPr marL="350838" indent="-171450">
                  <a:buFont typeface="Arial" charset="0"/>
                  <a:buChar char="•"/>
                </a:pPr>
                <a:endParaRPr lang="it-IT" sz="2400" dirty="0">
                  <a:latin typeface="Times New Roman" panose="02020603050405020304" pitchFamily="18" charset="0"/>
                  <a:ea typeface="Calibri Light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0" name="Rettangolo 19">
                <a:extLst>
                  <a:ext uri="{FF2B5EF4-FFF2-40B4-BE49-F238E27FC236}">
                    <a16:creationId xmlns:a16="http://schemas.microsoft.com/office/drawing/2014/main" id="{8AE01B39-AD34-2B40-8563-248D092032C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71002" y="1238989"/>
                <a:ext cx="4217669" cy="2308324"/>
              </a:xfrm>
              <a:prstGeom prst="rect">
                <a:avLst/>
              </a:prstGeom>
              <a:blipFill>
                <a:blip r:embed="rId3"/>
                <a:stretch>
                  <a:fillRect t="-109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uppo 4">
            <a:extLst>
              <a:ext uri="{FF2B5EF4-FFF2-40B4-BE49-F238E27FC236}">
                <a16:creationId xmlns:a16="http://schemas.microsoft.com/office/drawing/2014/main" id="{10AF30F4-8221-444B-A677-56905C4CD75F}"/>
              </a:ext>
            </a:extLst>
          </p:cNvPr>
          <p:cNvGrpSpPr/>
          <p:nvPr/>
        </p:nvGrpSpPr>
        <p:grpSpPr>
          <a:xfrm>
            <a:off x="3718029" y="1351122"/>
            <a:ext cx="4755940" cy="3125543"/>
            <a:chOff x="3718029" y="1351122"/>
            <a:chExt cx="4755940" cy="3125543"/>
          </a:xfrm>
        </p:grpSpPr>
        <p:pic>
          <p:nvPicPr>
            <p:cNvPr id="21" name="Immagine 20">
              <a:extLst>
                <a:ext uri="{FF2B5EF4-FFF2-40B4-BE49-F238E27FC236}">
                  <a16:creationId xmlns:a16="http://schemas.microsoft.com/office/drawing/2014/main" id="{51C9613E-FC3C-014F-ABF6-2A7B77CE40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41" t="4695" r="8605"/>
            <a:stretch/>
          </p:blipFill>
          <p:spPr bwMode="auto">
            <a:xfrm>
              <a:off x="4038600" y="1351122"/>
              <a:ext cx="4320000" cy="2807288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22" name="object 66">
              <a:extLst>
                <a:ext uri="{FF2B5EF4-FFF2-40B4-BE49-F238E27FC236}">
                  <a16:creationId xmlns:a16="http://schemas.microsoft.com/office/drawing/2014/main" id="{0A74DDB5-2BB2-9541-95C0-4FE175D62B90}"/>
                </a:ext>
              </a:extLst>
            </p:cNvPr>
            <p:cNvSpPr txBox="1"/>
            <p:nvPr/>
          </p:nvSpPr>
          <p:spPr>
            <a:xfrm>
              <a:off x="3718029" y="4230444"/>
              <a:ext cx="4755940" cy="246221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algn="ctr"/>
              <a:r>
                <a:rPr lang="it-IT" sz="1600" b="1" spc="-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Figure:</a:t>
              </a:r>
              <a:r>
                <a:rPr lang="it-IT" sz="1600" i="1" spc="-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sz="1600" i="1" spc="-5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Scheme</a:t>
              </a:r>
              <a:r>
                <a:rPr lang="it-IT" sz="1600" i="1" spc="-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of the </a:t>
              </a:r>
              <a:r>
                <a:rPr lang="it-IT" sz="1600" i="1" spc="-5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bearing</a:t>
              </a:r>
              <a:r>
                <a:rPr lang="it-IT" sz="1600" i="1" spc="-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sz="1600" i="1" spc="-5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land</a:t>
              </a:r>
              <a:r>
                <a:rPr lang="it-IT" sz="1600" i="1" spc="-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</a:p>
          </p:txBody>
        </p:sp>
      </p:grpSp>
      <p:grpSp>
        <p:nvGrpSpPr>
          <p:cNvPr id="2" name="Gruppo 1">
            <a:extLst>
              <a:ext uri="{FF2B5EF4-FFF2-40B4-BE49-F238E27FC236}">
                <a16:creationId xmlns:a16="http://schemas.microsoft.com/office/drawing/2014/main" id="{FC4D4780-CCAE-584D-90F2-EA539104779E}"/>
              </a:ext>
            </a:extLst>
          </p:cNvPr>
          <p:cNvGrpSpPr/>
          <p:nvPr/>
        </p:nvGrpSpPr>
        <p:grpSpPr>
          <a:xfrm>
            <a:off x="-556970" y="1330491"/>
            <a:ext cx="4755940" cy="3146174"/>
            <a:chOff x="-556970" y="1330491"/>
            <a:chExt cx="4755940" cy="3146174"/>
          </a:xfrm>
        </p:grpSpPr>
        <p:pic>
          <p:nvPicPr>
            <p:cNvPr id="23" name="Immagine 22">
              <a:extLst>
                <a:ext uri="{FF2B5EF4-FFF2-40B4-BE49-F238E27FC236}">
                  <a16:creationId xmlns:a16="http://schemas.microsoft.com/office/drawing/2014/main" id="{F44EE565-E373-5445-A7DA-139C14C8B0B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00" y="1330491"/>
              <a:ext cx="3600000" cy="2700000"/>
            </a:xfrm>
            <a:prstGeom prst="rect">
              <a:avLst/>
            </a:prstGeom>
          </p:spPr>
        </p:pic>
        <p:sp>
          <p:nvSpPr>
            <p:cNvPr id="24" name="object 66">
              <a:extLst>
                <a:ext uri="{FF2B5EF4-FFF2-40B4-BE49-F238E27FC236}">
                  <a16:creationId xmlns:a16="http://schemas.microsoft.com/office/drawing/2014/main" id="{7D05A81F-1602-F145-B0B1-F3C76E78DCBE}"/>
                </a:ext>
              </a:extLst>
            </p:cNvPr>
            <p:cNvSpPr txBox="1"/>
            <p:nvPr/>
          </p:nvSpPr>
          <p:spPr>
            <a:xfrm>
              <a:off x="-556970" y="4230444"/>
              <a:ext cx="4755940" cy="246221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algn="ctr"/>
              <a:r>
                <a:rPr lang="it-IT" sz="1600" b="1" spc="-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Figure:</a:t>
              </a:r>
              <a:r>
                <a:rPr lang="it-IT" sz="1600" i="1" spc="-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sz="1600" i="1" spc="-5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Photograph</a:t>
              </a:r>
              <a:r>
                <a:rPr lang="it-IT" sz="1600" i="1" spc="-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of the </a:t>
              </a:r>
              <a:r>
                <a:rPr lang="it-IT" sz="1600" i="1" spc="-5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bearing</a:t>
              </a:r>
              <a:r>
                <a:rPr lang="it-IT" sz="1600" i="1" spc="-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sz="1600" i="1" spc="-5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land</a:t>
              </a:r>
              <a:r>
                <a:rPr lang="it-IT" sz="1600" i="1" spc="-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434344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>
            <a:extLst>
              <a:ext uri="{FF2B5EF4-FFF2-40B4-BE49-F238E27FC236}">
                <a16:creationId xmlns:a16="http://schemas.microsoft.com/office/drawing/2014/main" id="{7858B314-AEE0-4E74-A7ED-7EEA841A5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85446"/>
          </a:xfrm>
        </p:spPr>
        <p:txBody>
          <a:bodyPr/>
          <a:lstStyle/>
          <a:p>
            <a: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SET-UP</a:t>
            </a:r>
            <a:b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STATIC TEST BENCH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34F4635-2BFC-411C-95D9-EA8329C23AD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036128-DE14-4199-98A4-F3942FAE97A4}" type="slidenum">
              <a:rPr lang="it-IT" smtClean="0"/>
              <a:t>15</a:t>
            </a:fld>
            <a:endParaRPr lang="it-IT"/>
          </a:p>
        </p:txBody>
      </p:sp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CD78AA55-38C2-F649-AF10-CBBA90BE968F}"/>
              </a:ext>
            </a:extLst>
          </p:cNvPr>
          <p:cNvCxnSpPr>
            <a:cxnSpLocks/>
          </p:cNvCxnSpPr>
          <p:nvPr/>
        </p:nvCxnSpPr>
        <p:spPr>
          <a:xfrm flipV="1">
            <a:off x="0" y="991569"/>
            <a:ext cx="12191998" cy="4129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egnaposto data 6">
            <a:extLst>
              <a:ext uri="{FF2B5EF4-FFF2-40B4-BE49-F238E27FC236}">
                <a16:creationId xmlns:a16="http://schemas.microsoft.com/office/drawing/2014/main" id="{88313E5A-475A-6341-9047-E816EB1199FF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it-IT" dirty="0"/>
              <a:t>COMSOL Conference 2020 Europe</a:t>
            </a:r>
          </a:p>
        </p:txBody>
      </p:sp>
      <p:sp>
        <p:nvSpPr>
          <p:cNvPr id="13" name="Segnaposto piè di pagina 7">
            <a:extLst>
              <a:ext uri="{FF2B5EF4-FFF2-40B4-BE49-F238E27FC236}">
                <a16:creationId xmlns:a16="http://schemas.microsoft.com/office/drawing/2014/main" id="{24ED5685-6EFD-754D-86C3-D04BB0C700E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Multi-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Physical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Simulation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Aerostatic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Bearings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Immagine 13" descr="Immagine che contiene scatola&#10;&#10;Descrizione generata automaticamente">
            <a:extLst>
              <a:ext uri="{FF2B5EF4-FFF2-40B4-BE49-F238E27FC236}">
                <a16:creationId xmlns:a16="http://schemas.microsoft.com/office/drawing/2014/main" id="{D42E8C5E-9D25-6742-A32F-A8AC1C2A01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0" y="6138000"/>
            <a:ext cx="720000" cy="720000"/>
          </a:xfrm>
          <a:prstGeom prst="rect">
            <a:avLst/>
          </a:prstGeom>
        </p:spPr>
      </p:pic>
      <p:grpSp>
        <p:nvGrpSpPr>
          <p:cNvPr id="2" name="Gruppo 1">
            <a:extLst>
              <a:ext uri="{FF2B5EF4-FFF2-40B4-BE49-F238E27FC236}">
                <a16:creationId xmlns:a16="http://schemas.microsoft.com/office/drawing/2014/main" id="{6B26CAFC-3D08-6448-A9F0-BF0BE97957CF}"/>
              </a:ext>
            </a:extLst>
          </p:cNvPr>
          <p:cNvGrpSpPr/>
          <p:nvPr/>
        </p:nvGrpSpPr>
        <p:grpSpPr>
          <a:xfrm>
            <a:off x="0" y="1207622"/>
            <a:ext cx="5760000" cy="3989083"/>
            <a:chOff x="0" y="1207622"/>
            <a:chExt cx="5760000" cy="3989083"/>
          </a:xfrm>
        </p:grpSpPr>
        <p:sp>
          <p:nvSpPr>
            <p:cNvPr id="24" name="object 66">
              <a:extLst>
                <a:ext uri="{FF2B5EF4-FFF2-40B4-BE49-F238E27FC236}">
                  <a16:creationId xmlns:a16="http://schemas.microsoft.com/office/drawing/2014/main" id="{7D05A81F-1602-F145-B0B1-F3C76E78DCBE}"/>
                </a:ext>
              </a:extLst>
            </p:cNvPr>
            <p:cNvSpPr txBox="1"/>
            <p:nvPr/>
          </p:nvSpPr>
          <p:spPr>
            <a:xfrm>
              <a:off x="502030" y="4950484"/>
              <a:ext cx="4755940" cy="246221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algn="ctr"/>
              <a:r>
                <a:rPr lang="it-IT" sz="1600" b="1" spc="-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Figure:</a:t>
              </a:r>
              <a:r>
                <a:rPr lang="it-IT" sz="1600" i="1" spc="-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sz="1600" i="1" spc="-5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Scheme</a:t>
              </a:r>
              <a:r>
                <a:rPr lang="it-IT" sz="1600" i="1" spc="-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of the </a:t>
              </a:r>
              <a:r>
                <a:rPr lang="it-IT" sz="1600" i="1" spc="-5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static</a:t>
              </a:r>
              <a:r>
                <a:rPr lang="it-IT" sz="1600" i="1" spc="-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test </a:t>
              </a:r>
              <a:r>
                <a:rPr lang="it-IT" sz="1600" i="1" spc="-5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bench</a:t>
              </a:r>
              <a:endParaRPr lang="it-IT" sz="1600" i="1" spc="-5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5" name="Immagine 14">
              <a:extLst>
                <a:ext uri="{FF2B5EF4-FFF2-40B4-BE49-F238E27FC236}">
                  <a16:creationId xmlns:a16="http://schemas.microsoft.com/office/drawing/2014/main" id="{D1EE7A78-9C9F-D14B-B9BD-1BED965FC5B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207622"/>
              <a:ext cx="5760000" cy="3568107"/>
            </a:xfrm>
            <a:prstGeom prst="rect">
              <a:avLst/>
            </a:prstGeom>
          </p:spPr>
        </p:pic>
      </p:grpSp>
      <p:sp>
        <p:nvSpPr>
          <p:cNvPr id="17" name="Rettangolo 16">
            <a:extLst>
              <a:ext uri="{FF2B5EF4-FFF2-40B4-BE49-F238E27FC236}">
                <a16:creationId xmlns:a16="http://schemas.microsoft.com/office/drawing/2014/main" id="{04456673-179A-1140-8C64-64E16D8F15BC}"/>
              </a:ext>
            </a:extLst>
          </p:cNvPr>
          <p:cNvSpPr/>
          <p:nvPr/>
        </p:nvSpPr>
        <p:spPr>
          <a:xfrm>
            <a:off x="6431998" y="1728741"/>
            <a:ext cx="5760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2400" b="1" spc="-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Static Characterization of the pad</a:t>
            </a:r>
          </a:p>
          <a:p>
            <a:pPr marL="457200" lvl="0" indent="-457200" algn="just">
              <a:buFont typeface="+mj-lt"/>
              <a:buAutoNum type="arabicPeriod"/>
            </a:pPr>
            <a:endParaRPr lang="en-US" sz="2400" spc="-5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+mj-lt"/>
              <a:buAutoNum type="arabicPeriod"/>
            </a:pPr>
            <a:r>
              <a:rPr lang="en-US" sz="2400" spc="-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 Capacity (F vs h)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en-US" sz="2400" spc="-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Air Consumption (G vs h)</a:t>
            </a:r>
          </a:p>
          <a:p>
            <a:pPr lvl="0" algn="just"/>
            <a:endParaRPr lang="en-US" sz="2400" b="1" spc="-5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en-US" sz="2400" spc="-5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en-US" sz="2400" spc="-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US" sz="2400" spc="-1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44740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>
            <a:extLst>
              <a:ext uri="{FF2B5EF4-FFF2-40B4-BE49-F238E27FC236}">
                <a16:creationId xmlns:a16="http://schemas.microsoft.com/office/drawing/2014/main" id="{7858B314-AEE0-4E74-A7ED-7EEA841A5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85446"/>
          </a:xfrm>
        </p:spPr>
        <p:txBody>
          <a:bodyPr/>
          <a:lstStyle/>
          <a:p>
            <a: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NUMERICAL MODEL</a:t>
            </a:r>
            <a:b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PHYSICAL DESCRIPTION OF THE PROBLEM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34F4635-2BFC-411C-95D9-EA8329C23AD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036128-DE14-4199-98A4-F3942FAE97A4}" type="slidenum">
              <a:rPr lang="it-IT" smtClean="0"/>
              <a:t>16</a:t>
            </a:fld>
            <a:endParaRPr lang="it-IT"/>
          </a:p>
        </p:txBody>
      </p:sp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CD78AA55-38C2-F649-AF10-CBBA90BE968F}"/>
              </a:ext>
            </a:extLst>
          </p:cNvPr>
          <p:cNvCxnSpPr>
            <a:cxnSpLocks/>
          </p:cNvCxnSpPr>
          <p:nvPr/>
        </p:nvCxnSpPr>
        <p:spPr>
          <a:xfrm flipV="1">
            <a:off x="0" y="991569"/>
            <a:ext cx="12191998" cy="4129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egnaposto data 6">
            <a:extLst>
              <a:ext uri="{FF2B5EF4-FFF2-40B4-BE49-F238E27FC236}">
                <a16:creationId xmlns:a16="http://schemas.microsoft.com/office/drawing/2014/main" id="{88313E5A-475A-6341-9047-E816EB1199FF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it-IT" dirty="0"/>
              <a:t>COMSOL Conference 2020 Europe</a:t>
            </a:r>
          </a:p>
        </p:txBody>
      </p:sp>
      <p:sp>
        <p:nvSpPr>
          <p:cNvPr id="13" name="Segnaposto piè di pagina 7">
            <a:extLst>
              <a:ext uri="{FF2B5EF4-FFF2-40B4-BE49-F238E27FC236}">
                <a16:creationId xmlns:a16="http://schemas.microsoft.com/office/drawing/2014/main" id="{24ED5685-6EFD-754D-86C3-D04BB0C700E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Multi-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Physical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Simulation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Aerostatic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Bearings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Immagine 13" descr="Immagine che contiene scatola&#10;&#10;Descrizione generata automaticamente">
            <a:extLst>
              <a:ext uri="{FF2B5EF4-FFF2-40B4-BE49-F238E27FC236}">
                <a16:creationId xmlns:a16="http://schemas.microsoft.com/office/drawing/2014/main" id="{D42E8C5E-9D25-6742-A32F-A8AC1C2A01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0" y="6138000"/>
            <a:ext cx="720000" cy="720000"/>
          </a:xfrm>
          <a:prstGeom prst="rect">
            <a:avLst/>
          </a:prstGeom>
        </p:spPr>
      </p:pic>
      <p:sp>
        <p:nvSpPr>
          <p:cNvPr id="17" name="Rettangolo 16">
            <a:extLst>
              <a:ext uri="{FF2B5EF4-FFF2-40B4-BE49-F238E27FC236}">
                <a16:creationId xmlns:a16="http://schemas.microsoft.com/office/drawing/2014/main" id="{D29FA3A7-1292-2842-B93B-A6477542FB64}"/>
              </a:ext>
            </a:extLst>
          </p:cNvPr>
          <p:cNvSpPr/>
          <p:nvPr/>
        </p:nvSpPr>
        <p:spPr>
          <a:xfrm>
            <a:off x="0" y="1074714"/>
            <a:ext cx="1219199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2400" spc="-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model consist of the bearing can be divide in different regions that have to be described through different types of flow models:</a:t>
            </a:r>
          </a:p>
          <a:p>
            <a:pPr lvl="0" algn="just"/>
            <a:endParaRPr lang="en-US" sz="2400" spc="-5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+mj-lt"/>
              <a:buAutoNum type="arabicPeriod"/>
            </a:pPr>
            <a:r>
              <a:rPr lang="en-US" sz="2400" spc="-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Feed Region (Euler’s equation)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en-US" sz="2400" spc="-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Entrance Region (Boundary layer theory)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en-US" sz="2400" spc="-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Viscous Region (Reynolds’ equation)</a:t>
            </a:r>
          </a:p>
          <a:p>
            <a:pPr lvl="0" algn="just"/>
            <a:endParaRPr lang="en-US" sz="2400" b="1" spc="-5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en-US" sz="2400" spc="-5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en-US" sz="2400" spc="-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US" sz="2400" spc="-1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9088CE0A-12C8-2E42-B296-6EA25A5F52DA}"/>
              </a:ext>
            </a:extLst>
          </p:cNvPr>
          <p:cNvGrpSpPr/>
          <p:nvPr/>
        </p:nvGrpSpPr>
        <p:grpSpPr>
          <a:xfrm>
            <a:off x="7008336" y="2090808"/>
            <a:ext cx="4755940" cy="3539430"/>
            <a:chOff x="7008336" y="1946433"/>
            <a:chExt cx="4755940" cy="3539430"/>
          </a:xfrm>
        </p:grpSpPr>
        <p:pic>
          <p:nvPicPr>
            <p:cNvPr id="4" name="Immagine 3" descr="Immagine che contiene antenna, oggetto, tavolo, orologio&#10;&#10;Descrizione generata automaticamente">
              <a:extLst>
                <a:ext uri="{FF2B5EF4-FFF2-40B4-BE49-F238E27FC236}">
                  <a16:creationId xmlns:a16="http://schemas.microsoft.com/office/drawing/2014/main" id="{86D17FF2-2BA7-084D-AF40-F7329B1B89C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26306" y="1946433"/>
              <a:ext cx="4320000" cy="3150000"/>
            </a:xfrm>
            <a:prstGeom prst="rect">
              <a:avLst/>
            </a:prstGeom>
          </p:spPr>
        </p:pic>
        <p:sp>
          <p:nvSpPr>
            <p:cNvPr id="18" name="object 66">
              <a:extLst>
                <a:ext uri="{FF2B5EF4-FFF2-40B4-BE49-F238E27FC236}">
                  <a16:creationId xmlns:a16="http://schemas.microsoft.com/office/drawing/2014/main" id="{3EB7541E-B6A0-914E-908A-338D6CAF48A3}"/>
                </a:ext>
              </a:extLst>
            </p:cNvPr>
            <p:cNvSpPr txBox="1"/>
            <p:nvPr/>
          </p:nvSpPr>
          <p:spPr>
            <a:xfrm>
              <a:off x="7008336" y="5239642"/>
              <a:ext cx="4755940" cy="246221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algn="ctr"/>
              <a:r>
                <a:rPr lang="it-IT" sz="1600" b="1" spc="-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Figure:</a:t>
              </a:r>
              <a:r>
                <a:rPr lang="it-IT" sz="1600" i="1" spc="-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sz="1600" i="1" spc="-5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Main</a:t>
              </a:r>
              <a:r>
                <a:rPr lang="it-IT" sz="1600" i="1" spc="-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sz="1600" i="1" spc="-5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regions</a:t>
              </a:r>
              <a:r>
                <a:rPr lang="it-IT" sz="1600" i="1" spc="-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of the </a:t>
              </a:r>
              <a:r>
                <a:rPr lang="it-IT" sz="1600" i="1" spc="-5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bearings</a:t>
              </a:r>
              <a:r>
                <a:rPr lang="it-IT" sz="1600" i="1" spc="-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296414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>
            <a:extLst>
              <a:ext uri="{FF2B5EF4-FFF2-40B4-BE49-F238E27FC236}">
                <a16:creationId xmlns:a16="http://schemas.microsoft.com/office/drawing/2014/main" id="{7858B314-AEE0-4E74-A7ED-7EEA841A5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85446"/>
          </a:xfrm>
        </p:spPr>
        <p:txBody>
          <a:bodyPr/>
          <a:lstStyle/>
          <a:p>
            <a: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NUMERICAL MODEL</a:t>
            </a:r>
            <a:b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PHYSICAL DESCRIPTION OF THE PROBLEM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34F4635-2BFC-411C-95D9-EA8329C23AD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036128-DE14-4199-98A4-F3942FAE97A4}" type="slidenum">
              <a:rPr lang="it-IT" smtClean="0"/>
              <a:t>17</a:t>
            </a:fld>
            <a:endParaRPr lang="it-IT"/>
          </a:p>
        </p:txBody>
      </p:sp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CD78AA55-38C2-F649-AF10-CBBA90BE968F}"/>
              </a:ext>
            </a:extLst>
          </p:cNvPr>
          <p:cNvCxnSpPr>
            <a:cxnSpLocks/>
          </p:cNvCxnSpPr>
          <p:nvPr/>
        </p:nvCxnSpPr>
        <p:spPr>
          <a:xfrm flipV="1">
            <a:off x="0" y="991569"/>
            <a:ext cx="12191998" cy="4129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egnaposto data 6">
            <a:extLst>
              <a:ext uri="{FF2B5EF4-FFF2-40B4-BE49-F238E27FC236}">
                <a16:creationId xmlns:a16="http://schemas.microsoft.com/office/drawing/2014/main" id="{88313E5A-475A-6341-9047-E816EB1199FF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it-IT" dirty="0"/>
              <a:t>COMSOL Conference 2020 Europe</a:t>
            </a:r>
          </a:p>
        </p:txBody>
      </p:sp>
      <p:sp>
        <p:nvSpPr>
          <p:cNvPr id="13" name="Segnaposto piè di pagina 7">
            <a:extLst>
              <a:ext uri="{FF2B5EF4-FFF2-40B4-BE49-F238E27FC236}">
                <a16:creationId xmlns:a16="http://schemas.microsoft.com/office/drawing/2014/main" id="{24ED5685-6EFD-754D-86C3-D04BB0C700E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Multi-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Physical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Simulation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Aerostatic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Bearings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Immagine 13" descr="Immagine che contiene scatola&#10;&#10;Descrizione generata automaticamente">
            <a:extLst>
              <a:ext uri="{FF2B5EF4-FFF2-40B4-BE49-F238E27FC236}">
                <a16:creationId xmlns:a16="http://schemas.microsoft.com/office/drawing/2014/main" id="{D42E8C5E-9D25-6742-A32F-A8AC1C2A01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0" y="6138000"/>
            <a:ext cx="720000" cy="720000"/>
          </a:xfrm>
          <a:prstGeom prst="rect">
            <a:avLst/>
          </a:prstGeom>
        </p:spPr>
      </p:pic>
      <p:sp>
        <p:nvSpPr>
          <p:cNvPr id="17" name="Rettangolo 16">
            <a:extLst>
              <a:ext uri="{FF2B5EF4-FFF2-40B4-BE49-F238E27FC236}">
                <a16:creationId xmlns:a16="http://schemas.microsoft.com/office/drawing/2014/main" id="{D29FA3A7-1292-2842-B93B-A6477542FB64}"/>
              </a:ext>
            </a:extLst>
          </p:cNvPr>
          <p:cNvSpPr/>
          <p:nvPr/>
        </p:nvSpPr>
        <p:spPr>
          <a:xfrm>
            <a:off x="0" y="1074714"/>
            <a:ext cx="1219199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2400" spc="-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model consist of the bearing can be divide in different regions that have to be described through different types of flow models:</a:t>
            </a:r>
          </a:p>
          <a:p>
            <a:pPr lvl="0" algn="just"/>
            <a:endParaRPr lang="en-US" sz="2400" spc="-5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+mj-lt"/>
              <a:buAutoNum type="arabicPeriod"/>
            </a:pPr>
            <a:r>
              <a:rPr lang="en-US" sz="2400" spc="-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Feed Region (Euler’s equation)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en-US" sz="2400" spc="-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Entrance Region (Boundary layer theory)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en-US" sz="2400" spc="-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Viscous Region (Reynolds’ equation)</a:t>
            </a:r>
          </a:p>
          <a:p>
            <a:pPr lvl="0" algn="just"/>
            <a:endParaRPr lang="en-US" sz="2400" b="1" spc="-5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en-US" sz="2400" spc="-5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en-US" sz="2400" spc="-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US" sz="2400" spc="-1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A22F9E25-56C9-6043-8D03-C99205C26D89}"/>
              </a:ext>
            </a:extLst>
          </p:cNvPr>
          <p:cNvSpPr/>
          <p:nvPr/>
        </p:nvSpPr>
        <p:spPr>
          <a:xfrm>
            <a:off x="144379" y="3575678"/>
            <a:ext cx="634304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2400" b="1" spc="-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more common solution consist in using an equilibrium pressure that links the inertial and the viscous region neglecting the growth of the boundary layer through the entrance region</a:t>
            </a:r>
          </a:p>
          <a:p>
            <a:pPr lvl="0" algn="just"/>
            <a:endParaRPr lang="en-US" sz="2400" b="1" spc="-5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en-US" sz="2400" b="1" spc="-5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en-US" sz="2400" b="1" spc="-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US" sz="2400" b="1" spc="-1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" name="Gruppo 7">
            <a:extLst>
              <a:ext uri="{FF2B5EF4-FFF2-40B4-BE49-F238E27FC236}">
                <a16:creationId xmlns:a16="http://schemas.microsoft.com/office/drawing/2014/main" id="{BDB2363B-BEFF-9449-BE85-12DB1F24B1FC}"/>
              </a:ext>
            </a:extLst>
          </p:cNvPr>
          <p:cNvGrpSpPr/>
          <p:nvPr/>
        </p:nvGrpSpPr>
        <p:grpSpPr>
          <a:xfrm>
            <a:off x="7039865" y="1559293"/>
            <a:ext cx="4755940" cy="4694041"/>
            <a:chOff x="7039865" y="1559293"/>
            <a:chExt cx="4755940" cy="4694041"/>
          </a:xfrm>
        </p:grpSpPr>
        <p:pic>
          <p:nvPicPr>
            <p:cNvPr id="7" name="Immagine 6" descr="Immagine che contiene testo, mappa&#10;&#10;Descrizione generata automaticamente">
              <a:extLst>
                <a:ext uri="{FF2B5EF4-FFF2-40B4-BE49-F238E27FC236}">
                  <a16:creationId xmlns:a16="http://schemas.microsoft.com/office/drawing/2014/main" id="{76EBCFE2-7129-9A44-856F-5095D031B5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17835" y="1559293"/>
              <a:ext cx="3600000" cy="4470330"/>
            </a:xfrm>
            <a:prstGeom prst="rect">
              <a:avLst/>
            </a:prstGeom>
          </p:spPr>
        </p:pic>
        <p:sp>
          <p:nvSpPr>
            <p:cNvPr id="16" name="object 66">
              <a:extLst>
                <a:ext uri="{FF2B5EF4-FFF2-40B4-BE49-F238E27FC236}">
                  <a16:creationId xmlns:a16="http://schemas.microsoft.com/office/drawing/2014/main" id="{BA26AFBD-50C7-C445-8419-B34CE8FD9392}"/>
                </a:ext>
              </a:extLst>
            </p:cNvPr>
            <p:cNvSpPr txBox="1"/>
            <p:nvPr/>
          </p:nvSpPr>
          <p:spPr>
            <a:xfrm>
              <a:off x="7039865" y="6007113"/>
              <a:ext cx="4755940" cy="246221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algn="ctr"/>
              <a:r>
                <a:rPr lang="it-IT" sz="1600" b="1" spc="-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Figure:</a:t>
              </a:r>
              <a:r>
                <a:rPr lang="it-IT" sz="1600" i="1" spc="-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Film flow </a:t>
              </a:r>
              <a:r>
                <a:rPr lang="it-IT" sz="1600" i="1" spc="-5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configuration</a:t>
              </a:r>
              <a:r>
                <a:rPr lang="it-IT" sz="1600" i="1" spc="-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</a:p>
          </p:txBody>
        </p:sp>
      </p:grpSp>
      <p:sp>
        <p:nvSpPr>
          <p:cNvPr id="10" name="Ovale 9">
            <a:extLst>
              <a:ext uri="{FF2B5EF4-FFF2-40B4-BE49-F238E27FC236}">
                <a16:creationId xmlns:a16="http://schemas.microsoft.com/office/drawing/2014/main" id="{64238685-7A91-124E-B7AD-9F676878782A}"/>
              </a:ext>
            </a:extLst>
          </p:cNvPr>
          <p:cNvSpPr/>
          <p:nvPr/>
        </p:nvSpPr>
        <p:spPr>
          <a:xfrm>
            <a:off x="7526956" y="2772076"/>
            <a:ext cx="558265" cy="510246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40078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>
            <a:extLst>
              <a:ext uri="{FF2B5EF4-FFF2-40B4-BE49-F238E27FC236}">
                <a16:creationId xmlns:a16="http://schemas.microsoft.com/office/drawing/2014/main" id="{7858B314-AEE0-4E74-A7ED-7EEA841A5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85446"/>
          </a:xfrm>
        </p:spPr>
        <p:txBody>
          <a:bodyPr/>
          <a:lstStyle/>
          <a:p>
            <a: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NUMERICAL MODEL</a:t>
            </a:r>
            <a:b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 EQUATIONS</a:t>
            </a:r>
            <a:endParaRPr lang="it-IT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34F4635-2BFC-411C-95D9-EA8329C23AD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036128-DE14-4199-98A4-F3942FAE97A4}" type="slidenum">
              <a:rPr lang="it-IT" smtClean="0"/>
              <a:t>18</a:t>
            </a:fld>
            <a:endParaRPr lang="it-IT" dirty="0"/>
          </a:p>
        </p:txBody>
      </p:sp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CD78AA55-38C2-F649-AF10-CBBA90BE968F}"/>
              </a:ext>
            </a:extLst>
          </p:cNvPr>
          <p:cNvCxnSpPr>
            <a:cxnSpLocks/>
          </p:cNvCxnSpPr>
          <p:nvPr/>
        </p:nvCxnSpPr>
        <p:spPr>
          <a:xfrm flipV="1">
            <a:off x="0" y="991569"/>
            <a:ext cx="12191998" cy="4129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egnaposto data 6">
            <a:extLst>
              <a:ext uri="{FF2B5EF4-FFF2-40B4-BE49-F238E27FC236}">
                <a16:creationId xmlns:a16="http://schemas.microsoft.com/office/drawing/2014/main" id="{88313E5A-475A-6341-9047-E816EB1199FF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it-IT" dirty="0"/>
              <a:t>COMSOL Conference 2020 Europe</a:t>
            </a:r>
          </a:p>
        </p:txBody>
      </p:sp>
      <p:sp>
        <p:nvSpPr>
          <p:cNvPr id="13" name="Segnaposto piè di pagina 7">
            <a:extLst>
              <a:ext uri="{FF2B5EF4-FFF2-40B4-BE49-F238E27FC236}">
                <a16:creationId xmlns:a16="http://schemas.microsoft.com/office/drawing/2014/main" id="{24ED5685-6EFD-754D-86C3-D04BB0C700E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Multi-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Physical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Simulation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Aerostatic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Bearings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Immagine 13" descr="Immagine che contiene scatola&#10;&#10;Descrizione generata automaticamente">
            <a:extLst>
              <a:ext uri="{FF2B5EF4-FFF2-40B4-BE49-F238E27FC236}">
                <a16:creationId xmlns:a16="http://schemas.microsoft.com/office/drawing/2014/main" id="{D42E8C5E-9D25-6742-A32F-A8AC1C2A01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0" y="6138000"/>
            <a:ext cx="720000" cy="720000"/>
          </a:xfrm>
          <a:prstGeom prst="rect">
            <a:avLst/>
          </a:prstGeom>
        </p:spPr>
      </p:pic>
      <p:grpSp>
        <p:nvGrpSpPr>
          <p:cNvPr id="18" name="Gruppo 17">
            <a:extLst>
              <a:ext uri="{FF2B5EF4-FFF2-40B4-BE49-F238E27FC236}">
                <a16:creationId xmlns:a16="http://schemas.microsoft.com/office/drawing/2014/main" id="{AFC40683-B543-DA4A-96DC-E957E8360F59}"/>
              </a:ext>
            </a:extLst>
          </p:cNvPr>
          <p:cNvGrpSpPr>
            <a:grpSpLocks noChangeAspect="1"/>
          </p:cNvGrpSpPr>
          <p:nvPr/>
        </p:nvGrpSpPr>
        <p:grpSpPr>
          <a:xfrm>
            <a:off x="-258738" y="1315503"/>
            <a:ext cx="6480000" cy="4822497"/>
            <a:chOff x="7008336" y="1946433"/>
            <a:chExt cx="4755940" cy="3539430"/>
          </a:xfrm>
        </p:grpSpPr>
        <p:pic>
          <p:nvPicPr>
            <p:cNvPr id="19" name="Immagine 18" descr="Immagine che contiene antenna, oggetto, tavolo, orologio&#10;&#10;Descrizione generata automaticamente">
              <a:extLst>
                <a:ext uri="{FF2B5EF4-FFF2-40B4-BE49-F238E27FC236}">
                  <a16:creationId xmlns:a16="http://schemas.microsoft.com/office/drawing/2014/main" id="{84D8CF3E-756C-B542-BCFA-AF29EC2D579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26306" y="1946433"/>
              <a:ext cx="4320000" cy="3150000"/>
            </a:xfrm>
            <a:prstGeom prst="rect">
              <a:avLst/>
            </a:prstGeom>
          </p:spPr>
        </p:pic>
        <p:sp>
          <p:nvSpPr>
            <p:cNvPr id="20" name="object 66">
              <a:extLst>
                <a:ext uri="{FF2B5EF4-FFF2-40B4-BE49-F238E27FC236}">
                  <a16:creationId xmlns:a16="http://schemas.microsoft.com/office/drawing/2014/main" id="{D2475D6E-301D-DA49-BE00-AADD92157B1A}"/>
                </a:ext>
              </a:extLst>
            </p:cNvPr>
            <p:cNvSpPr txBox="1"/>
            <p:nvPr/>
          </p:nvSpPr>
          <p:spPr>
            <a:xfrm>
              <a:off x="7008336" y="5239642"/>
              <a:ext cx="4755940" cy="246221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algn="ctr"/>
              <a:r>
                <a:rPr lang="it-IT" sz="1600" b="1" spc="-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Figure:</a:t>
              </a:r>
              <a:r>
                <a:rPr lang="it-IT" sz="1600" i="1" spc="-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sz="1600" i="1" spc="-5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Main</a:t>
              </a:r>
              <a:r>
                <a:rPr lang="it-IT" sz="1600" i="1" spc="-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sz="1600" i="1" spc="-5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regions</a:t>
              </a:r>
              <a:r>
                <a:rPr lang="it-IT" sz="1600" i="1" spc="-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of the </a:t>
              </a:r>
              <a:r>
                <a:rPr lang="it-IT" sz="1600" i="1" spc="-5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bearings</a:t>
              </a:r>
              <a:r>
                <a:rPr lang="it-IT" sz="1600" i="1" spc="-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ttangolo 1">
                <a:extLst>
                  <a:ext uri="{FF2B5EF4-FFF2-40B4-BE49-F238E27FC236}">
                    <a16:creationId xmlns:a16="http://schemas.microsoft.com/office/drawing/2014/main" id="{DF94BF1E-B698-0B46-9A6A-00F4B1CC531B}"/>
                  </a:ext>
                </a:extLst>
              </p:cNvPr>
              <p:cNvSpPr/>
              <p:nvPr/>
            </p:nvSpPr>
            <p:spPr>
              <a:xfrm>
                <a:off x="6393588" y="1549700"/>
                <a:ext cx="4275208" cy="10250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h𝑜𝑙𝑒</m:t>
                          </m:r>
                        </m:sub>
                      </m:sSub>
                      <m:r>
                        <a:rPr lang="it-IT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limUpp>
                        <m:limUppPr>
                          <m:ctrlPr>
                            <a:rPr lang="it-IT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groupChr>
                            <m:groupChrPr>
                              <m:chr m:val="⏞"/>
                              <m:pos m:val="top"/>
                              <m:vertJc m:val="bot"/>
                              <m:ctrlPr>
                                <a:rPr lang="it-IT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f>
                                <m:fPr>
                                  <m:ctrlPr>
                                    <a:rPr lang="it-IT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  <m:sSubSup>
                                    <m:sSubSupPr>
                                      <m:ctrlPr>
                                        <a:rPr lang="it-IT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  <m:sup>
                                      <m:r>
                                        <a:rPr lang="it-IT" i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r>
                                    <a:rPr lang="it-IT" i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den>
                              </m:f>
                            </m:e>
                          </m:groupChr>
                        </m:e>
                        <m:lim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𝐴</m:t>
                          </m:r>
                        </m:lim>
                      </m:limUpp>
                      <m:f>
                        <m:fPr>
                          <m:ctrlPr>
                            <a:rPr lang="it-IT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it-IT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  <m:sSub>
                                <m:sSubPr>
                                  <m:ctrlPr>
                                    <a:rPr lang="it-IT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ad>
                        <m:radPr>
                          <m:degHide m:val="on"/>
                          <m:ctrlPr>
                            <a:rPr lang="it-IT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it-IT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num>
                            <m:den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it-IT" i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den>
                          </m:f>
                          <m:d>
                            <m:dPr>
                              <m:ctrlPr>
                                <a:rPr lang="it-IT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it-IT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it-IT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</m:acc>
                                </m:e>
                                <m:sup>
                                  <m:f>
                                    <m:fPr>
                                      <m:ctrlPr>
                                        <a:rPr lang="it-IT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it-IT" i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num>
                                    <m:den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den>
                                  </m:f>
                                </m:sup>
                              </m:sSup>
                              <m:r>
                                <a:rPr lang="it-IT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it-IT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it-IT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</m:acc>
                                </m:e>
                                <m:sup>
                                  <m:f>
                                    <m:fPr>
                                      <m:ctrlPr>
                                        <a:rPr lang="it-IT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  <m:r>
                                        <a:rPr lang="it-IT" i="0">
                                          <a:latin typeface="Cambria Math" panose="02040503050406030204" pitchFamily="18" charset="0"/>
                                        </a:rPr>
                                        <m:t>+1</m:t>
                                      </m:r>
                                    </m:num>
                                    <m:den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den>
                                  </m:f>
                                </m:sup>
                              </m:sSup>
                            </m:e>
                          </m:d>
                        </m:e>
                      </m:rad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2" name="Rettangolo 1">
                <a:extLst>
                  <a:ext uri="{FF2B5EF4-FFF2-40B4-BE49-F238E27FC236}">
                    <a16:creationId xmlns:a16="http://schemas.microsoft.com/office/drawing/2014/main" id="{DF94BF1E-B698-0B46-9A6A-00F4B1CC531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93588" y="1549700"/>
                <a:ext cx="4275208" cy="102502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ttangolo 3">
                <a:extLst>
                  <a:ext uri="{FF2B5EF4-FFF2-40B4-BE49-F238E27FC236}">
                    <a16:creationId xmlns:a16="http://schemas.microsoft.com/office/drawing/2014/main" id="{70FDF20F-DB3D-0E4B-A05A-E7A319036C88}"/>
                  </a:ext>
                </a:extLst>
              </p:cNvPr>
              <p:cNvSpPr/>
              <p:nvPr/>
            </p:nvSpPr>
            <p:spPr>
              <a:xfrm>
                <a:off x="6393588" y="2793074"/>
                <a:ext cx="4211025" cy="147521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it-IT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  <m:r>
                        <a:rPr lang="it-IT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it-IT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it-IT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f>
                                <m:fPr>
                                  <m:ctrlPr>
                                    <a:rPr lang="it-IT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it-IT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it-IT" i="0">
                                  <a:latin typeface="Cambria Math" panose="02040503050406030204" pitchFamily="18" charset="0"/>
                                </a:rPr>
                                <m:t>,                     &amp;</m:t>
                              </m:r>
                              <m:f>
                                <m:fPr>
                                  <m:ctrlPr>
                                    <a:rPr lang="it-IT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it-IT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it-IT" i="0">
                                  <a:latin typeface="Cambria Math" panose="02040503050406030204" pitchFamily="18" charset="0"/>
                                </a:rPr>
                                <m:t>&gt;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it-IT" i="0">
                                  <a:latin typeface="Cambria Math" panose="02040503050406030204" pitchFamily="18" charset="0"/>
                                </a:rPr>
                                <m:t>=0.5283</m:t>
                              </m:r>
                            </m:e>
                            <m:e>
                              <m:sSup>
                                <m:sSupPr>
                                  <m:ctrlPr>
                                    <a:rPr lang="it-IT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it-IT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it-IT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it-IT" i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num>
                                        <m:den>
                                          <m:r>
                                            <a:rPr lang="it-IT" i="1"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  <m:r>
                                            <a:rPr lang="it-IT" i="0">
                                              <a:latin typeface="Cambria Math" panose="02040503050406030204" pitchFamily="18" charset="0"/>
                                            </a:rPr>
                                            <m:t>+1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f>
                                    <m:fPr>
                                      <m:ctrlPr>
                                        <a:rPr lang="it-IT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num>
                                    <m:den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  <m:r>
                                        <a:rPr lang="it-IT" i="0"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den>
                                  </m:f>
                                </m:sup>
                              </m:sSup>
                              <m:r>
                                <a:rPr lang="it-IT" i="0">
                                  <a:latin typeface="Cambria Math" panose="02040503050406030204" pitchFamily="18" charset="0"/>
                                </a:rPr>
                                <m:t>,  &amp;</m:t>
                              </m:r>
                              <m:f>
                                <m:fPr>
                                  <m:ctrlPr>
                                    <a:rPr lang="it-IT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it-IT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it-IT" i="0">
                                  <a:latin typeface="Cambria Math" panose="02040503050406030204" pitchFamily="18" charset="0"/>
                                </a:rPr>
                                <m:t>≤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it-IT" i="0">
                                  <a:latin typeface="Cambria Math" panose="02040503050406030204" pitchFamily="18" charset="0"/>
                                </a:rPr>
                                <m:t>=0.528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4" name="Rettangolo 3">
                <a:extLst>
                  <a:ext uri="{FF2B5EF4-FFF2-40B4-BE49-F238E27FC236}">
                    <a16:creationId xmlns:a16="http://schemas.microsoft.com/office/drawing/2014/main" id="{70FDF20F-DB3D-0E4B-A05A-E7A319036C8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93588" y="2793074"/>
                <a:ext cx="4211025" cy="147521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Ovale 20">
            <a:extLst>
              <a:ext uri="{FF2B5EF4-FFF2-40B4-BE49-F238E27FC236}">
                <a16:creationId xmlns:a16="http://schemas.microsoft.com/office/drawing/2014/main" id="{51C94774-DFEC-B34D-A16E-512DC2EFF177}"/>
              </a:ext>
            </a:extLst>
          </p:cNvPr>
          <p:cNvSpPr/>
          <p:nvPr/>
        </p:nvSpPr>
        <p:spPr>
          <a:xfrm>
            <a:off x="2849078" y="2246075"/>
            <a:ext cx="558265" cy="510246"/>
          </a:xfrm>
          <a:prstGeom prst="ellipse">
            <a:avLst/>
          </a:prstGeom>
          <a:noFill/>
          <a:ln w="349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Rettangolo 21">
            <a:extLst>
              <a:ext uri="{FF2B5EF4-FFF2-40B4-BE49-F238E27FC236}">
                <a16:creationId xmlns:a16="http://schemas.microsoft.com/office/drawing/2014/main" id="{9A6A8E99-BBC0-2746-B2E9-29551AF4497A}"/>
              </a:ext>
            </a:extLst>
          </p:cNvPr>
          <p:cNvSpPr/>
          <p:nvPr/>
        </p:nvSpPr>
        <p:spPr>
          <a:xfrm>
            <a:off x="6141720" y="1032154"/>
            <a:ext cx="49377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just">
              <a:buFont typeface="+mj-lt"/>
              <a:buAutoNum type="arabicPeriod"/>
            </a:pPr>
            <a:r>
              <a:rPr lang="en-US" sz="2400" b="1" spc="-5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Feed Region (Euler’s equation)</a:t>
            </a:r>
          </a:p>
          <a:p>
            <a:pPr lvl="0" algn="just"/>
            <a:endParaRPr lang="en-US" sz="2400" b="1" spc="-5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en-US" sz="2400" spc="-5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en-US" sz="2400" spc="-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US" sz="2400" spc="-1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ttangolo 10">
                <a:extLst>
                  <a:ext uri="{FF2B5EF4-FFF2-40B4-BE49-F238E27FC236}">
                    <a16:creationId xmlns:a16="http://schemas.microsoft.com/office/drawing/2014/main" id="{B2C785BA-61BD-A94D-9E01-52C9E05C4569}"/>
                  </a:ext>
                </a:extLst>
              </p:cNvPr>
              <p:cNvSpPr/>
              <p:nvPr/>
            </p:nvSpPr>
            <p:spPr>
              <a:xfrm>
                <a:off x="7093155" y="5256878"/>
                <a:ext cx="3434338" cy="72032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>
                              <a:latin typeface="Cambria Math" panose="02040503050406030204" pitchFamily="18" charset="0"/>
                            </a:rPr>
                            <m:t>𝜕</m:t>
                          </m:r>
                        </m:num>
                        <m:den>
                          <m:r>
                            <a:rPr lang="it-IT" i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d>
                        <m:dPr>
                          <m:ctrlPr>
                            <a:rPr lang="it-IT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it-IT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sSup>
                                <m:sSupPr>
                                  <m:ctrlPr>
                                    <a:rPr lang="it-IT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p>
                                  <m:r>
                                    <a:rPr lang="it-IT" i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it-IT" i="0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den>
                          </m:f>
                          <m:f>
                            <m:fPr>
                              <m:ctrlPr>
                                <a:rPr lang="it-IT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i="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num>
                            <m:den>
                              <m:r>
                                <a:rPr lang="it-IT" i="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den>
                          </m:f>
                        </m:e>
                      </m:d>
                      <m:r>
                        <a:rPr lang="it-IT" i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it-IT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i="0">
                              <a:latin typeface="Cambria Math" panose="02040503050406030204" pitchFamily="18" charset="0"/>
                            </a:rPr>
                            <m:t>𝜕</m:t>
                          </m:r>
                        </m:num>
                        <m:den>
                          <m:r>
                            <a:rPr lang="it-IT" i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𝑦</m:t>
                          </m:r>
                        </m:den>
                      </m:f>
                      <m:d>
                        <m:dPr>
                          <m:ctrlPr>
                            <a:rPr lang="it-IT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it-IT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sSup>
                                <m:sSupPr>
                                  <m:ctrlPr>
                                    <a:rPr lang="it-IT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p>
                                  <m:r>
                                    <a:rPr lang="it-IT" i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it-IT" i="0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den>
                          </m:f>
                          <m:f>
                            <m:fPr>
                              <m:ctrlPr>
                                <a:rPr lang="it-IT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i="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num>
                            <m:den>
                              <m:r>
                                <a:rPr lang="it-IT" i="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den>
                          </m:f>
                        </m:e>
                      </m:d>
                      <m:r>
                        <a:rPr lang="it-IT" i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1" name="Rettangolo 10">
                <a:extLst>
                  <a:ext uri="{FF2B5EF4-FFF2-40B4-BE49-F238E27FC236}">
                    <a16:creationId xmlns:a16="http://schemas.microsoft.com/office/drawing/2014/main" id="{B2C785BA-61BD-A94D-9E01-52C9E05C456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3155" y="5256878"/>
                <a:ext cx="3434338" cy="720325"/>
              </a:xfrm>
              <a:prstGeom prst="rect">
                <a:avLst/>
              </a:prstGeom>
              <a:blipFill>
                <a:blip r:embed="rId6"/>
                <a:stretch>
                  <a:fillRect b="-172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ttangolo 22">
            <a:extLst>
              <a:ext uri="{FF2B5EF4-FFF2-40B4-BE49-F238E27FC236}">
                <a16:creationId xmlns:a16="http://schemas.microsoft.com/office/drawing/2014/main" id="{962F1BBB-B076-4240-8BB8-5AFA059B5DC5}"/>
              </a:ext>
            </a:extLst>
          </p:cNvPr>
          <p:cNvSpPr/>
          <p:nvPr/>
        </p:nvSpPr>
        <p:spPr>
          <a:xfrm>
            <a:off x="6141720" y="4533853"/>
            <a:ext cx="60292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just">
              <a:buFont typeface="+mj-lt"/>
              <a:buAutoNum type="arabicPeriod" startAt="3"/>
            </a:pPr>
            <a:r>
              <a:rPr lang="en-US" sz="2400" b="1" spc="-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Viscous Region (Reynolds’ equation)</a:t>
            </a:r>
          </a:p>
          <a:p>
            <a:pPr lvl="0" algn="just"/>
            <a:endParaRPr lang="en-US" sz="2400" b="1" spc="-5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en-US" sz="2400" spc="-5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en-US" sz="2400" spc="-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US" sz="2400" spc="-1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Ovale 23">
            <a:extLst>
              <a:ext uri="{FF2B5EF4-FFF2-40B4-BE49-F238E27FC236}">
                <a16:creationId xmlns:a16="http://schemas.microsoft.com/office/drawing/2014/main" id="{33F2F25B-6A8E-064D-A3B5-C31ED829BD7B}"/>
              </a:ext>
            </a:extLst>
          </p:cNvPr>
          <p:cNvSpPr/>
          <p:nvPr/>
        </p:nvSpPr>
        <p:spPr>
          <a:xfrm>
            <a:off x="3954379" y="2660028"/>
            <a:ext cx="665747" cy="510246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95091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>
            <a:extLst>
              <a:ext uri="{FF2B5EF4-FFF2-40B4-BE49-F238E27FC236}">
                <a16:creationId xmlns:a16="http://schemas.microsoft.com/office/drawing/2014/main" id="{7858B314-AEE0-4E74-A7ED-7EEA841A5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85446"/>
          </a:xfrm>
        </p:spPr>
        <p:txBody>
          <a:bodyPr/>
          <a:lstStyle/>
          <a:p>
            <a: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NUMERICAL MODEL</a:t>
            </a:r>
            <a:b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 EQUATIONS</a:t>
            </a:r>
            <a:endParaRPr lang="it-IT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34F4635-2BFC-411C-95D9-EA8329C23AD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036128-DE14-4199-98A4-F3942FAE97A4}" type="slidenum">
              <a:rPr lang="it-IT" smtClean="0"/>
              <a:t>19</a:t>
            </a:fld>
            <a:endParaRPr lang="it-IT" dirty="0"/>
          </a:p>
        </p:txBody>
      </p:sp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CD78AA55-38C2-F649-AF10-CBBA90BE968F}"/>
              </a:ext>
            </a:extLst>
          </p:cNvPr>
          <p:cNvCxnSpPr>
            <a:cxnSpLocks/>
          </p:cNvCxnSpPr>
          <p:nvPr/>
        </p:nvCxnSpPr>
        <p:spPr>
          <a:xfrm flipV="1">
            <a:off x="0" y="991569"/>
            <a:ext cx="12191998" cy="4129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egnaposto data 6">
            <a:extLst>
              <a:ext uri="{FF2B5EF4-FFF2-40B4-BE49-F238E27FC236}">
                <a16:creationId xmlns:a16="http://schemas.microsoft.com/office/drawing/2014/main" id="{88313E5A-475A-6341-9047-E816EB1199FF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it-IT" dirty="0"/>
              <a:t>COMSOL Conference 2020 Europe</a:t>
            </a:r>
          </a:p>
        </p:txBody>
      </p:sp>
      <p:sp>
        <p:nvSpPr>
          <p:cNvPr id="13" name="Segnaposto piè di pagina 7">
            <a:extLst>
              <a:ext uri="{FF2B5EF4-FFF2-40B4-BE49-F238E27FC236}">
                <a16:creationId xmlns:a16="http://schemas.microsoft.com/office/drawing/2014/main" id="{24ED5685-6EFD-754D-86C3-D04BB0C700E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Multi-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Physical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Simulation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Aerostatic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Bearings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Immagine 13" descr="Immagine che contiene scatola&#10;&#10;Descrizione generata automaticamente">
            <a:extLst>
              <a:ext uri="{FF2B5EF4-FFF2-40B4-BE49-F238E27FC236}">
                <a16:creationId xmlns:a16="http://schemas.microsoft.com/office/drawing/2014/main" id="{D42E8C5E-9D25-6742-A32F-A8AC1C2A01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0" y="6138000"/>
            <a:ext cx="720000" cy="72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ttangolo 1">
                <a:extLst>
                  <a:ext uri="{FF2B5EF4-FFF2-40B4-BE49-F238E27FC236}">
                    <a16:creationId xmlns:a16="http://schemas.microsoft.com/office/drawing/2014/main" id="{DF94BF1E-B698-0B46-9A6A-00F4B1CC531B}"/>
                  </a:ext>
                </a:extLst>
              </p:cNvPr>
              <p:cNvSpPr/>
              <p:nvPr/>
            </p:nvSpPr>
            <p:spPr>
              <a:xfrm>
                <a:off x="6393588" y="1549700"/>
                <a:ext cx="4275208" cy="10250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h𝑜𝑙𝑒</m:t>
                          </m:r>
                        </m:sub>
                      </m:sSub>
                      <m:r>
                        <a:rPr lang="it-IT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limUpp>
                        <m:limUppPr>
                          <m:ctrlPr>
                            <a:rPr lang="it-IT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groupChr>
                            <m:groupChrPr>
                              <m:chr m:val="⏞"/>
                              <m:pos m:val="top"/>
                              <m:vertJc m:val="bot"/>
                              <m:ctrlPr>
                                <a:rPr lang="it-IT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f>
                                <m:fPr>
                                  <m:ctrlPr>
                                    <a:rPr lang="it-IT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  <m:sSubSup>
                                    <m:sSubSupPr>
                                      <m:ctrlPr>
                                        <a:rPr lang="it-IT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  <m:sup>
                                      <m:r>
                                        <a:rPr lang="it-IT" i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r>
                                    <a:rPr lang="it-IT" i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den>
                              </m:f>
                            </m:e>
                          </m:groupChr>
                        </m:e>
                        <m:lim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𝐴</m:t>
                          </m:r>
                        </m:lim>
                      </m:limUpp>
                      <m:f>
                        <m:fPr>
                          <m:ctrlPr>
                            <a:rPr lang="it-IT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it-IT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  <m:sSub>
                                <m:sSubPr>
                                  <m:ctrlPr>
                                    <a:rPr lang="it-IT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ad>
                        <m:radPr>
                          <m:degHide m:val="on"/>
                          <m:ctrlPr>
                            <a:rPr lang="it-IT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it-IT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num>
                            <m:den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it-IT" i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den>
                          </m:f>
                          <m:d>
                            <m:dPr>
                              <m:ctrlPr>
                                <a:rPr lang="it-IT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it-IT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it-IT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</m:acc>
                                </m:e>
                                <m:sup>
                                  <m:f>
                                    <m:fPr>
                                      <m:ctrlPr>
                                        <a:rPr lang="it-IT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it-IT" i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num>
                                    <m:den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den>
                                  </m:f>
                                </m:sup>
                              </m:sSup>
                              <m:r>
                                <a:rPr lang="it-IT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it-IT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it-IT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</m:acc>
                                </m:e>
                                <m:sup>
                                  <m:f>
                                    <m:fPr>
                                      <m:ctrlPr>
                                        <a:rPr lang="it-IT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  <m:r>
                                        <a:rPr lang="it-IT" i="0">
                                          <a:latin typeface="Cambria Math" panose="02040503050406030204" pitchFamily="18" charset="0"/>
                                        </a:rPr>
                                        <m:t>+1</m:t>
                                      </m:r>
                                    </m:num>
                                    <m:den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den>
                                  </m:f>
                                </m:sup>
                              </m:sSup>
                            </m:e>
                          </m:d>
                        </m:e>
                      </m:rad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2" name="Rettangolo 1">
                <a:extLst>
                  <a:ext uri="{FF2B5EF4-FFF2-40B4-BE49-F238E27FC236}">
                    <a16:creationId xmlns:a16="http://schemas.microsoft.com/office/drawing/2014/main" id="{DF94BF1E-B698-0B46-9A6A-00F4B1CC531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93588" y="1549700"/>
                <a:ext cx="4275208" cy="102502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ttangolo 3">
                <a:extLst>
                  <a:ext uri="{FF2B5EF4-FFF2-40B4-BE49-F238E27FC236}">
                    <a16:creationId xmlns:a16="http://schemas.microsoft.com/office/drawing/2014/main" id="{70FDF20F-DB3D-0E4B-A05A-E7A319036C88}"/>
                  </a:ext>
                </a:extLst>
              </p:cNvPr>
              <p:cNvSpPr/>
              <p:nvPr/>
            </p:nvSpPr>
            <p:spPr>
              <a:xfrm>
                <a:off x="6393588" y="2793074"/>
                <a:ext cx="4211025" cy="147521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it-IT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  <m:r>
                        <a:rPr lang="it-IT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it-IT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it-IT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f>
                                <m:fPr>
                                  <m:ctrlPr>
                                    <a:rPr lang="it-IT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it-IT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it-IT" i="0">
                                  <a:latin typeface="Cambria Math" panose="02040503050406030204" pitchFamily="18" charset="0"/>
                                </a:rPr>
                                <m:t>,                     &amp;</m:t>
                              </m:r>
                              <m:f>
                                <m:fPr>
                                  <m:ctrlPr>
                                    <a:rPr lang="it-IT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it-IT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it-IT" i="0">
                                  <a:latin typeface="Cambria Math" panose="02040503050406030204" pitchFamily="18" charset="0"/>
                                </a:rPr>
                                <m:t>&gt;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it-IT" i="0">
                                  <a:latin typeface="Cambria Math" panose="02040503050406030204" pitchFamily="18" charset="0"/>
                                </a:rPr>
                                <m:t>=0.5283</m:t>
                              </m:r>
                            </m:e>
                            <m:e>
                              <m:sSup>
                                <m:sSupPr>
                                  <m:ctrlPr>
                                    <a:rPr lang="it-IT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it-IT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it-IT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it-IT" i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num>
                                        <m:den>
                                          <m:r>
                                            <a:rPr lang="it-IT" i="1"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  <m:r>
                                            <a:rPr lang="it-IT" i="0">
                                              <a:latin typeface="Cambria Math" panose="02040503050406030204" pitchFamily="18" charset="0"/>
                                            </a:rPr>
                                            <m:t>+1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f>
                                    <m:fPr>
                                      <m:ctrlPr>
                                        <a:rPr lang="it-IT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num>
                                    <m:den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  <m:r>
                                        <a:rPr lang="it-IT" i="0"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den>
                                  </m:f>
                                </m:sup>
                              </m:sSup>
                              <m:r>
                                <a:rPr lang="it-IT" i="0">
                                  <a:latin typeface="Cambria Math" panose="02040503050406030204" pitchFamily="18" charset="0"/>
                                </a:rPr>
                                <m:t>,  &amp;</m:t>
                              </m:r>
                              <m:f>
                                <m:fPr>
                                  <m:ctrlPr>
                                    <a:rPr lang="it-IT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it-IT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it-IT" i="0">
                                  <a:latin typeface="Cambria Math" panose="02040503050406030204" pitchFamily="18" charset="0"/>
                                </a:rPr>
                                <m:t>≤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it-IT" i="0">
                                  <a:latin typeface="Cambria Math" panose="02040503050406030204" pitchFamily="18" charset="0"/>
                                </a:rPr>
                                <m:t>=0.528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4" name="Rettangolo 3">
                <a:extLst>
                  <a:ext uri="{FF2B5EF4-FFF2-40B4-BE49-F238E27FC236}">
                    <a16:creationId xmlns:a16="http://schemas.microsoft.com/office/drawing/2014/main" id="{70FDF20F-DB3D-0E4B-A05A-E7A319036C8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93588" y="2793074"/>
                <a:ext cx="4211025" cy="147521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ttangolo 21">
            <a:extLst>
              <a:ext uri="{FF2B5EF4-FFF2-40B4-BE49-F238E27FC236}">
                <a16:creationId xmlns:a16="http://schemas.microsoft.com/office/drawing/2014/main" id="{9A6A8E99-BBC0-2746-B2E9-29551AF4497A}"/>
              </a:ext>
            </a:extLst>
          </p:cNvPr>
          <p:cNvSpPr/>
          <p:nvPr/>
        </p:nvSpPr>
        <p:spPr>
          <a:xfrm>
            <a:off x="6141720" y="1032154"/>
            <a:ext cx="49377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just">
              <a:buFont typeface="+mj-lt"/>
              <a:buAutoNum type="arabicPeriod"/>
            </a:pPr>
            <a:r>
              <a:rPr lang="en-US" sz="2400" b="1" spc="-5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Feed Region (Euler’s equation)</a:t>
            </a:r>
          </a:p>
          <a:p>
            <a:pPr lvl="0" algn="just"/>
            <a:endParaRPr lang="en-US" sz="2400" b="1" spc="-5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en-US" sz="2400" spc="-5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en-US" sz="2400" spc="-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US" sz="2400" spc="-1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ttangolo 10">
                <a:extLst>
                  <a:ext uri="{FF2B5EF4-FFF2-40B4-BE49-F238E27FC236}">
                    <a16:creationId xmlns:a16="http://schemas.microsoft.com/office/drawing/2014/main" id="{B2C785BA-61BD-A94D-9E01-52C9E05C4569}"/>
                  </a:ext>
                </a:extLst>
              </p:cNvPr>
              <p:cNvSpPr/>
              <p:nvPr/>
            </p:nvSpPr>
            <p:spPr>
              <a:xfrm>
                <a:off x="7093155" y="5256878"/>
                <a:ext cx="3434338" cy="72032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>
                              <a:latin typeface="Cambria Math" panose="02040503050406030204" pitchFamily="18" charset="0"/>
                            </a:rPr>
                            <m:t>𝜕</m:t>
                          </m:r>
                        </m:num>
                        <m:den>
                          <m:r>
                            <a:rPr lang="it-IT" i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d>
                        <m:dPr>
                          <m:ctrlPr>
                            <a:rPr lang="it-IT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it-IT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sSup>
                                <m:sSupPr>
                                  <m:ctrlPr>
                                    <a:rPr lang="it-IT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p>
                                  <m:r>
                                    <a:rPr lang="it-IT" i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it-IT" i="0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den>
                          </m:f>
                          <m:f>
                            <m:fPr>
                              <m:ctrlPr>
                                <a:rPr lang="it-IT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i="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num>
                            <m:den>
                              <m:r>
                                <a:rPr lang="it-IT" i="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den>
                          </m:f>
                        </m:e>
                      </m:d>
                      <m:r>
                        <a:rPr lang="it-IT" i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it-IT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i="0">
                              <a:latin typeface="Cambria Math" panose="02040503050406030204" pitchFamily="18" charset="0"/>
                            </a:rPr>
                            <m:t>𝜕</m:t>
                          </m:r>
                        </m:num>
                        <m:den>
                          <m:r>
                            <a:rPr lang="it-IT" i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𝑦</m:t>
                          </m:r>
                        </m:den>
                      </m:f>
                      <m:d>
                        <m:dPr>
                          <m:ctrlPr>
                            <a:rPr lang="it-IT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it-IT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sSup>
                                <m:sSupPr>
                                  <m:ctrlPr>
                                    <a:rPr lang="it-IT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p>
                                  <m:r>
                                    <a:rPr lang="it-IT" i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it-IT" i="0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den>
                          </m:f>
                          <m:f>
                            <m:fPr>
                              <m:ctrlPr>
                                <a:rPr lang="it-IT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i="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num>
                            <m:den>
                              <m:r>
                                <a:rPr lang="it-IT" i="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den>
                          </m:f>
                        </m:e>
                      </m:d>
                      <m:r>
                        <a:rPr lang="it-IT" i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1" name="Rettangolo 10">
                <a:extLst>
                  <a:ext uri="{FF2B5EF4-FFF2-40B4-BE49-F238E27FC236}">
                    <a16:creationId xmlns:a16="http://schemas.microsoft.com/office/drawing/2014/main" id="{B2C785BA-61BD-A94D-9E01-52C9E05C456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3155" y="5256878"/>
                <a:ext cx="3434338" cy="720325"/>
              </a:xfrm>
              <a:prstGeom prst="rect">
                <a:avLst/>
              </a:prstGeom>
              <a:blipFill>
                <a:blip r:embed="rId5"/>
                <a:stretch>
                  <a:fillRect b="-172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ttangolo 22">
            <a:extLst>
              <a:ext uri="{FF2B5EF4-FFF2-40B4-BE49-F238E27FC236}">
                <a16:creationId xmlns:a16="http://schemas.microsoft.com/office/drawing/2014/main" id="{962F1BBB-B076-4240-8BB8-5AFA059B5DC5}"/>
              </a:ext>
            </a:extLst>
          </p:cNvPr>
          <p:cNvSpPr/>
          <p:nvPr/>
        </p:nvSpPr>
        <p:spPr>
          <a:xfrm>
            <a:off x="6141720" y="4533853"/>
            <a:ext cx="60292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just">
              <a:buFont typeface="+mj-lt"/>
              <a:buAutoNum type="arabicPeriod" startAt="3"/>
            </a:pPr>
            <a:r>
              <a:rPr lang="en-US" sz="2400" b="1" spc="-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Viscous Region (Reynolds’ equation)</a:t>
            </a:r>
          </a:p>
          <a:p>
            <a:pPr lvl="0" algn="just"/>
            <a:endParaRPr lang="en-US" sz="2400" b="1" spc="-5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en-US" sz="2400" spc="-5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en-US" sz="2400" spc="-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US" sz="2400" spc="-1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26B2A2E8-20F7-2F4C-A6FF-29398CBC2470}"/>
              </a:ext>
            </a:extLst>
          </p:cNvPr>
          <p:cNvSpPr/>
          <p:nvPr/>
        </p:nvSpPr>
        <p:spPr>
          <a:xfrm>
            <a:off x="112440" y="2601814"/>
            <a:ext cx="60292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2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1-3 Continuity equation</a:t>
            </a:r>
          </a:p>
          <a:p>
            <a:pPr lvl="0" algn="just"/>
            <a:endParaRPr lang="en-US" sz="2400" spc="-5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en-US" sz="2400" spc="-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US" sz="2400" spc="-1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17FE4931-1345-034E-829F-AAC26446E2F1}"/>
                  </a:ext>
                </a:extLst>
              </p:cNvPr>
              <p:cNvSpPr txBox="1"/>
              <p:nvPr/>
            </p:nvSpPr>
            <p:spPr>
              <a:xfrm>
                <a:off x="838200" y="3124056"/>
                <a:ext cx="2291974" cy="3994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h𝑜𝑙𝑒</m:t>
                          </m:r>
                        </m:sub>
                      </m:sSub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it-IT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𝑔𝑎𝑝</m:t>
                          </m:r>
                        </m:sub>
                      </m:sSub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it-IT" sz="2400" dirty="0"/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17FE4931-1345-034E-829F-AAC26446E2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3124056"/>
                <a:ext cx="2291974" cy="399405"/>
              </a:xfrm>
              <a:prstGeom prst="rect">
                <a:avLst/>
              </a:prstGeom>
              <a:blipFill>
                <a:blip r:embed="rId6"/>
                <a:stretch>
                  <a:fillRect l="-2762" r="-2762" b="-2121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Freccia giù 6">
            <a:extLst>
              <a:ext uri="{FF2B5EF4-FFF2-40B4-BE49-F238E27FC236}">
                <a16:creationId xmlns:a16="http://schemas.microsoft.com/office/drawing/2014/main" id="{144C6F84-D6AF-E84E-A7AE-2A84FA544368}"/>
              </a:ext>
            </a:extLst>
          </p:cNvPr>
          <p:cNvSpPr/>
          <p:nvPr/>
        </p:nvSpPr>
        <p:spPr>
          <a:xfrm>
            <a:off x="1587387" y="3718526"/>
            <a:ext cx="462012" cy="654354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6414113D-EAE4-A74A-A976-77504B16D9E6}"/>
                  </a:ext>
                </a:extLst>
              </p:cNvPr>
              <p:cNvSpPr txBox="1"/>
              <p:nvPr/>
            </p:nvSpPr>
            <p:spPr>
              <a:xfrm>
                <a:off x="1622037" y="4525248"/>
                <a:ext cx="36215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it-IT" sz="2400" dirty="0"/>
              </a:p>
            </p:txBody>
          </p:sp>
        </mc:Choice>
        <mc:Fallback xmlns="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6414113D-EAE4-A74A-A976-77504B16D9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2037" y="4525248"/>
                <a:ext cx="362150" cy="369332"/>
              </a:xfrm>
              <a:prstGeom prst="rect">
                <a:avLst/>
              </a:prstGeom>
              <a:blipFill>
                <a:blip r:embed="rId7"/>
                <a:stretch>
                  <a:fillRect l="-17241" r="-3448" b="-233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75213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>
            <a:extLst>
              <a:ext uri="{FF2B5EF4-FFF2-40B4-BE49-F238E27FC236}">
                <a16:creationId xmlns:a16="http://schemas.microsoft.com/office/drawing/2014/main" id="{7858B314-AEE0-4E74-A7ED-7EEA841A5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85446"/>
          </a:xfrm>
        </p:spPr>
        <p:txBody>
          <a:bodyPr/>
          <a:lstStyle/>
          <a:p>
            <a: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34F4635-2BFC-411C-95D9-EA8329C23AD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036128-DE14-4199-98A4-F3942FAE97A4}" type="slidenum">
              <a:rPr lang="it-IT" smtClean="0"/>
              <a:t>2</a:t>
            </a:fld>
            <a:endParaRPr lang="it-IT"/>
          </a:p>
        </p:txBody>
      </p:sp>
      <p:sp>
        <p:nvSpPr>
          <p:cNvPr id="10" name="TextBox 4">
            <a:extLst>
              <a:ext uri="{FF2B5EF4-FFF2-40B4-BE49-F238E27FC236}">
                <a16:creationId xmlns:a16="http://schemas.microsoft.com/office/drawing/2014/main" id="{8EF64D52-BD1F-CF4A-878A-FD3D96DC2FBB}"/>
              </a:ext>
            </a:extLst>
          </p:cNvPr>
          <p:cNvSpPr txBox="1"/>
          <p:nvPr/>
        </p:nvSpPr>
        <p:spPr>
          <a:xfrm>
            <a:off x="1" y="1002790"/>
            <a:ext cx="1219199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17550" indent="-358775">
              <a:buFont typeface="+mj-lt"/>
              <a:buAutoNum type="arabicPeriod"/>
            </a:pPr>
            <a:r>
              <a:rPr lang="en-US" sz="3400" spc="-1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pPr marL="1174750" lvl="1" indent="-358775">
              <a:buFont typeface="+mj-lt"/>
              <a:buAutoNum type="romanUcPeriod"/>
            </a:pPr>
            <a:r>
              <a:rPr lang="en-US" sz="3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Aerostatic Pads</a:t>
            </a:r>
          </a:p>
          <a:p>
            <a:pPr marL="1174750" lvl="1" indent="-358775">
              <a:buFont typeface="+mj-lt"/>
              <a:buAutoNum type="romanUcPeriod"/>
            </a:pPr>
            <a:r>
              <a:rPr lang="en-US" sz="3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Aim of This Study</a:t>
            </a:r>
          </a:p>
          <a:p>
            <a:pPr marL="717550" indent="-358775">
              <a:buFont typeface="+mj-lt"/>
              <a:buAutoNum type="arabicPeriod"/>
            </a:pPr>
            <a:r>
              <a:rPr lang="en-US" sz="3400" spc="-1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MATERIALS AND METHODS</a:t>
            </a:r>
          </a:p>
          <a:p>
            <a:pPr marL="1174750" lvl="1" indent="-358775">
              <a:buFont typeface="+mj-lt"/>
              <a:buAutoNum type="romanUcPeriod"/>
            </a:pPr>
            <a:r>
              <a:rPr lang="en-US" sz="3400" spc="-1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Set-up</a:t>
            </a:r>
          </a:p>
          <a:p>
            <a:pPr marL="1174750" lvl="1" indent="-358775">
              <a:buFont typeface="+mj-lt"/>
              <a:buAutoNum type="romanUcPeriod"/>
            </a:pPr>
            <a:r>
              <a:rPr lang="en-US" sz="3400" spc="-1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Numerical Model</a:t>
            </a:r>
          </a:p>
          <a:p>
            <a:pPr marL="717550" indent="-358775">
              <a:buFont typeface="+mj-lt"/>
              <a:buAutoNum type="arabicPeriod"/>
            </a:pPr>
            <a:r>
              <a:rPr lang="en-US" sz="3400" spc="-1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AND DISCUSSIONS</a:t>
            </a:r>
          </a:p>
          <a:p>
            <a:pPr marL="717550" indent="-358775">
              <a:buFont typeface="+mj-lt"/>
              <a:buAutoNum type="arabicPeriod"/>
            </a:pPr>
            <a:r>
              <a:rPr lang="en-US" sz="3400" spc="-1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</a:p>
          <a:p>
            <a:pPr marL="717550" indent="-358775">
              <a:buFont typeface="Wingdings" panose="05000000000000000000" pitchFamily="2" charset="2"/>
              <a:buChar char="§"/>
            </a:pPr>
            <a:endParaRPr lang="en-US" sz="1200" spc="-1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7550" indent="-358775">
              <a:buFont typeface="Wingdings" panose="05000000000000000000" pitchFamily="2" charset="2"/>
              <a:buChar char="§"/>
            </a:pPr>
            <a:endParaRPr lang="en-US" sz="1200" spc="-1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spc="-1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Connettore 1 10">
            <a:extLst>
              <a:ext uri="{FF2B5EF4-FFF2-40B4-BE49-F238E27FC236}">
                <a16:creationId xmlns:a16="http://schemas.microsoft.com/office/drawing/2014/main" id="{D739EB65-133F-A14C-8AF2-AF2B5E857FD6}"/>
              </a:ext>
            </a:extLst>
          </p:cNvPr>
          <p:cNvCxnSpPr>
            <a:cxnSpLocks/>
          </p:cNvCxnSpPr>
          <p:nvPr/>
        </p:nvCxnSpPr>
        <p:spPr>
          <a:xfrm flipV="1">
            <a:off x="0" y="991569"/>
            <a:ext cx="12191998" cy="4129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egnaposto data 6">
            <a:extLst>
              <a:ext uri="{FF2B5EF4-FFF2-40B4-BE49-F238E27FC236}">
                <a16:creationId xmlns:a16="http://schemas.microsoft.com/office/drawing/2014/main" id="{D7CA82B8-ADB4-1743-955E-43ED6F22A62A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it-IT" dirty="0"/>
              <a:t>COMSOL Conference 2020 Europe</a:t>
            </a:r>
          </a:p>
        </p:txBody>
      </p:sp>
      <p:sp>
        <p:nvSpPr>
          <p:cNvPr id="13" name="Segnaposto piè di pagina 7">
            <a:extLst>
              <a:ext uri="{FF2B5EF4-FFF2-40B4-BE49-F238E27FC236}">
                <a16:creationId xmlns:a16="http://schemas.microsoft.com/office/drawing/2014/main" id="{2DB5AB7E-EDEA-FF49-A046-AD6EFE7ABF8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Multi-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Physical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Simulation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Aerostatic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Bearings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Immagine 13" descr="Immagine che contiene scatola&#10;&#10;Descrizione generata automaticamente">
            <a:extLst>
              <a:ext uri="{FF2B5EF4-FFF2-40B4-BE49-F238E27FC236}">
                <a16:creationId xmlns:a16="http://schemas.microsoft.com/office/drawing/2014/main" id="{3C82AB53-9573-2E44-8B5F-F8A5592DBB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0" y="6138000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9247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>
            <a:extLst>
              <a:ext uri="{FF2B5EF4-FFF2-40B4-BE49-F238E27FC236}">
                <a16:creationId xmlns:a16="http://schemas.microsoft.com/office/drawing/2014/main" id="{7858B314-AEE0-4E74-A7ED-7EEA841A5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85446"/>
          </a:xfrm>
        </p:spPr>
        <p:txBody>
          <a:bodyPr/>
          <a:lstStyle/>
          <a:p>
            <a: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 AND DISCUSSIONS</a:t>
            </a:r>
            <a:b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TILTING 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34F4635-2BFC-411C-95D9-EA8329C23AD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036128-DE14-4199-98A4-F3942FAE97A4}" type="slidenum">
              <a:rPr lang="it-IT" smtClean="0"/>
              <a:t>20</a:t>
            </a:fld>
            <a:endParaRPr lang="it-IT"/>
          </a:p>
        </p:txBody>
      </p:sp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CD78AA55-38C2-F649-AF10-CBBA90BE968F}"/>
              </a:ext>
            </a:extLst>
          </p:cNvPr>
          <p:cNvCxnSpPr>
            <a:cxnSpLocks/>
          </p:cNvCxnSpPr>
          <p:nvPr/>
        </p:nvCxnSpPr>
        <p:spPr>
          <a:xfrm flipV="1">
            <a:off x="0" y="991569"/>
            <a:ext cx="12191998" cy="4129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egnaposto data 6">
            <a:extLst>
              <a:ext uri="{FF2B5EF4-FFF2-40B4-BE49-F238E27FC236}">
                <a16:creationId xmlns:a16="http://schemas.microsoft.com/office/drawing/2014/main" id="{71999AE8-AEA6-1F41-98C0-4F1C8491FA70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it-IT" dirty="0"/>
              <a:t>COMSOL Conference 2020 Europe</a:t>
            </a:r>
          </a:p>
        </p:txBody>
      </p:sp>
      <p:sp>
        <p:nvSpPr>
          <p:cNvPr id="11" name="Segnaposto piè di pagina 7">
            <a:extLst>
              <a:ext uri="{FF2B5EF4-FFF2-40B4-BE49-F238E27FC236}">
                <a16:creationId xmlns:a16="http://schemas.microsoft.com/office/drawing/2014/main" id="{9C4B8700-8212-304C-AF46-85ED0F07D75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Multi-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Physical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Simulation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Aerostatic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Bearings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Immagine 11" descr="Immagine che contiene scatola&#10;&#10;Descrizione generata automaticamente">
            <a:extLst>
              <a:ext uri="{FF2B5EF4-FFF2-40B4-BE49-F238E27FC236}">
                <a16:creationId xmlns:a16="http://schemas.microsoft.com/office/drawing/2014/main" id="{FDB26FB6-7AFD-5247-A819-3CDCA3AC1C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0" y="6138000"/>
            <a:ext cx="720000" cy="720000"/>
          </a:xfrm>
          <a:prstGeom prst="rect">
            <a:avLst/>
          </a:prstGeom>
        </p:spPr>
      </p:pic>
      <p:grpSp>
        <p:nvGrpSpPr>
          <p:cNvPr id="8" name="Gruppo 7">
            <a:extLst>
              <a:ext uri="{FF2B5EF4-FFF2-40B4-BE49-F238E27FC236}">
                <a16:creationId xmlns:a16="http://schemas.microsoft.com/office/drawing/2014/main" id="{11322AAF-72E6-EE43-8375-0010A4D25E00}"/>
              </a:ext>
            </a:extLst>
          </p:cNvPr>
          <p:cNvGrpSpPr/>
          <p:nvPr/>
        </p:nvGrpSpPr>
        <p:grpSpPr>
          <a:xfrm>
            <a:off x="381000" y="1382233"/>
            <a:ext cx="5580000" cy="4270262"/>
            <a:chOff x="381000" y="1382233"/>
            <a:chExt cx="5580000" cy="4270262"/>
          </a:xfrm>
        </p:grpSpPr>
        <p:pic>
          <p:nvPicPr>
            <p:cNvPr id="4" name="Immagine 3" descr="Immagine che contiene testo, mappa&#10;&#10;Descrizione generata automaticamente">
              <a:extLst>
                <a:ext uri="{FF2B5EF4-FFF2-40B4-BE49-F238E27FC236}">
                  <a16:creationId xmlns:a16="http://schemas.microsoft.com/office/drawing/2014/main" id="{A5C04E32-D032-E948-9540-087BE44475F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1000" y="1382233"/>
              <a:ext cx="5580000" cy="3920896"/>
            </a:xfrm>
            <a:prstGeom prst="rect">
              <a:avLst/>
            </a:prstGeom>
          </p:spPr>
        </p:pic>
        <p:sp>
          <p:nvSpPr>
            <p:cNvPr id="16" name="object 66">
              <a:extLst>
                <a:ext uri="{FF2B5EF4-FFF2-40B4-BE49-F238E27FC236}">
                  <a16:creationId xmlns:a16="http://schemas.microsoft.com/office/drawing/2014/main" id="{46D85856-4E5D-F84C-8DD2-74F4435BFDEE}"/>
                </a:ext>
              </a:extLst>
            </p:cNvPr>
            <p:cNvSpPr txBox="1"/>
            <p:nvPr/>
          </p:nvSpPr>
          <p:spPr>
            <a:xfrm>
              <a:off x="1122639" y="5406274"/>
              <a:ext cx="4755940" cy="246221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algn="ctr"/>
              <a:r>
                <a:rPr lang="it-IT" sz="1600" b="1" spc="-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Figure:</a:t>
              </a:r>
              <a:r>
                <a:rPr lang="it-IT" sz="1600" i="1" spc="-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sz="1600" i="1" spc="-5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Numerical</a:t>
              </a:r>
              <a:r>
                <a:rPr lang="it-IT" sz="1600" i="1" spc="-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and </a:t>
              </a:r>
              <a:r>
                <a:rPr lang="it-IT" sz="1600" i="1" spc="-5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experimental</a:t>
              </a:r>
              <a:r>
                <a:rPr lang="it-IT" sz="1600" i="1" spc="-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sz="1600" i="1" spc="-5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load</a:t>
              </a:r>
              <a:r>
                <a:rPr lang="it-IT" sz="1600" i="1" spc="-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sz="1600" i="1" spc="-5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capacity</a:t>
              </a:r>
              <a:r>
                <a:rPr lang="it-IT" sz="1600" i="1" spc="-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sz="1600" i="1" spc="-5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curves</a:t>
              </a:r>
              <a:endParaRPr lang="it-IT" sz="1600" i="1" spc="-5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" name="Gruppo 17">
            <a:extLst>
              <a:ext uri="{FF2B5EF4-FFF2-40B4-BE49-F238E27FC236}">
                <a16:creationId xmlns:a16="http://schemas.microsoft.com/office/drawing/2014/main" id="{0806152A-6181-284D-B284-7F0CFF859BDA}"/>
              </a:ext>
            </a:extLst>
          </p:cNvPr>
          <p:cNvGrpSpPr/>
          <p:nvPr/>
        </p:nvGrpSpPr>
        <p:grpSpPr>
          <a:xfrm>
            <a:off x="6309036" y="1382233"/>
            <a:ext cx="5580000" cy="4520881"/>
            <a:chOff x="6309036" y="1382233"/>
            <a:chExt cx="5580000" cy="4520881"/>
          </a:xfrm>
        </p:grpSpPr>
        <p:pic>
          <p:nvPicPr>
            <p:cNvPr id="7" name="Immagine 6" descr="Immagine che contiene testo, mappa&#10;&#10;Descrizione generata automaticamente">
              <a:extLst>
                <a:ext uri="{FF2B5EF4-FFF2-40B4-BE49-F238E27FC236}">
                  <a16:creationId xmlns:a16="http://schemas.microsoft.com/office/drawing/2014/main" id="{5E27E307-EAE9-4546-BF3D-6F0C959036F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09036" y="1382233"/>
              <a:ext cx="5580000" cy="3920896"/>
            </a:xfrm>
            <a:prstGeom prst="rect">
              <a:avLst/>
            </a:prstGeom>
          </p:spPr>
        </p:pic>
        <p:sp>
          <p:nvSpPr>
            <p:cNvPr id="17" name="object 66">
              <a:extLst>
                <a:ext uri="{FF2B5EF4-FFF2-40B4-BE49-F238E27FC236}">
                  <a16:creationId xmlns:a16="http://schemas.microsoft.com/office/drawing/2014/main" id="{915DA13A-0108-E040-80D2-11A45B85344A}"/>
                </a:ext>
              </a:extLst>
            </p:cNvPr>
            <p:cNvSpPr txBox="1"/>
            <p:nvPr/>
          </p:nvSpPr>
          <p:spPr>
            <a:xfrm>
              <a:off x="7133096" y="5410671"/>
              <a:ext cx="4755940" cy="492443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algn="ctr"/>
              <a:r>
                <a:rPr lang="it-IT" sz="1600" b="1" spc="-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Figure:</a:t>
              </a:r>
              <a:r>
                <a:rPr lang="it-IT" sz="1600" i="1" spc="-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sz="1600" i="1" spc="-5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Numerical</a:t>
              </a:r>
              <a:r>
                <a:rPr lang="it-IT" sz="1600" i="1" spc="-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and </a:t>
              </a:r>
              <a:r>
                <a:rPr lang="it-IT" sz="1600" i="1" spc="-5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experimental</a:t>
              </a:r>
              <a:r>
                <a:rPr lang="it-IT" sz="1600" i="1" spc="-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air </a:t>
              </a:r>
              <a:r>
                <a:rPr lang="it-IT" sz="1600" i="1" spc="-5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consumption</a:t>
              </a:r>
              <a:r>
                <a:rPr lang="it-IT" sz="1600" i="1" spc="-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sz="1600" i="1" spc="-5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curves</a:t>
              </a:r>
              <a:endParaRPr lang="it-IT" sz="1600" i="1" spc="-5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23348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>
            <a:extLst>
              <a:ext uri="{FF2B5EF4-FFF2-40B4-BE49-F238E27FC236}">
                <a16:creationId xmlns:a16="http://schemas.microsoft.com/office/drawing/2014/main" id="{7858B314-AEE0-4E74-A7ED-7EEA841A5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85446"/>
          </a:xfrm>
        </p:spPr>
        <p:txBody>
          <a:bodyPr/>
          <a:lstStyle/>
          <a:p>
            <a: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 AND DISCUSSIONS</a:t>
            </a:r>
            <a:b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TILTING 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34F4635-2BFC-411C-95D9-EA8329C23AD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036128-DE14-4199-98A4-F3942FAE97A4}" type="slidenum">
              <a:rPr lang="it-IT" smtClean="0"/>
              <a:t>21</a:t>
            </a:fld>
            <a:endParaRPr lang="it-IT"/>
          </a:p>
        </p:txBody>
      </p:sp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CD78AA55-38C2-F649-AF10-CBBA90BE968F}"/>
              </a:ext>
            </a:extLst>
          </p:cNvPr>
          <p:cNvCxnSpPr>
            <a:cxnSpLocks/>
          </p:cNvCxnSpPr>
          <p:nvPr/>
        </p:nvCxnSpPr>
        <p:spPr>
          <a:xfrm flipV="1">
            <a:off x="0" y="991569"/>
            <a:ext cx="12191998" cy="4129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egnaposto data 6">
            <a:extLst>
              <a:ext uri="{FF2B5EF4-FFF2-40B4-BE49-F238E27FC236}">
                <a16:creationId xmlns:a16="http://schemas.microsoft.com/office/drawing/2014/main" id="{71999AE8-AEA6-1F41-98C0-4F1C8491FA70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it-IT" dirty="0"/>
              <a:t>COMSOL Conference 2020 Europe</a:t>
            </a:r>
          </a:p>
        </p:txBody>
      </p:sp>
      <p:sp>
        <p:nvSpPr>
          <p:cNvPr id="11" name="Segnaposto piè di pagina 7">
            <a:extLst>
              <a:ext uri="{FF2B5EF4-FFF2-40B4-BE49-F238E27FC236}">
                <a16:creationId xmlns:a16="http://schemas.microsoft.com/office/drawing/2014/main" id="{9C4B8700-8212-304C-AF46-85ED0F07D75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Multi-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Physical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Simulation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Aerostatic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Bearings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Immagine 11" descr="Immagine che contiene scatola&#10;&#10;Descrizione generata automaticamente">
            <a:extLst>
              <a:ext uri="{FF2B5EF4-FFF2-40B4-BE49-F238E27FC236}">
                <a16:creationId xmlns:a16="http://schemas.microsoft.com/office/drawing/2014/main" id="{FDB26FB6-7AFD-5247-A819-3CDCA3AC1C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0" y="6138000"/>
            <a:ext cx="720000" cy="720000"/>
          </a:xfrm>
          <a:prstGeom prst="rect">
            <a:avLst/>
          </a:prstGeom>
        </p:spPr>
      </p:pic>
      <p:grpSp>
        <p:nvGrpSpPr>
          <p:cNvPr id="8" name="Gruppo 7">
            <a:extLst>
              <a:ext uri="{FF2B5EF4-FFF2-40B4-BE49-F238E27FC236}">
                <a16:creationId xmlns:a16="http://schemas.microsoft.com/office/drawing/2014/main" id="{DF419379-A997-404B-8F09-3F8776959087}"/>
              </a:ext>
            </a:extLst>
          </p:cNvPr>
          <p:cNvGrpSpPr/>
          <p:nvPr/>
        </p:nvGrpSpPr>
        <p:grpSpPr>
          <a:xfrm>
            <a:off x="509218" y="1117551"/>
            <a:ext cx="6490632" cy="5204160"/>
            <a:chOff x="509218" y="1117551"/>
            <a:chExt cx="6490632" cy="5204160"/>
          </a:xfrm>
        </p:grpSpPr>
        <p:pic>
          <p:nvPicPr>
            <p:cNvPr id="5" name="Immagine 4" descr="Immagine che contiene testo, mappa&#10;&#10;Descrizione generata automaticamente">
              <a:extLst>
                <a:ext uri="{FF2B5EF4-FFF2-40B4-BE49-F238E27FC236}">
                  <a16:creationId xmlns:a16="http://schemas.microsoft.com/office/drawing/2014/main" id="{6C7663B7-2E95-CD4F-82EB-38B9B86461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218" y="1117551"/>
              <a:ext cx="6480000" cy="4553301"/>
            </a:xfrm>
            <a:prstGeom prst="rect">
              <a:avLst/>
            </a:prstGeom>
          </p:spPr>
        </p:pic>
        <p:sp>
          <p:nvSpPr>
            <p:cNvPr id="13" name="object 66">
              <a:extLst>
                <a:ext uri="{FF2B5EF4-FFF2-40B4-BE49-F238E27FC236}">
                  <a16:creationId xmlns:a16="http://schemas.microsoft.com/office/drawing/2014/main" id="{310FA545-5699-2949-9F21-ECD03A112886}"/>
                </a:ext>
              </a:extLst>
            </p:cNvPr>
            <p:cNvSpPr txBox="1"/>
            <p:nvPr/>
          </p:nvSpPr>
          <p:spPr>
            <a:xfrm>
              <a:off x="838200" y="5829268"/>
              <a:ext cx="6161650" cy="492443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algn="ctr"/>
              <a:r>
                <a:rPr lang="it-IT" sz="1600" b="1" spc="-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Figure:</a:t>
              </a:r>
              <a:r>
                <a:rPr lang="it-IT" sz="1600" i="1" spc="-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sz="1600" i="1" spc="-5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Comparison</a:t>
              </a:r>
              <a:r>
                <a:rPr lang="it-IT" sz="1600" i="1" spc="-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sz="1600" i="1" spc="-5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between</a:t>
              </a:r>
              <a:r>
                <a:rPr lang="it-IT" sz="1600" i="1" spc="-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the pressure </a:t>
              </a:r>
              <a:r>
                <a:rPr lang="it-IT" sz="1600" i="1" spc="-5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distributions</a:t>
              </a:r>
              <a:r>
                <a:rPr lang="it-IT" sz="1600" i="1" spc="-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of the </a:t>
              </a:r>
              <a:r>
                <a:rPr lang="it-IT" sz="1600" i="1" spc="-5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simulated</a:t>
              </a:r>
              <a:r>
                <a:rPr lang="it-IT" sz="1600" i="1" spc="-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sz="1600" i="1" spc="-5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pad</a:t>
              </a:r>
              <a:endParaRPr lang="it-IT" sz="1600" i="1" spc="-5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19684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>
            <a:extLst>
              <a:ext uri="{FF2B5EF4-FFF2-40B4-BE49-F238E27FC236}">
                <a16:creationId xmlns:a16="http://schemas.microsoft.com/office/drawing/2014/main" id="{7858B314-AEE0-4E74-A7ED-7EEA841A5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85446"/>
          </a:xfrm>
        </p:spPr>
        <p:txBody>
          <a:bodyPr/>
          <a:lstStyle/>
          <a:p>
            <a: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 AND DISCUSSIONS</a:t>
            </a:r>
            <a:b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DEFORMATIONS 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34F4635-2BFC-411C-95D9-EA8329C23AD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036128-DE14-4199-98A4-F3942FAE97A4}" type="slidenum">
              <a:rPr lang="it-IT" smtClean="0"/>
              <a:t>22</a:t>
            </a:fld>
            <a:endParaRPr lang="it-IT"/>
          </a:p>
        </p:txBody>
      </p:sp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CD78AA55-38C2-F649-AF10-CBBA90BE968F}"/>
              </a:ext>
            </a:extLst>
          </p:cNvPr>
          <p:cNvCxnSpPr>
            <a:cxnSpLocks/>
          </p:cNvCxnSpPr>
          <p:nvPr/>
        </p:nvCxnSpPr>
        <p:spPr>
          <a:xfrm flipV="1">
            <a:off x="0" y="991569"/>
            <a:ext cx="12191998" cy="4129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egnaposto data 6">
            <a:extLst>
              <a:ext uri="{FF2B5EF4-FFF2-40B4-BE49-F238E27FC236}">
                <a16:creationId xmlns:a16="http://schemas.microsoft.com/office/drawing/2014/main" id="{71999AE8-AEA6-1F41-98C0-4F1C8491FA70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it-IT" dirty="0"/>
              <a:t>COMSOL Conference 2020 Europe</a:t>
            </a:r>
          </a:p>
        </p:txBody>
      </p:sp>
      <p:sp>
        <p:nvSpPr>
          <p:cNvPr id="11" name="Segnaposto piè di pagina 7">
            <a:extLst>
              <a:ext uri="{FF2B5EF4-FFF2-40B4-BE49-F238E27FC236}">
                <a16:creationId xmlns:a16="http://schemas.microsoft.com/office/drawing/2014/main" id="{9C4B8700-8212-304C-AF46-85ED0F07D75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Multi-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Physical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Simulation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Aerostatic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Bearings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Immagine 11" descr="Immagine che contiene scatola&#10;&#10;Descrizione generata automaticamente">
            <a:extLst>
              <a:ext uri="{FF2B5EF4-FFF2-40B4-BE49-F238E27FC236}">
                <a16:creationId xmlns:a16="http://schemas.microsoft.com/office/drawing/2014/main" id="{FDB26FB6-7AFD-5247-A819-3CDCA3AC1C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0" y="6138000"/>
            <a:ext cx="720000" cy="720000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90050336-3B0A-DA46-808E-F8574343097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11"/>
          <a:stretch/>
        </p:blipFill>
        <p:spPr>
          <a:xfrm>
            <a:off x="125819" y="1032867"/>
            <a:ext cx="6480000" cy="413844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object 66">
                <a:extLst>
                  <a:ext uri="{FF2B5EF4-FFF2-40B4-BE49-F238E27FC236}">
                    <a16:creationId xmlns:a16="http://schemas.microsoft.com/office/drawing/2014/main" id="{082601D7-791B-8A4C-A491-1FD6B27A0348}"/>
                  </a:ext>
                </a:extLst>
              </p:cNvPr>
              <p:cNvSpPr txBox="1"/>
              <p:nvPr/>
            </p:nvSpPr>
            <p:spPr>
              <a:xfrm>
                <a:off x="125818" y="5408435"/>
                <a:ext cx="5970181" cy="246221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 algn="ctr"/>
                <a:r>
                  <a:rPr lang="it-IT" sz="1600" b="1" spc="-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Figure:</a:t>
                </a:r>
                <a:r>
                  <a:rPr lang="it-IT" sz="1600" i="1" spc="-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Pad </a:t>
                </a:r>
                <a:r>
                  <a:rPr lang="it-IT" sz="1600" i="1" spc="-5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deflection</a:t>
                </a:r>
                <a:r>
                  <a:rPr lang="it-IT" sz="1600" i="1" spc="-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 the </a:t>
                </a:r>
                <a:r>
                  <a:rPr lang="it-IT" sz="1600" i="1" spc="-5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presence</a:t>
                </a:r>
                <a:r>
                  <a:rPr lang="it-IT" sz="1600" i="1" spc="-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an air gap </a:t>
                </a:r>
                <a:r>
                  <a:rPr lang="it-IT" sz="1600" i="1" spc="-5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height</a:t>
                </a:r>
                <a:r>
                  <a:rPr lang="it-IT" sz="1600" i="1" spc="-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5 </a:t>
                </a:r>
                <a14:m>
                  <m:oMath xmlns:m="http://schemas.openxmlformats.org/officeDocument/2006/math">
                    <m:r>
                      <a:rPr lang="it-IT" sz="1600" b="0" i="1" spc="-5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𝜇</m:t>
                    </m:r>
                  </m:oMath>
                </a14:m>
                <a:r>
                  <a:rPr lang="it-IT" sz="1600" i="1" spc="-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m.</a:t>
                </a:r>
              </a:p>
            </p:txBody>
          </p:sp>
        </mc:Choice>
        <mc:Fallback xmlns="">
          <p:sp>
            <p:nvSpPr>
              <p:cNvPr id="13" name="object 66">
                <a:extLst>
                  <a:ext uri="{FF2B5EF4-FFF2-40B4-BE49-F238E27FC236}">
                    <a16:creationId xmlns:a16="http://schemas.microsoft.com/office/drawing/2014/main" id="{082601D7-791B-8A4C-A491-1FD6B27A03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818" y="5408435"/>
                <a:ext cx="5970181" cy="246221"/>
              </a:xfrm>
              <a:prstGeom prst="rect">
                <a:avLst/>
              </a:prstGeom>
              <a:blipFill>
                <a:blip r:embed="rId4"/>
                <a:stretch>
                  <a:fillRect t="-23810" b="-4285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uppo 14">
            <a:extLst>
              <a:ext uri="{FF2B5EF4-FFF2-40B4-BE49-F238E27FC236}">
                <a16:creationId xmlns:a16="http://schemas.microsoft.com/office/drawing/2014/main" id="{B6800F86-6D28-1043-88C9-20387EB6D87E}"/>
              </a:ext>
            </a:extLst>
          </p:cNvPr>
          <p:cNvGrpSpPr/>
          <p:nvPr/>
        </p:nvGrpSpPr>
        <p:grpSpPr>
          <a:xfrm>
            <a:off x="6399028" y="1293869"/>
            <a:ext cx="5580000" cy="4270262"/>
            <a:chOff x="381000" y="1382233"/>
            <a:chExt cx="5580000" cy="4270262"/>
          </a:xfrm>
        </p:grpSpPr>
        <p:pic>
          <p:nvPicPr>
            <p:cNvPr id="16" name="Immagine 15" descr="Immagine che contiene testo, mappa&#10;&#10;Descrizione generata automaticamente">
              <a:extLst>
                <a:ext uri="{FF2B5EF4-FFF2-40B4-BE49-F238E27FC236}">
                  <a16:creationId xmlns:a16="http://schemas.microsoft.com/office/drawing/2014/main" id="{C90D9606-CFE4-964E-8B2B-356E445687E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1000" y="1382233"/>
              <a:ext cx="5580000" cy="3920896"/>
            </a:xfrm>
            <a:prstGeom prst="rect">
              <a:avLst/>
            </a:prstGeom>
          </p:spPr>
        </p:pic>
        <p:sp>
          <p:nvSpPr>
            <p:cNvPr id="17" name="object 66">
              <a:extLst>
                <a:ext uri="{FF2B5EF4-FFF2-40B4-BE49-F238E27FC236}">
                  <a16:creationId xmlns:a16="http://schemas.microsoft.com/office/drawing/2014/main" id="{2951DB9D-B0E6-5C4F-9045-B48F18F95AD6}"/>
                </a:ext>
              </a:extLst>
            </p:cNvPr>
            <p:cNvSpPr txBox="1"/>
            <p:nvPr/>
          </p:nvSpPr>
          <p:spPr>
            <a:xfrm>
              <a:off x="1122639" y="5406274"/>
              <a:ext cx="4755940" cy="246221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algn="ctr"/>
              <a:r>
                <a:rPr lang="it-IT" sz="1600" b="1" spc="-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Figure:</a:t>
              </a:r>
              <a:r>
                <a:rPr lang="it-IT" sz="1600" i="1" spc="-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sz="1600" i="1" spc="-5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Numerical</a:t>
              </a:r>
              <a:r>
                <a:rPr lang="it-IT" sz="1600" i="1" spc="-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and </a:t>
              </a:r>
              <a:r>
                <a:rPr lang="it-IT" sz="1600" i="1" spc="-5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experimental</a:t>
              </a:r>
              <a:r>
                <a:rPr lang="it-IT" sz="1600" i="1" spc="-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sz="1600" i="1" spc="-5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load</a:t>
              </a:r>
              <a:r>
                <a:rPr lang="it-IT" sz="1600" i="1" spc="-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sz="1600" i="1" spc="-5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capacity</a:t>
              </a:r>
              <a:r>
                <a:rPr lang="it-IT" sz="1600" i="1" spc="-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sz="1600" i="1" spc="-5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curves</a:t>
              </a:r>
              <a:endParaRPr lang="it-IT" sz="1600" i="1" spc="-5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188688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>
            <a:extLst>
              <a:ext uri="{FF2B5EF4-FFF2-40B4-BE49-F238E27FC236}">
                <a16:creationId xmlns:a16="http://schemas.microsoft.com/office/drawing/2014/main" id="{7858B314-AEE0-4E74-A7ED-7EEA841A5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85446"/>
          </a:xfrm>
        </p:spPr>
        <p:txBody>
          <a:bodyPr/>
          <a:lstStyle/>
          <a:p>
            <a: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 AND DISCUSSIONS</a:t>
            </a:r>
            <a:b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DEFORMATIONS 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34F4635-2BFC-411C-95D9-EA8329C23AD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036128-DE14-4199-98A4-F3942FAE97A4}" type="slidenum">
              <a:rPr lang="it-IT" smtClean="0"/>
              <a:t>23</a:t>
            </a:fld>
            <a:endParaRPr lang="it-IT"/>
          </a:p>
        </p:txBody>
      </p:sp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CD78AA55-38C2-F649-AF10-CBBA90BE968F}"/>
              </a:ext>
            </a:extLst>
          </p:cNvPr>
          <p:cNvCxnSpPr>
            <a:cxnSpLocks/>
          </p:cNvCxnSpPr>
          <p:nvPr/>
        </p:nvCxnSpPr>
        <p:spPr>
          <a:xfrm flipV="1">
            <a:off x="0" y="991569"/>
            <a:ext cx="12191998" cy="4129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egnaposto data 6">
            <a:extLst>
              <a:ext uri="{FF2B5EF4-FFF2-40B4-BE49-F238E27FC236}">
                <a16:creationId xmlns:a16="http://schemas.microsoft.com/office/drawing/2014/main" id="{71999AE8-AEA6-1F41-98C0-4F1C8491FA70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it-IT" dirty="0"/>
              <a:t>COMSOL Conference 2020 Europe</a:t>
            </a:r>
          </a:p>
        </p:txBody>
      </p:sp>
      <p:sp>
        <p:nvSpPr>
          <p:cNvPr id="11" name="Segnaposto piè di pagina 7">
            <a:extLst>
              <a:ext uri="{FF2B5EF4-FFF2-40B4-BE49-F238E27FC236}">
                <a16:creationId xmlns:a16="http://schemas.microsoft.com/office/drawing/2014/main" id="{9C4B8700-8212-304C-AF46-85ED0F07D75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Multi-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Physical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Simulation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Aerostatic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Bearings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Immagine 11" descr="Immagine che contiene scatola&#10;&#10;Descrizione generata automaticamente">
            <a:extLst>
              <a:ext uri="{FF2B5EF4-FFF2-40B4-BE49-F238E27FC236}">
                <a16:creationId xmlns:a16="http://schemas.microsoft.com/office/drawing/2014/main" id="{FDB26FB6-7AFD-5247-A819-3CDCA3AC1C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0" y="6138000"/>
            <a:ext cx="720000" cy="720000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90050336-3B0A-DA46-808E-F8574343097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11"/>
          <a:stretch/>
        </p:blipFill>
        <p:spPr>
          <a:xfrm>
            <a:off x="125819" y="1032867"/>
            <a:ext cx="6480000" cy="413844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3" name="object 66">
                <a:extLst>
                  <a:ext uri="{FF2B5EF4-FFF2-40B4-BE49-F238E27FC236}">
                    <a16:creationId xmlns:a16="http://schemas.microsoft.com/office/drawing/2014/main" id="{082601D7-791B-8A4C-A491-1FD6B27A0348}"/>
                  </a:ext>
                </a:extLst>
              </p:cNvPr>
              <p:cNvSpPr txBox="1"/>
              <p:nvPr/>
            </p:nvSpPr>
            <p:spPr>
              <a:xfrm>
                <a:off x="125818" y="5408435"/>
                <a:ext cx="5970181" cy="246221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 algn="ctr"/>
                <a:r>
                  <a:rPr lang="it-IT" sz="1600" b="1" spc="-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Figure:</a:t>
                </a:r>
                <a:r>
                  <a:rPr lang="it-IT" sz="1600" i="1" spc="-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Pad </a:t>
                </a:r>
                <a:r>
                  <a:rPr lang="it-IT" sz="1600" i="1" spc="-5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deflection</a:t>
                </a:r>
                <a:r>
                  <a:rPr lang="it-IT" sz="1600" i="1" spc="-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 the </a:t>
                </a:r>
                <a:r>
                  <a:rPr lang="it-IT" sz="1600" i="1" spc="-5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presence</a:t>
                </a:r>
                <a:r>
                  <a:rPr lang="it-IT" sz="1600" i="1" spc="-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an air gap </a:t>
                </a:r>
                <a:r>
                  <a:rPr lang="it-IT" sz="1600" i="1" spc="-5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height</a:t>
                </a:r>
                <a:r>
                  <a:rPr lang="it-IT" sz="1600" i="1" spc="-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5 </a:t>
                </a:r>
                <a14:m>
                  <m:oMath xmlns:m="http://schemas.openxmlformats.org/officeDocument/2006/math">
                    <m:r>
                      <a:rPr lang="it-IT" sz="1600" b="0" i="1" spc="-5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𝜇</m:t>
                    </m:r>
                  </m:oMath>
                </a14:m>
                <a:r>
                  <a:rPr lang="it-IT" sz="1600" i="1" spc="-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m.</a:t>
                </a:r>
              </a:p>
            </p:txBody>
          </p:sp>
        </mc:Choice>
        <mc:Fallback>
          <p:sp>
            <p:nvSpPr>
              <p:cNvPr id="13" name="object 66">
                <a:extLst>
                  <a:ext uri="{FF2B5EF4-FFF2-40B4-BE49-F238E27FC236}">
                    <a16:creationId xmlns:a16="http://schemas.microsoft.com/office/drawing/2014/main" id="{082601D7-791B-8A4C-A491-1FD6B27A03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818" y="5408435"/>
                <a:ext cx="5970181" cy="246221"/>
              </a:xfrm>
              <a:prstGeom prst="rect">
                <a:avLst/>
              </a:prstGeom>
              <a:blipFill>
                <a:blip r:embed="rId4"/>
                <a:stretch>
                  <a:fillRect t="-23810" b="-4285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ttangolo 13">
            <a:extLst>
              <a:ext uri="{FF2B5EF4-FFF2-40B4-BE49-F238E27FC236}">
                <a16:creationId xmlns:a16="http://schemas.microsoft.com/office/drawing/2014/main" id="{6720BB5E-2C19-2541-8353-D25F643078DC}"/>
              </a:ext>
            </a:extLst>
          </p:cNvPr>
          <p:cNvSpPr/>
          <p:nvPr/>
        </p:nvSpPr>
        <p:spPr>
          <a:xfrm>
            <a:off x="6605819" y="2317260"/>
            <a:ext cx="5164777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2800" b="1" spc="-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effect of the pad deflection in not negligible, especially in the presence of small air gap heights!</a:t>
            </a:r>
          </a:p>
          <a:p>
            <a:pPr lvl="0" algn="just"/>
            <a:endParaRPr lang="en-US" sz="2400" b="1" spc="-5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en-US" sz="2400" spc="-5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en-US" sz="2400" spc="-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US" sz="2400" spc="-1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32141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>
            <a:extLst>
              <a:ext uri="{FF2B5EF4-FFF2-40B4-BE49-F238E27FC236}">
                <a16:creationId xmlns:a16="http://schemas.microsoft.com/office/drawing/2014/main" id="{7858B314-AEE0-4E74-A7ED-7EEA841A5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85446"/>
          </a:xfrm>
        </p:spPr>
        <p:txBody>
          <a:bodyPr/>
          <a:lstStyle/>
          <a:p>
            <a: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 AND DISCUSSIONS</a:t>
            </a:r>
            <a:b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DEFORMATIONS &amp; CONCAVITY 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34F4635-2BFC-411C-95D9-EA8329C23AD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036128-DE14-4199-98A4-F3942FAE97A4}" type="slidenum">
              <a:rPr lang="it-IT" smtClean="0"/>
              <a:t>24</a:t>
            </a:fld>
            <a:endParaRPr lang="it-IT"/>
          </a:p>
        </p:txBody>
      </p:sp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CD78AA55-38C2-F649-AF10-CBBA90BE968F}"/>
              </a:ext>
            </a:extLst>
          </p:cNvPr>
          <p:cNvCxnSpPr>
            <a:cxnSpLocks/>
          </p:cNvCxnSpPr>
          <p:nvPr/>
        </p:nvCxnSpPr>
        <p:spPr>
          <a:xfrm flipV="1">
            <a:off x="0" y="991569"/>
            <a:ext cx="12191998" cy="4129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egnaposto data 6">
            <a:extLst>
              <a:ext uri="{FF2B5EF4-FFF2-40B4-BE49-F238E27FC236}">
                <a16:creationId xmlns:a16="http://schemas.microsoft.com/office/drawing/2014/main" id="{71999AE8-AEA6-1F41-98C0-4F1C8491FA70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it-IT" dirty="0"/>
              <a:t>COMSOL Conference 2020 Europe</a:t>
            </a:r>
          </a:p>
        </p:txBody>
      </p:sp>
      <p:sp>
        <p:nvSpPr>
          <p:cNvPr id="11" name="Segnaposto piè di pagina 7">
            <a:extLst>
              <a:ext uri="{FF2B5EF4-FFF2-40B4-BE49-F238E27FC236}">
                <a16:creationId xmlns:a16="http://schemas.microsoft.com/office/drawing/2014/main" id="{9C4B8700-8212-304C-AF46-85ED0F07D75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Multi-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Physical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Simulation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Aerostatic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Bearings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Immagine 11" descr="Immagine che contiene scatola&#10;&#10;Descrizione generata automaticamente">
            <a:extLst>
              <a:ext uri="{FF2B5EF4-FFF2-40B4-BE49-F238E27FC236}">
                <a16:creationId xmlns:a16="http://schemas.microsoft.com/office/drawing/2014/main" id="{FDB26FB6-7AFD-5247-A819-3CDCA3AC1C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0" y="6138000"/>
            <a:ext cx="720000" cy="720000"/>
          </a:xfrm>
          <a:prstGeom prst="rect">
            <a:avLst/>
          </a:prstGeom>
        </p:spPr>
      </p:pic>
      <p:pic>
        <p:nvPicPr>
          <p:cNvPr id="5" name="Immagine 4" descr="Immagine che contiene testo, mappa&#10;&#10;Descrizione generata automaticamente">
            <a:extLst>
              <a:ext uri="{FF2B5EF4-FFF2-40B4-BE49-F238E27FC236}">
                <a16:creationId xmlns:a16="http://schemas.microsoft.com/office/drawing/2014/main" id="{8356210B-F723-A440-B0F0-77AEDDFDE0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0" y="1297468"/>
            <a:ext cx="5580000" cy="3920898"/>
          </a:xfrm>
          <a:prstGeom prst="rect">
            <a:avLst/>
          </a:prstGeom>
        </p:spPr>
      </p:pic>
      <p:pic>
        <p:nvPicPr>
          <p:cNvPr id="8" name="Immagine 7" descr="Immagine che contiene testo, mappa&#10;&#10;Descrizione generata automaticamente">
            <a:extLst>
              <a:ext uri="{FF2B5EF4-FFF2-40B4-BE49-F238E27FC236}">
                <a16:creationId xmlns:a16="http://schemas.microsoft.com/office/drawing/2014/main" id="{FDF5ACEE-472F-964A-9B5B-B52EEDC6F4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1302784"/>
            <a:ext cx="5580000" cy="3920898"/>
          </a:xfrm>
          <a:prstGeom prst="rect">
            <a:avLst/>
          </a:prstGeom>
        </p:spPr>
      </p:pic>
      <p:sp>
        <p:nvSpPr>
          <p:cNvPr id="13" name="object 66">
            <a:extLst>
              <a:ext uri="{FF2B5EF4-FFF2-40B4-BE49-F238E27FC236}">
                <a16:creationId xmlns:a16="http://schemas.microsoft.com/office/drawing/2014/main" id="{2214740C-985C-C142-8F5B-A90FCE510BB7}"/>
              </a:ext>
            </a:extLst>
          </p:cNvPr>
          <p:cNvSpPr txBox="1"/>
          <p:nvPr/>
        </p:nvSpPr>
        <p:spPr>
          <a:xfrm>
            <a:off x="741000" y="5236746"/>
            <a:ext cx="4755940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/>
            <a:r>
              <a:rPr lang="it-IT" sz="16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Figure:</a:t>
            </a:r>
            <a:r>
              <a:rPr lang="it-IT" sz="1600" i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i="1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Numerical</a:t>
            </a:r>
            <a:r>
              <a:rPr lang="it-IT" sz="1600" i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it-IT" sz="1600" i="1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</a:t>
            </a:r>
            <a:r>
              <a:rPr lang="it-IT" sz="1600" i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i="1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load</a:t>
            </a:r>
            <a:r>
              <a:rPr lang="it-IT" sz="1600" i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i="1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capacity</a:t>
            </a:r>
            <a:r>
              <a:rPr lang="it-IT" sz="1600" i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i="1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curves</a:t>
            </a:r>
            <a:endParaRPr lang="it-IT" sz="1600" i="1" spc="-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object 66">
            <a:extLst>
              <a:ext uri="{FF2B5EF4-FFF2-40B4-BE49-F238E27FC236}">
                <a16:creationId xmlns:a16="http://schemas.microsoft.com/office/drawing/2014/main" id="{DAA1587F-F909-8F41-8C19-B335F315D974}"/>
              </a:ext>
            </a:extLst>
          </p:cNvPr>
          <p:cNvSpPr txBox="1"/>
          <p:nvPr/>
        </p:nvSpPr>
        <p:spPr>
          <a:xfrm>
            <a:off x="6897022" y="5241356"/>
            <a:ext cx="475594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/>
            <a:r>
              <a:rPr lang="it-IT" sz="16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Figure:</a:t>
            </a:r>
            <a:r>
              <a:rPr lang="it-IT" sz="1600" i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i="1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Numerical</a:t>
            </a:r>
            <a:r>
              <a:rPr lang="it-IT" sz="1600" i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it-IT" sz="1600" i="1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</a:t>
            </a:r>
            <a:r>
              <a:rPr lang="it-IT" sz="1600" i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air </a:t>
            </a:r>
            <a:r>
              <a:rPr lang="it-IT" sz="1600" i="1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consumption</a:t>
            </a:r>
            <a:r>
              <a:rPr lang="it-IT" sz="1600" i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i="1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curves</a:t>
            </a:r>
            <a:endParaRPr lang="it-IT" sz="1600" i="1" spc="-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62707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>
            <a:extLst>
              <a:ext uri="{FF2B5EF4-FFF2-40B4-BE49-F238E27FC236}">
                <a16:creationId xmlns:a16="http://schemas.microsoft.com/office/drawing/2014/main" id="{7858B314-AEE0-4E74-A7ED-7EEA841A5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85446"/>
          </a:xfrm>
        </p:spPr>
        <p:txBody>
          <a:bodyPr/>
          <a:lstStyle/>
          <a:p>
            <a: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 AND DISCUSSIONS</a:t>
            </a:r>
            <a:b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CONCAVITY 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34F4635-2BFC-411C-95D9-EA8329C23AD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036128-DE14-4199-98A4-F3942FAE97A4}" type="slidenum">
              <a:rPr lang="it-IT" smtClean="0"/>
              <a:t>25</a:t>
            </a:fld>
            <a:endParaRPr lang="it-IT"/>
          </a:p>
        </p:txBody>
      </p:sp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CD78AA55-38C2-F649-AF10-CBBA90BE968F}"/>
              </a:ext>
            </a:extLst>
          </p:cNvPr>
          <p:cNvCxnSpPr>
            <a:cxnSpLocks/>
          </p:cNvCxnSpPr>
          <p:nvPr/>
        </p:nvCxnSpPr>
        <p:spPr>
          <a:xfrm flipV="1">
            <a:off x="0" y="991569"/>
            <a:ext cx="12191998" cy="4129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egnaposto data 6">
            <a:extLst>
              <a:ext uri="{FF2B5EF4-FFF2-40B4-BE49-F238E27FC236}">
                <a16:creationId xmlns:a16="http://schemas.microsoft.com/office/drawing/2014/main" id="{71999AE8-AEA6-1F41-98C0-4F1C8491FA70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it-IT" dirty="0"/>
              <a:t>COMSOL Conference 2020 Europe</a:t>
            </a:r>
          </a:p>
        </p:txBody>
      </p:sp>
      <p:sp>
        <p:nvSpPr>
          <p:cNvPr id="11" name="Segnaposto piè di pagina 7">
            <a:extLst>
              <a:ext uri="{FF2B5EF4-FFF2-40B4-BE49-F238E27FC236}">
                <a16:creationId xmlns:a16="http://schemas.microsoft.com/office/drawing/2014/main" id="{9C4B8700-8212-304C-AF46-85ED0F07D75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Multi-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Physical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Simulation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Aerostatic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Bearings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Immagine 11" descr="Immagine che contiene scatola&#10;&#10;Descrizione generata automaticamente">
            <a:extLst>
              <a:ext uri="{FF2B5EF4-FFF2-40B4-BE49-F238E27FC236}">
                <a16:creationId xmlns:a16="http://schemas.microsoft.com/office/drawing/2014/main" id="{FDB26FB6-7AFD-5247-A819-3CDCA3AC1C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0" y="6138000"/>
            <a:ext cx="720000" cy="720000"/>
          </a:xfrm>
          <a:prstGeom prst="rect">
            <a:avLst/>
          </a:prstGeom>
        </p:spPr>
      </p:pic>
      <p:pic>
        <p:nvPicPr>
          <p:cNvPr id="15" name="Immagine 14" descr="Immagine che contiene screenshot, uomo, cavalcando, inpiedi&#10;&#10;Descrizione generata automaticamente">
            <a:extLst>
              <a:ext uri="{FF2B5EF4-FFF2-40B4-BE49-F238E27FC236}">
                <a16:creationId xmlns:a16="http://schemas.microsoft.com/office/drawing/2014/main" id="{48403D2B-B8E7-0F41-9FFC-7C60A60E38A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783" y="2014569"/>
            <a:ext cx="6480000" cy="2646888"/>
          </a:xfrm>
          <a:prstGeom prst="rect">
            <a:avLst/>
          </a:prstGeom>
        </p:spPr>
      </p:pic>
      <p:sp>
        <p:nvSpPr>
          <p:cNvPr id="16" name="object 66">
            <a:extLst>
              <a:ext uri="{FF2B5EF4-FFF2-40B4-BE49-F238E27FC236}">
                <a16:creationId xmlns:a16="http://schemas.microsoft.com/office/drawing/2014/main" id="{8F76B970-5B86-BB43-9B66-E9A1AEF7338C}"/>
              </a:ext>
            </a:extLst>
          </p:cNvPr>
          <p:cNvSpPr txBox="1"/>
          <p:nvPr/>
        </p:nvSpPr>
        <p:spPr>
          <a:xfrm>
            <a:off x="254783" y="4770239"/>
            <a:ext cx="6480000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/>
            <a:r>
              <a:rPr lang="it-IT" sz="16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Figure:</a:t>
            </a:r>
            <a:r>
              <a:rPr lang="it-IT" sz="1600" i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i="1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</a:t>
            </a:r>
            <a:r>
              <a:rPr lang="it-IT" sz="1600" i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i="1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profile</a:t>
            </a:r>
            <a:r>
              <a:rPr lang="it-IT" sz="1600" i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the </a:t>
            </a:r>
            <a:r>
              <a:rPr lang="it-IT" sz="1600" i="1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pad</a:t>
            </a:r>
            <a:r>
              <a:rPr lang="it-IT" sz="1600" i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B2905650-7806-F74A-A456-4E2BE590B598}"/>
              </a:ext>
            </a:extLst>
          </p:cNvPr>
          <p:cNvSpPr/>
          <p:nvPr/>
        </p:nvSpPr>
        <p:spPr>
          <a:xfrm>
            <a:off x="6892898" y="2014569"/>
            <a:ext cx="516477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2800" b="1" spc="-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presence of concavity was experimentally verified.</a:t>
            </a:r>
          </a:p>
          <a:p>
            <a:pPr lvl="0" algn="just"/>
            <a:endParaRPr lang="en-US" sz="2400" b="1" spc="-5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en-US" sz="2400" spc="-5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en-US" sz="2400" spc="-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US" sz="2400" spc="-1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85956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>
            <a:extLst>
              <a:ext uri="{FF2B5EF4-FFF2-40B4-BE49-F238E27FC236}">
                <a16:creationId xmlns:a16="http://schemas.microsoft.com/office/drawing/2014/main" id="{7858B314-AEE0-4E74-A7ED-7EEA841A5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85446"/>
          </a:xfrm>
        </p:spPr>
        <p:txBody>
          <a:bodyPr/>
          <a:lstStyle/>
          <a:p>
            <a: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  <a:endParaRPr lang="it-IT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34F4635-2BFC-411C-95D9-EA8329C23AD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036128-DE14-4199-98A4-F3942FAE97A4}" type="slidenum">
              <a:rPr lang="it-IT" smtClean="0"/>
              <a:t>26</a:t>
            </a:fld>
            <a:endParaRPr lang="it-IT"/>
          </a:p>
        </p:txBody>
      </p:sp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CD78AA55-38C2-F649-AF10-CBBA90BE968F}"/>
              </a:ext>
            </a:extLst>
          </p:cNvPr>
          <p:cNvCxnSpPr>
            <a:cxnSpLocks/>
          </p:cNvCxnSpPr>
          <p:nvPr/>
        </p:nvCxnSpPr>
        <p:spPr>
          <a:xfrm flipV="1">
            <a:off x="0" y="991569"/>
            <a:ext cx="12191998" cy="4129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ttangolo 9">
            <a:extLst>
              <a:ext uri="{FF2B5EF4-FFF2-40B4-BE49-F238E27FC236}">
                <a16:creationId xmlns:a16="http://schemas.microsoft.com/office/drawing/2014/main" id="{C0B8E1B6-4158-364C-B837-877386962A91}"/>
              </a:ext>
            </a:extLst>
          </p:cNvPr>
          <p:cNvSpPr/>
          <p:nvPr/>
        </p:nvSpPr>
        <p:spPr>
          <a:xfrm>
            <a:off x="-1" y="1051343"/>
            <a:ext cx="1219199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en-US" sz="2800" spc="-10" dirty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This paper has presented a numerical and experimental investigation on some of the main parameter that can compromise the accuracy aerostatic pad numerical models: shape of the bearing land (concavity/convexity), tilting and deformations.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endParaRPr lang="en-US" sz="2800" spc="-10" dirty="0">
              <a:solidFill>
                <a:srgbClr val="000000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en-US" sz="2800" spc="-10" dirty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It was found that the theoretical tilting has no effect on the pad performance.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endParaRPr lang="en-US" sz="2800" spc="-10" dirty="0">
              <a:solidFill>
                <a:srgbClr val="000000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en-US" sz="2800" spc="-10" dirty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Conversely, the shape of the bearing land and the deflection exhibited by the pad significantly compromise the accuracy of numerical predictions.</a:t>
            </a:r>
          </a:p>
        </p:txBody>
      </p:sp>
      <p:sp>
        <p:nvSpPr>
          <p:cNvPr id="11" name="Segnaposto data 6">
            <a:extLst>
              <a:ext uri="{FF2B5EF4-FFF2-40B4-BE49-F238E27FC236}">
                <a16:creationId xmlns:a16="http://schemas.microsoft.com/office/drawing/2014/main" id="{FC12AED1-DFC3-E44A-B4F7-39EDE56E9438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it-IT" dirty="0"/>
              <a:t>COMSOL Conference 2020 Europe</a:t>
            </a:r>
          </a:p>
        </p:txBody>
      </p:sp>
      <p:sp>
        <p:nvSpPr>
          <p:cNvPr id="12" name="Segnaposto piè di pagina 7">
            <a:extLst>
              <a:ext uri="{FF2B5EF4-FFF2-40B4-BE49-F238E27FC236}">
                <a16:creationId xmlns:a16="http://schemas.microsoft.com/office/drawing/2014/main" id="{AF24B900-BE31-0546-948D-DE876DCCFB4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Multi-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Physical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Simulation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Aerostatic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Bearings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Immagine 12" descr="Immagine che contiene scatola&#10;&#10;Descrizione generata automaticamente">
            <a:extLst>
              <a:ext uri="{FF2B5EF4-FFF2-40B4-BE49-F238E27FC236}">
                <a16:creationId xmlns:a16="http://schemas.microsoft.com/office/drawing/2014/main" id="{C939F763-4F81-2C49-9920-683FB9C28E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0" y="6138000"/>
            <a:ext cx="720000" cy="720000"/>
          </a:xfrm>
          <a:prstGeom prst="rect">
            <a:avLst/>
          </a:prstGeom>
        </p:spPr>
      </p:pic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F03618E1-F2D4-7E40-A1B1-4BB35D42E83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163300" y="5829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4966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22"/>
    </mc:Choice>
    <mc:Fallback>
      <p:transition spd="slow" advTm="252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>
            <a:extLst>
              <a:ext uri="{FF2B5EF4-FFF2-40B4-BE49-F238E27FC236}">
                <a16:creationId xmlns:a16="http://schemas.microsoft.com/office/drawing/2014/main" id="{7858B314-AEE0-4E74-A7ED-7EEA841A5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85446"/>
          </a:xfrm>
        </p:spPr>
        <p:txBody>
          <a:bodyPr/>
          <a:lstStyle/>
          <a:p>
            <a: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34F4635-2BFC-411C-95D9-EA8329C23AD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036128-DE14-4199-98A4-F3942FAE97A4}" type="slidenum">
              <a:rPr lang="it-IT" smtClean="0"/>
              <a:t>3</a:t>
            </a:fld>
            <a:endParaRPr lang="it-IT"/>
          </a:p>
        </p:txBody>
      </p:sp>
      <p:sp>
        <p:nvSpPr>
          <p:cNvPr id="10" name="TextBox 4">
            <a:extLst>
              <a:ext uri="{FF2B5EF4-FFF2-40B4-BE49-F238E27FC236}">
                <a16:creationId xmlns:a16="http://schemas.microsoft.com/office/drawing/2014/main" id="{8EF64D52-BD1F-CF4A-878A-FD3D96DC2FBB}"/>
              </a:ext>
            </a:extLst>
          </p:cNvPr>
          <p:cNvSpPr txBox="1"/>
          <p:nvPr/>
        </p:nvSpPr>
        <p:spPr>
          <a:xfrm>
            <a:off x="1" y="1002790"/>
            <a:ext cx="1219199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17550" indent="-358775">
              <a:buFont typeface="+mj-lt"/>
              <a:buAutoNum type="arabicPeriod"/>
            </a:pPr>
            <a:r>
              <a:rPr lang="en-US" sz="3400" spc="-1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pPr marL="1174750" lvl="1" indent="-358775">
              <a:buFont typeface="+mj-lt"/>
              <a:buAutoNum type="romanUcPeriod"/>
            </a:pPr>
            <a:r>
              <a:rPr lang="en-US" sz="3400" spc="-1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Aerostatic Pads</a:t>
            </a:r>
          </a:p>
          <a:p>
            <a:pPr marL="1174750" lvl="1" indent="-358775">
              <a:buFont typeface="+mj-lt"/>
              <a:buAutoNum type="romanUcPeriod"/>
            </a:pPr>
            <a:r>
              <a:rPr lang="en-US" sz="3400" spc="-1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Aim of This Study</a:t>
            </a:r>
          </a:p>
          <a:p>
            <a:pPr marL="717550" indent="-358775">
              <a:buFont typeface="+mj-lt"/>
              <a:buAutoNum type="arabicPeriod"/>
            </a:pPr>
            <a:r>
              <a:rPr lang="en-US" sz="3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MATERIALS AND METHODS</a:t>
            </a:r>
          </a:p>
          <a:p>
            <a:pPr marL="1174750" lvl="1" indent="-358775">
              <a:buFont typeface="+mj-lt"/>
              <a:buAutoNum type="romanUcPeriod"/>
            </a:pPr>
            <a:r>
              <a:rPr lang="en-US" sz="3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Set-up</a:t>
            </a:r>
          </a:p>
          <a:p>
            <a:pPr marL="1174750" lvl="1" indent="-358775">
              <a:buFont typeface="+mj-lt"/>
              <a:buAutoNum type="romanUcPeriod"/>
            </a:pPr>
            <a:r>
              <a:rPr lang="en-US" sz="3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Numerical Model</a:t>
            </a:r>
          </a:p>
          <a:p>
            <a:pPr marL="717550" indent="-358775">
              <a:buFont typeface="+mj-lt"/>
              <a:buAutoNum type="arabicPeriod"/>
            </a:pPr>
            <a:r>
              <a:rPr lang="en-US" sz="3400" spc="-1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AND DISCUSSIONS</a:t>
            </a:r>
          </a:p>
          <a:p>
            <a:pPr marL="717550" indent="-358775">
              <a:buFont typeface="+mj-lt"/>
              <a:buAutoNum type="arabicPeriod"/>
            </a:pPr>
            <a:r>
              <a:rPr lang="en-US" sz="3400" spc="-1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</a:p>
          <a:p>
            <a:pPr marL="717550" indent="-358775">
              <a:buFont typeface="Wingdings" panose="05000000000000000000" pitchFamily="2" charset="2"/>
              <a:buChar char="§"/>
            </a:pPr>
            <a:endParaRPr lang="en-US" sz="1200" spc="-1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7550" indent="-358775">
              <a:buFont typeface="Wingdings" panose="05000000000000000000" pitchFamily="2" charset="2"/>
              <a:buChar char="§"/>
            </a:pPr>
            <a:endParaRPr lang="en-US" sz="1200" spc="-1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spc="-1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Connettore 1 10">
            <a:extLst>
              <a:ext uri="{FF2B5EF4-FFF2-40B4-BE49-F238E27FC236}">
                <a16:creationId xmlns:a16="http://schemas.microsoft.com/office/drawing/2014/main" id="{D739EB65-133F-A14C-8AF2-AF2B5E857FD6}"/>
              </a:ext>
            </a:extLst>
          </p:cNvPr>
          <p:cNvCxnSpPr>
            <a:cxnSpLocks/>
          </p:cNvCxnSpPr>
          <p:nvPr/>
        </p:nvCxnSpPr>
        <p:spPr>
          <a:xfrm flipV="1">
            <a:off x="0" y="991569"/>
            <a:ext cx="12191998" cy="4129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egnaposto data 6">
            <a:extLst>
              <a:ext uri="{FF2B5EF4-FFF2-40B4-BE49-F238E27FC236}">
                <a16:creationId xmlns:a16="http://schemas.microsoft.com/office/drawing/2014/main" id="{D7CA82B8-ADB4-1743-955E-43ED6F22A62A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it-IT" dirty="0"/>
              <a:t>COMSOL Conference 2020 Europe</a:t>
            </a:r>
          </a:p>
        </p:txBody>
      </p:sp>
      <p:sp>
        <p:nvSpPr>
          <p:cNvPr id="13" name="Segnaposto piè di pagina 7">
            <a:extLst>
              <a:ext uri="{FF2B5EF4-FFF2-40B4-BE49-F238E27FC236}">
                <a16:creationId xmlns:a16="http://schemas.microsoft.com/office/drawing/2014/main" id="{2DB5AB7E-EDEA-FF49-A046-AD6EFE7ABF8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Multi-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Physical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Simulation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Aerostatic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Bearings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Immagine 13" descr="Immagine che contiene scatola&#10;&#10;Descrizione generata automaticamente">
            <a:extLst>
              <a:ext uri="{FF2B5EF4-FFF2-40B4-BE49-F238E27FC236}">
                <a16:creationId xmlns:a16="http://schemas.microsoft.com/office/drawing/2014/main" id="{3C82AB53-9573-2E44-8B5F-F8A5592DBB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0" y="6138000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5096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>
            <a:extLst>
              <a:ext uri="{FF2B5EF4-FFF2-40B4-BE49-F238E27FC236}">
                <a16:creationId xmlns:a16="http://schemas.microsoft.com/office/drawing/2014/main" id="{7858B314-AEE0-4E74-A7ED-7EEA841A5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85446"/>
          </a:xfrm>
        </p:spPr>
        <p:txBody>
          <a:bodyPr/>
          <a:lstStyle/>
          <a:p>
            <a: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34F4635-2BFC-411C-95D9-EA8329C23AD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036128-DE14-4199-98A4-F3942FAE97A4}" type="slidenum">
              <a:rPr lang="it-IT" smtClean="0"/>
              <a:t>4</a:t>
            </a:fld>
            <a:endParaRPr lang="it-IT"/>
          </a:p>
        </p:txBody>
      </p:sp>
      <p:sp>
        <p:nvSpPr>
          <p:cNvPr id="10" name="TextBox 4">
            <a:extLst>
              <a:ext uri="{FF2B5EF4-FFF2-40B4-BE49-F238E27FC236}">
                <a16:creationId xmlns:a16="http://schemas.microsoft.com/office/drawing/2014/main" id="{8EF64D52-BD1F-CF4A-878A-FD3D96DC2FBB}"/>
              </a:ext>
            </a:extLst>
          </p:cNvPr>
          <p:cNvSpPr txBox="1"/>
          <p:nvPr/>
        </p:nvSpPr>
        <p:spPr>
          <a:xfrm>
            <a:off x="1" y="1002790"/>
            <a:ext cx="1219199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17550" indent="-358775">
              <a:buFont typeface="+mj-lt"/>
              <a:buAutoNum type="arabicPeriod"/>
            </a:pPr>
            <a:r>
              <a:rPr lang="en-US" sz="3400" spc="-1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pPr marL="1174750" lvl="1" indent="-358775">
              <a:buFont typeface="+mj-lt"/>
              <a:buAutoNum type="romanUcPeriod"/>
            </a:pPr>
            <a:r>
              <a:rPr lang="en-US" sz="3400" spc="-1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Aerostatic Pads</a:t>
            </a:r>
          </a:p>
          <a:p>
            <a:pPr marL="1174750" lvl="1" indent="-358775">
              <a:buFont typeface="+mj-lt"/>
              <a:buAutoNum type="romanUcPeriod"/>
            </a:pPr>
            <a:r>
              <a:rPr lang="en-US" sz="3400" spc="-1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Aim of This Study</a:t>
            </a:r>
          </a:p>
          <a:p>
            <a:pPr marL="717550" indent="-358775">
              <a:buFont typeface="+mj-lt"/>
              <a:buAutoNum type="arabicPeriod"/>
            </a:pPr>
            <a:r>
              <a:rPr lang="en-US" sz="3400" spc="-1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MATERIALS AND METHODS</a:t>
            </a:r>
          </a:p>
          <a:p>
            <a:pPr marL="1174750" lvl="1" indent="-358775">
              <a:buFont typeface="+mj-lt"/>
              <a:buAutoNum type="romanUcPeriod"/>
            </a:pPr>
            <a:r>
              <a:rPr lang="en-US" sz="3400" spc="-1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Set-up</a:t>
            </a:r>
          </a:p>
          <a:p>
            <a:pPr marL="1174750" lvl="1" indent="-358775">
              <a:buFont typeface="+mj-lt"/>
              <a:buAutoNum type="romanUcPeriod"/>
            </a:pPr>
            <a:r>
              <a:rPr lang="en-US" sz="3400" spc="-1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Numerical Model</a:t>
            </a:r>
          </a:p>
          <a:p>
            <a:pPr marL="717550" indent="-358775">
              <a:buFont typeface="+mj-lt"/>
              <a:buAutoNum type="arabicPeriod"/>
            </a:pPr>
            <a:r>
              <a:rPr lang="en-US" sz="3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 AND DISCUSSIONS</a:t>
            </a:r>
          </a:p>
          <a:p>
            <a:pPr marL="717550" indent="-358775">
              <a:buFont typeface="+mj-lt"/>
              <a:buAutoNum type="arabicPeriod"/>
            </a:pPr>
            <a:r>
              <a:rPr lang="en-US" sz="3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</a:p>
          <a:p>
            <a:pPr marL="717550" indent="-358775">
              <a:buFont typeface="Wingdings" panose="05000000000000000000" pitchFamily="2" charset="2"/>
              <a:buChar char="§"/>
            </a:pPr>
            <a:endParaRPr lang="en-US" sz="1200" spc="-1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7550" indent="-358775">
              <a:buFont typeface="Wingdings" panose="05000000000000000000" pitchFamily="2" charset="2"/>
              <a:buChar char="§"/>
            </a:pPr>
            <a:endParaRPr lang="en-US" sz="1200" spc="-1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spc="-1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Connettore 1 10">
            <a:extLst>
              <a:ext uri="{FF2B5EF4-FFF2-40B4-BE49-F238E27FC236}">
                <a16:creationId xmlns:a16="http://schemas.microsoft.com/office/drawing/2014/main" id="{D739EB65-133F-A14C-8AF2-AF2B5E857FD6}"/>
              </a:ext>
            </a:extLst>
          </p:cNvPr>
          <p:cNvCxnSpPr>
            <a:cxnSpLocks/>
          </p:cNvCxnSpPr>
          <p:nvPr/>
        </p:nvCxnSpPr>
        <p:spPr>
          <a:xfrm flipV="1">
            <a:off x="0" y="991569"/>
            <a:ext cx="12191998" cy="4129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egnaposto data 6">
            <a:extLst>
              <a:ext uri="{FF2B5EF4-FFF2-40B4-BE49-F238E27FC236}">
                <a16:creationId xmlns:a16="http://schemas.microsoft.com/office/drawing/2014/main" id="{D7CA82B8-ADB4-1743-955E-43ED6F22A62A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it-IT" dirty="0"/>
              <a:t>COMSOL Conference 2020 Europe</a:t>
            </a:r>
          </a:p>
        </p:txBody>
      </p:sp>
      <p:sp>
        <p:nvSpPr>
          <p:cNvPr id="13" name="Segnaposto piè di pagina 7">
            <a:extLst>
              <a:ext uri="{FF2B5EF4-FFF2-40B4-BE49-F238E27FC236}">
                <a16:creationId xmlns:a16="http://schemas.microsoft.com/office/drawing/2014/main" id="{2DB5AB7E-EDEA-FF49-A046-AD6EFE7ABF8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Multi-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Physical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Simulation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Aerostatic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Bearings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Immagine 13" descr="Immagine che contiene scatola&#10;&#10;Descrizione generata automaticamente">
            <a:extLst>
              <a:ext uri="{FF2B5EF4-FFF2-40B4-BE49-F238E27FC236}">
                <a16:creationId xmlns:a16="http://schemas.microsoft.com/office/drawing/2014/main" id="{3C82AB53-9573-2E44-8B5F-F8A5592DBB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0" y="6138000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1235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>
            <a:extLst>
              <a:ext uri="{FF2B5EF4-FFF2-40B4-BE49-F238E27FC236}">
                <a16:creationId xmlns:a16="http://schemas.microsoft.com/office/drawing/2014/main" id="{7858B314-AEE0-4E74-A7ED-7EEA841A5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85446"/>
          </a:xfrm>
        </p:spPr>
        <p:txBody>
          <a:bodyPr/>
          <a:lstStyle/>
          <a:p>
            <a: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b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AEROSTATIC PADS: APPLICATIONS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34F4635-2BFC-411C-95D9-EA8329C23AD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036128-DE14-4199-98A4-F3942FAE97A4}" type="slidenum">
              <a:rPr lang="it-IT" smtClean="0"/>
              <a:t>5</a:t>
            </a:fld>
            <a:endParaRPr lang="it-IT"/>
          </a:p>
        </p:txBody>
      </p:sp>
      <p:sp>
        <p:nvSpPr>
          <p:cNvPr id="11" name="TextBox 4">
            <a:extLst>
              <a:ext uri="{FF2B5EF4-FFF2-40B4-BE49-F238E27FC236}">
                <a16:creationId xmlns:a16="http://schemas.microsoft.com/office/drawing/2014/main" id="{B7CD76F0-D571-B948-A12D-357C94F4D873}"/>
              </a:ext>
            </a:extLst>
          </p:cNvPr>
          <p:cNvSpPr txBox="1"/>
          <p:nvPr/>
        </p:nvSpPr>
        <p:spPr>
          <a:xfrm>
            <a:off x="-18661" y="1696279"/>
            <a:ext cx="485335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17550" indent="-358775">
              <a:buFont typeface="Wingdings" panose="05000000000000000000" pitchFamily="2" charset="2"/>
              <a:buChar char="§"/>
            </a:pPr>
            <a:r>
              <a:rPr lang="en-US" sz="2400" spc="-1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Machine Tools</a:t>
            </a:r>
          </a:p>
          <a:p>
            <a:pPr marL="717550" indent="-358775">
              <a:buFont typeface="Wingdings" panose="05000000000000000000" pitchFamily="2" charset="2"/>
              <a:buChar char="§"/>
            </a:pPr>
            <a:r>
              <a:rPr lang="en-US" sz="2400" spc="-1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Measuring Machine</a:t>
            </a:r>
          </a:p>
          <a:p>
            <a:pPr marL="717550" indent="-358775">
              <a:buFont typeface="Wingdings" panose="05000000000000000000" pitchFamily="2" charset="2"/>
              <a:buChar char="§"/>
            </a:pPr>
            <a:r>
              <a:rPr lang="en-US" sz="2400" spc="-1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 Board Testing</a:t>
            </a:r>
          </a:p>
          <a:p>
            <a:endParaRPr lang="en-US" sz="2400" spc="-1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69877849-A86B-134F-8223-0BA3B51360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3800" y="2393372"/>
            <a:ext cx="2880000" cy="1617756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1B29FBEA-37B2-1847-862C-46A881C44A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82631"/>
            <a:ext cx="3600000" cy="1826359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8F1F63F6-CC3B-0641-A955-6103D8F9E6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5998" y="2425541"/>
            <a:ext cx="2160000" cy="2782761"/>
          </a:xfrm>
          <a:prstGeom prst="rect">
            <a:avLst/>
          </a:prstGeom>
        </p:spPr>
      </p:pic>
      <p:sp>
        <p:nvSpPr>
          <p:cNvPr id="15" name="Rettangolo 14">
            <a:extLst>
              <a:ext uri="{FF2B5EF4-FFF2-40B4-BE49-F238E27FC236}">
                <a16:creationId xmlns:a16="http://schemas.microsoft.com/office/drawing/2014/main" id="{E62239A7-2AA2-EE43-828C-673D682E0211}"/>
              </a:ext>
            </a:extLst>
          </p:cNvPr>
          <p:cNvSpPr/>
          <p:nvPr/>
        </p:nvSpPr>
        <p:spPr>
          <a:xfrm>
            <a:off x="-1" y="1051343"/>
            <a:ext cx="12191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2400" spc="-5" dirty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Aerostatic pads </a:t>
            </a:r>
            <a:r>
              <a:rPr lang="en-US" sz="2400" b="1" spc="-5" dirty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are widely used</a:t>
            </a:r>
            <a:r>
              <a:rPr lang="en-US" sz="2400" spc="-5" dirty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in applications where </a:t>
            </a:r>
            <a:r>
              <a:rPr lang="en-US" sz="2400" b="1" spc="-5" dirty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high precision</a:t>
            </a:r>
            <a:r>
              <a:rPr lang="en-US" sz="2400" spc="-5" dirty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is required</a:t>
            </a:r>
            <a:r>
              <a:rPr lang="en-US" sz="2400" spc="-10" dirty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, e.g.:</a:t>
            </a:r>
          </a:p>
        </p:txBody>
      </p:sp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CD78AA55-38C2-F649-AF10-CBBA90BE968F}"/>
              </a:ext>
            </a:extLst>
          </p:cNvPr>
          <p:cNvCxnSpPr>
            <a:cxnSpLocks/>
          </p:cNvCxnSpPr>
          <p:nvPr/>
        </p:nvCxnSpPr>
        <p:spPr>
          <a:xfrm flipV="1">
            <a:off x="0" y="991569"/>
            <a:ext cx="12191998" cy="4129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egnaposto data 6">
            <a:extLst>
              <a:ext uri="{FF2B5EF4-FFF2-40B4-BE49-F238E27FC236}">
                <a16:creationId xmlns:a16="http://schemas.microsoft.com/office/drawing/2014/main" id="{5E212642-F463-1A4E-BBE0-F4E80C65EC0E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it-IT" dirty="0"/>
              <a:t>COMSOL Conference 2020 Europe</a:t>
            </a:r>
          </a:p>
        </p:txBody>
      </p:sp>
      <p:sp>
        <p:nvSpPr>
          <p:cNvPr id="17" name="Segnaposto piè di pagina 7">
            <a:extLst>
              <a:ext uri="{FF2B5EF4-FFF2-40B4-BE49-F238E27FC236}">
                <a16:creationId xmlns:a16="http://schemas.microsoft.com/office/drawing/2014/main" id="{D5FF1EAE-DC1D-964C-8045-E2956A014C8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Multi-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Physical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Simulation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Aerostatic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Bearings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Immagine 17" descr="Immagine che contiene scatola&#10;&#10;Descrizione generata automaticamente">
            <a:extLst>
              <a:ext uri="{FF2B5EF4-FFF2-40B4-BE49-F238E27FC236}">
                <a16:creationId xmlns:a16="http://schemas.microsoft.com/office/drawing/2014/main" id="{A87F5952-AE38-614D-A5D9-351A21D26F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0" y="6138000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340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>
            <a:extLst>
              <a:ext uri="{FF2B5EF4-FFF2-40B4-BE49-F238E27FC236}">
                <a16:creationId xmlns:a16="http://schemas.microsoft.com/office/drawing/2014/main" id="{7858B314-AEE0-4E74-A7ED-7EEA841A5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85446"/>
          </a:xfrm>
        </p:spPr>
        <p:txBody>
          <a:bodyPr/>
          <a:lstStyle/>
          <a:p>
            <a: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b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AEROSTATIC PADS: FEATURES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34F4635-2BFC-411C-95D9-EA8329C23AD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036128-DE14-4199-98A4-F3942FAE97A4}" type="slidenum">
              <a:rPr lang="it-IT" smtClean="0"/>
              <a:t>6</a:t>
            </a:fld>
            <a:endParaRPr lang="it-IT"/>
          </a:p>
        </p:txBody>
      </p:sp>
      <p:sp>
        <p:nvSpPr>
          <p:cNvPr id="11" name="TextBox 4">
            <a:extLst>
              <a:ext uri="{FF2B5EF4-FFF2-40B4-BE49-F238E27FC236}">
                <a16:creationId xmlns:a16="http://schemas.microsoft.com/office/drawing/2014/main" id="{B7CD76F0-D571-B948-A12D-357C94F4D873}"/>
              </a:ext>
            </a:extLst>
          </p:cNvPr>
          <p:cNvSpPr txBox="1"/>
          <p:nvPr/>
        </p:nvSpPr>
        <p:spPr>
          <a:xfrm>
            <a:off x="-18661" y="1696279"/>
            <a:ext cx="485335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PROS:</a:t>
            </a:r>
          </a:p>
          <a:p>
            <a:pPr marL="268288" indent="-176213">
              <a:buFont typeface="Wingdings" panose="05000000000000000000" pitchFamily="2" charset="2"/>
              <a:buChar char="§"/>
            </a:pPr>
            <a:r>
              <a:rPr lang="en-US" sz="2400" spc="-1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 Friction</a:t>
            </a:r>
          </a:p>
          <a:p>
            <a:pPr marL="268288" indent="-176213">
              <a:buFont typeface="Wingdings" panose="05000000000000000000" pitchFamily="2" charset="2"/>
              <a:buChar char="§"/>
            </a:pPr>
            <a:r>
              <a:rPr lang="en-US" sz="2400" spc="-1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 Wear</a:t>
            </a:r>
          </a:p>
          <a:p>
            <a:pPr marL="268288" indent="-176213">
              <a:buFont typeface="Wingdings" panose="05000000000000000000" pitchFamily="2" charset="2"/>
              <a:buChar char="§"/>
            </a:pPr>
            <a:r>
              <a:rPr lang="en-US" sz="2400" spc="-1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Limited Heat Generations</a:t>
            </a:r>
          </a:p>
          <a:p>
            <a:pPr marL="268288" indent="-176213">
              <a:buFont typeface="Wingdings" panose="05000000000000000000" pitchFamily="2" charset="2"/>
              <a:buChar char="§"/>
            </a:pPr>
            <a:r>
              <a:rPr lang="en-US" sz="2400" spc="-1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 Life</a:t>
            </a:r>
          </a:p>
          <a:p>
            <a:pPr marL="268288" indent="-176213">
              <a:buFont typeface="Wingdings" panose="05000000000000000000" pitchFamily="2" charset="2"/>
              <a:buChar char="§"/>
            </a:pPr>
            <a:r>
              <a:rPr lang="en-US" sz="2400" spc="-1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Excellent Start-Up Performance</a:t>
            </a:r>
          </a:p>
          <a:p>
            <a:endParaRPr lang="en-US" sz="2400" spc="-1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E62239A7-2AA2-EE43-828C-673D682E0211}"/>
              </a:ext>
            </a:extLst>
          </p:cNvPr>
          <p:cNvSpPr/>
          <p:nvPr/>
        </p:nvSpPr>
        <p:spPr>
          <a:xfrm>
            <a:off x="-1" y="1051343"/>
            <a:ext cx="12191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2400" spc="-5" dirty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Aerostatic pads </a:t>
            </a:r>
            <a:r>
              <a:rPr lang="en-US" sz="2400" b="1" spc="-5" dirty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are characterized by</a:t>
            </a:r>
            <a:r>
              <a:rPr lang="en-US" sz="2400" spc="-10" dirty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:</a:t>
            </a:r>
          </a:p>
        </p:txBody>
      </p:sp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CD78AA55-38C2-F649-AF10-CBBA90BE968F}"/>
              </a:ext>
            </a:extLst>
          </p:cNvPr>
          <p:cNvCxnSpPr>
            <a:cxnSpLocks/>
          </p:cNvCxnSpPr>
          <p:nvPr/>
        </p:nvCxnSpPr>
        <p:spPr>
          <a:xfrm flipV="1">
            <a:off x="0" y="991569"/>
            <a:ext cx="12191998" cy="4129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2" descr="Risultati immagini per air bearings new way">
            <a:extLst>
              <a:ext uri="{FF2B5EF4-FFF2-40B4-BE49-F238E27FC236}">
                <a16:creationId xmlns:a16="http://schemas.microsoft.com/office/drawing/2014/main" id="{A5C10A26-16C7-7A42-A4F5-8F702F1E66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6549" y="4167459"/>
            <a:ext cx="2520000" cy="1982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Risultati immagini per air bearings new way">
            <a:extLst>
              <a:ext uri="{FF2B5EF4-FFF2-40B4-BE49-F238E27FC236}">
                <a16:creationId xmlns:a16="http://schemas.microsoft.com/office/drawing/2014/main" id="{A462538D-B1DC-6744-ABC5-ADA67C7B04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5414" y="4235137"/>
            <a:ext cx="2880000" cy="2265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egnaposto data 6">
            <a:extLst>
              <a:ext uri="{FF2B5EF4-FFF2-40B4-BE49-F238E27FC236}">
                <a16:creationId xmlns:a16="http://schemas.microsoft.com/office/drawing/2014/main" id="{88313E5A-475A-6341-9047-E816EB1199FF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it-IT" dirty="0"/>
              <a:t>COMSOL Conference 2020 Europe</a:t>
            </a:r>
          </a:p>
        </p:txBody>
      </p:sp>
      <p:sp>
        <p:nvSpPr>
          <p:cNvPr id="13" name="Segnaposto piè di pagina 7">
            <a:extLst>
              <a:ext uri="{FF2B5EF4-FFF2-40B4-BE49-F238E27FC236}">
                <a16:creationId xmlns:a16="http://schemas.microsoft.com/office/drawing/2014/main" id="{24ED5685-6EFD-754D-86C3-D04BB0C700E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Multi-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Physical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Simulation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Aerostatic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Bearings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Immagine 13" descr="Immagine che contiene scatola&#10;&#10;Descrizione generata automaticamente">
            <a:extLst>
              <a:ext uri="{FF2B5EF4-FFF2-40B4-BE49-F238E27FC236}">
                <a16:creationId xmlns:a16="http://schemas.microsoft.com/office/drawing/2014/main" id="{D42E8C5E-9D25-6742-A32F-A8AC1C2A01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0" y="6138000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406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>
            <a:extLst>
              <a:ext uri="{FF2B5EF4-FFF2-40B4-BE49-F238E27FC236}">
                <a16:creationId xmlns:a16="http://schemas.microsoft.com/office/drawing/2014/main" id="{7858B314-AEE0-4E74-A7ED-7EEA841A5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85446"/>
          </a:xfrm>
        </p:spPr>
        <p:txBody>
          <a:bodyPr/>
          <a:lstStyle/>
          <a:p>
            <a: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b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AEROSTATIC PADS: FEATURES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34F4635-2BFC-411C-95D9-EA8329C23AD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036128-DE14-4199-98A4-F3942FAE97A4}" type="slidenum">
              <a:rPr lang="it-IT" smtClean="0"/>
              <a:t>7</a:t>
            </a:fld>
            <a:endParaRPr lang="it-IT"/>
          </a:p>
        </p:txBody>
      </p:sp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CD78AA55-38C2-F649-AF10-CBBA90BE968F}"/>
              </a:ext>
            </a:extLst>
          </p:cNvPr>
          <p:cNvCxnSpPr>
            <a:cxnSpLocks/>
          </p:cNvCxnSpPr>
          <p:nvPr/>
        </p:nvCxnSpPr>
        <p:spPr>
          <a:xfrm flipV="1">
            <a:off x="0" y="991569"/>
            <a:ext cx="12191998" cy="4129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egnaposto data 6">
            <a:extLst>
              <a:ext uri="{FF2B5EF4-FFF2-40B4-BE49-F238E27FC236}">
                <a16:creationId xmlns:a16="http://schemas.microsoft.com/office/drawing/2014/main" id="{88313E5A-475A-6341-9047-E816EB1199FF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it-IT" dirty="0"/>
              <a:t>COMSOL Conference 2020 Europe</a:t>
            </a:r>
          </a:p>
        </p:txBody>
      </p:sp>
      <p:sp>
        <p:nvSpPr>
          <p:cNvPr id="13" name="Segnaposto piè di pagina 7">
            <a:extLst>
              <a:ext uri="{FF2B5EF4-FFF2-40B4-BE49-F238E27FC236}">
                <a16:creationId xmlns:a16="http://schemas.microsoft.com/office/drawing/2014/main" id="{24ED5685-6EFD-754D-86C3-D04BB0C700E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Multi-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Physical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Simulation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Aerostatic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Bearings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Immagine 13" descr="Immagine che contiene scatola&#10;&#10;Descrizione generata automaticamente">
            <a:extLst>
              <a:ext uri="{FF2B5EF4-FFF2-40B4-BE49-F238E27FC236}">
                <a16:creationId xmlns:a16="http://schemas.microsoft.com/office/drawing/2014/main" id="{D42E8C5E-9D25-6742-A32F-A8AC1C2A01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0" y="6138000"/>
            <a:ext cx="720000" cy="720000"/>
          </a:xfrm>
          <a:prstGeom prst="rect">
            <a:avLst/>
          </a:prstGeom>
        </p:spPr>
      </p:pic>
      <p:sp>
        <p:nvSpPr>
          <p:cNvPr id="19" name="Rettangolo 18">
            <a:extLst>
              <a:ext uri="{FF2B5EF4-FFF2-40B4-BE49-F238E27FC236}">
                <a16:creationId xmlns:a16="http://schemas.microsoft.com/office/drawing/2014/main" id="{70C03ECC-9230-8545-8CCB-72987C93920B}"/>
              </a:ext>
            </a:extLst>
          </p:cNvPr>
          <p:cNvSpPr/>
          <p:nvPr/>
        </p:nvSpPr>
        <p:spPr>
          <a:xfrm>
            <a:off x="0" y="1074714"/>
            <a:ext cx="1219199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2400" spc="-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Their </a:t>
            </a:r>
            <a:r>
              <a:rPr lang="en-US" sz="2400" b="1" spc="-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performance depends </a:t>
            </a:r>
            <a:r>
              <a:rPr lang="en-US" sz="2400" spc="-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many geometrical and physical parameters, e.g.,</a:t>
            </a:r>
          </a:p>
          <a:p>
            <a:pPr lvl="0" algn="just"/>
            <a:endParaRPr lang="en-US" sz="2400" spc="-5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87362" indent="-171450">
              <a:buFont typeface="Wingdings" charset="2"/>
              <a:buChar char="§"/>
            </a:pPr>
            <a:r>
              <a:rPr lang="it-IT" sz="2400" dirty="0">
                <a:latin typeface="Times New Roman" panose="02020603050405020304" pitchFamily="18" charset="0"/>
                <a:ea typeface="Calibri Light" charset="0"/>
                <a:cs typeface="Times New Roman" panose="02020603050405020304" pitchFamily="18" charset="0"/>
              </a:rPr>
              <a:t>Supply Pressure</a:t>
            </a:r>
          </a:p>
          <a:p>
            <a:pPr marL="487362" indent="-171450">
              <a:buFont typeface="Wingdings" charset="2"/>
              <a:buChar char="§"/>
            </a:pPr>
            <a:r>
              <a:rPr lang="it-IT" sz="2400" dirty="0" err="1">
                <a:latin typeface="Times New Roman" panose="02020603050405020304" pitchFamily="18" charset="0"/>
                <a:ea typeface="Calibri Light" charset="0"/>
                <a:cs typeface="Times New Roman" panose="02020603050405020304" pitchFamily="18" charset="0"/>
              </a:rPr>
              <a:t>Type</a:t>
            </a:r>
            <a:r>
              <a:rPr lang="it-IT" sz="2400" dirty="0">
                <a:latin typeface="Times New Roman" panose="02020603050405020304" pitchFamily="18" charset="0"/>
                <a:ea typeface="Calibri Light" charset="0"/>
                <a:cs typeface="Times New Roman" panose="02020603050405020304" pitchFamily="18" charset="0"/>
              </a:rPr>
              <a:t>, location and </a:t>
            </a:r>
            <a:r>
              <a:rPr lang="it-IT" sz="2400" dirty="0" err="1">
                <a:latin typeface="Times New Roman" panose="02020603050405020304" pitchFamily="18" charset="0"/>
                <a:ea typeface="Calibri Light" charset="0"/>
                <a:cs typeface="Times New Roman" panose="02020603050405020304" pitchFamily="18" charset="0"/>
              </a:rPr>
              <a:t>number</a:t>
            </a:r>
            <a:r>
              <a:rPr lang="it-IT" sz="2400" dirty="0">
                <a:latin typeface="Times New Roman" panose="02020603050405020304" pitchFamily="18" charset="0"/>
                <a:ea typeface="Calibri Light" charset="0"/>
                <a:cs typeface="Times New Roman" panose="02020603050405020304" pitchFamily="18" charset="0"/>
              </a:rPr>
              <a:t> of </a:t>
            </a:r>
            <a:r>
              <a:rPr lang="it-IT" sz="2400" dirty="0" err="1">
                <a:latin typeface="Times New Roman" panose="02020603050405020304" pitchFamily="18" charset="0"/>
                <a:ea typeface="Calibri Light" charset="0"/>
                <a:cs typeface="Times New Roman" panose="02020603050405020304" pitchFamily="18" charset="0"/>
              </a:rPr>
              <a:t>restrictors</a:t>
            </a:r>
            <a:endParaRPr lang="it-IT" sz="2400" dirty="0">
              <a:latin typeface="Times New Roman" panose="02020603050405020304" pitchFamily="18" charset="0"/>
              <a:ea typeface="Calibri Light" charset="0"/>
              <a:cs typeface="Times New Roman" panose="02020603050405020304" pitchFamily="18" charset="0"/>
            </a:endParaRPr>
          </a:p>
          <a:p>
            <a:pPr marL="487362" indent="-171450">
              <a:buFont typeface="Wingdings" charset="2"/>
              <a:buChar char="§"/>
            </a:pPr>
            <a:r>
              <a:rPr lang="it-IT" sz="2400" dirty="0" err="1">
                <a:latin typeface="Times New Roman" panose="02020603050405020304" pitchFamily="18" charset="0"/>
                <a:ea typeface="Calibri Light" charset="0"/>
                <a:cs typeface="Times New Roman" panose="02020603050405020304" pitchFamily="18" charset="0"/>
              </a:rPr>
              <a:t>Shape</a:t>
            </a:r>
            <a:r>
              <a:rPr lang="it-IT" sz="2400" dirty="0">
                <a:latin typeface="Times New Roman" panose="02020603050405020304" pitchFamily="18" charset="0"/>
                <a:ea typeface="Calibri Light" charset="0"/>
                <a:cs typeface="Times New Roman" panose="02020603050405020304" pitchFamily="18" charset="0"/>
              </a:rPr>
              <a:t> of the </a:t>
            </a:r>
            <a:r>
              <a:rPr lang="it-IT" sz="2400" dirty="0" err="1">
                <a:latin typeface="Times New Roman" panose="02020603050405020304" pitchFamily="18" charset="0"/>
                <a:ea typeface="Calibri Light" charset="0"/>
                <a:cs typeface="Times New Roman" panose="02020603050405020304" pitchFamily="18" charset="0"/>
              </a:rPr>
              <a:t>bearing</a:t>
            </a:r>
            <a:r>
              <a:rPr lang="it-IT" sz="2400" dirty="0">
                <a:latin typeface="Times New Roman" panose="02020603050405020304" pitchFamily="18" charset="0"/>
                <a:ea typeface="Calibri Light" charset="0"/>
                <a:cs typeface="Times New Roman" panose="02020603050405020304" pitchFamily="18" charset="0"/>
              </a:rPr>
              <a:t> </a:t>
            </a:r>
            <a:r>
              <a:rPr lang="it-IT" sz="2400" dirty="0" err="1">
                <a:latin typeface="Times New Roman" panose="02020603050405020304" pitchFamily="18" charset="0"/>
                <a:ea typeface="Calibri Light" charset="0"/>
                <a:cs typeface="Times New Roman" panose="02020603050405020304" pitchFamily="18" charset="0"/>
              </a:rPr>
              <a:t>land</a:t>
            </a:r>
            <a:endParaRPr lang="it-IT" sz="2400" dirty="0">
              <a:latin typeface="Times New Roman" panose="02020603050405020304" pitchFamily="18" charset="0"/>
              <a:ea typeface="Calibri Light" charset="0"/>
              <a:cs typeface="Times New Roman" panose="02020603050405020304" pitchFamily="18" charset="0"/>
            </a:endParaRPr>
          </a:p>
          <a:p>
            <a:pPr marL="487362" indent="-171450">
              <a:buFont typeface="Wingdings" charset="2"/>
              <a:buChar char="§"/>
            </a:pPr>
            <a:r>
              <a:rPr lang="it-IT" sz="2400" dirty="0">
                <a:latin typeface="Times New Roman" panose="02020603050405020304" pitchFamily="18" charset="0"/>
                <a:ea typeface="Calibri Light" charset="0"/>
                <a:cs typeface="Times New Roman" panose="02020603050405020304" pitchFamily="18" charset="0"/>
              </a:rPr>
              <a:t>Manufacturing</a:t>
            </a:r>
          </a:p>
          <a:p>
            <a:pPr marL="487362" indent="-171450">
              <a:buFont typeface="Wingdings" charset="2"/>
              <a:buChar char="§"/>
            </a:pPr>
            <a:r>
              <a:rPr lang="it-IT" sz="2400" dirty="0" err="1">
                <a:latin typeface="Times New Roman" panose="02020603050405020304" pitchFamily="18" charset="0"/>
                <a:ea typeface="Calibri Light" charset="0"/>
                <a:cs typeface="Times New Roman" panose="02020603050405020304" pitchFamily="18" charset="0"/>
              </a:rPr>
              <a:t>Deformations</a:t>
            </a:r>
            <a:endParaRPr lang="it-IT" sz="2400" dirty="0">
              <a:latin typeface="Times New Roman" panose="02020603050405020304" pitchFamily="18" charset="0"/>
              <a:ea typeface="Calibri Light" charset="0"/>
              <a:cs typeface="Times New Roman" panose="02020603050405020304" pitchFamily="18" charset="0"/>
            </a:endParaRPr>
          </a:p>
          <a:p>
            <a:pPr marL="487362" indent="-171450">
              <a:buFont typeface="Wingdings" charset="2"/>
              <a:buChar char="§"/>
            </a:pPr>
            <a:r>
              <a:rPr lang="it-IT" sz="2400" spc="-1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US" sz="2400" spc="-1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4595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>
            <a:extLst>
              <a:ext uri="{FF2B5EF4-FFF2-40B4-BE49-F238E27FC236}">
                <a16:creationId xmlns:a16="http://schemas.microsoft.com/office/drawing/2014/main" id="{7858B314-AEE0-4E74-A7ED-7EEA841A5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85446"/>
          </a:xfrm>
        </p:spPr>
        <p:txBody>
          <a:bodyPr/>
          <a:lstStyle/>
          <a:p>
            <a: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b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AEROSTATIC PADS: FEATURES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34F4635-2BFC-411C-95D9-EA8329C23AD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036128-DE14-4199-98A4-F3942FAE97A4}" type="slidenum">
              <a:rPr lang="it-IT" smtClean="0"/>
              <a:t>8</a:t>
            </a:fld>
            <a:endParaRPr lang="it-IT"/>
          </a:p>
        </p:txBody>
      </p:sp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CD78AA55-38C2-F649-AF10-CBBA90BE968F}"/>
              </a:ext>
            </a:extLst>
          </p:cNvPr>
          <p:cNvCxnSpPr>
            <a:cxnSpLocks/>
          </p:cNvCxnSpPr>
          <p:nvPr/>
        </p:nvCxnSpPr>
        <p:spPr>
          <a:xfrm flipV="1">
            <a:off x="0" y="991569"/>
            <a:ext cx="12191998" cy="4129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egnaposto data 6">
            <a:extLst>
              <a:ext uri="{FF2B5EF4-FFF2-40B4-BE49-F238E27FC236}">
                <a16:creationId xmlns:a16="http://schemas.microsoft.com/office/drawing/2014/main" id="{88313E5A-475A-6341-9047-E816EB1199FF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it-IT" dirty="0"/>
              <a:t>COMSOL Conference 2020 Europe</a:t>
            </a:r>
          </a:p>
        </p:txBody>
      </p:sp>
      <p:sp>
        <p:nvSpPr>
          <p:cNvPr id="13" name="Segnaposto piè di pagina 7">
            <a:extLst>
              <a:ext uri="{FF2B5EF4-FFF2-40B4-BE49-F238E27FC236}">
                <a16:creationId xmlns:a16="http://schemas.microsoft.com/office/drawing/2014/main" id="{24ED5685-6EFD-754D-86C3-D04BB0C700E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Multi-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Physical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Simulation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Aerostatic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Bearings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Immagine 13" descr="Immagine che contiene scatola&#10;&#10;Descrizione generata automaticamente">
            <a:extLst>
              <a:ext uri="{FF2B5EF4-FFF2-40B4-BE49-F238E27FC236}">
                <a16:creationId xmlns:a16="http://schemas.microsoft.com/office/drawing/2014/main" id="{D42E8C5E-9D25-6742-A32F-A8AC1C2A01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0" y="6138000"/>
            <a:ext cx="720000" cy="720000"/>
          </a:xfrm>
          <a:prstGeom prst="rect">
            <a:avLst/>
          </a:prstGeom>
        </p:spPr>
      </p:pic>
      <p:sp>
        <p:nvSpPr>
          <p:cNvPr id="19" name="Rettangolo 18">
            <a:extLst>
              <a:ext uri="{FF2B5EF4-FFF2-40B4-BE49-F238E27FC236}">
                <a16:creationId xmlns:a16="http://schemas.microsoft.com/office/drawing/2014/main" id="{70C03ECC-9230-8545-8CCB-72987C93920B}"/>
              </a:ext>
            </a:extLst>
          </p:cNvPr>
          <p:cNvSpPr/>
          <p:nvPr/>
        </p:nvSpPr>
        <p:spPr>
          <a:xfrm>
            <a:off x="0" y="1074714"/>
            <a:ext cx="1219199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2400" spc="-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Their </a:t>
            </a:r>
            <a:r>
              <a:rPr lang="en-US" sz="2400" b="1" spc="-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performance depends </a:t>
            </a:r>
            <a:r>
              <a:rPr lang="en-US" sz="2400" spc="-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many geometrical and physical parameters, e.g.,</a:t>
            </a:r>
          </a:p>
          <a:p>
            <a:pPr lvl="0" algn="just"/>
            <a:endParaRPr lang="en-US" sz="2400" spc="-5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87362" indent="-171450">
              <a:buFont typeface="Wingdings" charset="2"/>
              <a:buChar char="§"/>
            </a:pPr>
            <a:r>
              <a:rPr lang="it-IT" sz="2400" dirty="0">
                <a:latin typeface="Times New Roman" panose="02020603050405020304" pitchFamily="18" charset="0"/>
                <a:ea typeface="Calibri Light" charset="0"/>
                <a:cs typeface="Times New Roman" panose="02020603050405020304" pitchFamily="18" charset="0"/>
              </a:rPr>
              <a:t>Supply Pressure</a:t>
            </a:r>
          </a:p>
          <a:p>
            <a:pPr marL="487362" indent="-171450">
              <a:buFont typeface="Wingdings" charset="2"/>
              <a:buChar char="§"/>
            </a:pPr>
            <a:r>
              <a:rPr lang="it-IT" sz="2400" dirty="0" err="1">
                <a:latin typeface="Times New Roman" panose="02020603050405020304" pitchFamily="18" charset="0"/>
                <a:ea typeface="Calibri Light" charset="0"/>
                <a:cs typeface="Times New Roman" panose="02020603050405020304" pitchFamily="18" charset="0"/>
              </a:rPr>
              <a:t>Type</a:t>
            </a:r>
            <a:r>
              <a:rPr lang="it-IT" sz="2400" dirty="0">
                <a:latin typeface="Times New Roman" panose="02020603050405020304" pitchFamily="18" charset="0"/>
                <a:ea typeface="Calibri Light" charset="0"/>
                <a:cs typeface="Times New Roman" panose="02020603050405020304" pitchFamily="18" charset="0"/>
              </a:rPr>
              <a:t>, location and </a:t>
            </a:r>
            <a:r>
              <a:rPr lang="it-IT" sz="2400" dirty="0" err="1">
                <a:latin typeface="Times New Roman" panose="02020603050405020304" pitchFamily="18" charset="0"/>
                <a:ea typeface="Calibri Light" charset="0"/>
                <a:cs typeface="Times New Roman" panose="02020603050405020304" pitchFamily="18" charset="0"/>
              </a:rPr>
              <a:t>number</a:t>
            </a:r>
            <a:r>
              <a:rPr lang="it-IT" sz="2400" dirty="0">
                <a:latin typeface="Times New Roman" panose="02020603050405020304" pitchFamily="18" charset="0"/>
                <a:ea typeface="Calibri Light" charset="0"/>
                <a:cs typeface="Times New Roman" panose="02020603050405020304" pitchFamily="18" charset="0"/>
              </a:rPr>
              <a:t> of </a:t>
            </a:r>
            <a:r>
              <a:rPr lang="it-IT" sz="2400" dirty="0" err="1">
                <a:latin typeface="Times New Roman" panose="02020603050405020304" pitchFamily="18" charset="0"/>
                <a:ea typeface="Calibri Light" charset="0"/>
                <a:cs typeface="Times New Roman" panose="02020603050405020304" pitchFamily="18" charset="0"/>
              </a:rPr>
              <a:t>restrictors</a:t>
            </a:r>
            <a:endParaRPr lang="it-IT" sz="2400" dirty="0">
              <a:latin typeface="Times New Roman" panose="02020603050405020304" pitchFamily="18" charset="0"/>
              <a:ea typeface="Calibri Light" charset="0"/>
              <a:cs typeface="Times New Roman" panose="02020603050405020304" pitchFamily="18" charset="0"/>
            </a:endParaRPr>
          </a:p>
          <a:p>
            <a:pPr marL="487362" indent="-171450">
              <a:buFont typeface="Wingdings" charset="2"/>
              <a:buChar char="§"/>
            </a:pPr>
            <a:r>
              <a:rPr lang="it-IT" sz="2400" dirty="0" err="1">
                <a:latin typeface="Times New Roman" panose="02020603050405020304" pitchFamily="18" charset="0"/>
                <a:ea typeface="Calibri Light" charset="0"/>
                <a:cs typeface="Times New Roman" panose="02020603050405020304" pitchFamily="18" charset="0"/>
              </a:rPr>
              <a:t>Shape</a:t>
            </a:r>
            <a:r>
              <a:rPr lang="it-IT" sz="2400" dirty="0">
                <a:latin typeface="Times New Roman" panose="02020603050405020304" pitchFamily="18" charset="0"/>
                <a:ea typeface="Calibri Light" charset="0"/>
                <a:cs typeface="Times New Roman" panose="02020603050405020304" pitchFamily="18" charset="0"/>
              </a:rPr>
              <a:t> of the </a:t>
            </a:r>
            <a:r>
              <a:rPr lang="it-IT" sz="2400" dirty="0" err="1">
                <a:latin typeface="Times New Roman" panose="02020603050405020304" pitchFamily="18" charset="0"/>
                <a:ea typeface="Calibri Light" charset="0"/>
                <a:cs typeface="Times New Roman" panose="02020603050405020304" pitchFamily="18" charset="0"/>
              </a:rPr>
              <a:t>bearing</a:t>
            </a:r>
            <a:r>
              <a:rPr lang="it-IT" sz="2400" dirty="0">
                <a:latin typeface="Times New Roman" panose="02020603050405020304" pitchFamily="18" charset="0"/>
                <a:ea typeface="Calibri Light" charset="0"/>
                <a:cs typeface="Times New Roman" panose="02020603050405020304" pitchFamily="18" charset="0"/>
              </a:rPr>
              <a:t> </a:t>
            </a:r>
            <a:r>
              <a:rPr lang="it-IT" sz="2400" dirty="0" err="1">
                <a:latin typeface="Times New Roman" panose="02020603050405020304" pitchFamily="18" charset="0"/>
                <a:ea typeface="Calibri Light" charset="0"/>
                <a:cs typeface="Times New Roman" panose="02020603050405020304" pitchFamily="18" charset="0"/>
              </a:rPr>
              <a:t>land</a:t>
            </a:r>
            <a:endParaRPr lang="it-IT" sz="2400" dirty="0">
              <a:latin typeface="Times New Roman" panose="02020603050405020304" pitchFamily="18" charset="0"/>
              <a:ea typeface="Calibri Light" charset="0"/>
              <a:cs typeface="Times New Roman" panose="02020603050405020304" pitchFamily="18" charset="0"/>
            </a:endParaRPr>
          </a:p>
          <a:p>
            <a:pPr marL="487362" indent="-171450">
              <a:buFont typeface="Wingdings" charset="2"/>
              <a:buChar char="§"/>
            </a:pPr>
            <a:r>
              <a:rPr lang="it-IT" sz="2400" dirty="0">
                <a:latin typeface="Times New Roman" panose="02020603050405020304" pitchFamily="18" charset="0"/>
                <a:ea typeface="Calibri Light" charset="0"/>
                <a:cs typeface="Times New Roman" panose="02020603050405020304" pitchFamily="18" charset="0"/>
              </a:rPr>
              <a:t>Manufacturing</a:t>
            </a:r>
          </a:p>
          <a:p>
            <a:pPr marL="487362" indent="-171450">
              <a:buFont typeface="Wingdings" charset="2"/>
              <a:buChar char="§"/>
            </a:pPr>
            <a:r>
              <a:rPr lang="it-IT" sz="2400" dirty="0" err="1">
                <a:latin typeface="Times New Roman" panose="02020603050405020304" pitchFamily="18" charset="0"/>
                <a:ea typeface="Calibri Light" charset="0"/>
                <a:cs typeface="Times New Roman" panose="02020603050405020304" pitchFamily="18" charset="0"/>
              </a:rPr>
              <a:t>Deformations</a:t>
            </a:r>
            <a:endParaRPr lang="it-IT" sz="2400" dirty="0">
              <a:latin typeface="Times New Roman" panose="02020603050405020304" pitchFamily="18" charset="0"/>
              <a:ea typeface="Calibri Light" charset="0"/>
              <a:cs typeface="Times New Roman" panose="02020603050405020304" pitchFamily="18" charset="0"/>
            </a:endParaRPr>
          </a:p>
          <a:p>
            <a:pPr marL="487362" indent="-171450">
              <a:buFont typeface="Wingdings" charset="2"/>
              <a:buChar char="§"/>
            </a:pPr>
            <a:r>
              <a:rPr lang="it-IT" sz="2400" spc="-1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US" sz="2400" spc="-1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E0D617B1-F82C-4345-924E-0AA20C2D6A01}"/>
              </a:ext>
            </a:extLst>
          </p:cNvPr>
          <p:cNvSpPr/>
          <p:nvPr/>
        </p:nvSpPr>
        <p:spPr>
          <a:xfrm>
            <a:off x="5779626" y="1870096"/>
            <a:ext cx="690970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endParaRPr lang="en-US" sz="2400" spc="-5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15912"/>
            <a:r>
              <a:rPr lang="it-IT" sz="2400" b="1" dirty="0">
                <a:solidFill>
                  <a:srgbClr val="FF0000"/>
                </a:solidFill>
                <a:latin typeface="Times New Roman" panose="02020603050405020304" pitchFamily="18" charset="0"/>
                <a:ea typeface="Calibri Light" charset="0"/>
                <a:cs typeface="Times New Roman" panose="02020603050405020304" pitchFamily="18" charset="0"/>
              </a:rPr>
              <a:t>The </a:t>
            </a:r>
            <a:r>
              <a:rPr lang="it-IT" sz="2400" b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 Light" charset="0"/>
                <a:cs typeface="Times New Roman" panose="02020603050405020304" pitchFamily="18" charset="0"/>
              </a:rPr>
              <a:t>relevance</a:t>
            </a:r>
            <a:r>
              <a:rPr lang="it-IT" sz="2400" b="1" dirty="0">
                <a:solidFill>
                  <a:srgbClr val="FF0000"/>
                </a:solidFill>
                <a:latin typeface="Times New Roman" panose="02020603050405020304" pitchFamily="18" charset="0"/>
                <a:ea typeface="Calibri Light" charset="0"/>
                <a:cs typeface="Times New Roman" panose="02020603050405020304" pitchFamily="18" charset="0"/>
              </a:rPr>
              <a:t> of some of </a:t>
            </a:r>
            <a:r>
              <a:rPr lang="it-IT" sz="2400" b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 Light" charset="0"/>
                <a:cs typeface="Times New Roman" panose="02020603050405020304" pitchFamily="18" charset="0"/>
              </a:rPr>
              <a:t>these</a:t>
            </a:r>
            <a:r>
              <a:rPr lang="it-IT" sz="2400" b="1" dirty="0">
                <a:solidFill>
                  <a:srgbClr val="FF0000"/>
                </a:solidFill>
                <a:latin typeface="Times New Roman" panose="02020603050405020304" pitchFamily="18" charset="0"/>
                <a:ea typeface="Calibri Light" charset="0"/>
                <a:cs typeface="Times New Roman" panose="02020603050405020304" pitchFamily="18" charset="0"/>
              </a:rPr>
              <a:t> </a:t>
            </a:r>
            <a:r>
              <a:rPr lang="it-IT" sz="2400" b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 Light" charset="0"/>
                <a:cs typeface="Times New Roman" panose="02020603050405020304" pitchFamily="18" charset="0"/>
              </a:rPr>
              <a:t>aspects</a:t>
            </a:r>
            <a:r>
              <a:rPr lang="it-IT" sz="2400" b="1" dirty="0">
                <a:solidFill>
                  <a:srgbClr val="FF0000"/>
                </a:solidFill>
                <a:latin typeface="Times New Roman" panose="02020603050405020304" pitchFamily="18" charset="0"/>
                <a:ea typeface="Calibri Light" charset="0"/>
                <a:cs typeface="Times New Roman" panose="02020603050405020304" pitchFamily="18" charset="0"/>
              </a:rPr>
              <a:t> </a:t>
            </a:r>
            <a:r>
              <a:rPr lang="it-IT" sz="2400" b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 Light" charset="0"/>
                <a:cs typeface="Times New Roman" panose="02020603050405020304" pitchFamily="18" charset="0"/>
              </a:rPr>
              <a:t>is</a:t>
            </a:r>
            <a:endParaRPr lang="it-IT" sz="2400" b="1" dirty="0">
              <a:solidFill>
                <a:srgbClr val="FF0000"/>
              </a:solidFill>
              <a:latin typeface="Times New Roman" panose="02020603050405020304" pitchFamily="18" charset="0"/>
              <a:ea typeface="Calibri Light" charset="0"/>
              <a:cs typeface="Times New Roman" panose="02020603050405020304" pitchFamily="18" charset="0"/>
            </a:endParaRPr>
          </a:p>
          <a:p>
            <a:pPr marL="315912"/>
            <a:r>
              <a:rPr lang="it-IT" sz="2400" b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 Light" charset="0"/>
                <a:cs typeface="Times New Roman" panose="02020603050405020304" pitchFamily="18" charset="0"/>
              </a:rPr>
              <a:t>not</a:t>
            </a:r>
            <a:r>
              <a:rPr lang="it-IT" sz="2400" b="1" dirty="0">
                <a:solidFill>
                  <a:srgbClr val="FF0000"/>
                </a:solidFill>
                <a:latin typeface="Times New Roman" panose="02020603050405020304" pitchFamily="18" charset="0"/>
                <a:ea typeface="Calibri Light" charset="0"/>
                <a:cs typeface="Times New Roman" panose="02020603050405020304" pitchFamily="18" charset="0"/>
              </a:rPr>
              <a:t> </a:t>
            </a:r>
            <a:r>
              <a:rPr lang="it-IT" sz="2400" b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 Light" charset="0"/>
                <a:cs typeface="Times New Roman" panose="02020603050405020304" pitchFamily="18" charset="0"/>
              </a:rPr>
              <a:t>taken</a:t>
            </a:r>
            <a:r>
              <a:rPr lang="it-IT" sz="2400" b="1" dirty="0">
                <a:solidFill>
                  <a:srgbClr val="FF0000"/>
                </a:solidFill>
                <a:latin typeface="Times New Roman" panose="02020603050405020304" pitchFamily="18" charset="0"/>
                <a:ea typeface="Calibri Light" charset="0"/>
                <a:cs typeface="Times New Roman" panose="02020603050405020304" pitchFamily="18" charset="0"/>
              </a:rPr>
              <a:t> </a:t>
            </a:r>
            <a:r>
              <a:rPr lang="it-IT" sz="2400" b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 Light" charset="0"/>
                <a:cs typeface="Times New Roman" panose="02020603050405020304" pitchFamily="18" charset="0"/>
              </a:rPr>
              <a:t>into</a:t>
            </a:r>
            <a:r>
              <a:rPr lang="it-IT" sz="2400" b="1" dirty="0">
                <a:solidFill>
                  <a:srgbClr val="FF0000"/>
                </a:solidFill>
                <a:latin typeface="Times New Roman" panose="02020603050405020304" pitchFamily="18" charset="0"/>
                <a:ea typeface="Calibri Light" charset="0"/>
                <a:cs typeface="Times New Roman" panose="02020603050405020304" pitchFamily="18" charset="0"/>
              </a:rPr>
              <a:t> account in </a:t>
            </a:r>
            <a:r>
              <a:rPr lang="it-IT" sz="2400" b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 Light" charset="0"/>
                <a:cs typeface="Times New Roman" panose="02020603050405020304" pitchFamily="18" charset="0"/>
              </a:rPr>
              <a:t>numerical</a:t>
            </a:r>
            <a:r>
              <a:rPr lang="it-IT" sz="2400" b="1" dirty="0">
                <a:solidFill>
                  <a:srgbClr val="FF0000"/>
                </a:solidFill>
                <a:latin typeface="Times New Roman" panose="02020603050405020304" pitchFamily="18" charset="0"/>
                <a:ea typeface="Calibri Light" charset="0"/>
                <a:cs typeface="Times New Roman" panose="02020603050405020304" pitchFamily="18" charset="0"/>
              </a:rPr>
              <a:t> </a:t>
            </a:r>
            <a:r>
              <a:rPr lang="it-IT" sz="2400" b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 Light" charset="0"/>
                <a:cs typeface="Times New Roman" panose="02020603050405020304" pitchFamily="18" charset="0"/>
              </a:rPr>
              <a:t>models</a:t>
            </a:r>
            <a:r>
              <a:rPr lang="it-IT" sz="2400" b="1" dirty="0">
                <a:solidFill>
                  <a:srgbClr val="FF0000"/>
                </a:solidFill>
                <a:latin typeface="Times New Roman" panose="02020603050405020304" pitchFamily="18" charset="0"/>
                <a:ea typeface="Calibri Light" charset="0"/>
                <a:cs typeface="Times New Roman" panose="02020603050405020304" pitchFamily="18" charset="0"/>
              </a:rPr>
              <a:t>!</a:t>
            </a:r>
          </a:p>
          <a:p>
            <a:pPr lvl="0" algn="just"/>
            <a:r>
              <a:rPr lang="en-US" sz="2400" spc="-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US" sz="2400" spc="-1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1891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>
            <a:extLst>
              <a:ext uri="{FF2B5EF4-FFF2-40B4-BE49-F238E27FC236}">
                <a16:creationId xmlns:a16="http://schemas.microsoft.com/office/drawing/2014/main" id="{7858B314-AEE0-4E74-A7ED-7EEA841A5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85446"/>
          </a:xfrm>
        </p:spPr>
        <p:txBody>
          <a:bodyPr/>
          <a:lstStyle/>
          <a:p>
            <a: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b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AEROSTATIC PADS: FEATURES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34F4635-2BFC-411C-95D9-EA8329C23AD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036128-DE14-4199-98A4-F3942FAE97A4}" type="slidenum">
              <a:rPr lang="it-IT" smtClean="0"/>
              <a:t>9</a:t>
            </a:fld>
            <a:endParaRPr lang="it-IT"/>
          </a:p>
        </p:txBody>
      </p:sp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CD78AA55-38C2-F649-AF10-CBBA90BE968F}"/>
              </a:ext>
            </a:extLst>
          </p:cNvPr>
          <p:cNvCxnSpPr>
            <a:cxnSpLocks/>
          </p:cNvCxnSpPr>
          <p:nvPr/>
        </p:nvCxnSpPr>
        <p:spPr>
          <a:xfrm flipV="1">
            <a:off x="0" y="991569"/>
            <a:ext cx="12191998" cy="4129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egnaposto data 6">
            <a:extLst>
              <a:ext uri="{FF2B5EF4-FFF2-40B4-BE49-F238E27FC236}">
                <a16:creationId xmlns:a16="http://schemas.microsoft.com/office/drawing/2014/main" id="{88313E5A-475A-6341-9047-E816EB1199FF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it-IT" dirty="0"/>
              <a:t>COMSOL Conference 2020 Europe</a:t>
            </a:r>
          </a:p>
        </p:txBody>
      </p:sp>
      <p:sp>
        <p:nvSpPr>
          <p:cNvPr id="13" name="Segnaposto piè di pagina 7">
            <a:extLst>
              <a:ext uri="{FF2B5EF4-FFF2-40B4-BE49-F238E27FC236}">
                <a16:creationId xmlns:a16="http://schemas.microsoft.com/office/drawing/2014/main" id="{24ED5685-6EFD-754D-86C3-D04BB0C700E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Multi-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Physical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Simulation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Aerostatic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Bearings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Immagine 13" descr="Immagine che contiene scatola&#10;&#10;Descrizione generata automaticamente">
            <a:extLst>
              <a:ext uri="{FF2B5EF4-FFF2-40B4-BE49-F238E27FC236}">
                <a16:creationId xmlns:a16="http://schemas.microsoft.com/office/drawing/2014/main" id="{D42E8C5E-9D25-6742-A32F-A8AC1C2A01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0" y="6138000"/>
            <a:ext cx="720000" cy="720000"/>
          </a:xfrm>
          <a:prstGeom prst="rect">
            <a:avLst/>
          </a:prstGeom>
        </p:spPr>
      </p:pic>
      <p:sp>
        <p:nvSpPr>
          <p:cNvPr id="15" name="Rettangolo 14">
            <a:extLst>
              <a:ext uri="{FF2B5EF4-FFF2-40B4-BE49-F238E27FC236}">
                <a16:creationId xmlns:a16="http://schemas.microsoft.com/office/drawing/2014/main" id="{3915BBBB-8D6F-BF4D-96FD-EA4B3E9E5AEA}"/>
              </a:ext>
            </a:extLst>
          </p:cNvPr>
          <p:cNvSpPr/>
          <p:nvPr/>
        </p:nvSpPr>
        <p:spPr>
          <a:xfrm>
            <a:off x="0" y="1074714"/>
            <a:ext cx="1219199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2400" spc="-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aim of this study to evaluate to what extent the accuracy of numerical models can influenced by some of these “secondary” aspects:</a:t>
            </a:r>
          </a:p>
          <a:p>
            <a:pPr lvl="0" algn="just"/>
            <a:endParaRPr lang="en-US" sz="2400" spc="-5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en-US" sz="2400" spc="-5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en-US" sz="2400" spc="-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US" sz="2400" spc="-1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6321928"/>
      </p:ext>
    </p:extLst>
  </p:cSld>
  <p:clrMapOvr>
    <a:masterClrMapping/>
  </p:clrMapOvr>
</p:sld>
</file>

<file path=ppt/theme/theme1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TM16401371[[fn=Atlante]]</Template>
  <TotalTime>2093</TotalTime>
  <Words>1251</Words>
  <Application>Microsoft Macintosh PowerPoint</Application>
  <PresentationFormat>Widescreen</PresentationFormat>
  <Paragraphs>285</Paragraphs>
  <Slides>26</Slides>
  <Notes>0</Notes>
  <HiddenSlides>0</HiddenSlides>
  <MMClips>1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26</vt:i4>
      </vt:variant>
    </vt:vector>
  </HeadingPairs>
  <TitlesOfParts>
    <vt:vector size="33" baseType="lpstr">
      <vt:lpstr>Arial</vt:lpstr>
      <vt:lpstr>Calibri</vt:lpstr>
      <vt:lpstr>Calibri Light</vt:lpstr>
      <vt:lpstr>Cambria Math</vt:lpstr>
      <vt:lpstr>Times New Roman</vt:lpstr>
      <vt:lpstr>Wingdings</vt:lpstr>
      <vt:lpstr>Personalizza struttura</vt:lpstr>
      <vt:lpstr>Multi-Physical Simulation of Aerostatic Bearings</vt:lpstr>
      <vt:lpstr>OUTLINE</vt:lpstr>
      <vt:lpstr>OUTLINE</vt:lpstr>
      <vt:lpstr>OUTLINE</vt:lpstr>
      <vt:lpstr>INTRODUCTION AEROSTATIC PADS: APPLICATIONS</vt:lpstr>
      <vt:lpstr>INTRODUCTION AEROSTATIC PADS: FEATURES</vt:lpstr>
      <vt:lpstr>INTRODUCTION AEROSTATIC PADS: FEATURES</vt:lpstr>
      <vt:lpstr>INTRODUCTION AEROSTATIC PADS: FEATURES</vt:lpstr>
      <vt:lpstr>INTRODUCTION AEROSTATIC PADS: FEATURES</vt:lpstr>
      <vt:lpstr>INTRODUCTION AIM OF THE STUDY</vt:lpstr>
      <vt:lpstr>INTRODUCTION AIM OF THE STUDY</vt:lpstr>
      <vt:lpstr>INTRODUCTION AIM OF THE STUDY</vt:lpstr>
      <vt:lpstr>INTRODUCTION AIM OF THE STUDY</vt:lpstr>
      <vt:lpstr>EXPERIMENTAL SET-UP THE AEROSTATIC PAD</vt:lpstr>
      <vt:lpstr>EXPERIMENTAL SET-UP THE STATIC TEST BENCH</vt:lpstr>
      <vt:lpstr>NUMERICAL MODEL PHYSICAL DESCRIPTION OF THE PROBLEM</vt:lpstr>
      <vt:lpstr>NUMERICAL MODEL PHYSICAL DESCRIPTION OF THE PROBLEM</vt:lpstr>
      <vt:lpstr>NUMERICAL MODEL MAIN EQUATIONS</vt:lpstr>
      <vt:lpstr>NUMERICAL MODEL MAIN EQUATIONS</vt:lpstr>
      <vt:lpstr>RESULTS AND DISCUSSIONS TILTING </vt:lpstr>
      <vt:lpstr>RESULTS AND DISCUSSIONS TILTING </vt:lpstr>
      <vt:lpstr>RESULTS AND DISCUSSIONS DEFORMATIONS </vt:lpstr>
      <vt:lpstr>RESULTS AND DISCUSSIONS DEFORMATIONS </vt:lpstr>
      <vt:lpstr>RESULTS AND DISCUSSIONS DEFORMATIONS &amp; CONCAVITY </vt:lpstr>
      <vt:lpstr>RESULTS AND DISCUSSIONS CONCAVITY 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Stefano Fontanesi</dc:creator>
  <cp:lastModifiedBy>Luigi Lentini</cp:lastModifiedBy>
  <cp:revision>82</cp:revision>
  <cp:lastPrinted>2020-09-11T13:00:09Z</cp:lastPrinted>
  <dcterms:created xsi:type="dcterms:W3CDTF">2019-08-27T13:22:50Z</dcterms:created>
  <dcterms:modified xsi:type="dcterms:W3CDTF">2020-09-25T06:52:08Z</dcterms:modified>
</cp:coreProperties>
</file>