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9799638" cy="14355763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 snapToGrid="0">
      <p:cViewPr>
        <p:scale>
          <a:sx n="204" d="100"/>
          <a:sy n="204" d="100"/>
        </p:scale>
        <p:origin x="-1448" y="-1016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46510" cy="720281"/>
          </a:xfrm>
          <a:prstGeom prst="rect">
            <a:avLst/>
          </a:prstGeom>
        </p:spPr>
        <p:txBody>
          <a:bodyPr vert="horz" lIns="138029" tIns="69014" rIns="138029" bIns="69014" rtlCol="0"/>
          <a:lstStyle>
            <a:lvl1pPr algn="l">
              <a:defRPr sz="18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50860" y="0"/>
            <a:ext cx="4246510" cy="720281"/>
          </a:xfrm>
          <a:prstGeom prst="rect">
            <a:avLst/>
          </a:prstGeom>
        </p:spPr>
        <p:txBody>
          <a:bodyPr vert="horz" lIns="138029" tIns="69014" rIns="138029" bIns="69014" rtlCol="0"/>
          <a:lstStyle>
            <a:lvl1pPr algn="r">
              <a:defRPr sz="18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635484"/>
            <a:ext cx="4246510" cy="720280"/>
          </a:xfrm>
          <a:prstGeom prst="rect">
            <a:avLst/>
          </a:prstGeom>
        </p:spPr>
        <p:txBody>
          <a:bodyPr vert="horz" lIns="138029" tIns="69014" rIns="138029" bIns="69014" rtlCol="0" anchor="b"/>
          <a:lstStyle>
            <a:lvl1pPr algn="l">
              <a:defRPr sz="18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50860" y="13635484"/>
            <a:ext cx="4246510" cy="720280"/>
          </a:xfrm>
          <a:prstGeom prst="rect">
            <a:avLst/>
          </a:prstGeom>
        </p:spPr>
        <p:txBody>
          <a:bodyPr vert="horz" lIns="138029" tIns="69014" rIns="138029" bIns="69014" rtlCol="0" anchor="b"/>
          <a:lstStyle>
            <a:lvl1pPr algn="r">
              <a:defRPr sz="18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46510" cy="717788"/>
          </a:xfrm>
          <a:prstGeom prst="rect">
            <a:avLst/>
          </a:prstGeom>
        </p:spPr>
        <p:txBody>
          <a:bodyPr vert="horz" wrap="square" lIns="138029" tIns="69014" rIns="138029" bIns="69014" numCol="1" anchor="t" anchorCtr="0" compatLnSpc="1">
            <a:prstTxWarp prst="textNoShape">
              <a:avLst/>
            </a:prstTxWarp>
          </a:bodyPr>
          <a:lstStyle>
            <a:lvl1pPr defTabSz="6299956" eaLnBrk="1" hangingPunct="1">
              <a:defRPr sz="18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50860" y="0"/>
            <a:ext cx="4246510" cy="717788"/>
          </a:xfrm>
          <a:prstGeom prst="rect">
            <a:avLst/>
          </a:prstGeom>
        </p:spPr>
        <p:txBody>
          <a:bodyPr vert="horz" wrap="square" lIns="138029" tIns="69014" rIns="138029" bIns="6901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8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36888" y="1076325"/>
            <a:ext cx="3725862" cy="5383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29" tIns="69014" rIns="138029" bIns="690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9964" y="6818988"/>
            <a:ext cx="7839710" cy="6460093"/>
          </a:xfrm>
          <a:prstGeom prst="rect">
            <a:avLst/>
          </a:prstGeom>
        </p:spPr>
        <p:txBody>
          <a:bodyPr vert="horz" lIns="138029" tIns="69014" rIns="138029" bIns="6901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3"/>
            <a:ext cx="4246510" cy="717788"/>
          </a:xfrm>
          <a:prstGeom prst="rect">
            <a:avLst/>
          </a:prstGeom>
        </p:spPr>
        <p:txBody>
          <a:bodyPr vert="horz" wrap="square" lIns="138029" tIns="69014" rIns="138029" bIns="69014" numCol="1" anchor="b" anchorCtr="0" compatLnSpc="1">
            <a:prstTxWarp prst="textNoShape">
              <a:avLst/>
            </a:prstTxWarp>
          </a:bodyPr>
          <a:lstStyle>
            <a:lvl1pPr defTabSz="6299956" eaLnBrk="1" hangingPunct="1">
              <a:defRPr sz="18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50860" y="13635483"/>
            <a:ext cx="4246510" cy="717788"/>
          </a:xfrm>
          <a:prstGeom prst="rect">
            <a:avLst/>
          </a:prstGeom>
        </p:spPr>
        <p:txBody>
          <a:bodyPr vert="horz" wrap="square" lIns="138029" tIns="69014" rIns="138029" bIns="6901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8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36888" y="1076325"/>
            <a:ext cx="3725862" cy="53832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1121483" indent="-431340">
              <a:spcBef>
                <a:spcPct val="30000"/>
              </a:spcBef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725359" indent="-345072">
              <a:spcBef>
                <a:spcPct val="30000"/>
              </a:spcBef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2415502" indent="-345072">
              <a:spcBef>
                <a:spcPct val="30000"/>
              </a:spcBef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3105645" indent="-345072">
              <a:spcBef>
                <a:spcPct val="30000"/>
              </a:spcBef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3795789" indent="-345072" defTabSz="6618667" eaLnBrk="0" fontAlgn="base" hangingPunct="0">
              <a:spcBef>
                <a:spcPct val="3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4485932" indent="-345072" defTabSz="6618667" eaLnBrk="0" fontAlgn="base" hangingPunct="0">
              <a:spcBef>
                <a:spcPct val="3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5176076" indent="-345072" defTabSz="6618667" eaLnBrk="0" fontAlgn="base" hangingPunct="0">
              <a:spcBef>
                <a:spcPct val="3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5866219" indent="-345072" defTabSz="6618667" eaLnBrk="0" fontAlgn="base" hangingPunct="0">
              <a:spcBef>
                <a:spcPct val="3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9/23/2020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>
            <a:extLst>
              <a:ext uri="{FF2B5EF4-FFF2-40B4-BE49-F238E27FC236}">
                <a16:creationId xmlns:a16="http://schemas.microsoft.com/office/drawing/2014/main" id="{264BD742-96D9-C240-A441-56F979842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19" y="307069"/>
            <a:ext cx="604441" cy="57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09983" y="1646944"/>
            <a:ext cx="3109979" cy="314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cases analyzed are those of the normal operation scenarios (Single Null, Double Null, Snow Flake, </a:t>
            </a:r>
            <a:r>
              <a:rPr lang="en-US" altLang="en-US" sz="9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XDivertor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, Negative Triangularity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4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b="1" i="1" dirty="0" smtClean="0">
                <a:solidFill>
                  <a:srgbClr val="0070C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Toroidal Fields</a:t>
            </a:r>
            <a:r>
              <a:rPr lang="en-US" altLang="en-US" sz="900" b="1" dirty="0" smtClean="0">
                <a:solidFill>
                  <a:srgbClr val="0070C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 18-fold, 3D Model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The field generated by the TF coils at full current (about 42 kA) is evaluated using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18-fold 3D model.</a:t>
            </a: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5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magnetic field map thus obtained is shown in Figure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3,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along with the norm of the toroidal field, |</a:t>
            </a:r>
            <a:r>
              <a:rPr lang="en-US" altLang="en-US" sz="900" dirty="0" err="1">
                <a:latin typeface="Century Gothic" panose="020B0502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sz="900" baseline="-25000" dirty="0" err="1">
                <a:latin typeface="Century Gothic" panose="020B0502020202020204" pitchFamily="34" charset="0"/>
                <a:cs typeface="Arial" panose="020B0604020202020204" pitchFamily="34" charset="0"/>
              </a:rPr>
              <a:t>tor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| evaluated along the feeders’ arc lengths.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5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b="1" i="1" dirty="0" smtClean="0">
                <a:solidFill>
                  <a:srgbClr val="0070C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Poloidal &amp; Central Solenoid</a:t>
            </a:r>
            <a:r>
              <a:rPr lang="en-US" altLang="en-US" sz="900" b="1" dirty="0" smtClean="0">
                <a:solidFill>
                  <a:srgbClr val="0070C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 2D axisymmetric Model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4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shows the magnitude of the poloidal magnetic field |</a:t>
            </a:r>
            <a:r>
              <a:rPr lang="en-US" altLang="en-US" sz="900" dirty="0" err="1">
                <a:latin typeface="Century Gothic" panose="020B0502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sz="900" baseline="-25000" dirty="0" err="1">
                <a:latin typeface="Century Gothic" panose="020B0502020202020204" pitchFamily="34" charset="0"/>
                <a:cs typeface="Arial" panose="020B0604020202020204" pitchFamily="34" charset="0"/>
              </a:rPr>
              <a:t>pol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| along the path of the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feeders (all scenarios)</a:t>
            </a: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787" y="2554959"/>
            <a:ext cx="1480590" cy="1121417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75834" y="1642023"/>
            <a:ext cx="3153166" cy="494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As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part of the European Research Roadmap to the Realization of Fusion Energy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[1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] the Divertor Tokamak Test facility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(DTT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)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[2]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aims to study alternative divertor configurations in view of the EU-DEMO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[3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] power exhaust handling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issues.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500" dirty="0" smtClean="0">
              <a:latin typeface="Century Gothic" panose="020B050202020202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entury Gothic" panose="020B050202020202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entury Gothic" panose="020B050202020202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9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The superconducting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(SC) coils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are connected to the current leads by a system of </a:t>
            </a:r>
            <a:r>
              <a:rPr lang="en-US" altLang="en-US" sz="900" b="1" i="1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current feeders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(figure 2). To finalize the project in the most appropriate way,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it is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advisable to carry out a detailed evaluation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of the magnetic field seen by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the SC feeders, to facilitate: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- the </a:t>
            </a:r>
            <a:r>
              <a:rPr lang="en-US" altLang="en-US" sz="900" b="1" i="1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choice of the superconducting material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to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use;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- the </a:t>
            </a:r>
            <a:r>
              <a:rPr lang="en-US" altLang="en-US" sz="900" b="1" i="1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definition of the best paths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for the feeders;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- the </a:t>
            </a:r>
            <a:r>
              <a:rPr lang="en-US" altLang="en-US" sz="900" b="1" i="1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design of the mechanical supports </a:t>
            </a:r>
            <a:r>
              <a:rPr lang="en-US" altLang="en-US" sz="900" dirty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that counteract the Lorentz </a:t>
            </a:r>
            <a:r>
              <a:rPr lang="en-US" altLang="en-US" sz="900" dirty="0" smtClean="0">
                <a:latin typeface="Century Gothic" panose="020B0502020202020204" pitchFamily="34" charset="0"/>
                <a:ea typeface="Cambria" charset="0"/>
                <a:cs typeface="Arial" panose="020B0604020202020204" pitchFamily="34" charset="0"/>
              </a:rPr>
              <a:t>loads.</a:t>
            </a:r>
            <a:endParaRPr lang="en-US" altLang="en-US" sz="900" dirty="0">
              <a:latin typeface="Century Gothic" panose="020B050202020202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25029" y="277051"/>
            <a:ext cx="6308613" cy="12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Electromagnetic Analysis of the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Superconducting Magnet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Feeders System of the </a:t>
            </a:r>
            <a:r>
              <a:rPr lang="en-US" sz="1600" b="1" dirty="0" err="1" smtClean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Divertor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 Tokamak Testing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  <a:ea typeface="+mj-ea"/>
                <a:cs typeface="+mj-cs"/>
              </a:rPr>
              <a:t>Facility</a:t>
            </a:r>
          </a:p>
          <a:p>
            <a:pPr algn="ctr" defTabSz="913916" eaLnBrk="1" hangingPunct="1">
              <a:defRPr/>
            </a:pPr>
            <a:endParaRPr lang="en-US" sz="600" b="1" u="sng" dirty="0" smtClean="0"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r>
              <a:rPr lang="en-US" sz="1000" b="1" u="sng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G. De Marzi</a:t>
            </a:r>
            <a:r>
              <a:rPr lang="en-US" sz="1000" b="1" baseline="300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b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1000" b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 Cucchiaro</a:t>
            </a:r>
            <a:r>
              <a:rPr lang="en-US" sz="1000" b="1" baseline="300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2,3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F. De Baggis</a:t>
            </a:r>
            <a:r>
              <a:rPr lang="en-US" sz="1000" b="1" baseline="300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4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en-US" sz="1000" b="1" dirty="0">
                <a:latin typeface="Century Gothic" panose="020B0502020202020204" pitchFamily="34" charset="0"/>
                <a:cs typeface="Arial" panose="020B0604020202020204" pitchFamily="34" charset="0"/>
              </a:rPr>
              <a:t>A. </a:t>
            </a:r>
            <a:r>
              <a:rPr lang="en-US" sz="1000" b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della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Corte</a:t>
            </a:r>
            <a:r>
              <a:rPr lang="en-US" sz="1000" b="1" baseline="300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L. Giannini</a:t>
            </a:r>
            <a:r>
              <a:rPr lang="en-US" sz="1000" b="1" baseline="30000" dirty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L. Muzzi</a:t>
            </a:r>
            <a:r>
              <a:rPr lang="en-US" sz="1000" b="1" baseline="300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and A</a:t>
            </a:r>
            <a:r>
              <a:rPr lang="en-US" sz="1000" b="1" dirty="0">
                <a:latin typeface="Century Gothic" panose="020B0502020202020204" pitchFamily="34" charset="0"/>
                <a:cs typeface="Arial" panose="020B0604020202020204" pitchFamily="34" charset="0"/>
              </a:rPr>
              <a:t>. </a:t>
            </a:r>
            <a:r>
              <a:rPr lang="en-US" sz="10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Di Zenobio</a:t>
            </a:r>
            <a:r>
              <a:rPr lang="en-US" sz="1000" b="1" baseline="300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endParaRPr lang="en-US" sz="1000" b="1" baseline="30000" dirty="0"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1. </a:t>
            </a:r>
            <a:r>
              <a:rPr lang="en-US" sz="800" i="1" dirty="0">
                <a:latin typeface="Century Gothic" panose="020B0502020202020204" pitchFamily="34" charset="0"/>
                <a:cs typeface="Arial" panose="020B0604020202020204" pitchFamily="34" charset="0"/>
              </a:rPr>
              <a:t>Department 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of Fusion </a:t>
            </a:r>
            <a:r>
              <a:rPr lang="en-US" sz="800" i="1" dirty="0">
                <a:latin typeface="Century Gothic" panose="020B0502020202020204" pitchFamily="34" charset="0"/>
                <a:cs typeface="Arial" panose="020B0604020202020204" pitchFamily="34" charset="0"/>
              </a:rPr>
              <a:t>and Technology for Nuclear Safety and 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Security, </a:t>
            </a:r>
            <a:r>
              <a:rPr lang="en-US" sz="8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ENEA, </a:t>
            </a:r>
            <a:r>
              <a:rPr lang="en-US" sz="800" i="1" dirty="0" err="1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Frascati</a:t>
            </a:r>
            <a:r>
              <a:rPr lang="en-US" sz="8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Italy </a:t>
            </a:r>
            <a:endParaRPr lang="en-US" sz="800" i="1" dirty="0"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DTT S. C. a </a:t>
            </a:r>
            <a:r>
              <a:rPr lang="en-US" sz="800" i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r.l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., Frascati, Italy; 3. </a:t>
            </a:r>
            <a:r>
              <a:rPr lang="en-US" sz="800" i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Consorzio</a:t>
            </a:r>
            <a:r>
              <a:rPr lang="en-US" sz="800" i="1" smtClean="0">
                <a:latin typeface="Century Gothic" panose="020B0502020202020204" pitchFamily="34" charset="0"/>
                <a:cs typeface="Arial" panose="020B0604020202020204" pitchFamily="34" charset="0"/>
              </a:rPr>
              <a:t> CREATE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Naples, Italy</a:t>
            </a:r>
          </a:p>
          <a:p>
            <a:pPr marL="190455" indent="-190455" algn="ctr" defTabSz="913916" eaLnBrk="1" hangingPunct="1">
              <a:defRPr/>
            </a:pP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4. Department of Mechanical Engineering, Sapienza </a:t>
            </a:r>
            <a:r>
              <a:rPr lang="en-US" sz="800" i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Università</a:t>
            </a:r>
            <a:r>
              <a:rPr lang="en-US" sz="8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di Roma, Rome, Italy</a:t>
            </a:r>
            <a:endParaRPr lang="en-US" sz="8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5"/>
          <a:srcRect l="16291" t="4295" r="28507"/>
          <a:stretch/>
        </p:blipFill>
        <p:spPr bwMode="auto">
          <a:xfrm>
            <a:off x="1382874" y="7265957"/>
            <a:ext cx="2036234" cy="2206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85270" y="6665459"/>
            <a:ext cx="3169129" cy="7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In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this work, the magnetic field interface (</a:t>
            </a:r>
            <a:r>
              <a:rPr lang="en-US" altLang="en-US" sz="900" i="1" dirty="0">
                <a:latin typeface="Century Gothic" panose="020B0502020202020204" pitchFamily="34" charset="0"/>
                <a:cs typeface="Arial" panose="020B0604020202020204" pitchFamily="34" charset="0"/>
              </a:rPr>
              <a:t>mf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) of the AC/DC module of COMSOL </a:t>
            </a:r>
            <a:r>
              <a:rPr lang="en-US" altLang="en-US" sz="900" dirty="0" err="1">
                <a:latin typeface="Century Gothic" panose="020B0502020202020204" pitchFamily="34" charset="0"/>
                <a:cs typeface="Arial" panose="020B0604020202020204" pitchFamily="34" charset="0"/>
              </a:rPr>
              <a:t>Multiphysics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® has been used to calculate the magnetic field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profiles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along the paths of the current feeders, in some particular time instants of the most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important</a:t>
            </a: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501533" y="7332843"/>
            <a:ext cx="3085915" cy="85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toroidal field can be safely neglected (&lt; 120 </a:t>
            </a:r>
            <a:r>
              <a:rPr lang="en-US" altLang="en-US" sz="9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mT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). </a:t>
            </a:r>
            <a:endParaRPr lang="en-US" altLang="en-US" sz="9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highest values for |</a:t>
            </a:r>
            <a:r>
              <a:rPr lang="en-US" altLang="en-US" sz="900" dirty="0" err="1">
                <a:latin typeface="Century Gothic" panose="020B0502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sz="900" baseline="-25000" dirty="0" err="1">
                <a:latin typeface="Century Gothic" panose="020B0502020202020204" pitchFamily="34" charset="0"/>
                <a:cs typeface="Arial" panose="020B0604020202020204" pitchFamily="34" charset="0"/>
              </a:rPr>
              <a:t>pol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| have been obtained in the Double Null scenario at t = 27 s (CS feeders), and in the Single Null scenario at EOF (PF and TF </a:t>
            </a:r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feeders), close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to the coil terminal joints, with peaks of 4.3 T (CSL), 2.9 T (PF), and 1.25 T (TF feeders and jumpers).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71593" y="8859187"/>
            <a:ext cx="2237967" cy="327011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https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://www.euro fusion.org/</a:t>
            </a:r>
            <a:r>
              <a:rPr lang="en-US" sz="400" dirty="0" err="1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eurofusion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/roadmap/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R. Albanese </a:t>
            </a:r>
            <a:r>
              <a:rPr lang="en-US" sz="4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et al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., </a:t>
            </a:r>
            <a:r>
              <a:rPr lang="en-US" sz="4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Design </a:t>
            </a:r>
            <a:r>
              <a:rPr lang="en-US" sz="4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review for the Italian </a:t>
            </a:r>
            <a:r>
              <a:rPr lang="en-US" sz="400" i="1" dirty="0" err="1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Divertor</a:t>
            </a:r>
            <a:r>
              <a:rPr lang="en-US" sz="4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Tokamak Test </a:t>
            </a:r>
            <a:r>
              <a:rPr lang="en-US" sz="4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facility</a:t>
            </a: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400" dirty="0" err="1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Fus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. Eng. </a:t>
            </a: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Des. </a:t>
            </a:r>
            <a:r>
              <a:rPr lang="en-US" sz="400" b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146 </a:t>
            </a:r>
            <a:r>
              <a:rPr lang="en-US" sz="400" b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194, 2019.</a:t>
            </a:r>
            <a:endParaRPr lang="en-US" sz="400" dirty="0"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G. </a:t>
            </a:r>
            <a:r>
              <a:rPr lang="en-US" sz="400" dirty="0" err="1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Federici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4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et al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., </a:t>
            </a:r>
            <a:r>
              <a:rPr lang="en-US" sz="4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DEMO </a:t>
            </a:r>
            <a:r>
              <a:rPr lang="en-US" sz="400" i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design activity in Europe: Progress and </a:t>
            </a:r>
            <a:r>
              <a:rPr lang="en-US" sz="400" i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updates</a:t>
            </a: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400" dirty="0" err="1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Fus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. Eng. Des., </a:t>
            </a:r>
            <a:r>
              <a:rPr lang="en-US" sz="400" b="1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136 </a:t>
            </a:r>
            <a:r>
              <a:rPr lang="en-US" sz="400" b="1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lang="en-US" sz="400" dirty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400" dirty="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729, </a:t>
            </a:r>
            <a:r>
              <a:rPr lang="en-US" sz="40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2018</a:t>
            </a:r>
            <a:r>
              <a:rPr lang="en-US" sz="400" smtClean="0"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en-US" sz="400" dirty="0" smtClean="0"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285270" y="9321108"/>
            <a:ext cx="3160641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The </a:t>
            </a:r>
            <a:r>
              <a:rPr lang="en-US" altLang="en-US" sz="750" dirty="0">
                <a:cs typeface="Arial" panose="020B0604020202020204" pitchFamily="34" charset="0"/>
              </a:rPr>
              <a:t>DTT magnet system and its current </a:t>
            </a:r>
            <a:r>
              <a:rPr lang="en-US" altLang="en-US" sz="750" dirty="0" smtClean="0">
                <a:cs typeface="Arial" panose="020B0604020202020204" pitchFamily="34" charset="0"/>
              </a:rPr>
              <a:t>feeders, as modelled in Comsol: TF </a:t>
            </a:r>
            <a:r>
              <a:rPr lang="en-US" altLang="en-US" sz="750" dirty="0">
                <a:cs typeface="Arial" panose="020B0604020202020204" pitchFamily="34" charset="0"/>
              </a:rPr>
              <a:t>coils (</a:t>
            </a:r>
            <a:r>
              <a:rPr lang="en-US" altLang="en-US" sz="750" dirty="0" smtClean="0">
                <a:cs typeface="Arial" panose="020B0604020202020204" pitchFamily="34" charset="0"/>
              </a:rPr>
              <a:t>blue); PF coils </a:t>
            </a:r>
            <a:r>
              <a:rPr lang="en-US" altLang="en-US" sz="750" dirty="0">
                <a:cs typeface="Arial" panose="020B0604020202020204" pitchFamily="34" charset="0"/>
              </a:rPr>
              <a:t>(green); </a:t>
            </a:r>
            <a:r>
              <a:rPr lang="en-US" altLang="en-US" sz="750" dirty="0" smtClean="0">
                <a:cs typeface="Arial" panose="020B0604020202020204" pitchFamily="34" charset="0"/>
              </a:rPr>
              <a:t>CS </a:t>
            </a:r>
            <a:r>
              <a:rPr lang="en-US" altLang="en-US" sz="750" dirty="0">
                <a:cs typeface="Arial" panose="020B0604020202020204" pitchFamily="34" charset="0"/>
              </a:rPr>
              <a:t>(magenta); and </a:t>
            </a:r>
            <a:r>
              <a:rPr lang="en-US" altLang="en-US" sz="750" dirty="0" smtClean="0">
                <a:cs typeface="Arial" panose="020B0604020202020204" pitchFamily="34" charset="0"/>
              </a:rPr>
              <a:t>feeders (black).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437613" y="3680409"/>
            <a:ext cx="3182349" cy="12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00" b="1" dirty="0">
                <a:latin typeface="Century Gothic" panose="020B0502020202020204" pitchFamily="34" charset="0"/>
                <a:cs typeface="Arial" panose="020B0604020202020204" pitchFamily="34" charset="0"/>
              </a:rPr>
              <a:t>Figure 3</a:t>
            </a:r>
            <a:r>
              <a:rPr lang="en-US" altLang="en-US" sz="700" dirty="0">
                <a:latin typeface="Century Gothic" panose="020B0502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7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field generated by the 18 TF coils </a:t>
            </a:r>
            <a:r>
              <a:rPr lang="en-US" altLang="en-US" sz="700" dirty="0">
                <a:latin typeface="Century Gothic" panose="020B0502020202020204" pitchFamily="34" charset="0"/>
                <a:cs typeface="Arial" panose="020B0604020202020204" pitchFamily="34" charset="0"/>
              </a:rPr>
              <a:t>along the feeders’ </a:t>
            </a:r>
            <a:r>
              <a:rPr lang="en-US" altLang="en-US" sz="7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paths.</a:t>
            </a:r>
            <a:endParaRPr lang="en-US" altLang="en-US" sz="7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344864" y="7505226"/>
            <a:ext cx="108093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Parameters of the superconducting feeders.</a:t>
            </a:r>
            <a:endParaRPr lang="en-US" altLang="en-US" sz="75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414394" y="4666219"/>
            <a:ext cx="2720411" cy="46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latin typeface="Century Gothic" panose="020B0502020202020204" pitchFamily="34" charset="0"/>
                <a:cs typeface="Arial" panose="020B0604020202020204" pitchFamily="34" charset="0"/>
              </a:rPr>
              <a:t>Figure 1</a:t>
            </a:r>
            <a:r>
              <a:rPr lang="en-US" altLang="en-US" sz="800" dirty="0">
                <a:latin typeface="Century Gothic" panose="020B0502020202020204" pitchFamily="34" charset="0"/>
                <a:cs typeface="Arial" panose="020B0604020202020204" pitchFamily="34" charset="0"/>
              </a:rPr>
              <a:t>. The DTT superconducting magnet system comprises 18 Toroidal Field (TF) coils, 6 Poloidal Field (PF) coils, and a Central Solenoid (CS</a:t>
            </a:r>
            <a:r>
              <a:rPr lang="en-US" altLang="en-US" sz="8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5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Source: DTT </a:t>
            </a:r>
            <a:r>
              <a:rPr lang="en-US" altLang="en-US" sz="500" i="1" dirty="0">
                <a:latin typeface="Century Gothic" panose="020B0502020202020204" pitchFamily="34" charset="0"/>
                <a:cs typeface="Arial" panose="020B0604020202020204" pitchFamily="34" charset="0"/>
              </a:rPr>
              <a:t>Plant Integration Document ver. 2.4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3471594" y="8250777"/>
            <a:ext cx="3148368" cy="415498"/>
          </a:xfrm>
          <a:prstGeom prst="rect">
            <a:avLst/>
          </a:prstGeom>
          <a:solidFill>
            <a:srgbClr val="DEEBF8"/>
          </a:solidFill>
          <a:ln w="3175">
            <a:solidFill>
              <a:srgbClr val="2E75B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700" b="1" i="1" smtClean="0">
                <a:solidFill>
                  <a:srgbClr val="2E75B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Acknowledgments</a:t>
            </a:r>
            <a:r>
              <a:rPr lang="en-US" altLang="en-US" sz="700" b="1" i="1" smtClean="0">
                <a:latin typeface="Century Gothic" panose="020B0502020202020204" pitchFamily="34" charset="0"/>
                <a:cs typeface="Arial" panose="020B0604020202020204" pitchFamily="34" charset="0"/>
              </a:rPr>
              <a:t> – </a:t>
            </a:r>
            <a:r>
              <a:rPr lang="en-US" altLang="en-US" sz="700" i="1" smtClean="0">
                <a:latin typeface="Century Gothic" panose="020B0502020202020204" pitchFamily="34" charset="0"/>
                <a:cs typeface="Arial" panose="020B0604020202020204" pitchFamily="34" charset="0"/>
              </a:rPr>
              <a:t>This work </a:t>
            </a:r>
            <a:r>
              <a:rPr lang="en-US" altLang="en-US" sz="700" i="1" dirty="0">
                <a:latin typeface="Century Gothic" panose="020B0502020202020204" pitchFamily="34" charset="0"/>
                <a:cs typeface="Arial" panose="020B0604020202020204" pitchFamily="34" charset="0"/>
              </a:rPr>
              <a:t>is carried out in the frame of the DTT activity. The authors are very grateful to all the colleagues is involved in the DTT project for their precious contribution</a:t>
            </a:r>
            <a:r>
              <a:rPr lang="en-US" altLang="en-US" sz="7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en-US" altLang="en-US" sz="7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4097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pic>
        <p:nvPicPr>
          <p:cNvPr id="4177" name="Picture 81" descr="Join Us for the COMSOL Conference 2020 Europ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 r="36467"/>
          <a:stretch/>
        </p:blipFill>
        <p:spPr bwMode="auto">
          <a:xfrm>
            <a:off x="5709561" y="8754631"/>
            <a:ext cx="915554" cy="79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5981" y="2598965"/>
            <a:ext cx="1372961" cy="1065509"/>
          </a:xfrm>
          <a:prstGeom prst="rect">
            <a:avLst/>
          </a:prstGeom>
        </p:spPr>
      </p:pic>
      <p:sp>
        <p:nvSpPr>
          <p:cNvPr id="36" name="TextBox 25"/>
          <p:cNvSpPr txBox="1">
            <a:spLocks noChangeArrowheads="1"/>
          </p:cNvSpPr>
          <p:nvPr/>
        </p:nvSpPr>
        <p:spPr bwMode="auto">
          <a:xfrm>
            <a:off x="3471594" y="6865180"/>
            <a:ext cx="3182349" cy="2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600" b="1" dirty="0">
                <a:latin typeface="Century Gothic" panose="020B0502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en-US" sz="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600" dirty="0">
                <a:latin typeface="Century Gothic" panose="020B0502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|</a:t>
            </a:r>
            <a:r>
              <a:rPr lang="en-US" altLang="en-US" sz="6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sz="600" baseline="-250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pol</a:t>
            </a:r>
            <a:r>
              <a:rPr lang="en-US" altLang="en-US" sz="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| calculated </a:t>
            </a:r>
            <a:r>
              <a:rPr lang="en-US" altLang="en-US" sz="600" dirty="0">
                <a:latin typeface="Century Gothic" panose="020B0502020202020204" pitchFamily="34" charset="0"/>
                <a:cs typeface="Arial" panose="020B0604020202020204" pitchFamily="34" charset="0"/>
              </a:rPr>
              <a:t>for all scenarios at any time, along the entire arc lengths of the feeders: (a) </a:t>
            </a:r>
            <a:r>
              <a:rPr lang="en-US" altLang="en-US" sz="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CSU; </a:t>
            </a:r>
            <a:r>
              <a:rPr lang="en-US" altLang="en-US" sz="600" dirty="0">
                <a:latin typeface="Century Gothic" panose="020B0502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CSL; </a:t>
            </a:r>
            <a:r>
              <a:rPr lang="en-US" altLang="en-US" sz="600" dirty="0">
                <a:latin typeface="Century Gothic" panose="020B0502020202020204" pitchFamily="34" charset="0"/>
                <a:cs typeface="Arial" panose="020B0604020202020204" pitchFamily="34" charset="0"/>
              </a:rPr>
              <a:t>(c) </a:t>
            </a:r>
            <a:r>
              <a:rPr lang="en-US" altLang="en-US" sz="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PF; </a:t>
            </a:r>
            <a:r>
              <a:rPr lang="en-US" altLang="en-US" sz="600" dirty="0">
                <a:latin typeface="Century Gothic" panose="020B0502020202020204" pitchFamily="34" charset="0"/>
                <a:cs typeface="Arial" panose="020B0604020202020204" pitchFamily="34" charset="0"/>
              </a:rPr>
              <a:t>and (d) TF feeders and jumpers.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3541370" y="4798140"/>
            <a:ext cx="2955837" cy="2016880"/>
            <a:chOff x="3541370" y="5098853"/>
            <a:chExt cx="2955837" cy="2016880"/>
          </a:xfrm>
        </p:grpSpPr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48577" y="5099931"/>
              <a:ext cx="1442954" cy="1004817"/>
            </a:xfrm>
            <a:prstGeom prst="rect">
              <a:avLst/>
            </a:prstGeom>
          </p:spPr>
        </p:pic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49235" y="5098853"/>
              <a:ext cx="1442954" cy="1004817"/>
            </a:xfrm>
            <a:prstGeom prst="rect">
              <a:avLst/>
            </a:prstGeom>
          </p:spPr>
        </p:pic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41370" y="6110916"/>
              <a:ext cx="1442954" cy="1004817"/>
            </a:xfrm>
            <a:prstGeom prst="rect">
              <a:avLst/>
            </a:prstGeom>
          </p:spPr>
        </p:pic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047841" y="6107248"/>
              <a:ext cx="1442954" cy="1004817"/>
            </a:xfrm>
            <a:prstGeom prst="rect">
              <a:avLst/>
            </a:prstGeom>
          </p:spPr>
        </p:pic>
        <p:sp>
          <p:nvSpPr>
            <p:cNvPr id="4" name="Rettangolo 3"/>
            <p:cNvSpPr/>
            <p:nvPr/>
          </p:nvSpPr>
          <p:spPr>
            <a:xfrm>
              <a:off x="4618506" y="5124971"/>
              <a:ext cx="33855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1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(a)</a:t>
              </a:r>
              <a:endParaRPr lang="en-GB" sz="1100" dirty="0"/>
            </a:p>
          </p:txBody>
        </p:sp>
        <p:sp>
          <p:nvSpPr>
            <p:cNvPr id="37" name="Rettangolo 36"/>
            <p:cNvSpPr/>
            <p:nvPr/>
          </p:nvSpPr>
          <p:spPr>
            <a:xfrm>
              <a:off x="6152241" y="5111523"/>
              <a:ext cx="34496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1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(b)</a:t>
              </a:r>
              <a:endParaRPr lang="en-GB" sz="1100" dirty="0"/>
            </a:p>
          </p:txBody>
        </p:sp>
        <p:sp>
          <p:nvSpPr>
            <p:cNvPr id="39" name="Rettangolo 38"/>
            <p:cNvSpPr/>
            <p:nvPr/>
          </p:nvSpPr>
          <p:spPr>
            <a:xfrm>
              <a:off x="4626520" y="6161636"/>
              <a:ext cx="33054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1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(c)</a:t>
              </a:r>
              <a:endParaRPr lang="en-GB" sz="1100" dirty="0"/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6152241" y="6144214"/>
              <a:ext cx="34496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1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(d)</a:t>
              </a:r>
              <a:endParaRPr lang="en-GB" sz="1100" dirty="0"/>
            </a:p>
          </p:txBody>
        </p:sp>
      </p:grp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AE889E73-067F-A346-9F9A-27EB56EA3DF8}"/>
              </a:ext>
            </a:extLst>
          </p:cNvPr>
          <p:cNvSpPr txBox="1">
            <a:spLocks/>
          </p:cNvSpPr>
          <p:nvPr/>
        </p:nvSpPr>
        <p:spPr>
          <a:xfrm>
            <a:off x="249894" y="1466169"/>
            <a:ext cx="3153544" cy="138499"/>
          </a:xfrm>
          <a:prstGeom prst="rect">
            <a:avLst/>
          </a:prstGeom>
          <a:solidFill>
            <a:srgbClr val="2E75B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ctr" defTabSz="4036710" rtl="0" eaLnBrk="1" latinLnBrk="0" hangingPunct="1">
              <a:lnSpc>
                <a:spcPct val="90000"/>
              </a:lnSpc>
              <a:spcBef>
                <a:spcPts val="4415"/>
              </a:spcBef>
              <a:buFont typeface="Arial" panose="020B0604020202020204" pitchFamily="34" charset="0"/>
              <a:buNone/>
              <a:defRPr sz="105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835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88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671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5506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7342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9177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11013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2848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684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46709" y="1463127"/>
            <a:ext cx="3156729" cy="4960119"/>
          </a:xfrm>
          <a:prstGeom prst="rect">
            <a:avLst/>
          </a:prstGeom>
          <a:noFill/>
          <a:ln w="635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Rettangolo 44"/>
          <p:cNvSpPr/>
          <p:nvPr/>
        </p:nvSpPr>
        <p:spPr>
          <a:xfrm>
            <a:off x="251106" y="6464570"/>
            <a:ext cx="3156729" cy="3135615"/>
          </a:xfrm>
          <a:prstGeom prst="rect">
            <a:avLst/>
          </a:prstGeom>
          <a:noFill/>
          <a:ln w="635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AE889E73-067F-A346-9F9A-27EB56EA3DF8}"/>
              </a:ext>
            </a:extLst>
          </p:cNvPr>
          <p:cNvSpPr txBox="1">
            <a:spLocks/>
          </p:cNvSpPr>
          <p:nvPr/>
        </p:nvSpPr>
        <p:spPr>
          <a:xfrm>
            <a:off x="254528" y="6466461"/>
            <a:ext cx="3153544" cy="138499"/>
          </a:xfrm>
          <a:prstGeom prst="rect">
            <a:avLst/>
          </a:prstGeom>
          <a:solidFill>
            <a:srgbClr val="2E75B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ctr" defTabSz="4036710" rtl="0" eaLnBrk="1" latinLnBrk="0" hangingPunct="1">
              <a:lnSpc>
                <a:spcPct val="90000"/>
              </a:lnSpc>
              <a:spcBef>
                <a:spcPts val="4415"/>
              </a:spcBef>
              <a:buFont typeface="Arial" panose="020B0604020202020204" pitchFamily="34" charset="0"/>
              <a:buNone/>
              <a:defRPr sz="105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835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88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671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5506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7342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9177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11013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2848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684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COMPUTATIONAL METHODS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13029" y="7305013"/>
            <a:ext cx="192616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9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plasma </a:t>
            </a:r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scenarios</a:t>
            </a:r>
            <a:endParaRPr lang="en-GB" sz="900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AE889E73-067F-A346-9F9A-27EB56EA3DF8}"/>
              </a:ext>
            </a:extLst>
          </p:cNvPr>
          <p:cNvSpPr txBox="1">
            <a:spLocks/>
          </p:cNvSpPr>
          <p:nvPr/>
        </p:nvSpPr>
        <p:spPr>
          <a:xfrm>
            <a:off x="3468099" y="1473242"/>
            <a:ext cx="3153544" cy="138499"/>
          </a:xfrm>
          <a:prstGeom prst="rect">
            <a:avLst/>
          </a:prstGeom>
          <a:solidFill>
            <a:srgbClr val="2E75B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ctr" defTabSz="4036710" rtl="0" eaLnBrk="1" latinLnBrk="0" hangingPunct="1">
              <a:lnSpc>
                <a:spcPct val="90000"/>
              </a:lnSpc>
              <a:spcBef>
                <a:spcPts val="4415"/>
              </a:spcBef>
              <a:buFont typeface="Arial" panose="020B0604020202020204" pitchFamily="34" charset="0"/>
              <a:buNone/>
              <a:defRPr sz="105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835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88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671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5506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7342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9177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11013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2848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684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RESULTS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3464914" y="1470200"/>
            <a:ext cx="3156729" cy="5639272"/>
          </a:xfrm>
          <a:prstGeom prst="rect">
            <a:avLst/>
          </a:prstGeom>
          <a:noFill/>
          <a:ln w="635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AE889E73-067F-A346-9F9A-27EB56EA3DF8}"/>
              </a:ext>
            </a:extLst>
          </p:cNvPr>
          <p:cNvSpPr txBox="1">
            <a:spLocks/>
          </p:cNvSpPr>
          <p:nvPr/>
        </p:nvSpPr>
        <p:spPr>
          <a:xfrm>
            <a:off x="3470554" y="7161978"/>
            <a:ext cx="3153544" cy="138499"/>
          </a:xfrm>
          <a:prstGeom prst="rect">
            <a:avLst/>
          </a:prstGeom>
          <a:solidFill>
            <a:srgbClr val="2E75B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ctr" defTabSz="4036710" rtl="0" eaLnBrk="1" latinLnBrk="0" hangingPunct="1">
              <a:lnSpc>
                <a:spcPct val="90000"/>
              </a:lnSpc>
              <a:spcBef>
                <a:spcPts val="4415"/>
              </a:spcBef>
              <a:buFont typeface="Arial" panose="020B0604020202020204" pitchFamily="34" charset="0"/>
              <a:buNone/>
              <a:defRPr sz="105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835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88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671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5506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7342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9177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11013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2848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684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CONCLUSIONS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3467369" y="7158936"/>
            <a:ext cx="3156729" cy="1052073"/>
          </a:xfrm>
          <a:prstGeom prst="rect">
            <a:avLst/>
          </a:prstGeom>
          <a:noFill/>
          <a:ln w="635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AE889E73-067F-A346-9F9A-27EB56EA3DF8}"/>
              </a:ext>
            </a:extLst>
          </p:cNvPr>
          <p:cNvSpPr txBox="1">
            <a:spLocks/>
          </p:cNvSpPr>
          <p:nvPr/>
        </p:nvSpPr>
        <p:spPr>
          <a:xfrm>
            <a:off x="3469144" y="8716656"/>
            <a:ext cx="2213013" cy="138499"/>
          </a:xfrm>
          <a:prstGeom prst="rect">
            <a:avLst/>
          </a:prstGeom>
          <a:solidFill>
            <a:srgbClr val="2E75B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ctr" defTabSz="4036710" rtl="0" eaLnBrk="1" latinLnBrk="0" hangingPunct="1">
              <a:lnSpc>
                <a:spcPct val="90000"/>
              </a:lnSpc>
              <a:spcBef>
                <a:spcPts val="4415"/>
              </a:spcBef>
              <a:buFont typeface="Arial" panose="020B0604020202020204" pitchFamily="34" charset="0"/>
              <a:buNone/>
              <a:defRPr sz="105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835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88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671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55065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73420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9177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11013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28486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6841" indent="0" algn="ctr" defTabSz="4036710" rtl="0" eaLnBrk="1" latinLnBrk="0" hangingPunct="1">
              <a:lnSpc>
                <a:spcPct val="90000"/>
              </a:lnSpc>
              <a:spcBef>
                <a:spcPts val="2207"/>
              </a:spcBef>
              <a:buFont typeface="Arial" panose="020B0604020202020204" pitchFamily="34" charset="0"/>
              <a:buNone/>
              <a:defRPr sz="70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REFERENCES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3472331" y="8712625"/>
            <a:ext cx="2209827" cy="465516"/>
          </a:xfrm>
          <a:prstGeom prst="rect">
            <a:avLst/>
          </a:prstGeom>
          <a:noFill/>
          <a:ln w="635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8" name="Picture 2">
            <a:extLst>
              <a:ext uri="{FF2B5EF4-FFF2-40B4-BE49-F238E27FC236}">
                <a16:creationId xmlns:a16="http://schemas.microsoft.com/office/drawing/2014/main" id="{8D9CF5A3-A52C-6149-AB16-2527CBF041B9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58000"/>
          </a:blip>
          <a:stretch>
            <a:fillRect/>
          </a:stretch>
        </p:blipFill>
        <p:spPr>
          <a:xfrm>
            <a:off x="5223532" y="9190094"/>
            <a:ext cx="322462" cy="394506"/>
          </a:xfrm>
          <a:prstGeom prst="rect">
            <a:avLst/>
          </a:prstGeom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181B6160-687B-F949-96A4-3B116C70B0B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alphaModFix amt="58000"/>
          </a:blip>
          <a:srcRect l="25503"/>
          <a:stretch/>
        </p:blipFill>
        <p:spPr>
          <a:xfrm>
            <a:off x="4087137" y="9176105"/>
            <a:ext cx="1036186" cy="437143"/>
          </a:xfrm>
          <a:prstGeom prst="rect">
            <a:avLst/>
          </a:prstGeom>
        </p:spPr>
      </p:pic>
      <p:pic>
        <p:nvPicPr>
          <p:cNvPr id="60" name="Picture 9">
            <a:extLst>
              <a:ext uri="{FF2B5EF4-FFF2-40B4-BE49-F238E27FC236}">
                <a16:creationId xmlns:a16="http://schemas.microsoft.com/office/drawing/2014/main" id="{1B4A472A-21F8-3A4D-B445-2D01F6019655}"/>
              </a:ext>
            </a:extLst>
          </p:cNvPr>
          <p:cNvPicPr>
            <a:picLocks noChangeAspect="1"/>
          </p:cNvPicPr>
          <p:nvPr/>
        </p:nvPicPr>
        <p:blipFill>
          <a:blip r:embed="rId14">
            <a:alphaModFix amt="58000"/>
          </a:blip>
          <a:stretch>
            <a:fillRect/>
          </a:stretch>
        </p:blipFill>
        <p:spPr>
          <a:xfrm>
            <a:off x="3493826" y="9152494"/>
            <a:ext cx="416310" cy="511713"/>
          </a:xfrm>
          <a:prstGeom prst="rect">
            <a:avLst/>
          </a:prstGeom>
        </p:spPr>
      </p:pic>
      <p:pic>
        <p:nvPicPr>
          <p:cNvPr id="1026" name="Picture 2" descr="https://uccb8e3a498050c6f1e9f1442907.previews.dropboxusercontent.com/p/thumb/AA5EpI-3pXhqOPkmkAFrxKBAoaSVX6Nkxos9oXfsK92t4Yt1azps4i-cowAKOc4zyyuQBQor8NOqIXQ_fsgydkju2nrUtp2vUVvPQtpAp89KBCB9p4JWhpM_lPptmOdFkF44-mb5lG3NT2yHQlWyjDXgLuidvEU8W3jKifYfTX2lP7k716fMjM6stB4bGkMVHFIoQ_BZyqQXan2_nYMyNMH808M_oOFKtqyTogViV8LNuopbcz4joKqBYDfMhCODUsu-lOYxLYvjukwLKi4JCv0HQgHxbM4aDTc8xpzhpDg7lckvRWL142gFerROSB31NUcJjcUra4sBtoe811Dr6Wsi74vIIFbKGAe4ozDEyhYVAdgrTV3IsQZ65LDZY3EBoUxaTTB4FPhDoX1zhXW9McAy75AAyK5nmOuwxt59F-bFwrApRe9_xb_LGvwxu8wUt7s/p?fv_content=true&amp;size_mode=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91" y="2397035"/>
            <a:ext cx="2201437" cy="220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3360" y="7747645"/>
            <a:ext cx="909980" cy="160246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482358" y="4574293"/>
            <a:ext cx="21672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900" dirty="0"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en-US" sz="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Microsoft Office PowerPoint</Application>
  <PresentationFormat>A4 (21x29,7 cm)</PresentationFormat>
  <Paragraphs>76</Paragraphs>
  <Slides>1</Slides>
  <Notes>1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Century Gothic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2020-09-23T16:39:47Z</dcterms:modified>
</cp:coreProperties>
</file>