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200" d="100"/>
          <a:sy n="200" d="100"/>
        </p:scale>
        <p:origin x="-846" y="-13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308985" y="1357219"/>
            <a:ext cx="3173530" cy="120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</a:t>
            </a: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Theoretical simulation of gas breakdown development has difficulties due to a wide range of initial conditions, under which gas breakdown occurs, a large number of species and plasma-chemical reactions, and the physical mechanisms that are extremely complex for experimental diagnostics and theoretical description.</a:t>
            </a: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295379" y="4826189"/>
            <a:ext cx="3173531" cy="69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>
                <a:latin typeface="Calibri" panose="020F0502020204030204" pitchFamily="34" charset="0"/>
                <a:cs typeface="Arial" panose="020B0604020202020204" pitchFamily="34" charset="0"/>
              </a:rPr>
              <a:t>COMPUTATIONAL METHODS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: The Plasma Module represents the hydrodynamic description of non-equilibrium gas discharges using the two-moment and drift-diffusion approaches: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428909" y="4286873"/>
            <a:ext cx="3168000" cy="69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88900"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: Time-dependent numerical study allows to obtain the detailed spatio-temporal characteristics of discharge, such as plasma components distribution, electric field, full current etc. </a:t>
            </a: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439286" y="8043069"/>
            <a:ext cx="3213434" cy="103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88900"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: The theoretical model of positive corona discharge was developed. The model allows to study the breakdown development in detail. The minimal plasma-chemical reactions set and algorithms for describing the charged particles kinetics of air plasma were developed.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18903" y="9071290"/>
            <a:ext cx="3276000" cy="542454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indent="88900"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Bourdon et al., “Efficient models for photoionization …”, Plas. So. Sci. and Tech., 16, 656–678, (2007)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Hagelaar et al., “Solving the Boltzmann equation …” </a:t>
            </a:r>
            <a:r>
              <a:rPr lang="en-US" sz="600" dirty="0">
                <a:latin typeface="Calibri" panose="020F0502020204030204" pitchFamily="34" charset="0"/>
                <a:cs typeface="Arial" panose="020B0604020202020204" pitchFamily="34" charset="0"/>
              </a:rPr>
              <a:t>Plas. So. Sci. and Tech., 14</a:t>
            </a:r>
            <a:r>
              <a:rPr lang="en-US" sz="6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722–733, (2005)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Pancheshnyi et al., “Development of a cathode-directed streamer …” Phys. Rev. E, 71, (2005).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He et al., “Modeling Study on the Generation of Reactive Oxygen …”, Plas. Proc. and Pol., 9, (2012).</a:t>
            </a:r>
          </a:p>
        </p:txBody>
      </p:sp>
      <p:sp>
        <p:nvSpPr>
          <p:cNvPr id="4135" name="TextBox 24"/>
          <p:cNvSpPr txBox="1">
            <a:spLocks noChangeArrowheads="1"/>
          </p:cNvSpPr>
          <p:nvPr/>
        </p:nvSpPr>
        <p:spPr bwMode="auto">
          <a:xfrm>
            <a:off x="1237044" y="4669984"/>
            <a:ext cx="1335296" cy="14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1</a:t>
            </a:r>
            <a:r>
              <a:rPr lang="en-US" altLang="en-US" sz="800" dirty="0">
                <a:cs typeface="Arial" panose="020B0604020202020204" pitchFamily="34" charset="0"/>
              </a:rPr>
              <a:t>. Domain configuration</a:t>
            </a: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4351616" y="7183481"/>
            <a:ext cx="1469948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2</a:t>
            </a:r>
            <a:r>
              <a:rPr lang="en-US" altLang="en-US" sz="750" dirty="0">
                <a:cs typeface="Arial" panose="020B0604020202020204" pitchFamily="34" charset="0"/>
              </a:rPr>
              <a:t>. Plasma density distribution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162916" y="292256"/>
            <a:ext cx="6531987" cy="957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1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Theoretical Simulation of Positive Corona Discharge</a:t>
            </a:r>
            <a:br>
              <a:rPr lang="en-US" sz="1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lang="en-US" sz="1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in Atmospheric-pressure Air</a:t>
            </a:r>
          </a:p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A. O. Kokovin, </a:t>
            </a:r>
            <a:r>
              <a:rPr 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A.V</a:t>
            </a:r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, Kozyrev, </a:t>
            </a:r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V. Yu. </a:t>
            </a:r>
            <a:r>
              <a:rPr 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Kozhevnikov</a:t>
            </a:r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, and </a:t>
            </a:r>
            <a:r>
              <a:rPr 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S. </a:t>
            </a:r>
            <a:r>
              <a:rPr lang="en-US" sz="1000" smtClean="0">
                <a:latin typeface="Calibri" panose="020F0502020204030204" pitchFamily="34" charset="0"/>
                <a:cs typeface="Arial" panose="020B0604020202020204" pitchFamily="34" charset="0"/>
              </a:rPr>
              <a:t>Igumnov</a:t>
            </a:r>
            <a:endParaRPr lang="en-US" sz="1000" baseline="300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Laboratory of Theoretical Physics, 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Institute of High Current Electronics SB RAS, Tomsk, Russia</a:t>
            </a: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2954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</a:t>
            </a:r>
            <a:endParaRPr lang="en-US" sz="833" dirty="0">
              <a:solidFill>
                <a:srgbClr val="0079C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id="{1B93ED32-01FC-416F-A699-AD01F51E8586}"/>
                  </a:ext>
                </a:extLst>
              </p:cNvPr>
              <p:cNvSpPr txBox="1"/>
              <p:nvPr/>
            </p:nvSpPr>
            <p:spPr>
              <a:xfrm>
                <a:off x="183353" y="5533627"/>
                <a:ext cx="3382464" cy="160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11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11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11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⃗"/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acc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𝛻</m:t>
                                  </m:r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  <m:e>
                              <m:f>
                                <m:f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11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1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11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1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⃗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acc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11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sub>
                                  </m:sSub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𝛻</m:t>
                                  </m:r>
                                  <m:sSub>
                                    <m:sSub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11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acc>
                              <m:r>
                                <a:rPr lang="en-US" sz="11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⃗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acc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𝛻</m:t>
                                  </m:r>
                                  <m:sSub>
                                    <m:sSub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1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sub>
                              </m:sSub>
                            </m:e>
                            <m:e>
                              <m:r>
                                <a:rPr lang="ru-RU" sz="110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d>
                                <m:d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  <m:sSub>
                                        <m:sSubPr>
                                          <m:ctrlP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acc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1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e>
                              <m:r>
                                <a:rPr lang="ru-RU" sz="11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f>
                                <m:f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11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1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⃗"/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d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ru-RU" sz="11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B93ED32-01FC-416F-A699-AD01F51E85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353" y="5533627"/>
                <a:ext cx="3382464" cy="160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7">
            <a:extLst>
              <a:ext uri="{FF2B5EF4-FFF2-40B4-BE49-F238E27FC236}">
                <a16:creationId xmlns="" xmlns:a16="http://schemas.microsoft.com/office/drawing/2014/main" id="{879FC5BA-3318-49B5-A103-B34CFEC690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648" y="7160298"/>
            <a:ext cx="3173531" cy="103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where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l-GR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ε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are the electron density and energy density respectively, </a:t>
            </a:r>
            <a:r>
              <a:rPr lang="el-GR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ρ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is the mixture density,</a:t>
            </a:r>
            <a:r>
              <a:rPr lang="el-GR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 ω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is the mass fraction of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-th species,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is either a source or a sink of electrons,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l-GR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ε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is the energy loss or gain due to inelastic collisions,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is the rate expression of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-th species computed using the BOLSIG+ code.</a:t>
            </a:r>
          </a:p>
        </p:txBody>
      </p:sp>
      <p:grpSp>
        <p:nvGrpSpPr>
          <p:cNvPr id="181" name="Группа 180">
            <a:extLst>
              <a:ext uri="{FF2B5EF4-FFF2-40B4-BE49-F238E27FC236}">
                <a16:creationId xmlns="" xmlns:a16="http://schemas.microsoft.com/office/drawing/2014/main" id="{83DD6E32-2C6F-49B8-99C4-C10CF1EC5C0D}"/>
              </a:ext>
            </a:extLst>
          </p:cNvPr>
          <p:cNvGrpSpPr/>
          <p:nvPr/>
        </p:nvGrpSpPr>
        <p:grpSpPr>
          <a:xfrm>
            <a:off x="443020" y="2604773"/>
            <a:ext cx="2905460" cy="2105496"/>
            <a:chOff x="-25460" y="7168"/>
            <a:chExt cx="2905460" cy="2105496"/>
          </a:xfrm>
        </p:grpSpPr>
        <p:grpSp>
          <p:nvGrpSpPr>
            <p:cNvPr id="182" name="Группа 181">
              <a:extLst>
                <a:ext uri="{FF2B5EF4-FFF2-40B4-BE49-F238E27FC236}">
                  <a16:creationId xmlns="" xmlns:a16="http://schemas.microsoft.com/office/drawing/2014/main" id="{7A11116A-5EB1-4021-B766-7E1260E631E2}"/>
                </a:ext>
              </a:extLst>
            </p:cNvPr>
            <p:cNvGrpSpPr/>
            <p:nvPr/>
          </p:nvGrpSpPr>
          <p:grpSpPr>
            <a:xfrm>
              <a:off x="-25460" y="7168"/>
              <a:ext cx="2905460" cy="2105496"/>
              <a:chOff x="-25460" y="7168"/>
              <a:chExt cx="2905460" cy="2105496"/>
            </a:xfrm>
          </p:grpSpPr>
          <p:sp>
            <p:nvSpPr>
              <p:cNvPr id="189" name="Прямоугольник 188">
                <a:extLst>
                  <a:ext uri="{FF2B5EF4-FFF2-40B4-BE49-F238E27FC236}">
                    <a16:creationId xmlns="" xmlns:a16="http://schemas.microsoft.com/office/drawing/2014/main" id="{E2284434-6364-4923-8C7C-EA32A48C5FF1}"/>
                  </a:ext>
                </a:extLst>
              </p:cNvPr>
              <p:cNvSpPr/>
              <p:nvPr/>
            </p:nvSpPr>
            <p:spPr>
              <a:xfrm>
                <a:off x="1054794" y="58799"/>
                <a:ext cx="1546451" cy="1734381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" name="TextBox 189">
                <a:extLst>
                  <a:ext uri="{FF2B5EF4-FFF2-40B4-BE49-F238E27FC236}">
                    <a16:creationId xmlns="" xmlns:a16="http://schemas.microsoft.com/office/drawing/2014/main" id="{1D14F7A5-6950-403A-BA22-93B8844DE96B}"/>
                  </a:ext>
                </a:extLst>
              </p:cNvPr>
              <p:cNvSpPr txBox="1"/>
              <p:nvPr/>
            </p:nvSpPr>
            <p:spPr>
              <a:xfrm>
                <a:off x="6426" y="244735"/>
                <a:ext cx="574458" cy="246221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Ground</a:t>
                </a:r>
                <a:endPara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91" name="Выноска: линия без границы 190">
                <a:extLst>
                  <a:ext uri="{FF2B5EF4-FFF2-40B4-BE49-F238E27FC236}">
                    <a16:creationId xmlns="" xmlns:a16="http://schemas.microsoft.com/office/drawing/2014/main" id="{29E5C4C8-D96A-4221-B946-0A0821D95A72}"/>
                  </a:ext>
                </a:extLst>
              </p:cNvPr>
              <p:cNvSpPr/>
              <p:nvPr/>
            </p:nvSpPr>
            <p:spPr>
              <a:xfrm>
                <a:off x="-18697" y="1239218"/>
                <a:ext cx="893174" cy="144000"/>
              </a:xfrm>
              <a:prstGeom prst="callout1">
                <a:avLst>
                  <a:gd name="adj1" fmla="val 43669"/>
                  <a:gd name="adj2" fmla="val 90653"/>
                  <a:gd name="adj3" fmla="val -309"/>
                  <a:gd name="adj4" fmla="val 110436"/>
                </a:avLst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sm" len="med"/>
                <a:tailEnd type="triangle"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</a:t>
                </a:r>
                <a:r>
                  <a:rPr kumimoji="0" lang="en-US" sz="1000" b="0" i="1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curv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100 </a:t>
                </a:r>
                <a:r>
                  <a:rPr kumimoji="0" lang="el-GR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μ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</a:t>
                </a:r>
                <a:endPara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92" name="Прямая соединительная линия 191">
                <a:extLst>
                  <a:ext uri="{FF2B5EF4-FFF2-40B4-BE49-F238E27FC236}">
                    <a16:creationId xmlns="" xmlns:a16="http://schemas.microsoft.com/office/drawing/2014/main" id="{B880BFA1-A7A5-4B06-AF39-C373450192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7215"/>
                <a:ext cx="2880000" cy="0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93" name="Овал 192">
                <a:extLst>
                  <a:ext uri="{FF2B5EF4-FFF2-40B4-BE49-F238E27FC236}">
                    <a16:creationId xmlns="" xmlns:a16="http://schemas.microsoft.com/office/drawing/2014/main" id="{9B2666D7-CD01-4169-8F93-FA56D6A23965}"/>
                  </a:ext>
                </a:extLst>
              </p:cNvPr>
              <p:cNvSpPr/>
              <p:nvPr/>
            </p:nvSpPr>
            <p:spPr>
              <a:xfrm>
                <a:off x="984133" y="232279"/>
                <a:ext cx="144000" cy="900000"/>
              </a:xfrm>
              <a:prstGeom prst="ellipse">
                <a:avLst/>
              </a:prstGeom>
              <a:solidFill>
                <a:srgbClr val="FF66FF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57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Выноска: линия без границы 193">
                <a:extLst>
                  <a:ext uri="{FF2B5EF4-FFF2-40B4-BE49-F238E27FC236}">
                    <a16:creationId xmlns="" xmlns:a16="http://schemas.microsoft.com/office/drawing/2014/main" id="{FE8F6830-FB74-4072-9815-878E00134E54}"/>
                  </a:ext>
                </a:extLst>
              </p:cNvPr>
              <p:cNvSpPr/>
              <p:nvPr/>
            </p:nvSpPr>
            <p:spPr>
              <a:xfrm>
                <a:off x="1313979" y="565129"/>
                <a:ext cx="599326" cy="186836"/>
              </a:xfrm>
              <a:prstGeom prst="callout1">
                <a:avLst>
                  <a:gd name="adj1" fmla="val 53320"/>
                  <a:gd name="adj2" fmla="val 12163"/>
                  <a:gd name="adj3" fmla="val 88268"/>
                  <a:gd name="adj4" fmla="val -31290"/>
                </a:avLst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med" len="med"/>
                <a:tailEnd type="triangle"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Plasma channel</a:t>
                </a:r>
                <a:endPara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95" name="Группа 194">
                <a:extLst>
                  <a:ext uri="{FF2B5EF4-FFF2-40B4-BE49-F238E27FC236}">
                    <a16:creationId xmlns="" xmlns:a16="http://schemas.microsoft.com/office/drawing/2014/main" id="{D5C0909D-E705-485C-AA43-824962F9333A}"/>
                  </a:ext>
                </a:extLst>
              </p:cNvPr>
              <p:cNvGrpSpPr/>
              <p:nvPr/>
            </p:nvGrpSpPr>
            <p:grpSpPr>
              <a:xfrm>
                <a:off x="897815" y="1200546"/>
                <a:ext cx="314474" cy="719617"/>
                <a:chOff x="863501" y="1199174"/>
                <a:chExt cx="314474" cy="719617"/>
              </a:xfrm>
            </p:grpSpPr>
            <p:sp>
              <p:nvSpPr>
                <p:cNvPr id="212" name="Прямоугольник 33">
                  <a:extLst>
                    <a:ext uri="{FF2B5EF4-FFF2-40B4-BE49-F238E27FC236}">
                      <a16:creationId xmlns="" xmlns:a16="http://schemas.microsoft.com/office/drawing/2014/main" id="{04CC3125-AA95-4AB7-A25E-762BE5FB5CD4}"/>
                    </a:ext>
                  </a:extLst>
                </p:cNvPr>
                <p:cNvSpPr/>
                <p:nvPr/>
              </p:nvSpPr>
              <p:spPr>
                <a:xfrm>
                  <a:off x="864014" y="1696918"/>
                  <a:ext cx="313961" cy="221873"/>
                </a:xfrm>
                <a:custGeom>
                  <a:avLst/>
                  <a:gdLst>
                    <a:gd name="connsiteX0" fmla="*/ 0 w 1079998"/>
                    <a:gd name="connsiteY0" fmla="*/ 0 h 720000"/>
                    <a:gd name="connsiteX1" fmla="*/ 1079998 w 1079998"/>
                    <a:gd name="connsiteY1" fmla="*/ 0 h 720000"/>
                    <a:gd name="connsiteX2" fmla="*/ 1079998 w 1079998"/>
                    <a:gd name="connsiteY2" fmla="*/ 720000 h 720000"/>
                    <a:gd name="connsiteX3" fmla="*/ 0 w 1079998"/>
                    <a:gd name="connsiteY3" fmla="*/ 720000 h 720000"/>
                    <a:gd name="connsiteX4" fmla="*/ 0 w 1079998"/>
                    <a:gd name="connsiteY4" fmla="*/ 0 h 720000"/>
                    <a:gd name="connsiteX0" fmla="*/ 0 w 1079998"/>
                    <a:gd name="connsiteY0" fmla="*/ 0 h 763118"/>
                    <a:gd name="connsiteX1" fmla="*/ 1079998 w 1079998"/>
                    <a:gd name="connsiteY1" fmla="*/ 0 h 763118"/>
                    <a:gd name="connsiteX2" fmla="*/ 1079998 w 1079998"/>
                    <a:gd name="connsiteY2" fmla="*/ 720000 h 763118"/>
                    <a:gd name="connsiteX3" fmla="*/ 264408 w 1079998"/>
                    <a:gd name="connsiteY3" fmla="*/ 763118 h 763118"/>
                    <a:gd name="connsiteX4" fmla="*/ 0 w 1079998"/>
                    <a:gd name="connsiteY4" fmla="*/ 720000 h 763118"/>
                    <a:gd name="connsiteX5" fmla="*/ 0 w 1079998"/>
                    <a:gd name="connsiteY5" fmla="*/ 0 h 763118"/>
                    <a:gd name="connsiteX0" fmla="*/ 0 w 1079998"/>
                    <a:gd name="connsiteY0" fmla="*/ 0 h 763118"/>
                    <a:gd name="connsiteX1" fmla="*/ 1079998 w 1079998"/>
                    <a:gd name="connsiteY1" fmla="*/ 0 h 763118"/>
                    <a:gd name="connsiteX2" fmla="*/ 1079998 w 1079998"/>
                    <a:gd name="connsiteY2" fmla="*/ 720000 h 763118"/>
                    <a:gd name="connsiteX3" fmla="*/ 264408 w 1079998"/>
                    <a:gd name="connsiteY3" fmla="*/ 763118 h 763118"/>
                    <a:gd name="connsiteX4" fmla="*/ 0 w 1079998"/>
                    <a:gd name="connsiteY4" fmla="*/ 720000 h 763118"/>
                    <a:gd name="connsiteX5" fmla="*/ 0 w 1079998"/>
                    <a:gd name="connsiteY5" fmla="*/ 0 h 763118"/>
                    <a:gd name="connsiteX0" fmla="*/ 0 w 1079998"/>
                    <a:gd name="connsiteY0" fmla="*/ 0 h 772051"/>
                    <a:gd name="connsiteX1" fmla="*/ 1079998 w 1079998"/>
                    <a:gd name="connsiteY1" fmla="*/ 0 h 772051"/>
                    <a:gd name="connsiteX2" fmla="*/ 1079998 w 1079998"/>
                    <a:gd name="connsiteY2" fmla="*/ 720000 h 772051"/>
                    <a:gd name="connsiteX3" fmla="*/ 264408 w 1079998"/>
                    <a:gd name="connsiteY3" fmla="*/ 763118 h 772051"/>
                    <a:gd name="connsiteX4" fmla="*/ 0 w 1079998"/>
                    <a:gd name="connsiteY4" fmla="*/ 720000 h 772051"/>
                    <a:gd name="connsiteX5" fmla="*/ 0 w 1079998"/>
                    <a:gd name="connsiteY5" fmla="*/ 0 h 772051"/>
                    <a:gd name="connsiteX0" fmla="*/ 0 w 1079998"/>
                    <a:gd name="connsiteY0" fmla="*/ 0 h 772051"/>
                    <a:gd name="connsiteX1" fmla="*/ 1079998 w 1079998"/>
                    <a:gd name="connsiteY1" fmla="*/ 0 h 772051"/>
                    <a:gd name="connsiteX2" fmla="*/ 1079998 w 1079998"/>
                    <a:gd name="connsiteY2" fmla="*/ 720000 h 772051"/>
                    <a:gd name="connsiteX3" fmla="*/ 727958 w 1079998"/>
                    <a:gd name="connsiteY3" fmla="*/ 690728 h 772051"/>
                    <a:gd name="connsiteX4" fmla="*/ 264408 w 1079998"/>
                    <a:gd name="connsiteY4" fmla="*/ 763118 h 772051"/>
                    <a:gd name="connsiteX5" fmla="*/ 0 w 1079998"/>
                    <a:gd name="connsiteY5" fmla="*/ 720000 h 772051"/>
                    <a:gd name="connsiteX6" fmla="*/ 0 w 1079998"/>
                    <a:gd name="connsiteY6" fmla="*/ 0 h 772051"/>
                    <a:gd name="connsiteX0" fmla="*/ 0 w 1079998"/>
                    <a:gd name="connsiteY0" fmla="*/ 0 h 772051"/>
                    <a:gd name="connsiteX1" fmla="*/ 1079998 w 1079998"/>
                    <a:gd name="connsiteY1" fmla="*/ 0 h 772051"/>
                    <a:gd name="connsiteX2" fmla="*/ 1079998 w 1079998"/>
                    <a:gd name="connsiteY2" fmla="*/ 720000 h 772051"/>
                    <a:gd name="connsiteX3" fmla="*/ 727958 w 1079998"/>
                    <a:gd name="connsiteY3" fmla="*/ 690728 h 772051"/>
                    <a:gd name="connsiteX4" fmla="*/ 264408 w 1079998"/>
                    <a:gd name="connsiteY4" fmla="*/ 763118 h 772051"/>
                    <a:gd name="connsiteX5" fmla="*/ 0 w 1079998"/>
                    <a:gd name="connsiteY5" fmla="*/ 720000 h 772051"/>
                    <a:gd name="connsiteX6" fmla="*/ 0 w 1079998"/>
                    <a:gd name="connsiteY6" fmla="*/ 0 h 772051"/>
                    <a:gd name="connsiteX0" fmla="*/ 0 w 1079998"/>
                    <a:gd name="connsiteY0" fmla="*/ 0 h 772051"/>
                    <a:gd name="connsiteX1" fmla="*/ 1079998 w 1079998"/>
                    <a:gd name="connsiteY1" fmla="*/ 0 h 772051"/>
                    <a:gd name="connsiteX2" fmla="*/ 1079998 w 1079998"/>
                    <a:gd name="connsiteY2" fmla="*/ 720000 h 772051"/>
                    <a:gd name="connsiteX3" fmla="*/ 684778 w 1079998"/>
                    <a:gd name="connsiteY3" fmla="*/ 689458 h 772051"/>
                    <a:gd name="connsiteX4" fmla="*/ 264408 w 1079998"/>
                    <a:gd name="connsiteY4" fmla="*/ 763118 h 772051"/>
                    <a:gd name="connsiteX5" fmla="*/ 0 w 1079998"/>
                    <a:gd name="connsiteY5" fmla="*/ 720000 h 772051"/>
                    <a:gd name="connsiteX6" fmla="*/ 0 w 1079998"/>
                    <a:gd name="connsiteY6" fmla="*/ 0 h 772051"/>
                    <a:gd name="connsiteX0" fmla="*/ 0 w 1079998"/>
                    <a:gd name="connsiteY0" fmla="*/ 0 h 772051"/>
                    <a:gd name="connsiteX1" fmla="*/ 1079998 w 1079998"/>
                    <a:gd name="connsiteY1" fmla="*/ 0 h 772051"/>
                    <a:gd name="connsiteX2" fmla="*/ 1079998 w 1079998"/>
                    <a:gd name="connsiteY2" fmla="*/ 720000 h 772051"/>
                    <a:gd name="connsiteX3" fmla="*/ 609848 w 1079998"/>
                    <a:gd name="connsiteY3" fmla="*/ 685648 h 772051"/>
                    <a:gd name="connsiteX4" fmla="*/ 264408 w 1079998"/>
                    <a:gd name="connsiteY4" fmla="*/ 763118 h 772051"/>
                    <a:gd name="connsiteX5" fmla="*/ 0 w 1079998"/>
                    <a:gd name="connsiteY5" fmla="*/ 720000 h 772051"/>
                    <a:gd name="connsiteX6" fmla="*/ 0 w 1079998"/>
                    <a:gd name="connsiteY6" fmla="*/ 0 h 772051"/>
                    <a:gd name="connsiteX0" fmla="*/ 0 w 1079998"/>
                    <a:gd name="connsiteY0" fmla="*/ 0 h 772051"/>
                    <a:gd name="connsiteX1" fmla="*/ 1079998 w 1079998"/>
                    <a:gd name="connsiteY1" fmla="*/ 0 h 772051"/>
                    <a:gd name="connsiteX2" fmla="*/ 1079998 w 1079998"/>
                    <a:gd name="connsiteY2" fmla="*/ 720000 h 772051"/>
                    <a:gd name="connsiteX3" fmla="*/ 609848 w 1079998"/>
                    <a:gd name="connsiteY3" fmla="*/ 685648 h 772051"/>
                    <a:gd name="connsiteX4" fmla="*/ 264408 w 1079998"/>
                    <a:gd name="connsiteY4" fmla="*/ 763118 h 772051"/>
                    <a:gd name="connsiteX5" fmla="*/ 0 w 1079998"/>
                    <a:gd name="connsiteY5" fmla="*/ 720000 h 772051"/>
                    <a:gd name="connsiteX6" fmla="*/ 0 w 1079998"/>
                    <a:gd name="connsiteY6" fmla="*/ 0 h 772051"/>
                    <a:gd name="connsiteX0" fmla="*/ 0 w 1079998"/>
                    <a:gd name="connsiteY0" fmla="*/ 0 h 772051"/>
                    <a:gd name="connsiteX1" fmla="*/ 1079998 w 1079998"/>
                    <a:gd name="connsiteY1" fmla="*/ 0 h 772051"/>
                    <a:gd name="connsiteX2" fmla="*/ 1079998 w 1079998"/>
                    <a:gd name="connsiteY2" fmla="*/ 720000 h 772051"/>
                    <a:gd name="connsiteX3" fmla="*/ 668268 w 1079998"/>
                    <a:gd name="connsiteY3" fmla="*/ 684378 h 772051"/>
                    <a:gd name="connsiteX4" fmla="*/ 264408 w 1079998"/>
                    <a:gd name="connsiteY4" fmla="*/ 763118 h 772051"/>
                    <a:gd name="connsiteX5" fmla="*/ 0 w 1079998"/>
                    <a:gd name="connsiteY5" fmla="*/ 720000 h 772051"/>
                    <a:gd name="connsiteX6" fmla="*/ 0 w 1079998"/>
                    <a:gd name="connsiteY6" fmla="*/ 0 h 772051"/>
                    <a:gd name="connsiteX0" fmla="*/ 0 w 1079998"/>
                    <a:gd name="connsiteY0" fmla="*/ 0 h 763223"/>
                    <a:gd name="connsiteX1" fmla="*/ 1079998 w 1079998"/>
                    <a:gd name="connsiteY1" fmla="*/ 0 h 763223"/>
                    <a:gd name="connsiteX2" fmla="*/ 1079998 w 1079998"/>
                    <a:gd name="connsiteY2" fmla="*/ 720000 h 763223"/>
                    <a:gd name="connsiteX3" fmla="*/ 668268 w 1079998"/>
                    <a:gd name="connsiteY3" fmla="*/ 684378 h 763223"/>
                    <a:gd name="connsiteX4" fmla="*/ 264408 w 1079998"/>
                    <a:gd name="connsiteY4" fmla="*/ 763118 h 763223"/>
                    <a:gd name="connsiteX5" fmla="*/ 0 w 1079998"/>
                    <a:gd name="connsiteY5" fmla="*/ 720000 h 763223"/>
                    <a:gd name="connsiteX6" fmla="*/ 0 w 1079998"/>
                    <a:gd name="connsiteY6" fmla="*/ 0 h 763223"/>
                    <a:gd name="connsiteX0" fmla="*/ 0 w 1079998"/>
                    <a:gd name="connsiteY0" fmla="*/ 0 h 767404"/>
                    <a:gd name="connsiteX1" fmla="*/ 1079998 w 1079998"/>
                    <a:gd name="connsiteY1" fmla="*/ 0 h 767404"/>
                    <a:gd name="connsiteX2" fmla="*/ 1079998 w 1079998"/>
                    <a:gd name="connsiteY2" fmla="*/ 720000 h 767404"/>
                    <a:gd name="connsiteX3" fmla="*/ 668268 w 1079998"/>
                    <a:gd name="connsiteY3" fmla="*/ 711048 h 767404"/>
                    <a:gd name="connsiteX4" fmla="*/ 264408 w 1079998"/>
                    <a:gd name="connsiteY4" fmla="*/ 763118 h 767404"/>
                    <a:gd name="connsiteX5" fmla="*/ 0 w 1079998"/>
                    <a:gd name="connsiteY5" fmla="*/ 720000 h 767404"/>
                    <a:gd name="connsiteX6" fmla="*/ 0 w 1079998"/>
                    <a:gd name="connsiteY6" fmla="*/ 0 h 767404"/>
                    <a:gd name="connsiteX0" fmla="*/ 0 w 1079998"/>
                    <a:gd name="connsiteY0" fmla="*/ 0 h 763223"/>
                    <a:gd name="connsiteX1" fmla="*/ 1079998 w 1079998"/>
                    <a:gd name="connsiteY1" fmla="*/ 0 h 763223"/>
                    <a:gd name="connsiteX2" fmla="*/ 1079998 w 1079998"/>
                    <a:gd name="connsiteY2" fmla="*/ 720000 h 763223"/>
                    <a:gd name="connsiteX3" fmla="*/ 668268 w 1079998"/>
                    <a:gd name="connsiteY3" fmla="*/ 711048 h 763223"/>
                    <a:gd name="connsiteX4" fmla="*/ 264408 w 1079998"/>
                    <a:gd name="connsiteY4" fmla="*/ 763118 h 763223"/>
                    <a:gd name="connsiteX5" fmla="*/ 0 w 1079998"/>
                    <a:gd name="connsiteY5" fmla="*/ 720000 h 763223"/>
                    <a:gd name="connsiteX6" fmla="*/ 0 w 1079998"/>
                    <a:gd name="connsiteY6" fmla="*/ 0 h 763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9998" h="763223">
                      <a:moveTo>
                        <a:pt x="0" y="0"/>
                      </a:moveTo>
                      <a:lnTo>
                        <a:pt x="1079998" y="0"/>
                      </a:lnTo>
                      <a:lnTo>
                        <a:pt x="1079998" y="720000"/>
                      </a:lnTo>
                      <a:cubicBezTo>
                        <a:pt x="935388" y="799350"/>
                        <a:pt x="804200" y="703862"/>
                        <a:pt x="668268" y="711048"/>
                      </a:cubicBezTo>
                      <a:cubicBezTo>
                        <a:pt x="490426" y="705534"/>
                        <a:pt x="391237" y="758028"/>
                        <a:pt x="264408" y="763118"/>
                      </a:cubicBezTo>
                      <a:cubicBezTo>
                        <a:pt x="120392" y="765255"/>
                        <a:pt x="88136" y="734373"/>
                        <a:pt x="0" y="7200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57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3" name="Трапеция 212">
                  <a:extLst>
                    <a:ext uri="{FF2B5EF4-FFF2-40B4-BE49-F238E27FC236}">
                      <a16:creationId xmlns="" xmlns:a16="http://schemas.microsoft.com/office/drawing/2014/main" id="{F38E9345-93DD-4B0F-82B4-82CCED691CD9}"/>
                    </a:ext>
                  </a:extLst>
                </p:cNvPr>
                <p:cNvSpPr/>
                <p:nvPr/>
              </p:nvSpPr>
              <p:spPr>
                <a:xfrm>
                  <a:off x="863501" y="1282117"/>
                  <a:ext cx="313961" cy="414801"/>
                </a:xfrm>
                <a:prstGeom prst="trapezoid">
                  <a:avLst>
                    <a:gd name="adj" fmla="val 21966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4" name="Часть круга 213">
                  <a:extLst>
                    <a:ext uri="{FF2B5EF4-FFF2-40B4-BE49-F238E27FC236}">
                      <a16:creationId xmlns="" xmlns:a16="http://schemas.microsoft.com/office/drawing/2014/main" id="{6D809553-B05E-41FC-A28E-3773D8D0C779}"/>
                    </a:ext>
                  </a:extLst>
                </p:cNvPr>
                <p:cNvSpPr/>
                <p:nvPr/>
              </p:nvSpPr>
              <p:spPr>
                <a:xfrm>
                  <a:off x="930481" y="1199174"/>
                  <a:ext cx="180000" cy="180000"/>
                </a:xfrm>
                <a:prstGeom prst="pie">
                  <a:avLst>
                    <a:gd name="adj1" fmla="val 10699693"/>
                    <a:gd name="adj2" fmla="val 18896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sq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96" name="TextBox 195">
                <a:extLst>
                  <a:ext uri="{FF2B5EF4-FFF2-40B4-BE49-F238E27FC236}">
                    <a16:creationId xmlns="" xmlns:a16="http://schemas.microsoft.com/office/drawing/2014/main" id="{0F670F16-C62D-44FF-9776-FB30723AA73D}"/>
                  </a:ext>
                </a:extLst>
              </p:cNvPr>
              <p:cNvSpPr txBox="1"/>
              <p:nvPr/>
            </p:nvSpPr>
            <p:spPr>
              <a:xfrm>
                <a:off x="883113" y="1684091"/>
                <a:ext cx="34336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Tip</a:t>
                </a:r>
                <a:endPara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="" xmlns:a16="http://schemas.microsoft.com/office/drawing/2014/main" id="{A5350048-D3CB-474F-B0D0-CD7779AC4383}"/>
                  </a:ext>
                </a:extLst>
              </p:cNvPr>
              <p:cNvSpPr txBox="1"/>
              <p:nvPr/>
            </p:nvSpPr>
            <p:spPr>
              <a:xfrm>
                <a:off x="2044477" y="490956"/>
                <a:ext cx="486030" cy="40011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Air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1 atm</a:t>
                </a:r>
                <a:endPara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cxnSp>
            <p:nvCxnSpPr>
              <p:cNvPr id="198" name="Прямая соединительная линия 197">
                <a:extLst>
                  <a:ext uri="{FF2B5EF4-FFF2-40B4-BE49-F238E27FC236}">
                    <a16:creationId xmlns="" xmlns:a16="http://schemas.microsoft.com/office/drawing/2014/main" id="{AC8740ED-C4EB-4288-B9AC-679689E26C1F}"/>
                  </a:ext>
                </a:extLst>
              </p:cNvPr>
              <p:cNvCxnSpPr/>
              <p:nvPr/>
            </p:nvCxnSpPr>
            <p:spPr>
              <a:xfrm>
                <a:off x="278475" y="28024"/>
                <a:ext cx="0" cy="15851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9" name="Прямая соединительная линия 198">
                <a:extLst>
                  <a:ext uri="{FF2B5EF4-FFF2-40B4-BE49-F238E27FC236}">
                    <a16:creationId xmlns="" xmlns:a16="http://schemas.microsoft.com/office/drawing/2014/main" id="{925A8EE3-47D0-4D35-9351-A81D2AB9E93A}"/>
                  </a:ext>
                </a:extLst>
              </p:cNvPr>
              <p:cNvCxnSpPr/>
              <p:nvPr/>
            </p:nvCxnSpPr>
            <p:spPr>
              <a:xfrm>
                <a:off x="209743" y="191021"/>
                <a:ext cx="144000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0" name="Прямая соединительная линия 199">
                <a:extLst>
                  <a:ext uri="{FF2B5EF4-FFF2-40B4-BE49-F238E27FC236}">
                    <a16:creationId xmlns="" xmlns:a16="http://schemas.microsoft.com/office/drawing/2014/main" id="{A019FBC1-37D8-42F6-86C9-7C06F594910D}"/>
                  </a:ext>
                </a:extLst>
              </p:cNvPr>
              <p:cNvCxnSpPr/>
              <p:nvPr/>
            </p:nvCxnSpPr>
            <p:spPr>
              <a:xfrm>
                <a:off x="224475" y="217878"/>
                <a:ext cx="108000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1" name="Прямая соединительная линия 200">
                <a:extLst>
                  <a:ext uri="{FF2B5EF4-FFF2-40B4-BE49-F238E27FC236}">
                    <a16:creationId xmlns="" xmlns:a16="http://schemas.microsoft.com/office/drawing/2014/main" id="{26040EDE-37F5-4507-AD05-A172C3732077}"/>
                  </a:ext>
                </a:extLst>
              </p:cNvPr>
              <p:cNvCxnSpPr/>
              <p:nvPr/>
            </p:nvCxnSpPr>
            <p:spPr>
              <a:xfrm>
                <a:off x="242475" y="243278"/>
                <a:ext cx="72000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2" name="Соединитель: уступ 201">
                <a:extLst>
                  <a:ext uri="{FF2B5EF4-FFF2-40B4-BE49-F238E27FC236}">
                    <a16:creationId xmlns="" xmlns:a16="http://schemas.microsoft.com/office/drawing/2014/main" id="{B8BDFCB2-9967-4D77-8964-0E24B2E02F9E}"/>
                  </a:ext>
                </a:extLst>
              </p:cNvPr>
              <p:cNvCxnSpPr>
                <a:cxnSpLocks/>
                <a:stCxn id="210" idx="6"/>
                <a:endCxn id="196" idx="2"/>
              </p:cNvCxnSpPr>
              <p:nvPr/>
            </p:nvCxnSpPr>
            <p:spPr>
              <a:xfrm flipV="1">
                <a:off x="381945" y="1930312"/>
                <a:ext cx="672850" cy="74352"/>
              </a:xfrm>
              <a:prstGeom prst="bentConnector2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203" name="Группа 202">
                <a:extLst>
                  <a:ext uri="{FF2B5EF4-FFF2-40B4-BE49-F238E27FC236}">
                    <a16:creationId xmlns="" xmlns:a16="http://schemas.microsoft.com/office/drawing/2014/main" id="{6C7509FA-C23D-4EFE-B758-F79AB9A778EE}"/>
                  </a:ext>
                </a:extLst>
              </p:cNvPr>
              <p:cNvGrpSpPr/>
              <p:nvPr/>
            </p:nvGrpSpPr>
            <p:grpSpPr>
              <a:xfrm>
                <a:off x="165945" y="1896664"/>
                <a:ext cx="216000" cy="216000"/>
                <a:chOff x="243878" y="1733485"/>
                <a:chExt cx="216000" cy="216000"/>
              </a:xfrm>
            </p:grpSpPr>
            <p:sp>
              <p:nvSpPr>
                <p:cNvPr id="210" name="Овал 209">
                  <a:extLst>
                    <a:ext uri="{FF2B5EF4-FFF2-40B4-BE49-F238E27FC236}">
                      <a16:creationId xmlns="" xmlns:a16="http://schemas.microsoft.com/office/drawing/2014/main" id="{1177EFEE-E2DD-4561-B606-5F30416EB27D}"/>
                    </a:ext>
                  </a:extLst>
                </p:cNvPr>
                <p:cNvSpPr/>
                <p:nvPr/>
              </p:nvSpPr>
              <p:spPr>
                <a:xfrm>
                  <a:off x="243878" y="1733485"/>
                  <a:ext cx="216000" cy="216000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11" name="Прямая со стрелкой 210">
                  <a:extLst>
                    <a:ext uri="{FF2B5EF4-FFF2-40B4-BE49-F238E27FC236}">
                      <a16:creationId xmlns="" xmlns:a16="http://schemas.microsoft.com/office/drawing/2014/main" id="{EB3DF724-7FD3-441D-81F0-663E29CE40D7}"/>
                    </a:ext>
                  </a:extLst>
                </p:cNvPr>
                <p:cNvCxnSpPr/>
                <p:nvPr/>
              </p:nvCxnSpPr>
              <p:spPr>
                <a:xfrm flipV="1">
                  <a:off x="352028" y="1770047"/>
                  <a:ext cx="0" cy="14287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sm"/>
                </a:ln>
                <a:effectLst/>
              </p:spPr>
            </p:cxnSp>
          </p:grpSp>
          <p:sp>
            <p:nvSpPr>
              <p:cNvPr id="204" name="TextBox 203">
                <a:extLst>
                  <a:ext uri="{FF2B5EF4-FFF2-40B4-BE49-F238E27FC236}">
                    <a16:creationId xmlns="" xmlns:a16="http://schemas.microsoft.com/office/drawing/2014/main" id="{E5E1E12B-19EC-4900-8DCF-0274C8800535}"/>
                  </a:ext>
                </a:extLst>
              </p:cNvPr>
              <p:cNvSpPr txBox="1"/>
              <p:nvPr/>
            </p:nvSpPr>
            <p:spPr>
              <a:xfrm>
                <a:off x="1186029" y="7168"/>
                <a:ext cx="136602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2D Axisymmetric</a:t>
                </a:r>
                <a:endPara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computational domain</a:t>
                </a:r>
                <a:endPara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205" name="TextBox 204">
                <a:extLst>
                  <a:ext uri="{FF2B5EF4-FFF2-40B4-BE49-F238E27FC236}">
                    <a16:creationId xmlns="" xmlns:a16="http://schemas.microsoft.com/office/drawing/2014/main" id="{32EA1073-B1CE-405F-9682-58594EC63924}"/>
                  </a:ext>
                </a:extLst>
              </p:cNvPr>
              <p:cNvSpPr txBox="1"/>
              <p:nvPr/>
            </p:nvSpPr>
            <p:spPr>
              <a:xfrm>
                <a:off x="-25460" y="1684091"/>
                <a:ext cx="72347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U</a:t>
                </a:r>
                <a:r>
                  <a:rPr kumimoji="0" lang="en-US" sz="1000" b="0" i="1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0</a:t>
                </a:r>
                <a:r>
                  <a:rPr kumimoji="0" lang="en-US" sz="10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 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= 10 kV</a:t>
                </a:r>
                <a:endPara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cxnSp>
            <p:nvCxnSpPr>
              <p:cNvPr id="206" name="Прямая соединительная линия 205">
                <a:extLst>
                  <a:ext uri="{FF2B5EF4-FFF2-40B4-BE49-F238E27FC236}">
                    <a16:creationId xmlns="" xmlns:a16="http://schemas.microsoft.com/office/drawing/2014/main" id="{9438B92A-CFF1-4913-87EA-B0DA5B5D0ED3}"/>
                  </a:ext>
                </a:extLst>
              </p:cNvPr>
              <p:cNvCxnSpPr>
                <a:stCxn id="214" idx="3"/>
              </p:cNvCxnSpPr>
              <p:nvPr/>
            </p:nvCxnSpPr>
            <p:spPr>
              <a:xfrm flipH="1">
                <a:off x="817245" y="1200546"/>
                <a:ext cx="21600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7" name="Прямая со стрелкой 206">
                <a:extLst>
                  <a:ext uri="{FF2B5EF4-FFF2-40B4-BE49-F238E27FC236}">
                    <a16:creationId xmlns="" xmlns:a16="http://schemas.microsoft.com/office/drawing/2014/main" id="{8CCBDEDE-4D4E-4993-BF88-D7BC0EDE0042}"/>
                  </a:ext>
                </a:extLst>
              </p:cNvPr>
              <p:cNvCxnSpPr/>
              <p:nvPr/>
            </p:nvCxnSpPr>
            <p:spPr>
              <a:xfrm flipV="1">
                <a:off x="878038" y="66230"/>
                <a:ext cx="0" cy="1128601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  <a:headEnd type="triangle" w="sm" len="sm"/>
                <a:tailEnd type="triangle" w="sm" len="sm"/>
              </a:ln>
              <a:effectLst/>
            </p:spPr>
          </p:cxnSp>
          <p:sp>
            <p:nvSpPr>
              <p:cNvPr id="208" name="Прямоугольник 207">
                <a:extLst>
                  <a:ext uri="{FF2B5EF4-FFF2-40B4-BE49-F238E27FC236}">
                    <a16:creationId xmlns="" xmlns:a16="http://schemas.microsoft.com/office/drawing/2014/main" id="{AEDD184E-CD16-4249-85D8-1F8ACDBD560D}"/>
                  </a:ext>
                </a:extLst>
              </p:cNvPr>
              <p:cNvSpPr/>
              <p:nvPr/>
            </p:nvSpPr>
            <p:spPr>
              <a:xfrm>
                <a:off x="314475" y="534967"/>
                <a:ext cx="628248" cy="14400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sm" len="med"/>
                <a:tailEnd type="triangle"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1 cm</a:t>
                </a:r>
                <a:endPara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9" name="TextBox 208">
                    <a:extLst>
                      <a:ext uri="{FF2B5EF4-FFF2-40B4-BE49-F238E27FC236}">
                        <a16:creationId xmlns="" xmlns:a16="http://schemas.microsoft.com/office/drawing/2014/main" id="{9FE377FB-9BAA-4D41-BB09-EE5FBEAA36A1}"/>
                      </a:ext>
                    </a:extLst>
                  </p:cNvPr>
                  <p:cNvSpPr txBox="1"/>
                  <p:nvPr/>
                </p:nvSpPr>
                <p:spPr>
                  <a:xfrm>
                    <a:off x="1768408" y="1241519"/>
                    <a:ext cx="875732" cy="56079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5B9BD5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</a:rPr>
                      <a:t>BCs:</a:t>
                    </a:r>
                  </a:p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kumimoji="0" lang="en-US" sz="10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−</m:t>
                          </m:r>
                          <m:r>
                            <a:rPr kumimoji="0" lang="en-US" sz="10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𝐧</m:t>
                          </m:r>
                          <m:r>
                            <a:rPr kumimoji="0" lang="en-US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kumimoji="0" lang="en-US" sz="10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𝐃</m:t>
                          </m:r>
                          <m:r>
                            <a:rPr kumimoji="0" lang="en-US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=0</m:t>
                          </m:r>
                        </m:oMath>
                      </m:oMathPara>
                    </a14:m>
                    <a:endParaRPr kumimoji="0" lang="ru-RU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</a:endParaRPr>
                  </a:p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0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−</m:t>
                          </m:r>
                          <m:r>
                            <a:rPr kumimoji="0" lang="en-US" sz="10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𝐧</m:t>
                          </m:r>
                          <m:r>
                            <a:rPr kumimoji="0" lang="en-US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kumimoji="0" lang="en-US" sz="1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l-GR" sz="1000" b="1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𝚪</m:t>
                              </m:r>
                            </m:e>
                            <m:sub>
                              <m:r>
                                <a:rPr kumimoji="0" lang="en-US" sz="1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kumimoji="0" lang="en-US" sz="1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kumimoji="0" lang="en-US" sz="1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sub>
                          </m:sSub>
                          <m:r>
                            <a:rPr kumimoji="0" lang="en-US" sz="1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=0</m:t>
                          </m:r>
                        </m:oMath>
                      </m:oMathPara>
                    </a14:m>
                    <a:endParaRPr kumimoji="0" lang="ru-RU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</a:endParaRPr>
                  </a:p>
                </p:txBody>
              </p:sp>
            </mc:Choice>
            <mc:Fallback xmlns="">
              <p:sp>
                <p:nvSpPr>
                  <p:cNvPr id="209" name="TextBox 208">
                    <a:extLst>
                      <a:ext uri="{FF2B5EF4-FFF2-40B4-BE49-F238E27FC236}">
                        <a16:creationId xmlns:a16="http://schemas.microsoft.com/office/drawing/2014/main" id="{9FE377FB-9BAA-4D41-BB09-EE5FBEAA36A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68408" y="1241519"/>
                    <a:ext cx="875732" cy="56079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83" name="Группа 182">
              <a:extLst>
                <a:ext uri="{FF2B5EF4-FFF2-40B4-BE49-F238E27FC236}">
                  <a16:creationId xmlns="" xmlns:a16="http://schemas.microsoft.com/office/drawing/2014/main" id="{47545AA5-553A-4A37-A830-12F022B7DA6F}"/>
                </a:ext>
              </a:extLst>
            </p:cNvPr>
            <p:cNvGrpSpPr/>
            <p:nvPr/>
          </p:nvGrpSpPr>
          <p:grpSpPr>
            <a:xfrm>
              <a:off x="1262588" y="1394453"/>
              <a:ext cx="314295" cy="345354"/>
              <a:chOff x="1243776" y="1386833"/>
              <a:chExt cx="314295" cy="345354"/>
            </a:xfrm>
          </p:grpSpPr>
          <p:grpSp>
            <p:nvGrpSpPr>
              <p:cNvPr id="184" name="Группа 183">
                <a:extLst>
                  <a:ext uri="{FF2B5EF4-FFF2-40B4-BE49-F238E27FC236}">
                    <a16:creationId xmlns="" xmlns:a16="http://schemas.microsoft.com/office/drawing/2014/main" id="{1CF0F41A-A0EB-4644-B57C-A4E11B083A43}"/>
                  </a:ext>
                </a:extLst>
              </p:cNvPr>
              <p:cNvGrpSpPr/>
              <p:nvPr/>
            </p:nvGrpSpPr>
            <p:grpSpPr>
              <a:xfrm>
                <a:off x="1290249" y="1519077"/>
                <a:ext cx="180000" cy="185780"/>
                <a:chOff x="1439862" y="1818883"/>
                <a:chExt cx="180000" cy="185780"/>
              </a:xfrm>
            </p:grpSpPr>
            <p:cxnSp>
              <p:nvCxnSpPr>
                <p:cNvPr id="187" name="Прямая со стрелкой 186">
                  <a:extLst>
                    <a:ext uri="{FF2B5EF4-FFF2-40B4-BE49-F238E27FC236}">
                      <a16:creationId xmlns="" xmlns:a16="http://schemas.microsoft.com/office/drawing/2014/main" id="{8BC120A5-9CD5-4654-9D44-A7DC8EC41CB6}"/>
                    </a:ext>
                  </a:extLst>
                </p:cNvPr>
                <p:cNvCxnSpPr/>
                <p:nvPr/>
              </p:nvCxnSpPr>
              <p:spPr>
                <a:xfrm>
                  <a:off x="1439862" y="2004663"/>
                  <a:ext cx="180000" cy="0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miter lim="800000"/>
                  <a:tailEnd type="triangle" w="sm" len="sm"/>
                </a:ln>
                <a:effectLst/>
              </p:spPr>
            </p:cxnSp>
            <p:cxnSp>
              <p:nvCxnSpPr>
                <p:cNvPr id="188" name="Прямая со стрелкой 187">
                  <a:extLst>
                    <a:ext uri="{FF2B5EF4-FFF2-40B4-BE49-F238E27FC236}">
                      <a16:creationId xmlns="" xmlns:a16="http://schemas.microsoft.com/office/drawing/2014/main" id="{7AB1993C-CF92-4CAA-A4CB-3E9C5B75F1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39862" y="1818883"/>
                  <a:ext cx="0" cy="180000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00B050"/>
                  </a:solidFill>
                  <a:prstDash val="solid"/>
                  <a:miter lim="800000"/>
                  <a:tailEnd type="triangle" w="sm" len="sm"/>
                </a:ln>
                <a:effectLst/>
              </p:spPr>
            </p:cxnSp>
          </p:grpSp>
          <p:sp>
            <p:nvSpPr>
              <p:cNvPr id="185" name="TextBox 184">
                <a:extLst>
                  <a:ext uri="{FF2B5EF4-FFF2-40B4-BE49-F238E27FC236}">
                    <a16:creationId xmlns="" xmlns:a16="http://schemas.microsoft.com/office/drawing/2014/main" id="{450C470B-46B1-49EE-A400-43CBF937B421}"/>
                  </a:ext>
                </a:extLst>
              </p:cNvPr>
              <p:cNvSpPr txBox="1"/>
              <p:nvPr/>
            </p:nvSpPr>
            <p:spPr>
              <a:xfrm>
                <a:off x="1335360" y="1485967"/>
                <a:ext cx="222711" cy="246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r</a:t>
                </a:r>
                <a:endParaRPr kumimoji="0" lang="ru-RU" sz="1000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86" name="TextBox 185">
                <a:extLst>
                  <a:ext uri="{FF2B5EF4-FFF2-40B4-BE49-F238E27FC236}">
                    <a16:creationId xmlns="" xmlns:a16="http://schemas.microsoft.com/office/drawing/2014/main" id="{E4AB6A05-333D-44A2-AA55-1A12B3E931B5}"/>
                  </a:ext>
                </a:extLst>
              </p:cNvPr>
              <p:cNvSpPr txBox="1"/>
              <p:nvPr/>
            </p:nvSpPr>
            <p:spPr>
              <a:xfrm>
                <a:off x="1243776" y="1386833"/>
                <a:ext cx="222711" cy="246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z</a:t>
                </a:r>
                <a:endParaRPr kumimoji="0" lang="ru-RU" sz="1000" b="0" i="1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</p:grpSp>
      <p:graphicFrame>
        <p:nvGraphicFramePr>
          <p:cNvPr id="10" name="Таблица 9">
            <a:extLst>
              <a:ext uri="{FF2B5EF4-FFF2-40B4-BE49-F238E27FC236}">
                <a16:creationId xmlns="" xmlns:a16="http://schemas.microsoft.com/office/drawing/2014/main" id="{2AC691F6-D186-4D35-88AE-C456D4357D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74342"/>
              </p:ext>
            </p:extLst>
          </p:nvPr>
        </p:nvGraphicFramePr>
        <p:xfrm>
          <a:off x="3520458" y="1409381"/>
          <a:ext cx="3060000" cy="25433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6000">
                  <a:extLst>
                    <a:ext uri="{9D8B030D-6E8A-4147-A177-3AD203B41FA5}">
                      <a16:colId xmlns="" xmlns:a16="http://schemas.microsoft.com/office/drawing/2014/main" val="3512039318"/>
                    </a:ext>
                  </a:extLst>
                </a:gridCol>
                <a:gridCol w="1152000">
                  <a:extLst>
                    <a:ext uri="{9D8B030D-6E8A-4147-A177-3AD203B41FA5}">
                      <a16:colId xmlns="" xmlns:a16="http://schemas.microsoft.com/office/drawing/2014/main" val="2274975841"/>
                    </a:ext>
                  </a:extLst>
                </a:gridCol>
                <a:gridCol w="612000">
                  <a:extLst>
                    <a:ext uri="{9D8B030D-6E8A-4147-A177-3AD203B41FA5}">
                      <a16:colId xmlns="" xmlns:a16="http://schemas.microsoft.com/office/drawing/2014/main" val="2248503431"/>
                    </a:ext>
                  </a:extLst>
                </a:gridCol>
              </a:tblGrid>
              <a:tr h="287879">
                <a:tc>
                  <a:txBody>
                    <a:bodyPr/>
                    <a:lstStyle/>
                    <a:p>
                      <a:pPr algn="l"/>
                      <a:r>
                        <a:rPr lang="en-US" sz="800" dirty="0"/>
                        <a:t>Reaction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Rate expression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Reference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724620510"/>
                  </a:ext>
                </a:extLst>
              </a:tr>
              <a:tr h="287879"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Photoionization</a:t>
                      </a:r>
                    </a:p>
                    <a:p>
                      <a:pPr algn="just"/>
                      <a:r>
                        <a:rPr lang="en-US" sz="800" dirty="0"/>
                        <a:t>h</a:t>
                      </a:r>
                      <a:r>
                        <a:rPr lang="el-GR" sz="800" dirty="0"/>
                        <a:t>ν</a:t>
                      </a:r>
                      <a:r>
                        <a:rPr lang="en-US" sz="800" dirty="0"/>
                        <a:t> +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→ e +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baseline="30000" dirty="0"/>
                        <a:t>+</a:t>
                      </a:r>
                      <a:endParaRPr lang="ru-RU" sz="800" baseline="30000" dirty="0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R</a:t>
                      </a:r>
                      <a:r>
                        <a:rPr lang="en-US" sz="800" baseline="-25000" dirty="0"/>
                        <a:t>ph</a:t>
                      </a:r>
                      <a:r>
                        <a:rPr lang="en-US" sz="800" dirty="0"/>
                        <a:t> = S</a:t>
                      </a:r>
                      <a:r>
                        <a:rPr lang="en-US" sz="800" baseline="-25000" dirty="0"/>
                        <a:t>1</a:t>
                      </a:r>
                      <a:r>
                        <a:rPr lang="en-US" sz="800" dirty="0"/>
                        <a:t> + S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+ S</a:t>
                      </a:r>
                      <a:r>
                        <a:rPr lang="en-US" sz="800" baseline="-25000" dirty="0"/>
                        <a:t>3</a:t>
                      </a:r>
                      <a:endParaRPr lang="ru-RU" sz="800" baseline="-25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462951076"/>
                  </a:ext>
                </a:extLst>
              </a:tr>
              <a:tr h="287879"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Impact ionization</a:t>
                      </a:r>
                    </a:p>
                    <a:p>
                      <a:pPr algn="just"/>
                      <a:r>
                        <a:rPr lang="en-US" sz="800" dirty="0"/>
                        <a:t>e + N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→ e + e + N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baseline="30000" dirty="0"/>
                        <a:t>+</a:t>
                      </a:r>
                    </a:p>
                    <a:p>
                      <a:pPr marL="0" marR="0" lvl="0" indent="0" algn="just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e +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→ e + e +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baseline="30000" dirty="0"/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Townsend coefficients were calculated using the BOLSIG+ code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85066225"/>
                  </a:ext>
                </a:extLst>
              </a:tr>
              <a:tr h="287879"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Electron attachment</a:t>
                      </a:r>
                    </a:p>
                    <a:p>
                      <a:pPr algn="just"/>
                      <a:r>
                        <a:rPr lang="en-US" sz="800" dirty="0"/>
                        <a:t>e +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+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→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+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ru-RU" sz="800" baseline="30000" dirty="0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1.9∙10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en-US" sz="800" baseline="30000" dirty="0"/>
                        <a:t>30</a:t>
                      </a:r>
                      <a:r>
                        <a:rPr lang="en-US" sz="800" dirty="0"/>
                        <a:t>∙(0.026/T</a:t>
                      </a:r>
                      <a:r>
                        <a:rPr lang="en-US" sz="800" baseline="-25000" dirty="0"/>
                        <a:t>e</a:t>
                      </a:r>
                      <a:r>
                        <a:rPr lang="en-US" sz="800" dirty="0"/>
                        <a:t>)∙</a:t>
                      </a:r>
                      <a:br>
                        <a:rPr lang="en-US" sz="800" dirty="0"/>
                      </a:br>
                      <a:r>
                        <a:rPr lang="en-US" sz="800" dirty="0"/>
                        <a:t>exp[(1 </a:t>
                      </a:r>
                      <a:r>
                        <a:rPr lang="en-US" altLang="en-US" sz="8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 </a:t>
                      </a:r>
                      <a:r>
                        <a:rPr lang="en-US" sz="800" dirty="0"/>
                        <a:t>0.026/T</a:t>
                      </a:r>
                      <a:r>
                        <a:rPr lang="en-US" sz="800" baseline="-25000" dirty="0"/>
                        <a:t>e</a:t>
                      </a:r>
                      <a:r>
                        <a:rPr lang="en-US" sz="800" dirty="0"/>
                        <a:t>)∙7/3]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068011319"/>
                  </a:ext>
                </a:extLst>
              </a:tr>
              <a:tr h="287879"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O</a:t>
                      </a:r>
                      <a:r>
                        <a:rPr lang="en-US" sz="800" baseline="-25000" dirty="0"/>
                        <a:t>4</a:t>
                      </a:r>
                      <a:r>
                        <a:rPr lang="en-US" sz="800" baseline="30000" dirty="0"/>
                        <a:t>+</a:t>
                      </a:r>
                      <a:r>
                        <a:rPr lang="en-US" sz="800" dirty="0"/>
                        <a:t> production</a:t>
                      </a:r>
                    </a:p>
                    <a:p>
                      <a:pPr algn="just"/>
                      <a:r>
                        <a:rPr lang="en-US" sz="800" dirty="0"/>
                        <a:t>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+ N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+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baseline="30000" dirty="0"/>
                        <a:t>+</a:t>
                      </a:r>
                      <a:r>
                        <a:rPr lang="en-US" sz="800" dirty="0"/>
                        <a:t> → N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+ O</a:t>
                      </a:r>
                      <a:r>
                        <a:rPr lang="en-US" sz="800" baseline="-25000" dirty="0"/>
                        <a:t>4</a:t>
                      </a:r>
                      <a:r>
                        <a:rPr lang="en-US" sz="800" baseline="30000" dirty="0"/>
                        <a:t>+</a:t>
                      </a:r>
                      <a:endParaRPr lang="ru-RU" sz="800" baseline="30000" dirty="0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2.4∙10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en-US" sz="800" baseline="30000" dirty="0"/>
                        <a:t>30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134672558"/>
                  </a:ext>
                </a:extLst>
              </a:tr>
              <a:tr h="287879"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Three-body recombination</a:t>
                      </a:r>
                    </a:p>
                    <a:p>
                      <a:pPr algn="just"/>
                      <a:r>
                        <a:rPr lang="en-US" sz="800" dirty="0"/>
                        <a:t>N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+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en-US" sz="800" dirty="0"/>
                        <a:t> + O</a:t>
                      </a:r>
                      <a:r>
                        <a:rPr lang="en-US" sz="800" baseline="-25000" dirty="0"/>
                        <a:t>4</a:t>
                      </a:r>
                      <a:r>
                        <a:rPr lang="en-US" sz="800" baseline="30000" dirty="0"/>
                        <a:t>+</a:t>
                      </a:r>
                      <a:r>
                        <a:rPr lang="en-US" sz="800" dirty="0"/>
                        <a:t> → N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+ 3O</a:t>
                      </a:r>
                      <a:r>
                        <a:rPr lang="en-US" sz="800" baseline="-25000" dirty="0"/>
                        <a:t>2</a:t>
                      </a:r>
                      <a:endParaRPr lang="en-US" sz="800" baseline="0" dirty="0"/>
                    </a:p>
                    <a:p>
                      <a:pPr marL="0" marR="0" lvl="0" indent="0" algn="just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N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+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en-US" sz="800" dirty="0"/>
                        <a:t> +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baseline="30000" dirty="0"/>
                        <a:t>+</a:t>
                      </a:r>
                      <a:r>
                        <a:rPr lang="en-US" sz="800" dirty="0"/>
                        <a:t> → N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+ 2O</a:t>
                      </a:r>
                      <a:r>
                        <a:rPr lang="en-US" sz="800" baseline="-25000" dirty="0"/>
                        <a:t>2</a:t>
                      </a:r>
                      <a:endParaRPr lang="ru-RU" sz="800" baseline="-25000" dirty="0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2∙10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–25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634328690"/>
                  </a:ext>
                </a:extLst>
              </a:tr>
              <a:tr h="287879"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Impact dissociation</a:t>
                      </a:r>
                    </a:p>
                    <a:p>
                      <a:pPr algn="just"/>
                      <a:r>
                        <a:rPr lang="en-US" sz="800" dirty="0"/>
                        <a:t>e + O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→ e + O + O</a:t>
                      </a:r>
                      <a:endParaRPr lang="ru-RU" sz="800" dirty="0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4.2∙10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–9</a:t>
                      </a:r>
                      <a:r>
                        <a:rPr lang="en-US" altLang="en-US" sz="800" baseline="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∙exp(-5.6/</a:t>
                      </a:r>
                      <a:r>
                        <a:rPr lang="en-US" sz="800" dirty="0"/>
                        <a:t>T</a:t>
                      </a:r>
                      <a:r>
                        <a:rPr lang="en-US" sz="800" baseline="-25000" dirty="0"/>
                        <a:t>e</a:t>
                      </a:r>
                      <a:r>
                        <a:rPr lang="en-US" altLang="en-US" sz="800" baseline="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800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341298258"/>
                  </a:ext>
                </a:extLst>
              </a:tr>
            </a:tbl>
          </a:graphicData>
        </a:graphic>
      </p:graphicFrame>
      <p:sp>
        <p:nvSpPr>
          <p:cNvPr id="222" name="TextBox 27">
            <a:extLst>
              <a:ext uri="{FF2B5EF4-FFF2-40B4-BE49-F238E27FC236}">
                <a16:creationId xmlns="" xmlns:a16="http://schemas.microsoft.com/office/drawing/2014/main" id="{021F6B71-629B-42B7-A440-8168DE19A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0458" y="4000588"/>
            <a:ext cx="3132262" cy="2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800" b="1" dirty="0">
                <a:latin typeface="Calibri" panose="020F0502020204030204" pitchFamily="34" charset="0"/>
                <a:cs typeface="Arial" panose="020B0604020202020204" pitchFamily="34" charset="0"/>
              </a:rPr>
              <a:t>Table 1</a:t>
            </a:r>
            <a:r>
              <a:rPr lang="en-US" altLang="en-US" sz="800" dirty="0">
                <a:latin typeface="Calibri" panose="020F0502020204030204" pitchFamily="34" charset="0"/>
                <a:cs typeface="Arial" panose="020B0604020202020204" pitchFamily="34" charset="0"/>
              </a:rPr>
              <a:t>. Minimal reactions set (units of two-body reaction rates – cm</a:t>
            </a:r>
            <a:r>
              <a:rPr lang="en-US" altLang="en-US" sz="800" baseline="30000" dirty="0">
                <a:latin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altLang="en-US" sz="800" dirty="0">
                <a:latin typeface="Calibri" panose="020F0502020204030204" pitchFamily="34" charset="0"/>
                <a:cs typeface="Arial" panose="020B0604020202020204" pitchFamily="34" charset="0"/>
              </a:rPr>
              <a:t>/s,</a:t>
            </a:r>
            <a:br>
              <a:rPr lang="en-US" altLang="en-US" sz="800" dirty="0"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n-US" altLang="en-US" sz="800" dirty="0">
                <a:latin typeface="Calibri" panose="020F0502020204030204" pitchFamily="34" charset="0"/>
                <a:cs typeface="Arial" panose="020B0604020202020204" pitchFamily="34" charset="0"/>
              </a:rPr>
              <a:t>three-bodies – cm</a:t>
            </a:r>
            <a:r>
              <a:rPr lang="en-US" altLang="en-US" sz="800" baseline="30000" dirty="0">
                <a:latin typeface="Calibri" panose="020F0502020204030204" pitchFamily="34" charset="0"/>
                <a:cs typeface="Arial" panose="020B0604020202020204" pitchFamily="34" charset="0"/>
              </a:rPr>
              <a:t>6</a:t>
            </a:r>
            <a:r>
              <a:rPr lang="en-US" altLang="en-US" sz="800" dirty="0">
                <a:latin typeface="Calibri" panose="020F0502020204030204" pitchFamily="34" charset="0"/>
                <a:cs typeface="Arial" panose="020B0604020202020204" pitchFamily="34" charset="0"/>
              </a:rPr>
              <a:t>/s). Electron temperature </a:t>
            </a:r>
            <a:r>
              <a:rPr lang="en-US" sz="800" dirty="0"/>
              <a:t>T</a:t>
            </a:r>
            <a:r>
              <a:rPr lang="en-US" sz="800" baseline="-25000" dirty="0"/>
              <a:t>e</a:t>
            </a:r>
            <a:r>
              <a:rPr lang="en-US" sz="800" dirty="0"/>
              <a:t> given in eV.</a:t>
            </a:r>
            <a:r>
              <a:rPr lang="en-US" altLang="en-US" sz="8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23" name="TextBox 7">
            <a:extLst>
              <a:ext uri="{FF2B5EF4-FFF2-40B4-BE49-F238E27FC236}">
                <a16:creationId xmlns="" xmlns:a16="http://schemas.microsoft.com/office/drawing/2014/main" id="{D6034850-05A5-4F86-BB5B-A6B140F2F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97" y="8224209"/>
            <a:ext cx="3173531" cy="52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Photoionization process is described by three linear Helmholtz equations </a:t>
            </a:r>
            <a:r>
              <a:rPr lang="en-US" sz="1100" dirty="0"/>
              <a:t>using the Coefficient Form PDE Interface of Mathematics Module: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891115A2-34F1-485A-A6AB-95D93304C2A9}"/>
                  </a:ext>
                </a:extLst>
              </p:cNvPr>
              <p:cNvSpPr txBox="1"/>
              <p:nvPr/>
            </p:nvSpPr>
            <p:spPr>
              <a:xfrm>
                <a:off x="626027" y="8827487"/>
                <a:ext cx="2285497" cy="3693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ru-RU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1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𝑂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1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sSup>
                        <m:sSup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</m:e>
                        <m:sup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0.1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num>
                        <m:den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ru-RU" sz="11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91115A2-34F1-485A-A6AB-95D93304C2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27" y="8827487"/>
                <a:ext cx="2285497" cy="369397"/>
              </a:xfrm>
              <a:prstGeom prst="rect">
                <a:avLst/>
              </a:prstGeom>
              <a:blipFill>
                <a:blip r:embed="rId5"/>
                <a:stretch>
                  <a:fillRect l="-800" b="-81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5" name="TextBox 7">
            <a:extLst>
              <a:ext uri="{FF2B5EF4-FFF2-40B4-BE49-F238E27FC236}">
                <a16:creationId xmlns="" xmlns:a16="http://schemas.microsoft.com/office/drawing/2014/main" id="{B5FEFCE7-AE72-4866-9543-AEAB4B57C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379" y="9205289"/>
            <a:ext cx="3091168" cy="35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where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 j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= 1,2,3, </a:t>
            </a:r>
            <a:r>
              <a:rPr lang="el-GR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λ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j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j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q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are constants defined in [1],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O2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is the partial pressure of molecular oxygen. </a:t>
            </a:r>
          </a:p>
        </p:txBody>
      </p:sp>
      <p:sp>
        <p:nvSpPr>
          <p:cNvPr id="107" name="TextBox 15">
            <a:extLst>
              <a:ext uri="{FF2B5EF4-FFF2-40B4-BE49-F238E27FC236}">
                <a16:creationId xmlns="" xmlns:a16="http://schemas.microsoft.com/office/drawing/2014/main" id="{15E9D4A1-F70D-427B-A12A-ECFFECD3D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3948" y="7341106"/>
            <a:ext cx="3168000" cy="69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88900"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The plasma channel structure consists of two areas: ionization area (“corona glow”) near the tip in form of thin (≈ 0.2 mm) jet and streamer propagating from corona glow towards the grounded electrode.</a:t>
            </a:r>
          </a:p>
        </p:txBody>
      </p:sp>
      <p:grpSp>
        <p:nvGrpSpPr>
          <p:cNvPr id="108" name="Группа 107">
            <a:extLst>
              <a:ext uri="{FF2B5EF4-FFF2-40B4-BE49-F238E27FC236}">
                <a16:creationId xmlns="" xmlns:a16="http://schemas.microsoft.com/office/drawing/2014/main" id="{362CC542-0F54-47FD-94B9-9DA261EFE807}"/>
              </a:ext>
            </a:extLst>
          </p:cNvPr>
          <p:cNvGrpSpPr/>
          <p:nvPr/>
        </p:nvGrpSpPr>
        <p:grpSpPr>
          <a:xfrm>
            <a:off x="3498535" y="5016369"/>
            <a:ext cx="3115440" cy="2166990"/>
            <a:chOff x="14721" y="-2833"/>
            <a:chExt cx="3115440" cy="2166990"/>
          </a:xfrm>
        </p:grpSpPr>
        <p:grpSp>
          <p:nvGrpSpPr>
            <p:cNvPr id="109" name="Группа 108">
              <a:extLst>
                <a:ext uri="{FF2B5EF4-FFF2-40B4-BE49-F238E27FC236}">
                  <a16:creationId xmlns="" xmlns:a16="http://schemas.microsoft.com/office/drawing/2014/main" id="{FB614E03-1542-45A5-B944-FEA651390810}"/>
                </a:ext>
              </a:extLst>
            </p:cNvPr>
            <p:cNvGrpSpPr/>
            <p:nvPr/>
          </p:nvGrpSpPr>
          <p:grpSpPr>
            <a:xfrm>
              <a:off x="14721" y="-2833"/>
              <a:ext cx="3115440" cy="2166990"/>
              <a:chOff x="14721" y="-2833"/>
              <a:chExt cx="3115440" cy="2166990"/>
            </a:xfrm>
          </p:grpSpPr>
          <p:pic>
            <p:nvPicPr>
              <p:cNvPr id="113" name="Рисунок 112">
                <a:extLst>
                  <a:ext uri="{FF2B5EF4-FFF2-40B4-BE49-F238E27FC236}">
                    <a16:creationId xmlns="" xmlns:a16="http://schemas.microsoft.com/office/drawing/2014/main" id="{C856D93F-85E8-4FEF-B3C0-D3544E8E2CF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382"/>
              <a:stretch/>
            </p:blipFill>
            <p:spPr>
              <a:xfrm>
                <a:off x="2294581" y="0"/>
                <a:ext cx="359946" cy="2160588"/>
              </a:xfrm>
              <a:prstGeom prst="rect">
                <a:avLst/>
              </a:prstGeom>
            </p:spPr>
          </p:pic>
          <p:pic>
            <p:nvPicPr>
              <p:cNvPr id="114" name="Рисунок 113">
                <a:extLst>
                  <a:ext uri="{FF2B5EF4-FFF2-40B4-BE49-F238E27FC236}">
                    <a16:creationId xmlns="" xmlns:a16="http://schemas.microsoft.com/office/drawing/2014/main" id="{02EBFC7A-B583-48E1-940F-589EA80DFE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364"/>
              <a:stretch/>
            </p:blipFill>
            <p:spPr>
              <a:xfrm>
                <a:off x="2770129" y="-2833"/>
                <a:ext cx="360032" cy="2160000"/>
              </a:xfrm>
              <a:prstGeom prst="rect">
                <a:avLst/>
              </a:prstGeom>
            </p:spPr>
          </p:pic>
          <p:pic>
            <p:nvPicPr>
              <p:cNvPr id="115" name="Рисунок 114">
                <a:extLst>
                  <a:ext uri="{FF2B5EF4-FFF2-40B4-BE49-F238E27FC236}">
                    <a16:creationId xmlns="" xmlns:a16="http://schemas.microsoft.com/office/drawing/2014/main" id="{00877E60-AC71-450D-B5F5-713B4FCD36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363" r="-2"/>
              <a:stretch/>
            </p:blipFill>
            <p:spPr>
              <a:xfrm>
                <a:off x="2547220" y="588"/>
                <a:ext cx="360032" cy="2160000"/>
              </a:xfrm>
              <a:prstGeom prst="rect">
                <a:avLst/>
              </a:prstGeom>
            </p:spPr>
          </p:pic>
          <p:grpSp>
            <p:nvGrpSpPr>
              <p:cNvPr id="116" name="Группа 115">
                <a:extLst>
                  <a:ext uri="{FF2B5EF4-FFF2-40B4-BE49-F238E27FC236}">
                    <a16:creationId xmlns="" xmlns:a16="http://schemas.microsoft.com/office/drawing/2014/main" id="{A45221CB-5E58-4FF2-8A27-B85FC70A4DB6}"/>
                  </a:ext>
                </a:extLst>
              </p:cNvPr>
              <p:cNvGrpSpPr/>
              <p:nvPr/>
            </p:nvGrpSpPr>
            <p:grpSpPr>
              <a:xfrm>
                <a:off x="14721" y="-2833"/>
                <a:ext cx="2309590" cy="2166990"/>
                <a:chOff x="1076" y="-2834"/>
                <a:chExt cx="2309590" cy="2166990"/>
              </a:xfrm>
            </p:grpSpPr>
            <p:grpSp>
              <p:nvGrpSpPr>
                <p:cNvPr id="117" name="Группа 116">
                  <a:extLst>
                    <a:ext uri="{FF2B5EF4-FFF2-40B4-BE49-F238E27FC236}">
                      <a16:creationId xmlns="" xmlns:a16="http://schemas.microsoft.com/office/drawing/2014/main" id="{4E8E62FD-40B5-41E4-9EE1-C08D33759B79}"/>
                    </a:ext>
                  </a:extLst>
                </p:cNvPr>
                <p:cNvGrpSpPr/>
                <p:nvPr/>
              </p:nvGrpSpPr>
              <p:grpSpPr>
                <a:xfrm>
                  <a:off x="66082" y="-2834"/>
                  <a:ext cx="2244584" cy="2163422"/>
                  <a:chOff x="331955" y="-2834"/>
                  <a:chExt cx="2244584" cy="2163422"/>
                </a:xfrm>
              </p:grpSpPr>
              <p:grpSp>
                <p:nvGrpSpPr>
                  <p:cNvPr id="119" name="Группа 118">
                    <a:extLst>
                      <a:ext uri="{FF2B5EF4-FFF2-40B4-BE49-F238E27FC236}">
                        <a16:creationId xmlns="" xmlns:a16="http://schemas.microsoft.com/office/drawing/2014/main" id="{8800BEA2-17E1-4A62-A531-CF09FCFF0245}"/>
                      </a:ext>
                    </a:extLst>
                  </p:cNvPr>
                  <p:cNvGrpSpPr/>
                  <p:nvPr/>
                </p:nvGrpSpPr>
                <p:grpSpPr>
                  <a:xfrm>
                    <a:off x="1593547" y="-2834"/>
                    <a:ext cx="982992" cy="2160588"/>
                    <a:chOff x="1896732" y="-294"/>
                    <a:chExt cx="982992" cy="2161176"/>
                  </a:xfrm>
                </p:grpSpPr>
                <p:sp>
                  <p:nvSpPr>
                    <p:cNvPr id="128" name="Прямоугольник 127">
                      <a:extLst>
                        <a:ext uri="{FF2B5EF4-FFF2-40B4-BE49-F238E27FC236}">
                          <a16:creationId xmlns="" xmlns:a16="http://schemas.microsoft.com/office/drawing/2014/main" id="{481E62EB-C804-416F-A1A5-0B6416EB75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88228" y="1803400"/>
                      <a:ext cx="244568" cy="185271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pic>
                  <p:nvPicPr>
                    <p:cNvPr id="129" name="Рисунок 128">
                      <a:extLst>
                        <a:ext uri="{FF2B5EF4-FFF2-40B4-BE49-F238E27FC236}">
                          <a16:creationId xmlns="" xmlns:a16="http://schemas.microsoft.com/office/drawing/2014/main" id="{E346147A-F94B-4E26-BCC1-11583526C4B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896732" y="-294"/>
                      <a:ext cx="982992" cy="2161176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20" name="Прямоугольник 119">
                    <a:extLst>
                      <a:ext uri="{FF2B5EF4-FFF2-40B4-BE49-F238E27FC236}">
                        <a16:creationId xmlns="" xmlns:a16="http://schemas.microsoft.com/office/drawing/2014/main" id="{69C7AB8B-41FB-4152-A67D-2FE275C41A04}"/>
                      </a:ext>
                    </a:extLst>
                  </p:cNvPr>
                  <p:cNvSpPr/>
                  <p:nvPr/>
                </p:nvSpPr>
                <p:spPr>
                  <a:xfrm>
                    <a:off x="1601213" y="-1"/>
                    <a:ext cx="257047" cy="2160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  <p:grpSp>
                <p:nvGrpSpPr>
                  <p:cNvPr id="121" name="Группа 120">
                    <a:extLst>
                      <a:ext uri="{FF2B5EF4-FFF2-40B4-BE49-F238E27FC236}">
                        <a16:creationId xmlns="" xmlns:a16="http://schemas.microsoft.com/office/drawing/2014/main" id="{08CF58FC-10D8-4914-A60C-38C19964372C}"/>
                      </a:ext>
                    </a:extLst>
                  </p:cNvPr>
                  <p:cNvGrpSpPr/>
                  <p:nvPr/>
                </p:nvGrpSpPr>
                <p:grpSpPr>
                  <a:xfrm>
                    <a:off x="891297" y="-2834"/>
                    <a:ext cx="982992" cy="2160588"/>
                    <a:chOff x="796572" y="0"/>
                    <a:chExt cx="982992" cy="2160588"/>
                  </a:xfrm>
                </p:grpSpPr>
                <p:sp>
                  <p:nvSpPr>
                    <p:cNvPr id="126" name="Прямоугольник 125">
                      <a:extLst>
                        <a:ext uri="{FF2B5EF4-FFF2-40B4-BE49-F238E27FC236}">
                          <a16:creationId xmlns="" xmlns:a16="http://schemas.microsoft.com/office/drawing/2014/main" id="{59C4D660-6EC6-45C6-97B6-DDABABC21B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678" y="1858676"/>
                      <a:ext cx="156882" cy="129988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pic>
                  <p:nvPicPr>
                    <p:cNvPr id="127" name="Рисунок 126">
                      <a:extLst>
                        <a:ext uri="{FF2B5EF4-FFF2-40B4-BE49-F238E27FC236}">
                          <a16:creationId xmlns="" xmlns:a16="http://schemas.microsoft.com/office/drawing/2014/main" id="{F619FB4E-608E-4C48-8481-98DC0A99235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96572" y="0"/>
                      <a:ext cx="982992" cy="2160588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22" name="Прямоугольник 121">
                    <a:extLst>
                      <a:ext uri="{FF2B5EF4-FFF2-40B4-BE49-F238E27FC236}">
                        <a16:creationId xmlns="" xmlns:a16="http://schemas.microsoft.com/office/drawing/2014/main" id="{563B767A-1CB6-40FB-8055-DAB1E02E6963}"/>
                      </a:ext>
                    </a:extLst>
                  </p:cNvPr>
                  <p:cNvSpPr/>
                  <p:nvPr/>
                </p:nvSpPr>
                <p:spPr>
                  <a:xfrm>
                    <a:off x="901474" y="588"/>
                    <a:ext cx="252000" cy="2160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23" name="Группа 122">
                    <a:extLst>
                      <a:ext uri="{FF2B5EF4-FFF2-40B4-BE49-F238E27FC236}">
                        <a16:creationId xmlns="" xmlns:a16="http://schemas.microsoft.com/office/drawing/2014/main" id="{C924C0EF-FA5C-4867-ABE4-E89968BEDCCF}"/>
                      </a:ext>
                    </a:extLst>
                  </p:cNvPr>
                  <p:cNvGrpSpPr/>
                  <p:nvPr/>
                </p:nvGrpSpPr>
                <p:grpSpPr>
                  <a:xfrm>
                    <a:off x="331955" y="-2834"/>
                    <a:ext cx="844519" cy="2160588"/>
                    <a:chOff x="331955" y="-2834"/>
                    <a:chExt cx="844519" cy="2160588"/>
                  </a:xfrm>
                </p:grpSpPr>
                <p:sp>
                  <p:nvSpPr>
                    <p:cNvPr id="124" name="Прямоугольник 123">
                      <a:extLst>
                        <a:ext uri="{FF2B5EF4-FFF2-40B4-BE49-F238E27FC236}">
                          <a16:creationId xmlns="" xmlns:a16="http://schemas.microsoft.com/office/drawing/2014/main" id="{68CD05EA-E211-4123-B1F1-1899B11B1F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741" y="1867220"/>
                      <a:ext cx="127555" cy="118370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pic>
                  <p:nvPicPr>
                    <p:cNvPr id="125" name="Рисунок 124">
                      <a:extLst>
                        <a:ext uri="{FF2B5EF4-FFF2-40B4-BE49-F238E27FC236}">
                          <a16:creationId xmlns="" xmlns:a16="http://schemas.microsoft.com/office/drawing/2014/main" id="{9FFBB1F4-5BBF-43E3-951F-1F37665D1B9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4087"/>
                    <a:stretch/>
                  </p:blipFill>
                  <p:spPr>
                    <a:xfrm>
                      <a:off x="331955" y="-2834"/>
                      <a:ext cx="844519" cy="2160588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118" name="Рисунок 117">
                  <a:extLst>
                    <a:ext uri="{FF2B5EF4-FFF2-40B4-BE49-F238E27FC236}">
                      <a16:creationId xmlns="" xmlns:a16="http://schemas.microsoft.com/office/drawing/2014/main" id="{28FDE3DA-0FBF-41F5-8DB6-CDF81EF152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90035"/>
                <a:stretch/>
              </p:blipFill>
              <p:spPr>
                <a:xfrm>
                  <a:off x="1076" y="3568"/>
                  <a:ext cx="97954" cy="2160588"/>
                </a:xfrm>
                <a:prstGeom prst="rect">
                  <a:avLst/>
                </a:prstGeom>
              </p:spPr>
            </p:pic>
          </p:grpSp>
        </p:grpSp>
        <p:sp>
          <p:nvSpPr>
            <p:cNvPr id="110" name="TextBox 109">
              <a:extLst>
                <a:ext uri="{FF2B5EF4-FFF2-40B4-BE49-F238E27FC236}">
                  <a16:creationId xmlns="" xmlns:a16="http://schemas.microsoft.com/office/drawing/2014/main" id="{C4240B4F-8832-4E6A-91FA-05246F126A73}"/>
                </a:ext>
              </a:extLst>
            </p:cNvPr>
            <p:cNvSpPr txBox="1"/>
            <p:nvPr/>
          </p:nvSpPr>
          <p:spPr>
            <a:xfrm>
              <a:off x="1597729" y="2833"/>
              <a:ext cx="7280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+mn-lt"/>
                </a:rPr>
                <a:t>t = 43.6 μs</a:t>
              </a:r>
              <a:endParaRPr lang="ru-RU" sz="1000" dirty="0">
                <a:latin typeface="+mn-lt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="" xmlns:a16="http://schemas.microsoft.com/office/drawing/2014/main" id="{69843C23-4AD3-4EEF-837C-E379057B1984}"/>
                </a:ext>
              </a:extLst>
            </p:cNvPr>
            <p:cNvSpPr txBox="1"/>
            <p:nvPr/>
          </p:nvSpPr>
          <p:spPr>
            <a:xfrm>
              <a:off x="885861" y="3569"/>
              <a:ext cx="7280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+mn-lt"/>
                </a:rPr>
                <a:t>t = 43.4 μs</a:t>
              </a:r>
              <a:endParaRPr lang="ru-RU" sz="1000" dirty="0">
                <a:latin typeface="+mn-lt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="" xmlns:a16="http://schemas.microsoft.com/office/drawing/2014/main" id="{0BDD5772-A094-4E53-82F3-E23EF0E6F84E}"/>
                </a:ext>
              </a:extLst>
            </p:cNvPr>
            <p:cNvSpPr txBox="1"/>
            <p:nvPr/>
          </p:nvSpPr>
          <p:spPr>
            <a:xfrm>
              <a:off x="184478" y="2833"/>
              <a:ext cx="7280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+mn-lt"/>
                </a:rPr>
                <a:t>t = 42.5 μs</a:t>
              </a:r>
              <a:endParaRPr lang="ru-RU" sz="1000" dirty="0">
                <a:latin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629</Words>
  <Application>Microsoft Office PowerPoint</Application>
  <PresentationFormat>Лист A4 (210x297 мм)</PresentationFormat>
  <Paragraphs>70</Paragraphs>
  <Slides>1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Cambria</vt:lpstr>
      <vt:lpstr>Cambria Math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2020-09-22T04:22:01Z</dcterms:modified>
</cp:coreProperties>
</file>