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3"/>
  </p:notesMasterIdLst>
  <p:sldIdLst>
    <p:sldId id="256" r:id="rId2"/>
    <p:sldId id="259" r:id="rId3"/>
    <p:sldId id="268" r:id="rId4"/>
    <p:sldId id="258" r:id="rId5"/>
    <p:sldId id="269" r:id="rId6"/>
    <p:sldId id="260" r:id="rId7"/>
    <p:sldId id="267" r:id="rId8"/>
    <p:sldId id="264" r:id="rId9"/>
    <p:sldId id="266" r:id="rId10"/>
    <p:sldId id="263"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0409"/>
    <a:srgbClr val="2683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6098" autoAdjust="0"/>
    <p:restoredTop sz="86506" autoAdjust="0"/>
  </p:normalViewPr>
  <p:slideViewPr>
    <p:cSldViewPr snapToGrid="0">
      <p:cViewPr varScale="1">
        <p:scale>
          <a:sx n="73" d="100"/>
          <a:sy n="73" d="100"/>
        </p:scale>
        <p:origin x="29" y="8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07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16697-8233-4FF8-A9F1-AD78A843E96F}" type="datetimeFigureOut">
              <a:rPr lang="ru-RU" smtClean="0"/>
              <a:t>22.09.2020</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E890B7-2297-42CF-BAAA-B38911955A08}" type="slidenum">
              <a:rPr lang="ru-RU" smtClean="0"/>
              <a:t>‹#›</a:t>
            </a:fld>
            <a:endParaRPr lang="ru-RU" dirty="0"/>
          </a:p>
        </p:txBody>
      </p:sp>
    </p:spTree>
    <p:extLst>
      <p:ext uri="{BB962C8B-B14F-4D97-AF65-F5344CB8AC3E}">
        <p14:creationId xmlns:p14="http://schemas.microsoft.com/office/powerpoint/2010/main" val="2564855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Hi everyone! My name is Aleksandr Kokovin, and I going to tell you</a:t>
            </a:r>
            <a:r>
              <a:rPr lang="ru-RU" dirty="0"/>
              <a:t> </a:t>
            </a:r>
            <a:r>
              <a:rPr lang="en-US" dirty="0"/>
              <a:t>about how do you can simulate a corona discharge using the COMSOL Multiphysics software.</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1</a:t>
            </a:fld>
            <a:endParaRPr lang="ru-RU" dirty="0"/>
          </a:p>
        </p:txBody>
      </p:sp>
    </p:spTree>
    <p:extLst>
      <p:ext uri="{BB962C8B-B14F-4D97-AF65-F5344CB8AC3E}">
        <p14:creationId xmlns:p14="http://schemas.microsoft.com/office/powerpoint/2010/main" val="2902490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What conclusions can we draw? We developed the theoretical model of positive corona discharge in atmospheric-pressure air. The simulation results show that the plasma channel consists of two areas: corona glow in form of thin jet near the tip electrode and streamer propagating from corona glow towards the grounded electrode. We developed the minimal reaction set in air, which includes electron attachment, impact dissociation, photoionization and so on, which correctly describes the breakdown development. We compared the simulation results with experimental data and obtained good agreement.</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10</a:t>
            </a:fld>
            <a:endParaRPr lang="ru-RU" dirty="0"/>
          </a:p>
        </p:txBody>
      </p:sp>
    </p:spTree>
    <p:extLst>
      <p:ext uri="{BB962C8B-B14F-4D97-AF65-F5344CB8AC3E}">
        <p14:creationId xmlns:p14="http://schemas.microsoft.com/office/powerpoint/2010/main" val="971103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Thank you for your attention!</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11</a:t>
            </a:fld>
            <a:endParaRPr lang="ru-RU" dirty="0"/>
          </a:p>
        </p:txBody>
      </p:sp>
    </p:spTree>
    <p:extLst>
      <p:ext uri="{BB962C8B-B14F-4D97-AF65-F5344CB8AC3E}">
        <p14:creationId xmlns:p14="http://schemas.microsoft.com/office/powerpoint/2010/main" val="3837097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Gas discharge simulation is a very compute-intensive problem. In addition to the requirements for computational resources, the calculation has some difficulties, mainly related to a wide range of initial conditions, the extremely complex physical mechanisms and a three-dimensional structure of discharge. Despite these features we developed a time-dependent theoretical model of corona discharge, which describes the breakdown process in detail and allows to predict the parameters in specific experimental arrangement. Now let’s move to the model description.</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2</a:t>
            </a:fld>
            <a:endParaRPr lang="ru-RU" dirty="0"/>
          </a:p>
        </p:txBody>
      </p:sp>
    </p:spTree>
    <p:extLst>
      <p:ext uri="{BB962C8B-B14F-4D97-AF65-F5344CB8AC3E}">
        <p14:creationId xmlns:p14="http://schemas.microsoft.com/office/powerpoint/2010/main" val="2608287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Our simulation is based on the experimental investigation of corona discharge characteristics, carried out in the Institute of High-Current Electronics. A specific feature of the corona discharge is that, for its formation, it sufficient to apply a high-voltage to the electrode with small radius of curvature. In this case, the discharge was excited in atmospheric-pressure air between thin high-voltage tip and plane grounded electrode. The corona discharge was observed near the high-voltage tip. Based on the experiment, we build a simplified computational geometry.</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3</a:t>
            </a:fld>
            <a:endParaRPr lang="ru-RU" dirty="0"/>
          </a:p>
        </p:txBody>
      </p:sp>
    </p:spTree>
    <p:extLst>
      <p:ext uri="{BB962C8B-B14F-4D97-AF65-F5344CB8AC3E}">
        <p14:creationId xmlns:p14="http://schemas.microsoft.com/office/powerpoint/2010/main" val="3787535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Based on the experiment, we build a simplified computational geometry. A three-dimensional experimental configuration was substituted by a two-dimensional axisymmetric configuration. The geometry parameters was taken from the experiment. The width of computational domain must be large enough so that the open boundaries do not affect the plasma channel.</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4</a:t>
            </a:fld>
            <a:endParaRPr lang="ru-RU" dirty="0"/>
          </a:p>
        </p:txBody>
      </p:sp>
    </p:spTree>
    <p:extLst>
      <p:ext uri="{BB962C8B-B14F-4D97-AF65-F5344CB8AC3E}">
        <p14:creationId xmlns:p14="http://schemas.microsoft.com/office/powerpoint/2010/main" val="3159054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And now I’ll briefly tell you about the mesh. A physics-controlled mesh is not suitable for the problem of local plasma generation. That is why we applied an user-controlled mesh.</a:t>
            </a:r>
            <a:r>
              <a:rPr lang="ru-RU" dirty="0"/>
              <a:t> </a:t>
            </a:r>
            <a:r>
              <a:rPr lang="en-US" dirty="0"/>
              <a:t>To calculate the plasma variables correctly, it is necessary that the mesh size in the entire computation domain be several times smaller than the Debye length. It is also necessary to refine mesh near the tip curvature and the axis of symmetry, where the high plasma density is observed.</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5</a:t>
            </a:fld>
            <a:endParaRPr lang="ru-RU" dirty="0"/>
          </a:p>
        </p:txBody>
      </p:sp>
    </p:spTree>
    <p:extLst>
      <p:ext uri="{BB962C8B-B14F-4D97-AF65-F5344CB8AC3E}">
        <p14:creationId xmlns:p14="http://schemas.microsoft.com/office/powerpoint/2010/main" val="2907883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 hydrodynamic approach</a:t>
            </a:r>
            <a:r>
              <a:rPr lang="ru-RU" dirty="0"/>
              <a:t> </a:t>
            </a:r>
            <a:r>
              <a:rPr lang="en-US" dirty="0"/>
              <a:t>used in the Plasma Module is a well-established theoretical method for describing a high-pressure gas discharge</a:t>
            </a:r>
            <a:r>
              <a:rPr lang="ru-RU" dirty="0"/>
              <a:t>. </a:t>
            </a:r>
            <a:r>
              <a:rPr lang="en-US" dirty="0"/>
              <a:t>The approach</a:t>
            </a:r>
            <a:r>
              <a:rPr lang="ru-RU" dirty="0"/>
              <a:t> </a:t>
            </a:r>
            <a:r>
              <a:rPr lang="en-US" sz="1200" kern="1200" dirty="0">
                <a:solidFill>
                  <a:schemeClr val="tx1"/>
                </a:solidFill>
                <a:effectLst/>
                <a:latin typeface="+mn-lt"/>
                <a:ea typeface="+mn-ea"/>
                <a:cs typeface="+mn-cs"/>
              </a:rPr>
              <a:t>describes plasma as a mixture of electron and ionic “liquids”, moving one through the other. Such “liquids” can be described using the continuity equations coupled with Poisson’s equation for electric field. Pay attention to the right-hand side of the continuity equations:</a:t>
            </a:r>
            <a:r>
              <a:rPr lang="ru-RU"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we’ve added a photoionization source term.</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6</a:t>
            </a:fld>
            <a:endParaRPr lang="ru-RU" dirty="0"/>
          </a:p>
        </p:txBody>
      </p:sp>
    </p:spTree>
    <p:extLst>
      <p:ext uri="{BB962C8B-B14F-4D97-AF65-F5344CB8AC3E}">
        <p14:creationId xmlns:p14="http://schemas.microsoft.com/office/powerpoint/2010/main" val="17802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Photoionization </a:t>
            </a:r>
            <a:r>
              <a:rPr lang="en-US" altLang="en-US" dirty="0"/>
              <a:t>process is described by the linear Helmholtz equation set </a:t>
            </a:r>
            <a:r>
              <a:rPr lang="en-US" dirty="0"/>
              <a:t>using the </a:t>
            </a:r>
            <a:r>
              <a:rPr lang="en-US" i="0" dirty="0"/>
              <a:t>Coefficient Form PDE Interface </a:t>
            </a:r>
            <a:r>
              <a:rPr lang="en-US" dirty="0"/>
              <a:t>of Mathematics Module, and  the term is segregated from the plasma variables. We also</a:t>
            </a:r>
            <a:r>
              <a:rPr lang="ru-RU" dirty="0"/>
              <a:t> </a:t>
            </a:r>
            <a:r>
              <a:rPr lang="en-US" dirty="0"/>
              <a:t>used the reaction terms stabilization in order to avoid approaching zero the electron density values. </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7</a:t>
            </a:fld>
            <a:endParaRPr lang="ru-RU" dirty="0"/>
          </a:p>
        </p:txBody>
      </p:sp>
    </p:spTree>
    <p:extLst>
      <p:ext uri="{BB962C8B-B14F-4D97-AF65-F5344CB8AC3E}">
        <p14:creationId xmlns:p14="http://schemas.microsoft.com/office/powerpoint/2010/main" val="4276691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t>And the last thing to discuss before the results is the plasma-chemical kinetics of atmospheric-pressure air. A complete kinetics of air </a:t>
            </a:r>
            <a:r>
              <a:rPr lang="ru-RU" dirty="0"/>
              <a:t>(</a:t>
            </a:r>
            <a:r>
              <a:rPr lang="en-US" dirty="0"/>
              <a:t>excluding any admixtures) includes over 300 reactions. But most of these reactions do not affect the plasma transport properties. For example, the transitions to various exited states, productions of unstable complexes and radicals, and so on. So our task was to determine the minimal reactions set that allows to correctly describe the development of positive corona discharge. The minimal set includes photoionization, ionization, attachment, O4+ production, recombination and dissociation. </a:t>
            </a:r>
            <a:endParaRPr lang="ru-RU" dirty="0"/>
          </a:p>
        </p:txBody>
      </p:sp>
      <p:sp>
        <p:nvSpPr>
          <p:cNvPr id="4" name="Номер слайда 3"/>
          <p:cNvSpPr>
            <a:spLocks noGrp="1"/>
          </p:cNvSpPr>
          <p:nvPr>
            <p:ph type="sldNum" sz="quarter" idx="5"/>
          </p:nvPr>
        </p:nvSpPr>
        <p:spPr/>
        <p:txBody>
          <a:bodyPr/>
          <a:lstStyle/>
          <a:p>
            <a:fld id="{F2E890B7-2297-42CF-BAAA-B38911955A08}" type="slidenum">
              <a:rPr lang="ru-RU" smtClean="0"/>
              <a:t>8</a:t>
            </a:fld>
            <a:endParaRPr lang="ru-RU" dirty="0"/>
          </a:p>
        </p:txBody>
      </p:sp>
    </p:spTree>
    <p:extLst>
      <p:ext uri="{BB962C8B-B14F-4D97-AF65-F5344CB8AC3E}">
        <p14:creationId xmlns:p14="http://schemas.microsoft.com/office/powerpoint/2010/main" val="2326204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results did we get? On this slide you can see the evolution of plasma variables, such as magnitude of electric field, electron temperature, electron density and negative ion density. A plasma cloud in form of thin jet is produced near the tip curvature. This is so-called corona glow. Jet expansion along the axis of symmetry leads to the abrupt decrease of plasma density in the middle of jet, caused by electron attachment to the molecules. At the front of jet we can see an electric field amplification leading to the streamer formation. Streamer propagation is determined by the photoionization process. The photoelectrons are produced ahead of the front, which leads to their acceleration and gas ionization. Such plasma structure consisting of corona glow and streamer is observed in various experiments.</a:t>
            </a:r>
          </a:p>
        </p:txBody>
      </p:sp>
      <p:sp>
        <p:nvSpPr>
          <p:cNvPr id="4" name="Номер слайда 3"/>
          <p:cNvSpPr>
            <a:spLocks noGrp="1"/>
          </p:cNvSpPr>
          <p:nvPr>
            <p:ph type="sldNum" sz="quarter" idx="5"/>
          </p:nvPr>
        </p:nvSpPr>
        <p:spPr/>
        <p:txBody>
          <a:bodyPr/>
          <a:lstStyle/>
          <a:p>
            <a:fld id="{F2E890B7-2297-42CF-BAAA-B38911955A08}" type="slidenum">
              <a:rPr lang="ru-RU" smtClean="0"/>
              <a:t>9</a:t>
            </a:fld>
            <a:endParaRPr lang="ru-RU" dirty="0"/>
          </a:p>
        </p:txBody>
      </p:sp>
    </p:spTree>
    <p:extLst>
      <p:ext uri="{BB962C8B-B14F-4D97-AF65-F5344CB8AC3E}">
        <p14:creationId xmlns:p14="http://schemas.microsoft.com/office/powerpoint/2010/main" val="1495760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67853B54-CC2F-4045-AD42-B25D997D6FE3}" type="datetime1">
              <a:rPr lang="ru-RU" smtClean="0"/>
              <a:t>22.09.2020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24FCC4F-9120-4B89-9B81-F210862DD28E}" type="slidenum">
              <a:rPr lang="ru-RU" smtClean="0"/>
              <a:t>‹#›</a:t>
            </a:fld>
            <a:endParaRPr lang="ru-R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7989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583C086-073C-46E3-B446-213658CDEA1F}" type="datetime1">
              <a:rPr lang="ru-RU" smtClean="0"/>
              <a:t>22.09.2020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528508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A3C224D-3221-46D0-9039-C88F7A980876}" type="datetime1">
              <a:rPr lang="ru-RU" smtClean="0"/>
              <a:t>22.09.2020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1853170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659F3D0-E6A9-4D78-8B16-93D3B0184205}" type="datetime1">
              <a:rPr lang="ru-RU" smtClean="0"/>
              <a:t>22.09.2020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4033811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52E9789-72C4-4BA4-ADA6-EA2CF457CD57}" type="datetime1">
              <a:rPr lang="ru-RU" smtClean="0"/>
              <a:t>22.09.2020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924FCC4F-9120-4B89-9B81-F210862DD28E}" type="slidenum">
              <a:rPr lang="ru-RU" smtClean="0"/>
              <a:t>‹#›</a:t>
            </a:fld>
            <a:endParaRPr lang="ru-R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3086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23A0F37-0F3E-4728-BEF0-54848F40373D}" type="datetime1">
              <a:rPr lang="ru-RU" smtClean="0"/>
              <a:t>22.09.2020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907852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30504BD6-CAE4-4DCE-8DAD-317D432BFF83}" type="datetime1">
              <a:rPr lang="ru-RU" smtClean="0"/>
              <a:t>22.09.2020</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1340589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3597D94-EE35-47AC-A3BE-9CC859F35A3B}" type="datetime1">
              <a:rPr lang="ru-RU" smtClean="0"/>
              <a:t>22.09.2020</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3639263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62E6710-DDAE-4F10-8180-09738377EF94}" type="datetime1">
              <a:rPr lang="ru-RU" smtClean="0"/>
              <a:t>22.09.2020</a:t>
            </a:fld>
            <a:endParaRPr lang="ru-RU"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dirty="0"/>
          </a:p>
        </p:txBody>
      </p:sp>
      <p:sp>
        <p:nvSpPr>
          <p:cNvPr id="9" name="Slide Number Placeholder 8"/>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2496518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0788739-88B2-4955-8802-1DEC15559717}" type="datetime1">
              <a:rPr lang="ru-RU" smtClean="0"/>
              <a:t>22.09.2020</a:t>
            </a:fld>
            <a:endParaRPr lang="ru-RU"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4FCC4F-9120-4B89-9B81-F210862DD28E}" type="slidenum">
              <a:rPr lang="ru-RU" smtClean="0"/>
              <a:t>‹#›</a:t>
            </a:fld>
            <a:endParaRPr lang="ru-RU" dirty="0"/>
          </a:p>
        </p:txBody>
      </p:sp>
    </p:spTree>
    <p:extLst>
      <p:ext uri="{BB962C8B-B14F-4D97-AF65-F5344CB8AC3E}">
        <p14:creationId xmlns:p14="http://schemas.microsoft.com/office/powerpoint/2010/main" val="2243297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FCB4C3B-24BB-491E-A15C-6588FDC37D92}" type="datetime1">
              <a:rPr lang="ru-RU" smtClean="0"/>
              <a:t>22.09.2020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924FCC4F-9120-4B89-9B81-F210862DD28E}" type="slidenum">
              <a:rPr lang="ru-RU" smtClean="0"/>
              <a:t>‹#›</a:t>
            </a:fld>
            <a:endParaRPr lang="ru-RU" dirty="0"/>
          </a:p>
        </p:txBody>
      </p:sp>
    </p:spTree>
    <p:extLst>
      <p:ext uri="{BB962C8B-B14F-4D97-AF65-F5344CB8AC3E}">
        <p14:creationId xmlns:p14="http://schemas.microsoft.com/office/powerpoint/2010/main" val="2338687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B9A885B-B7EB-4527-8CC1-23C3B2B8055D}" type="datetime1">
              <a:rPr lang="ru-RU" smtClean="0"/>
              <a:t>22.09.2020</a:t>
            </a:fld>
            <a:endParaRPr lang="ru-RU"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4FCC4F-9120-4B89-9B81-F210862DD28E}" type="slidenum">
              <a:rPr lang="ru-RU" smtClean="0"/>
              <a:t>‹#›</a:t>
            </a:fld>
            <a:endParaRPr lang="ru-RU"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42169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gif"/><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2.gif"/><Relationship Id="rId5" Type="http://schemas.openxmlformats.org/officeDocument/2006/relationships/image" Target="../media/image11.gif"/><Relationship Id="rId10" Type="http://schemas.openxmlformats.org/officeDocument/2006/relationships/image" Target="../media/image18.png"/><Relationship Id="rId4" Type="http://schemas.openxmlformats.org/officeDocument/2006/relationships/image" Target="../media/image10.gif"/><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A63688-D4AE-4DED-8666-B3BBAFD65E49}"/>
              </a:ext>
            </a:extLst>
          </p:cNvPr>
          <p:cNvSpPr>
            <a:spLocks noGrp="1"/>
          </p:cNvSpPr>
          <p:nvPr>
            <p:ph type="ctrTitle"/>
          </p:nvPr>
        </p:nvSpPr>
        <p:spPr>
          <a:xfrm>
            <a:off x="966000" y="2579536"/>
            <a:ext cx="10260000" cy="1620837"/>
          </a:xfrm>
        </p:spPr>
        <p:txBody>
          <a:bodyPr anchor="ctr">
            <a:normAutofit fontScale="90000"/>
          </a:bodyPr>
          <a:lstStyle/>
          <a:p>
            <a:pPr algn="ctr"/>
            <a:r>
              <a:rPr lang="en-US" sz="5400" b="1" dirty="0"/>
              <a:t>Theoretical Simulation of Positive Corona Discharge in Atmospheric-pressure Air</a:t>
            </a:r>
            <a:endParaRPr lang="ru-RU" sz="5400" b="1" dirty="0"/>
          </a:p>
        </p:txBody>
      </p:sp>
      <p:sp>
        <p:nvSpPr>
          <p:cNvPr id="3" name="Подзаголовок 2">
            <a:extLst>
              <a:ext uri="{FF2B5EF4-FFF2-40B4-BE49-F238E27FC236}">
                <a16:creationId xmlns:a16="http://schemas.microsoft.com/office/drawing/2014/main" id="{379B430B-79AC-4B32-BA17-E95F138065CE}"/>
              </a:ext>
            </a:extLst>
          </p:cNvPr>
          <p:cNvSpPr>
            <a:spLocks noGrp="1"/>
          </p:cNvSpPr>
          <p:nvPr>
            <p:ph type="subTitle" idx="1"/>
          </p:nvPr>
        </p:nvSpPr>
        <p:spPr>
          <a:xfrm>
            <a:off x="1432724" y="4474646"/>
            <a:ext cx="9793276" cy="874838"/>
          </a:xfrm>
        </p:spPr>
        <p:txBody>
          <a:bodyPr anchor="ctr">
            <a:normAutofit fontScale="85000" lnSpcReduction="10000"/>
          </a:bodyPr>
          <a:lstStyle/>
          <a:p>
            <a:r>
              <a:rPr lang="en-US" b="1" u="sng" cap="none" spc="0" dirty="0">
                <a:latin typeface="+mn-lt"/>
                <a:cs typeface="Calibri" panose="020F0502020204030204" pitchFamily="34" charset="0"/>
              </a:rPr>
              <a:t>A. O. Kokovin</a:t>
            </a:r>
            <a:r>
              <a:rPr lang="en-US" b="1" cap="none" spc="0" dirty="0">
                <a:latin typeface="+mn-lt"/>
                <a:cs typeface="Calibri" panose="020F0502020204030204" pitchFamily="34" charset="0"/>
              </a:rPr>
              <a:t>, A.V, Kozyrev, V. Yu. Kozhevnikov, and V. S. Igumnov</a:t>
            </a:r>
            <a:endParaRPr lang="en-US" b="1" cap="none" spc="0" baseline="30000" dirty="0">
              <a:latin typeface="+mn-lt"/>
              <a:cs typeface="Calibri" panose="020F0502020204030204" pitchFamily="34" charset="0"/>
            </a:endParaRPr>
          </a:p>
          <a:p>
            <a:r>
              <a:rPr lang="en-US" i="1" cap="none" spc="0" dirty="0">
                <a:latin typeface="+mn-lt"/>
                <a:cs typeface="Calibri" panose="020F0502020204030204" pitchFamily="34" charset="0"/>
              </a:rPr>
              <a:t>Laboratory of Theoretical Physics, Institute of High Current Electronics SB RAS, Tomsk, Russia</a:t>
            </a:r>
          </a:p>
        </p:txBody>
      </p:sp>
      <p:pic>
        <p:nvPicPr>
          <p:cNvPr id="5" name="Рисунок 4">
            <a:extLst>
              <a:ext uri="{FF2B5EF4-FFF2-40B4-BE49-F238E27FC236}">
                <a16:creationId xmlns:a16="http://schemas.microsoft.com/office/drawing/2014/main" id="{7327FC4D-B805-4304-A5BE-01FCE4AA1B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000" y="517863"/>
            <a:ext cx="4498857" cy="1834900"/>
          </a:xfrm>
          <a:prstGeom prst="rect">
            <a:avLst/>
          </a:prstGeom>
        </p:spPr>
      </p:pic>
      <p:pic>
        <p:nvPicPr>
          <p:cNvPr id="7" name="Рисунок 6">
            <a:extLst>
              <a:ext uri="{FF2B5EF4-FFF2-40B4-BE49-F238E27FC236}">
                <a16:creationId xmlns:a16="http://schemas.microsoft.com/office/drawing/2014/main" id="{336120EB-BC80-4423-9F83-77711BD06B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6649" y="517863"/>
            <a:ext cx="3853824" cy="1512819"/>
          </a:xfrm>
          <a:prstGeom prst="rect">
            <a:avLst/>
          </a:prstGeom>
        </p:spPr>
      </p:pic>
    </p:spTree>
    <p:extLst>
      <p:ext uri="{BB962C8B-B14F-4D97-AF65-F5344CB8AC3E}">
        <p14:creationId xmlns:p14="http://schemas.microsoft.com/office/powerpoint/2010/main" val="854331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42F090-97B3-44EA-9FA0-FFA203F01AED}"/>
              </a:ext>
            </a:extLst>
          </p:cNvPr>
          <p:cNvSpPr>
            <a:spLocks noGrp="1"/>
          </p:cNvSpPr>
          <p:nvPr>
            <p:ph type="title"/>
          </p:nvPr>
        </p:nvSpPr>
        <p:spPr/>
        <p:txBody>
          <a:bodyPr/>
          <a:lstStyle/>
          <a:p>
            <a:r>
              <a:rPr lang="en-US" b="1" dirty="0"/>
              <a:t>Conclusions</a:t>
            </a:r>
            <a:endParaRPr lang="ru-RU" b="1" dirty="0"/>
          </a:p>
        </p:txBody>
      </p:sp>
      <p:sp>
        <p:nvSpPr>
          <p:cNvPr id="3" name="Объект 2">
            <a:extLst>
              <a:ext uri="{FF2B5EF4-FFF2-40B4-BE49-F238E27FC236}">
                <a16:creationId xmlns:a16="http://schemas.microsoft.com/office/drawing/2014/main" id="{441944ED-948A-416D-B46F-C7568A8796DC}"/>
              </a:ext>
            </a:extLst>
          </p:cNvPr>
          <p:cNvSpPr>
            <a:spLocks noGrp="1"/>
          </p:cNvSpPr>
          <p:nvPr>
            <p:ph idx="1"/>
          </p:nvPr>
        </p:nvSpPr>
        <p:spPr/>
        <p:txBody>
          <a:bodyPr anchor="ctr">
            <a:normAutofit/>
          </a:bodyPr>
          <a:lstStyle/>
          <a:p>
            <a:pPr marL="360363" indent="-360363" algn="just">
              <a:buFont typeface="Arial" panose="020B0604020202020204" pitchFamily="34" charset="0"/>
              <a:buChar char="•"/>
            </a:pPr>
            <a:r>
              <a:rPr lang="en-US" sz="2400" dirty="0"/>
              <a:t>The development of positive corona discharge in atmospheric-pressure air was numerically simulated. The plasma channel structure consists of two areas: </a:t>
            </a:r>
            <a:r>
              <a:rPr lang="en-US" sz="2400" i="1" dirty="0"/>
              <a:t>ionization area </a:t>
            </a:r>
            <a:r>
              <a:rPr lang="en-US" sz="2400" dirty="0"/>
              <a:t>(“</a:t>
            </a:r>
            <a:r>
              <a:rPr lang="en-US" sz="2400" i="1" dirty="0"/>
              <a:t>corona glow</a:t>
            </a:r>
            <a:r>
              <a:rPr lang="en-US" sz="2400" dirty="0"/>
              <a:t>”) near the tip electrode in form of thin jet and </a:t>
            </a:r>
            <a:r>
              <a:rPr lang="en-US" sz="2400" i="1" dirty="0"/>
              <a:t>streamer</a:t>
            </a:r>
            <a:r>
              <a:rPr lang="en-US" sz="2400" dirty="0"/>
              <a:t> propagating from corona glow towards the grounded electrode</a:t>
            </a:r>
          </a:p>
          <a:p>
            <a:pPr marL="360363" indent="-360363" algn="just">
              <a:buFont typeface="Arial" panose="020B0604020202020204" pitchFamily="34" charset="0"/>
              <a:buChar char="•"/>
            </a:pPr>
            <a:r>
              <a:rPr lang="en-US" sz="2400" dirty="0"/>
              <a:t>The minimal plasma-chemical reaction set in air including electron attachment, dissociation, photoionization etc. was developed</a:t>
            </a:r>
          </a:p>
          <a:p>
            <a:pPr marL="360363" indent="-360363" algn="just">
              <a:buFont typeface="Arial" panose="020B0604020202020204" pitchFamily="34" charset="0"/>
              <a:buChar char="•"/>
            </a:pPr>
            <a:r>
              <a:rPr lang="en-US" sz="2400" dirty="0"/>
              <a:t>Comparison with experiment has showed that the simulation results are in good agreement with experimental data</a:t>
            </a:r>
            <a:endParaRPr lang="ru-RU" sz="2400" dirty="0"/>
          </a:p>
        </p:txBody>
      </p:sp>
      <p:sp>
        <p:nvSpPr>
          <p:cNvPr id="4" name="Номер слайда 3">
            <a:extLst>
              <a:ext uri="{FF2B5EF4-FFF2-40B4-BE49-F238E27FC236}">
                <a16:creationId xmlns:a16="http://schemas.microsoft.com/office/drawing/2014/main" id="{C364968C-CB45-4391-832F-CCDCAF610E7C}"/>
              </a:ext>
            </a:extLst>
          </p:cNvPr>
          <p:cNvSpPr>
            <a:spLocks noGrp="1"/>
          </p:cNvSpPr>
          <p:nvPr>
            <p:ph type="sldNum" sz="quarter" idx="12"/>
          </p:nvPr>
        </p:nvSpPr>
        <p:spPr/>
        <p:txBody>
          <a:bodyPr/>
          <a:lstStyle/>
          <a:p>
            <a:fld id="{924FCC4F-9120-4B89-9B81-F210862DD28E}" type="slidenum">
              <a:rPr lang="ru-RU" sz="2000" smtClean="0"/>
              <a:t>10</a:t>
            </a:fld>
            <a:endParaRPr lang="ru-RU" sz="2000" dirty="0"/>
          </a:p>
        </p:txBody>
      </p:sp>
    </p:spTree>
    <p:extLst>
      <p:ext uri="{BB962C8B-B14F-4D97-AF65-F5344CB8AC3E}">
        <p14:creationId xmlns:p14="http://schemas.microsoft.com/office/powerpoint/2010/main" val="1823259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86E7338E-5CBA-4617-BB1D-C2192009E64F}"/>
              </a:ext>
            </a:extLst>
          </p:cNvPr>
          <p:cNvSpPr>
            <a:spLocks noGrp="1"/>
          </p:cNvSpPr>
          <p:nvPr>
            <p:ph type="ctrTitle"/>
          </p:nvPr>
        </p:nvSpPr>
        <p:spPr/>
        <p:txBody>
          <a:bodyPr/>
          <a:lstStyle/>
          <a:p>
            <a:pPr algn="ctr"/>
            <a:r>
              <a:rPr lang="en-US" b="1" dirty="0"/>
              <a:t>Thank you!</a:t>
            </a:r>
            <a:endParaRPr lang="ru-RU" b="1" dirty="0"/>
          </a:p>
        </p:txBody>
      </p:sp>
    </p:spTree>
    <p:extLst>
      <p:ext uri="{BB962C8B-B14F-4D97-AF65-F5344CB8AC3E}">
        <p14:creationId xmlns:p14="http://schemas.microsoft.com/office/powerpoint/2010/main" val="3305779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2143A4-59FA-4844-8154-8A931DC5F1CE}"/>
              </a:ext>
            </a:extLst>
          </p:cNvPr>
          <p:cNvSpPr>
            <a:spLocks noGrp="1"/>
          </p:cNvSpPr>
          <p:nvPr>
            <p:ph type="title"/>
          </p:nvPr>
        </p:nvSpPr>
        <p:spPr/>
        <p:txBody>
          <a:bodyPr/>
          <a:lstStyle/>
          <a:p>
            <a:r>
              <a:rPr lang="en-US" b="1" dirty="0"/>
              <a:t>Introduction</a:t>
            </a:r>
            <a:br>
              <a:rPr lang="en-US" dirty="0"/>
            </a:br>
            <a:r>
              <a:rPr lang="en-US" sz="2800" i="1" dirty="0"/>
              <a:t>Gas discharge simulation features</a:t>
            </a:r>
            <a:endParaRPr lang="ru-RU" sz="2800" i="1" dirty="0"/>
          </a:p>
        </p:txBody>
      </p:sp>
      <p:sp>
        <p:nvSpPr>
          <p:cNvPr id="16" name="Объект 15">
            <a:extLst>
              <a:ext uri="{FF2B5EF4-FFF2-40B4-BE49-F238E27FC236}">
                <a16:creationId xmlns:a16="http://schemas.microsoft.com/office/drawing/2014/main" id="{71D3EEFA-8163-4301-A7B1-3C30975ED1E0}"/>
              </a:ext>
            </a:extLst>
          </p:cNvPr>
          <p:cNvSpPr>
            <a:spLocks noGrp="1"/>
          </p:cNvSpPr>
          <p:nvPr>
            <p:ph idx="1"/>
          </p:nvPr>
        </p:nvSpPr>
        <p:spPr/>
        <p:txBody>
          <a:bodyPr anchor="ctr">
            <a:normAutofit/>
          </a:bodyPr>
          <a:lstStyle/>
          <a:p>
            <a:pPr marL="360363" indent="-360363" algn="just">
              <a:buFont typeface="Arial" panose="020B0604020202020204" pitchFamily="34" charset="0"/>
              <a:buChar char="•"/>
            </a:pPr>
            <a:r>
              <a:rPr lang="en-US" sz="2400" dirty="0"/>
              <a:t>A wide range of initial conditions, under which gas breakdown occurs</a:t>
            </a:r>
          </a:p>
          <a:p>
            <a:pPr marL="360363" indent="-360363" algn="just">
              <a:buFont typeface="Arial" panose="020B0604020202020204" pitchFamily="34" charset="0"/>
              <a:buChar char="•"/>
            </a:pPr>
            <a:r>
              <a:rPr lang="en-US" sz="2400" dirty="0"/>
              <a:t>The physical mechanisms that are extremely complex for experimental diagnostics and theoretical description and are responsible for behavior pattern of this phenomenon</a:t>
            </a:r>
          </a:p>
          <a:p>
            <a:pPr marL="360363" indent="-360363" algn="just">
              <a:buFont typeface="Arial" panose="020B0604020202020204" pitchFamily="34" charset="0"/>
              <a:buChar char="•"/>
            </a:pPr>
            <a:r>
              <a:rPr lang="en-US" sz="2400" dirty="0"/>
              <a:t>Three-dimensional spatio-temporal structure of discharge, which makes very high demands on the computational resources (primarily performance)</a:t>
            </a:r>
          </a:p>
        </p:txBody>
      </p:sp>
      <p:sp>
        <p:nvSpPr>
          <p:cNvPr id="4" name="Номер слайда 3">
            <a:extLst>
              <a:ext uri="{FF2B5EF4-FFF2-40B4-BE49-F238E27FC236}">
                <a16:creationId xmlns:a16="http://schemas.microsoft.com/office/drawing/2014/main" id="{E2524057-F5D2-490C-9F53-221E6E14B3A9}"/>
              </a:ext>
            </a:extLst>
          </p:cNvPr>
          <p:cNvSpPr>
            <a:spLocks noGrp="1"/>
          </p:cNvSpPr>
          <p:nvPr>
            <p:ph type="sldNum" sz="quarter" idx="12"/>
          </p:nvPr>
        </p:nvSpPr>
        <p:spPr/>
        <p:txBody>
          <a:bodyPr/>
          <a:lstStyle/>
          <a:p>
            <a:fld id="{924FCC4F-9120-4B89-9B81-F210862DD28E}" type="slidenum">
              <a:rPr lang="ru-RU" sz="2000" smtClean="0"/>
              <a:pPr/>
              <a:t>2</a:t>
            </a:fld>
            <a:endParaRPr lang="ru-RU" sz="2000" dirty="0"/>
          </a:p>
        </p:txBody>
      </p:sp>
    </p:spTree>
    <p:extLst>
      <p:ext uri="{BB962C8B-B14F-4D97-AF65-F5344CB8AC3E}">
        <p14:creationId xmlns:p14="http://schemas.microsoft.com/office/powerpoint/2010/main" val="3305948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2143A4-59FA-4844-8154-8A931DC5F1CE}"/>
              </a:ext>
            </a:extLst>
          </p:cNvPr>
          <p:cNvSpPr>
            <a:spLocks noGrp="1"/>
          </p:cNvSpPr>
          <p:nvPr>
            <p:ph type="title"/>
          </p:nvPr>
        </p:nvSpPr>
        <p:spPr/>
        <p:txBody>
          <a:bodyPr/>
          <a:lstStyle/>
          <a:p>
            <a:r>
              <a:rPr lang="en-US" b="1" dirty="0"/>
              <a:t>Experimental background</a:t>
            </a:r>
            <a:br>
              <a:rPr lang="en-US" dirty="0"/>
            </a:br>
            <a:r>
              <a:rPr lang="en-US" sz="2800" i="1" dirty="0"/>
              <a:t>Positive corona discharge*</a:t>
            </a:r>
            <a:endParaRPr lang="ru-RU" sz="2800" i="1" dirty="0"/>
          </a:p>
        </p:txBody>
      </p:sp>
      <p:sp>
        <p:nvSpPr>
          <p:cNvPr id="16" name="TextBox 18">
            <a:extLst>
              <a:ext uri="{FF2B5EF4-FFF2-40B4-BE49-F238E27FC236}">
                <a16:creationId xmlns:a16="http://schemas.microsoft.com/office/drawing/2014/main" id="{F603F43E-4049-4907-8068-4778C9E74513}"/>
              </a:ext>
            </a:extLst>
          </p:cNvPr>
          <p:cNvSpPr txBox="1">
            <a:spLocks noGrp="1" noChangeArrowheads="1"/>
          </p:cNvSpPr>
          <p:nvPr>
            <p:ph sz="half" idx="1"/>
          </p:nvPr>
        </p:nvSpPr>
        <p:spPr>
          <a:xfrm>
            <a:off x="1097280" y="1845734"/>
            <a:ext cx="2821578" cy="4023360"/>
          </a:xfrm>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360363" indent="-360363">
              <a:buFont typeface="Arial" panose="020B0604020202020204" pitchFamily="34" charset="0"/>
              <a:buChar char="•"/>
            </a:pPr>
            <a:r>
              <a:rPr lang="en-US" altLang="ru-RU" dirty="0"/>
              <a:t>Curvature radius of tip	 </a:t>
            </a:r>
            <a:r>
              <a:rPr lang="en-US" altLang="ru-RU" b="1" i="1" dirty="0"/>
              <a:t>r</a:t>
            </a:r>
            <a:r>
              <a:rPr lang="en-US" altLang="ru-RU" b="1" i="1" baseline="-25000" dirty="0"/>
              <a:t>curv</a:t>
            </a:r>
            <a:r>
              <a:rPr lang="en-US" altLang="ru-RU" b="1" dirty="0"/>
              <a:t> = 10…100 </a:t>
            </a:r>
            <a:r>
              <a:rPr lang="el-GR" altLang="ru-RU" b="1" dirty="0"/>
              <a:t>μ</a:t>
            </a:r>
            <a:r>
              <a:rPr lang="en-US" altLang="ru-RU" b="1" dirty="0"/>
              <a:t>m</a:t>
            </a:r>
          </a:p>
          <a:p>
            <a:pPr marL="360363" indent="-360363">
              <a:buFont typeface="Arial" panose="020B0604020202020204" pitchFamily="34" charset="0"/>
              <a:buChar char="•"/>
            </a:pPr>
            <a:r>
              <a:rPr lang="en-US" altLang="ru-RU" dirty="0"/>
              <a:t>Interelectrode distance</a:t>
            </a:r>
            <a:br>
              <a:rPr lang="ru-RU" altLang="ru-RU" dirty="0"/>
            </a:br>
            <a:r>
              <a:rPr lang="en-US" altLang="ru-RU" b="1" i="1" dirty="0"/>
              <a:t>d</a:t>
            </a:r>
            <a:r>
              <a:rPr lang="en-US" altLang="ru-RU" b="1" dirty="0"/>
              <a:t> = 10…30 mm</a:t>
            </a:r>
          </a:p>
          <a:p>
            <a:pPr marL="360363" indent="-360363">
              <a:buFont typeface="Arial" panose="020B0604020202020204" pitchFamily="34" charset="0"/>
              <a:buChar char="•"/>
            </a:pPr>
            <a:r>
              <a:rPr lang="en-US" altLang="ru-RU" dirty="0"/>
              <a:t>Air pressure</a:t>
            </a:r>
            <a:br>
              <a:rPr lang="ru-RU" altLang="ru-RU" dirty="0"/>
            </a:br>
            <a:r>
              <a:rPr lang="en-US" altLang="ru-RU" b="1" i="1" dirty="0"/>
              <a:t>p</a:t>
            </a:r>
            <a:r>
              <a:rPr lang="en-US" altLang="ru-RU" b="1" dirty="0"/>
              <a:t> = 1 atm</a:t>
            </a:r>
          </a:p>
          <a:p>
            <a:pPr marL="360363" indent="-360363">
              <a:buFont typeface="Arial" panose="020B0604020202020204" pitchFamily="34" charset="0"/>
              <a:buChar char="•"/>
            </a:pPr>
            <a:r>
              <a:rPr lang="en-US" altLang="ru-RU" dirty="0"/>
              <a:t>DC voltage applied</a:t>
            </a:r>
            <a:br>
              <a:rPr lang="ru-RU" altLang="ru-RU" dirty="0"/>
            </a:br>
            <a:r>
              <a:rPr lang="en-US" altLang="ru-RU" b="1" i="1" dirty="0"/>
              <a:t>U</a:t>
            </a:r>
            <a:r>
              <a:rPr lang="en-US" altLang="ru-RU" b="1" i="1" baseline="-25000" dirty="0"/>
              <a:t>0</a:t>
            </a:r>
            <a:r>
              <a:rPr lang="en-US" altLang="ru-RU" b="1" dirty="0"/>
              <a:t> = +5-15 kV</a:t>
            </a:r>
            <a:endParaRPr lang="ru-RU" altLang="ru-RU" b="1" dirty="0"/>
          </a:p>
        </p:txBody>
      </p:sp>
      <p:pic>
        <p:nvPicPr>
          <p:cNvPr id="18" name="Объект 17">
            <a:extLst>
              <a:ext uri="{FF2B5EF4-FFF2-40B4-BE49-F238E27FC236}">
                <a16:creationId xmlns:a16="http://schemas.microsoft.com/office/drawing/2014/main" id="{AF5E9909-42B3-4714-ACC1-AC830D8A916D}"/>
              </a:ext>
            </a:extLst>
          </p:cNvPr>
          <p:cNvPicPr>
            <a:picLocks noGrp="1" noChangeAspect="1"/>
          </p:cNvPicPr>
          <p:nvPr>
            <p:ph sz="half" idx="2"/>
          </p:nvPr>
        </p:nvPicPr>
        <p:blipFill rotWithShape="1">
          <a:blip r:embed="rId3"/>
          <a:srcRect l="512" t="4336" r="3753" b="4915"/>
          <a:stretch/>
        </p:blipFill>
        <p:spPr>
          <a:xfrm>
            <a:off x="5445673" y="2128827"/>
            <a:ext cx="5574153" cy="1936150"/>
          </a:xfrm>
        </p:spPr>
      </p:pic>
      <p:sp>
        <p:nvSpPr>
          <p:cNvPr id="4" name="Номер слайда 3">
            <a:extLst>
              <a:ext uri="{FF2B5EF4-FFF2-40B4-BE49-F238E27FC236}">
                <a16:creationId xmlns:a16="http://schemas.microsoft.com/office/drawing/2014/main" id="{E2524057-F5D2-490C-9F53-221E6E14B3A9}"/>
              </a:ext>
            </a:extLst>
          </p:cNvPr>
          <p:cNvSpPr>
            <a:spLocks noGrp="1"/>
          </p:cNvSpPr>
          <p:nvPr>
            <p:ph type="sldNum" sz="quarter" idx="12"/>
          </p:nvPr>
        </p:nvSpPr>
        <p:spPr/>
        <p:txBody>
          <a:bodyPr/>
          <a:lstStyle/>
          <a:p>
            <a:fld id="{924FCC4F-9120-4B89-9B81-F210862DD28E}" type="slidenum">
              <a:rPr lang="ru-RU" sz="2000" smtClean="0"/>
              <a:pPr/>
              <a:t>3</a:t>
            </a:fld>
            <a:endParaRPr lang="ru-RU" sz="2000" dirty="0"/>
          </a:p>
        </p:txBody>
      </p:sp>
      <p:sp>
        <p:nvSpPr>
          <p:cNvPr id="13" name="Прямоугольник 2">
            <a:extLst>
              <a:ext uri="{FF2B5EF4-FFF2-40B4-BE49-F238E27FC236}">
                <a16:creationId xmlns:a16="http://schemas.microsoft.com/office/drawing/2014/main" id="{433BCBFB-B626-42C0-9598-71EA3E8366FB}"/>
              </a:ext>
            </a:extLst>
          </p:cNvPr>
          <p:cNvSpPr>
            <a:spLocks noChangeArrowheads="1"/>
          </p:cNvSpPr>
          <p:nvPr/>
        </p:nvSpPr>
        <p:spPr bwMode="auto">
          <a:xfrm>
            <a:off x="1096963" y="6421438"/>
            <a:ext cx="1005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ru-RU" sz="2000" dirty="0">
                <a:solidFill>
                  <a:schemeClr val="bg1"/>
                </a:solidFill>
                <a:latin typeface="+mn-lt"/>
                <a:ea typeface="Cambria" panose="02040503050406030204" pitchFamily="18" charset="0"/>
                <a:cs typeface="Times New Roman" panose="02020603050405020304" pitchFamily="18" charset="0"/>
              </a:rPr>
              <a:t>*Tarasenko, V.F., Baksht, E.Kh. // Plasma Physics Reports. 44(5), pp. 520-532 (2018)</a:t>
            </a:r>
          </a:p>
        </p:txBody>
      </p:sp>
      <p:sp>
        <p:nvSpPr>
          <p:cNvPr id="14" name="TextBox 23">
            <a:extLst>
              <a:ext uri="{FF2B5EF4-FFF2-40B4-BE49-F238E27FC236}">
                <a16:creationId xmlns:a16="http://schemas.microsoft.com/office/drawing/2014/main" id="{1B7E7BDC-78AD-445F-8D57-922A844FBF6C}"/>
              </a:ext>
            </a:extLst>
          </p:cNvPr>
          <p:cNvSpPr txBox="1">
            <a:spLocks noChangeArrowheads="1"/>
          </p:cNvSpPr>
          <p:nvPr/>
        </p:nvSpPr>
        <p:spPr bwMode="auto">
          <a:xfrm>
            <a:off x="6228051" y="1725295"/>
            <a:ext cx="43159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ru-RU" sz="2000" b="1" dirty="0">
                <a:latin typeface="+mn-lt"/>
                <a:ea typeface="Cambria" panose="02040503050406030204" pitchFamily="18" charset="0"/>
                <a:cs typeface="Times New Roman" panose="02020603050405020304" pitchFamily="18" charset="0"/>
              </a:rPr>
              <a:t>Photograph of the corona glow</a:t>
            </a:r>
            <a:endParaRPr lang="ru-RU" altLang="ru-RU" sz="2000" dirty="0">
              <a:latin typeface="+mn-lt"/>
              <a:ea typeface="Cambria" panose="02040503050406030204" pitchFamily="18" charset="0"/>
              <a:cs typeface="Times New Roman" panose="02020603050405020304" pitchFamily="18" charset="0"/>
            </a:endParaRPr>
          </a:p>
        </p:txBody>
      </p:sp>
      <p:grpSp>
        <p:nvGrpSpPr>
          <p:cNvPr id="3" name="Группа 2">
            <a:extLst>
              <a:ext uri="{FF2B5EF4-FFF2-40B4-BE49-F238E27FC236}">
                <a16:creationId xmlns:a16="http://schemas.microsoft.com/office/drawing/2014/main" id="{E37D1030-919B-46BF-94F2-65D5964803A9}"/>
              </a:ext>
            </a:extLst>
          </p:cNvPr>
          <p:cNvGrpSpPr/>
          <p:nvPr/>
        </p:nvGrpSpPr>
        <p:grpSpPr>
          <a:xfrm>
            <a:off x="5445673" y="4072805"/>
            <a:ext cx="5759999" cy="2242516"/>
            <a:chOff x="1416674" y="1875605"/>
            <a:chExt cx="5759999" cy="2242516"/>
          </a:xfrm>
        </p:grpSpPr>
        <p:grpSp>
          <p:nvGrpSpPr>
            <p:cNvPr id="8" name="Группа 10">
              <a:extLst>
                <a:ext uri="{FF2B5EF4-FFF2-40B4-BE49-F238E27FC236}">
                  <a16:creationId xmlns:a16="http://schemas.microsoft.com/office/drawing/2014/main" id="{5C75E074-45B2-43B4-AE11-C7AE107AF9E7}"/>
                </a:ext>
              </a:extLst>
            </p:cNvPr>
            <p:cNvGrpSpPr>
              <a:grpSpLocks/>
            </p:cNvGrpSpPr>
            <p:nvPr/>
          </p:nvGrpSpPr>
          <p:grpSpPr bwMode="auto">
            <a:xfrm>
              <a:off x="1416674" y="1875605"/>
              <a:ext cx="5759999" cy="1885915"/>
              <a:chOff x="1408564" y="1875757"/>
              <a:chExt cx="5461037" cy="1574241"/>
            </a:xfrm>
          </p:grpSpPr>
          <p:grpSp>
            <p:nvGrpSpPr>
              <p:cNvPr id="9" name="Группа 9">
                <a:extLst>
                  <a:ext uri="{FF2B5EF4-FFF2-40B4-BE49-F238E27FC236}">
                    <a16:creationId xmlns:a16="http://schemas.microsoft.com/office/drawing/2014/main" id="{4F5D82E5-9A51-4AF8-9228-736E70B3DFFF}"/>
                  </a:ext>
                </a:extLst>
              </p:cNvPr>
              <p:cNvGrpSpPr>
                <a:grpSpLocks/>
              </p:cNvGrpSpPr>
              <p:nvPr/>
            </p:nvGrpSpPr>
            <p:grpSpPr bwMode="auto">
              <a:xfrm>
                <a:off x="1408564" y="1875757"/>
                <a:ext cx="5461037" cy="1574241"/>
                <a:chOff x="1408564" y="1875757"/>
                <a:chExt cx="5461037" cy="1574241"/>
              </a:xfrm>
            </p:grpSpPr>
            <p:pic>
              <p:nvPicPr>
                <p:cNvPr id="11" name="Рисунок 3">
                  <a:extLst>
                    <a:ext uri="{FF2B5EF4-FFF2-40B4-BE49-F238E27FC236}">
                      <a16:creationId xmlns:a16="http://schemas.microsoft.com/office/drawing/2014/main" id="{1B0BFE5B-CC7F-49DA-ABE1-A8FB115C019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214" r="22491"/>
                <a:stretch/>
              </p:blipFill>
              <p:spPr bwMode="auto">
                <a:xfrm>
                  <a:off x="1408564" y="1875757"/>
                  <a:ext cx="5461037" cy="1574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a:extLst>
                    <a:ext uri="{FF2B5EF4-FFF2-40B4-BE49-F238E27FC236}">
                      <a16:creationId xmlns:a16="http://schemas.microsoft.com/office/drawing/2014/main" id="{B75E1B65-DB1E-4AD5-B75D-E60FC6A7DD64}"/>
                    </a:ext>
                  </a:extLst>
                </p:cNvPr>
                <p:cNvSpPr txBox="1">
                  <a:spLocks noChangeArrowheads="1"/>
                </p:cNvSpPr>
                <p:nvPr/>
              </p:nvSpPr>
              <p:spPr bwMode="auto">
                <a:xfrm>
                  <a:off x="4928459" y="2597660"/>
                  <a:ext cx="754251" cy="33398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ru-RU" sz="2000" dirty="0">
                      <a:solidFill>
                        <a:schemeClr val="bg1"/>
                      </a:solidFill>
                      <a:latin typeface="+mn-lt"/>
                      <a:ea typeface="Cambria" panose="02040503050406030204" pitchFamily="18" charset="0"/>
                      <a:cs typeface="Times New Roman" panose="02020603050405020304" pitchFamily="18" charset="0"/>
                    </a:rPr>
                    <a:t>1 cm</a:t>
                  </a:r>
                  <a:endParaRPr lang="ru-RU" altLang="ru-RU" sz="2000" dirty="0">
                    <a:solidFill>
                      <a:schemeClr val="bg1"/>
                    </a:solidFill>
                    <a:latin typeface="+mn-lt"/>
                    <a:ea typeface="Cambria" panose="02040503050406030204" pitchFamily="18" charset="0"/>
                    <a:cs typeface="Times New Roman" panose="02020603050405020304" pitchFamily="18" charset="0"/>
                  </a:endParaRPr>
                </a:p>
              </p:txBody>
            </p:sp>
          </p:grpSp>
          <p:sp>
            <p:nvSpPr>
              <p:cNvPr id="10" name="Прямоугольник 9">
                <a:extLst>
                  <a:ext uri="{FF2B5EF4-FFF2-40B4-BE49-F238E27FC236}">
                    <a16:creationId xmlns:a16="http://schemas.microsoft.com/office/drawing/2014/main" id="{7D2171DD-8FE4-40D8-A8A7-4B474030EC96}"/>
                  </a:ext>
                </a:extLst>
              </p:cNvPr>
              <p:cNvSpPr/>
              <p:nvPr/>
            </p:nvSpPr>
            <p:spPr>
              <a:xfrm>
                <a:off x="4472949" y="1890865"/>
                <a:ext cx="911019" cy="3889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grpSp>
        <p:sp>
          <p:nvSpPr>
            <p:cNvPr id="15" name="TextBox 23">
              <a:extLst>
                <a:ext uri="{FF2B5EF4-FFF2-40B4-BE49-F238E27FC236}">
                  <a16:creationId xmlns:a16="http://schemas.microsoft.com/office/drawing/2014/main" id="{6864BC77-A049-4F14-AFCD-60DE04A2A4ED}"/>
                </a:ext>
              </a:extLst>
            </p:cNvPr>
            <p:cNvSpPr txBox="1">
              <a:spLocks noChangeArrowheads="1"/>
            </p:cNvSpPr>
            <p:nvPr/>
          </p:nvSpPr>
          <p:spPr bwMode="auto">
            <a:xfrm>
              <a:off x="2141576" y="3718011"/>
              <a:ext cx="44309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ru-RU" sz="2000" b="1" dirty="0">
                  <a:latin typeface="+mn-lt"/>
                  <a:ea typeface="Cambria" panose="02040503050406030204" pitchFamily="18" charset="0"/>
                  <a:cs typeface="Times New Roman" panose="02020603050405020304" pitchFamily="18" charset="0"/>
                </a:rPr>
                <a:t>Tip-to-plane geometry configuration</a:t>
              </a:r>
              <a:endParaRPr lang="ru-RU" altLang="ru-RU" sz="2000" dirty="0">
                <a:latin typeface="+mn-lt"/>
                <a:ea typeface="Cambria" panose="02040503050406030204" pitchFamily="18" charset="0"/>
                <a:cs typeface="Times New Roman" panose="02020603050405020304" pitchFamily="18" charset="0"/>
              </a:endParaRPr>
            </a:p>
          </p:txBody>
        </p:sp>
      </p:grpSp>
      <p:sp>
        <p:nvSpPr>
          <p:cNvPr id="23" name="Прямоугольник 22">
            <a:extLst>
              <a:ext uri="{FF2B5EF4-FFF2-40B4-BE49-F238E27FC236}">
                <a16:creationId xmlns:a16="http://schemas.microsoft.com/office/drawing/2014/main" id="{1CA96F6D-A7B4-440C-92ED-7D559267BBD6}"/>
              </a:ext>
            </a:extLst>
          </p:cNvPr>
          <p:cNvSpPr/>
          <p:nvPr/>
        </p:nvSpPr>
        <p:spPr>
          <a:xfrm>
            <a:off x="5560105" y="2154389"/>
            <a:ext cx="535895" cy="500462"/>
          </a:xfrm>
          <a:prstGeom prst="rect">
            <a:avLst/>
          </a:prstGeom>
          <a:solidFill>
            <a:srgbClr val="050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8846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D7B778D3-62C3-4147-84E8-0E377E6267B5}"/>
              </a:ext>
            </a:extLst>
          </p:cNvPr>
          <p:cNvSpPr>
            <a:spLocks noGrp="1"/>
          </p:cNvSpPr>
          <p:nvPr>
            <p:ph type="title"/>
          </p:nvPr>
        </p:nvSpPr>
        <p:spPr/>
        <p:txBody>
          <a:bodyPr>
            <a:normAutofit/>
          </a:bodyPr>
          <a:lstStyle/>
          <a:p>
            <a:r>
              <a:rPr lang="en-US" sz="4800" b="1" dirty="0"/>
              <a:t>Geometry configuration</a:t>
            </a:r>
            <a:br>
              <a:rPr lang="en-US" sz="4800" b="1" dirty="0"/>
            </a:br>
            <a:r>
              <a:rPr lang="en-US" sz="2800" i="1" dirty="0"/>
              <a:t>Computation domain</a:t>
            </a:r>
            <a:endParaRPr lang="ru-RU" sz="2800" i="1" dirty="0"/>
          </a:p>
        </p:txBody>
      </p:sp>
      <p:sp>
        <p:nvSpPr>
          <p:cNvPr id="3" name="Объект 2">
            <a:extLst>
              <a:ext uri="{FF2B5EF4-FFF2-40B4-BE49-F238E27FC236}">
                <a16:creationId xmlns:a16="http://schemas.microsoft.com/office/drawing/2014/main" id="{F584FB4E-5A46-4D3B-ACB8-9E5C3938BA28}"/>
              </a:ext>
            </a:extLst>
          </p:cNvPr>
          <p:cNvSpPr>
            <a:spLocks noGrp="1"/>
          </p:cNvSpPr>
          <p:nvPr>
            <p:ph sz="half" idx="1"/>
          </p:nvPr>
        </p:nvSpPr>
        <p:spPr>
          <a:xfrm>
            <a:off x="1097278" y="1845734"/>
            <a:ext cx="2765385" cy="4023360"/>
          </a:xfrm>
        </p:spPr>
        <p:txBody>
          <a:bodyPr anchor="ctr">
            <a:normAutofit/>
          </a:bodyPr>
          <a:lstStyle/>
          <a:p>
            <a:pPr marL="360363" indent="-360363" algn="just">
              <a:buFont typeface="Arial" panose="020B0604020202020204" pitchFamily="34" charset="0"/>
              <a:buChar char="•"/>
            </a:pPr>
            <a:r>
              <a:rPr lang="en-US" altLang="ru-RU" b="1" dirty="0">
                <a:ea typeface="Cambria" panose="02040503050406030204" pitchFamily="18" charset="0"/>
                <a:cs typeface="Times New Roman" panose="02020603050405020304" pitchFamily="18" charset="0"/>
              </a:rPr>
              <a:t>2.5D</a:t>
            </a:r>
            <a:r>
              <a:rPr lang="en-US" altLang="ru-RU" dirty="0">
                <a:ea typeface="Cambria" panose="02040503050406030204" pitchFamily="18" charset="0"/>
                <a:cs typeface="Times New Roman" panose="02020603050405020304" pitchFamily="18" charset="0"/>
              </a:rPr>
              <a:t> </a:t>
            </a:r>
            <a:r>
              <a:rPr lang="en-US" altLang="ru-RU" b="1" dirty="0">
                <a:ea typeface="Cambria" panose="02040503050406030204" pitchFamily="18" charset="0"/>
                <a:cs typeface="Times New Roman" panose="02020603050405020304" pitchFamily="18" charset="0"/>
              </a:rPr>
              <a:t>model</a:t>
            </a:r>
            <a:r>
              <a:rPr lang="en-US" altLang="ru-RU" dirty="0">
                <a:ea typeface="Cambria" panose="02040503050406030204" pitchFamily="18" charset="0"/>
                <a:cs typeface="Times New Roman" panose="02020603050405020304" pitchFamily="18" charset="0"/>
              </a:rPr>
              <a:t> instead of</a:t>
            </a:r>
            <a:br>
              <a:rPr lang="en-US" altLang="ru-RU" dirty="0">
                <a:ea typeface="Cambria" panose="02040503050406030204" pitchFamily="18" charset="0"/>
                <a:cs typeface="Times New Roman" panose="02020603050405020304" pitchFamily="18" charset="0"/>
              </a:rPr>
            </a:br>
            <a:r>
              <a:rPr lang="en-US" altLang="ru-RU" dirty="0">
                <a:ea typeface="Cambria" panose="02040503050406030204" pitchFamily="18" charset="0"/>
                <a:cs typeface="Times New Roman" panose="02020603050405020304" pitchFamily="18" charset="0"/>
              </a:rPr>
              <a:t>3D real configuration</a:t>
            </a:r>
            <a:endParaRPr lang="en-US" dirty="0"/>
          </a:p>
          <a:p>
            <a:pPr marL="360363" indent="-360363" algn="just">
              <a:buFont typeface="Arial" panose="020B0604020202020204" pitchFamily="34" charset="0"/>
              <a:buChar char="•"/>
            </a:pPr>
            <a:r>
              <a:rPr lang="en-US" dirty="0"/>
              <a:t>Curvature radius of tip</a:t>
            </a:r>
            <a:br>
              <a:rPr lang="en-US" dirty="0"/>
            </a:br>
            <a:r>
              <a:rPr lang="en-US" b="1" i="1" dirty="0"/>
              <a:t>r</a:t>
            </a:r>
            <a:r>
              <a:rPr lang="en-US" b="1" i="1" baseline="-25000" dirty="0"/>
              <a:t>curv</a:t>
            </a:r>
            <a:r>
              <a:rPr lang="en-US" b="1" dirty="0"/>
              <a:t> = 100 </a:t>
            </a:r>
            <a:r>
              <a:rPr lang="el-GR" b="1" dirty="0"/>
              <a:t>μ</a:t>
            </a:r>
            <a:r>
              <a:rPr lang="en-US" b="1" dirty="0"/>
              <a:t>m</a:t>
            </a:r>
          </a:p>
          <a:p>
            <a:pPr marL="360363" indent="-360363" algn="just">
              <a:buFont typeface="Arial" panose="020B0604020202020204" pitchFamily="34" charset="0"/>
              <a:buChar char="•"/>
            </a:pPr>
            <a:r>
              <a:rPr lang="en-US" dirty="0"/>
              <a:t>Interelectrode distance</a:t>
            </a:r>
            <a:br>
              <a:rPr lang="en-US" dirty="0"/>
            </a:br>
            <a:r>
              <a:rPr lang="en-US" b="1" i="1" dirty="0"/>
              <a:t>d</a:t>
            </a:r>
            <a:r>
              <a:rPr lang="en-US" b="1" dirty="0"/>
              <a:t> = 1 cm</a:t>
            </a:r>
          </a:p>
          <a:p>
            <a:pPr marL="360363" indent="-360363" algn="just">
              <a:buFont typeface="Arial" panose="020B0604020202020204" pitchFamily="34" charset="0"/>
              <a:buChar char="•"/>
            </a:pPr>
            <a:r>
              <a:rPr lang="en-US" dirty="0"/>
              <a:t>DC voltage applied</a:t>
            </a:r>
            <a:br>
              <a:rPr lang="en-US" dirty="0"/>
            </a:br>
            <a:r>
              <a:rPr lang="en-US" b="1" i="1" dirty="0"/>
              <a:t>U</a:t>
            </a:r>
            <a:r>
              <a:rPr lang="en-US" b="1" i="1" baseline="-25000" dirty="0"/>
              <a:t>0</a:t>
            </a:r>
            <a:r>
              <a:rPr lang="en-US" b="1" dirty="0"/>
              <a:t> = +10 kV</a:t>
            </a:r>
          </a:p>
          <a:p>
            <a:pPr marL="360363" indent="-360363" algn="just">
              <a:buFont typeface="Arial" panose="020B0604020202020204" pitchFamily="34" charset="0"/>
              <a:buChar char="•"/>
            </a:pPr>
            <a:r>
              <a:rPr lang="en-US" dirty="0"/>
              <a:t>Width of computation domain </a:t>
            </a:r>
            <a:r>
              <a:rPr lang="en-US" b="1" i="1" dirty="0"/>
              <a:t>L</a:t>
            </a:r>
            <a:r>
              <a:rPr lang="en-US" b="1" dirty="0"/>
              <a:t> = 1 cm</a:t>
            </a:r>
          </a:p>
        </p:txBody>
      </p:sp>
      <p:sp>
        <p:nvSpPr>
          <p:cNvPr id="117" name="Номер слайда 116">
            <a:extLst>
              <a:ext uri="{FF2B5EF4-FFF2-40B4-BE49-F238E27FC236}">
                <a16:creationId xmlns:a16="http://schemas.microsoft.com/office/drawing/2014/main" id="{12F17013-7535-4DDE-98D9-0A2525D703B0}"/>
              </a:ext>
            </a:extLst>
          </p:cNvPr>
          <p:cNvSpPr>
            <a:spLocks noGrp="1"/>
          </p:cNvSpPr>
          <p:nvPr>
            <p:ph type="sldNum" sz="quarter" idx="12"/>
          </p:nvPr>
        </p:nvSpPr>
        <p:spPr/>
        <p:txBody>
          <a:bodyPr/>
          <a:lstStyle/>
          <a:p>
            <a:fld id="{924FCC4F-9120-4B89-9B81-F210862DD28E}" type="slidenum">
              <a:rPr lang="ru-RU" sz="2000" smtClean="0"/>
              <a:t>4</a:t>
            </a:fld>
            <a:endParaRPr lang="ru-RU" sz="2000" dirty="0"/>
          </a:p>
        </p:txBody>
      </p:sp>
      <p:grpSp>
        <p:nvGrpSpPr>
          <p:cNvPr id="75" name="Группа 74">
            <a:extLst>
              <a:ext uri="{FF2B5EF4-FFF2-40B4-BE49-F238E27FC236}">
                <a16:creationId xmlns:a16="http://schemas.microsoft.com/office/drawing/2014/main" id="{E55E3E9E-B75F-460B-B674-0F91AFC1056C}"/>
              </a:ext>
            </a:extLst>
          </p:cNvPr>
          <p:cNvGrpSpPr/>
          <p:nvPr/>
        </p:nvGrpSpPr>
        <p:grpSpPr>
          <a:xfrm>
            <a:off x="4408004" y="1845734"/>
            <a:ext cx="6747676" cy="4445494"/>
            <a:chOff x="0" y="28024"/>
            <a:chExt cx="2880000" cy="2140294"/>
          </a:xfrm>
        </p:grpSpPr>
        <p:grpSp>
          <p:nvGrpSpPr>
            <p:cNvPr id="76" name="Группа 75">
              <a:extLst>
                <a:ext uri="{FF2B5EF4-FFF2-40B4-BE49-F238E27FC236}">
                  <a16:creationId xmlns:a16="http://schemas.microsoft.com/office/drawing/2014/main" id="{3A7C7F22-B981-4D85-A45D-A365CF32524F}"/>
                </a:ext>
              </a:extLst>
            </p:cNvPr>
            <p:cNvGrpSpPr/>
            <p:nvPr/>
          </p:nvGrpSpPr>
          <p:grpSpPr>
            <a:xfrm>
              <a:off x="0" y="28024"/>
              <a:ext cx="2880000" cy="2140294"/>
              <a:chOff x="0" y="28024"/>
              <a:chExt cx="2880000" cy="2140294"/>
            </a:xfrm>
          </p:grpSpPr>
          <p:sp>
            <p:nvSpPr>
              <p:cNvPr id="83" name="Прямоугольник 82">
                <a:extLst>
                  <a:ext uri="{FF2B5EF4-FFF2-40B4-BE49-F238E27FC236}">
                    <a16:creationId xmlns:a16="http://schemas.microsoft.com/office/drawing/2014/main" id="{4C689E36-9A7D-4C8F-8C7A-82C1C1A2F76C}"/>
                  </a:ext>
                </a:extLst>
              </p:cNvPr>
              <p:cNvSpPr/>
              <p:nvPr/>
            </p:nvSpPr>
            <p:spPr>
              <a:xfrm>
                <a:off x="1054794" y="46244"/>
                <a:ext cx="1546451" cy="1734381"/>
              </a:xfrm>
              <a:prstGeom prst="rect">
                <a:avLst/>
              </a:prstGeom>
              <a:solidFill>
                <a:srgbClr val="5B9BD5">
                  <a:lumMod val="40000"/>
                  <a:lumOff val="60000"/>
                </a:srgbClr>
              </a:solidFill>
              <a:ln w="28575" cap="flat" cmpd="sng" algn="ctr">
                <a:solidFill>
                  <a:srgbClr val="5B9BD5">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4" name="TextBox 83">
                <a:extLst>
                  <a:ext uri="{FF2B5EF4-FFF2-40B4-BE49-F238E27FC236}">
                    <a16:creationId xmlns:a16="http://schemas.microsoft.com/office/drawing/2014/main" id="{F9410FC3-8E67-4874-BBF4-BCA040DEBE2A}"/>
                  </a:ext>
                </a:extLst>
              </p:cNvPr>
              <p:cNvSpPr txBox="1"/>
              <p:nvPr/>
            </p:nvSpPr>
            <p:spPr>
              <a:xfrm>
                <a:off x="61161" y="233773"/>
                <a:ext cx="414843" cy="192634"/>
              </a:xfrm>
              <a:prstGeom prst="rect">
                <a:avLst/>
              </a:prstGeom>
              <a:noFill/>
              <a:ln w="57150">
                <a:noFill/>
              </a:ln>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rPr>
                  <a:t>Ground</a:t>
                </a:r>
                <a:endParaRPr kumimoji="0" lang="ru-RU" sz="2000" b="0" i="0" u="none" strike="noStrike" kern="0" cap="none" spc="0" normalizeH="0" baseline="0" noProof="0" dirty="0">
                  <a:ln>
                    <a:noFill/>
                  </a:ln>
                  <a:solidFill>
                    <a:prstClr val="black"/>
                  </a:solidFill>
                  <a:effectLst/>
                  <a:uLnTx/>
                  <a:uFillTx/>
                </a:endParaRPr>
              </a:p>
            </p:txBody>
          </p:sp>
          <p:sp>
            <p:nvSpPr>
              <p:cNvPr id="85" name="Выноска: линия без границы 84">
                <a:extLst>
                  <a:ext uri="{FF2B5EF4-FFF2-40B4-BE49-F238E27FC236}">
                    <a16:creationId xmlns:a16="http://schemas.microsoft.com/office/drawing/2014/main" id="{134DE3AA-ADFC-40E9-A073-199CDB5F2B85}"/>
                  </a:ext>
                </a:extLst>
              </p:cNvPr>
              <p:cNvSpPr/>
              <p:nvPr/>
            </p:nvSpPr>
            <p:spPr>
              <a:xfrm>
                <a:off x="499338" y="1315781"/>
                <a:ext cx="241128" cy="144000"/>
              </a:xfrm>
              <a:prstGeom prst="callout1">
                <a:avLst>
                  <a:gd name="adj1" fmla="val 40346"/>
                  <a:gd name="adj2" fmla="val 95198"/>
                  <a:gd name="adj3" fmla="val -47412"/>
                  <a:gd name="adj4" fmla="val 191337"/>
                </a:avLst>
              </a:prstGeom>
              <a:noFill/>
              <a:ln w="28575" cap="flat" cmpd="sng" algn="ctr">
                <a:solidFill>
                  <a:sysClr val="windowText" lastClr="000000"/>
                </a:solidFill>
                <a:prstDash val="solid"/>
                <a:miter lim="800000"/>
                <a:headEnd type="none" w="sm"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prstClr val="black"/>
                    </a:solidFill>
                    <a:effectLst/>
                    <a:uLnTx/>
                    <a:uFillTx/>
                    <a:latin typeface="Calibri" panose="020F0502020204030204"/>
                    <a:ea typeface="+mn-ea"/>
                    <a:cs typeface="+mn-cs"/>
                  </a:rPr>
                  <a:t>r</a:t>
                </a:r>
                <a:r>
                  <a:rPr kumimoji="0" lang="en-US" sz="2000" b="0" i="1" u="none" strike="noStrike" kern="0" cap="none" spc="0" normalizeH="0" baseline="-25000" noProof="0" dirty="0">
                    <a:ln>
                      <a:noFill/>
                    </a:ln>
                    <a:solidFill>
                      <a:prstClr val="black"/>
                    </a:solidFill>
                    <a:effectLst/>
                    <a:uLnTx/>
                    <a:uFillTx/>
                    <a:latin typeface="Calibri" panose="020F0502020204030204"/>
                    <a:ea typeface="+mn-ea"/>
                    <a:cs typeface="+mn-cs"/>
                  </a:rPr>
                  <a:t>curv</a:t>
                </a:r>
                <a:endParaRPr kumimoji="0" lang="ru-RU" sz="2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cxnSp>
            <p:nvCxnSpPr>
              <p:cNvPr id="86" name="Прямая соединительная линия 85">
                <a:extLst>
                  <a:ext uri="{FF2B5EF4-FFF2-40B4-BE49-F238E27FC236}">
                    <a16:creationId xmlns:a16="http://schemas.microsoft.com/office/drawing/2014/main" id="{CDA8042E-0717-471E-9B1F-3D000042545F}"/>
                  </a:ext>
                </a:extLst>
              </p:cNvPr>
              <p:cNvCxnSpPr>
                <a:cxnSpLocks/>
              </p:cNvCxnSpPr>
              <p:nvPr/>
            </p:nvCxnSpPr>
            <p:spPr>
              <a:xfrm>
                <a:off x="0" y="37215"/>
                <a:ext cx="2880000" cy="0"/>
              </a:xfrm>
              <a:prstGeom prst="line">
                <a:avLst/>
              </a:prstGeom>
              <a:noFill/>
              <a:ln w="76200" cap="flat" cmpd="sng" algn="ctr">
                <a:solidFill>
                  <a:sysClr val="windowText" lastClr="000000"/>
                </a:solidFill>
                <a:prstDash val="solid"/>
                <a:miter lim="800000"/>
              </a:ln>
              <a:effectLst/>
            </p:spPr>
          </p:cxnSp>
          <p:sp>
            <p:nvSpPr>
              <p:cNvPr id="87" name="Овал 86">
                <a:extLst>
                  <a:ext uri="{FF2B5EF4-FFF2-40B4-BE49-F238E27FC236}">
                    <a16:creationId xmlns:a16="http://schemas.microsoft.com/office/drawing/2014/main" id="{72C4F185-7403-4850-962C-11F35EA8730C}"/>
                  </a:ext>
                </a:extLst>
              </p:cNvPr>
              <p:cNvSpPr/>
              <p:nvPr/>
            </p:nvSpPr>
            <p:spPr>
              <a:xfrm>
                <a:off x="984133" y="232279"/>
                <a:ext cx="144000" cy="900000"/>
              </a:xfrm>
              <a:prstGeom prst="ellipse">
                <a:avLst/>
              </a:prstGeom>
              <a:solidFill>
                <a:srgbClr val="FF66FF"/>
              </a:solidFill>
              <a:ln w="31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5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8" name="Выноска: линия без границы 87">
                <a:extLst>
                  <a:ext uri="{FF2B5EF4-FFF2-40B4-BE49-F238E27FC236}">
                    <a16:creationId xmlns:a16="http://schemas.microsoft.com/office/drawing/2014/main" id="{80CEF82E-29A2-493D-A3D3-74573EA33C7D}"/>
                  </a:ext>
                </a:extLst>
              </p:cNvPr>
              <p:cNvSpPr/>
              <p:nvPr/>
            </p:nvSpPr>
            <p:spPr>
              <a:xfrm>
                <a:off x="1363699" y="796787"/>
                <a:ext cx="787034" cy="244706"/>
              </a:xfrm>
              <a:prstGeom prst="callout1">
                <a:avLst>
                  <a:gd name="adj1" fmla="val 21464"/>
                  <a:gd name="adj2" fmla="val 4031"/>
                  <a:gd name="adj3" fmla="val -76188"/>
                  <a:gd name="adj4" fmla="val -27634"/>
                </a:avLst>
              </a:prstGeom>
              <a:noFill/>
              <a:ln w="28575" cap="flat" cmpd="sng" algn="ctr">
                <a:solidFill>
                  <a:sysClr val="windowText" lastClr="000000"/>
                </a:solidFill>
                <a:prstDash val="solid"/>
                <a:miter lim="800000"/>
                <a:headEnd type="none" w="med" len="med"/>
                <a:tailEnd type="triangle"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ea typeface="+mn-ea"/>
                    <a:cs typeface="+mn-cs"/>
                  </a:rPr>
                  <a:t>Plasma channel</a:t>
                </a:r>
                <a:endParaRPr kumimoji="0" lang="ru-RU" sz="2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nvGrpSpPr>
              <p:cNvPr id="89" name="Группа 88">
                <a:extLst>
                  <a:ext uri="{FF2B5EF4-FFF2-40B4-BE49-F238E27FC236}">
                    <a16:creationId xmlns:a16="http://schemas.microsoft.com/office/drawing/2014/main" id="{5A3C809A-8EF3-43EE-B535-D9CEE62FBFB3}"/>
                  </a:ext>
                </a:extLst>
              </p:cNvPr>
              <p:cNvGrpSpPr/>
              <p:nvPr/>
            </p:nvGrpSpPr>
            <p:grpSpPr>
              <a:xfrm>
                <a:off x="897815" y="1200546"/>
                <a:ext cx="314474" cy="719617"/>
                <a:chOff x="863501" y="1199174"/>
                <a:chExt cx="314474" cy="719617"/>
              </a:xfrm>
            </p:grpSpPr>
            <p:sp>
              <p:nvSpPr>
                <p:cNvPr id="106" name="Прямоугольник 33">
                  <a:extLst>
                    <a:ext uri="{FF2B5EF4-FFF2-40B4-BE49-F238E27FC236}">
                      <a16:creationId xmlns:a16="http://schemas.microsoft.com/office/drawing/2014/main" id="{E26A2344-BBCD-458F-A061-543389070932}"/>
                    </a:ext>
                  </a:extLst>
                </p:cNvPr>
                <p:cNvSpPr/>
                <p:nvPr/>
              </p:nvSpPr>
              <p:spPr>
                <a:xfrm>
                  <a:off x="864014" y="1696918"/>
                  <a:ext cx="313961" cy="221873"/>
                </a:xfrm>
                <a:custGeom>
                  <a:avLst/>
                  <a:gdLst>
                    <a:gd name="connsiteX0" fmla="*/ 0 w 1079998"/>
                    <a:gd name="connsiteY0" fmla="*/ 0 h 720000"/>
                    <a:gd name="connsiteX1" fmla="*/ 1079998 w 1079998"/>
                    <a:gd name="connsiteY1" fmla="*/ 0 h 720000"/>
                    <a:gd name="connsiteX2" fmla="*/ 1079998 w 1079998"/>
                    <a:gd name="connsiteY2" fmla="*/ 720000 h 720000"/>
                    <a:gd name="connsiteX3" fmla="*/ 0 w 1079998"/>
                    <a:gd name="connsiteY3" fmla="*/ 720000 h 720000"/>
                    <a:gd name="connsiteX4" fmla="*/ 0 w 1079998"/>
                    <a:gd name="connsiteY4" fmla="*/ 0 h 720000"/>
                    <a:gd name="connsiteX0" fmla="*/ 0 w 1079998"/>
                    <a:gd name="connsiteY0" fmla="*/ 0 h 763118"/>
                    <a:gd name="connsiteX1" fmla="*/ 1079998 w 1079998"/>
                    <a:gd name="connsiteY1" fmla="*/ 0 h 763118"/>
                    <a:gd name="connsiteX2" fmla="*/ 1079998 w 1079998"/>
                    <a:gd name="connsiteY2" fmla="*/ 720000 h 763118"/>
                    <a:gd name="connsiteX3" fmla="*/ 264408 w 1079998"/>
                    <a:gd name="connsiteY3" fmla="*/ 763118 h 763118"/>
                    <a:gd name="connsiteX4" fmla="*/ 0 w 1079998"/>
                    <a:gd name="connsiteY4" fmla="*/ 720000 h 763118"/>
                    <a:gd name="connsiteX5" fmla="*/ 0 w 1079998"/>
                    <a:gd name="connsiteY5" fmla="*/ 0 h 763118"/>
                    <a:gd name="connsiteX0" fmla="*/ 0 w 1079998"/>
                    <a:gd name="connsiteY0" fmla="*/ 0 h 763118"/>
                    <a:gd name="connsiteX1" fmla="*/ 1079998 w 1079998"/>
                    <a:gd name="connsiteY1" fmla="*/ 0 h 763118"/>
                    <a:gd name="connsiteX2" fmla="*/ 1079998 w 1079998"/>
                    <a:gd name="connsiteY2" fmla="*/ 720000 h 763118"/>
                    <a:gd name="connsiteX3" fmla="*/ 264408 w 1079998"/>
                    <a:gd name="connsiteY3" fmla="*/ 763118 h 763118"/>
                    <a:gd name="connsiteX4" fmla="*/ 0 w 1079998"/>
                    <a:gd name="connsiteY4" fmla="*/ 720000 h 763118"/>
                    <a:gd name="connsiteX5" fmla="*/ 0 w 1079998"/>
                    <a:gd name="connsiteY5" fmla="*/ 0 h 763118"/>
                    <a:gd name="connsiteX0" fmla="*/ 0 w 1079998"/>
                    <a:gd name="connsiteY0" fmla="*/ 0 h 772051"/>
                    <a:gd name="connsiteX1" fmla="*/ 1079998 w 1079998"/>
                    <a:gd name="connsiteY1" fmla="*/ 0 h 772051"/>
                    <a:gd name="connsiteX2" fmla="*/ 1079998 w 1079998"/>
                    <a:gd name="connsiteY2" fmla="*/ 720000 h 772051"/>
                    <a:gd name="connsiteX3" fmla="*/ 264408 w 1079998"/>
                    <a:gd name="connsiteY3" fmla="*/ 763118 h 772051"/>
                    <a:gd name="connsiteX4" fmla="*/ 0 w 1079998"/>
                    <a:gd name="connsiteY4" fmla="*/ 720000 h 772051"/>
                    <a:gd name="connsiteX5" fmla="*/ 0 w 1079998"/>
                    <a:gd name="connsiteY5" fmla="*/ 0 h 772051"/>
                    <a:gd name="connsiteX0" fmla="*/ 0 w 1079998"/>
                    <a:gd name="connsiteY0" fmla="*/ 0 h 772051"/>
                    <a:gd name="connsiteX1" fmla="*/ 1079998 w 1079998"/>
                    <a:gd name="connsiteY1" fmla="*/ 0 h 772051"/>
                    <a:gd name="connsiteX2" fmla="*/ 1079998 w 1079998"/>
                    <a:gd name="connsiteY2" fmla="*/ 720000 h 772051"/>
                    <a:gd name="connsiteX3" fmla="*/ 727958 w 1079998"/>
                    <a:gd name="connsiteY3" fmla="*/ 69072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72051"/>
                    <a:gd name="connsiteX1" fmla="*/ 1079998 w 1079998"/>
                    <a:gd name="connsiteY1" fmla="*/ 0 h 772051"/>
                    <a:gd name="connsiteX2" fmla="*/ 1079998 w 1079998"/>
                    <a:gd name="connsiteY2" fmla="*/ 720000 h 772051"/>
                    <a:gd name="connsiteX3" fmla="*/ 727958 w 1079998"/>
                    <a:gd name="connsiteY3" fmla="*/ 69072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72051"/>
                    <a:gd name="connsiteX1" fmla="*/ 1079998 w 1079998"/>
                    <a:gd name="connsiteY1" fmla="*/ 0 h 772051"/>
                    <a:gd name="connsiteX2" fmla="*/ 1079998 w 1079998"/>
                    <a:gd name="connsiteY2" fmla="*/ 720000 h 772051"/>
                    <a:gd name="connsiteX3" fmla="*/ 684778 w 1079998"/>
                    <a:gd name="connsiteY3" fmla="*/ 68945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72051"/>
                    <a:gd name="connsiteX1" fmla="*/ 1079998 w 1079998"/>
                    <a:gd name="connsiteY1" fmla="*/ 0 h 772051"/>
                    <a:gd name="connsiteX2" fmla="*/ 1079998 w 1079998"/>
                    <a:gd name="connsiteY2" fmla="*/ 720000 h 772051"/>
                    <a:gd name="connsiteX3" fmla="*/ 609848 w 1079998"/>
                    <a:gd name="connsiteY3" fmla="*/ 68564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72051"/>
                    <a:gd name="connsiteX1" fmla="*/ 1079998 w 1079998"/>
                    <a:gd name="connsiteY1" fmla="*/ 0 h 772051"/>
                    <a:gd name="connsiteX2" fmla="*/ 1079998 w 1079998"/>
                    <a:gd name="connsiteY2" fmla="*/ 720000 h 772051"/>
                    <a:gd name="connsiteX3" fmla="*/ 609848 w 1079998"/>
                    <a:gd name="connsiteY3" fmla="*/ 68564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72051"/>
                    <a:gd name="connsiteX1" fmla="*/ 1079998 w 1079998"/>
                    <a:gd name="connsiteY1" fmla="*/ 0 h 772051"/>
                    <a:gd name="connsiteX2" fmla="*/ 1079998 w 1079998"/>
                    <a:gd name="connsiteY2" fmla="*/ 720000 h 772051"/>
                    <a:gd name="connsiteX3" fmla="*/ 668268 w 1079998"/>
                    <a:gd name="connsiteY3" fmla="*/ 684378 h 772051"/>
                    <a:gd name="connsiteX4" fmla="*/ 264408 w 1079998"/>
                    <a:gd name="connsiteY4" fmla="*/ 763118 h 772051"/>
                    <a:gd name="connsiteX5" fmla="*/ 0 w 1079998"/>
                    <a:gd name="connsiteY5" fmla="*/ 720000 h 772051"/>
                    <a:gd name="connsiteX6" fmla="*/ 0 w 1079998"/>
                    <a:gd name="connsiteY6" fmla="*/ 0 h 772051"/>
                    <a:gd name="connsiteX0" fmla="*/ 0 w 1079998"/>
                    <a:gd name="connsiteY0" fmla="*/ 0 h 763223"/>
                    <a:gd name="connsiteX1" fmla="*/ 1079998 w 1079998"/>
                    <a:gd name="connsiteY1" fmla="*/ 0 h 763223"/>
                    <a:gd name="connsiteX2" fmla="*/ 1079998 w 1079998"/>
                    <a:gd name="connsiteY2" fmla="*/ 720000 h 763223"/>
                    <a:gd name="connsiteX3" fmla="*/ 668268 w 1079998"/>
                    <a:gd name="connsiteY3" fmla="*/ 684378 h 763223"/>
                    <a:gd name="connsiteX4" fmla="*/ 264408 w 1079998"/>
                    <a:gd name="connsiteY4" fmla="*/ 763118 h 763223"/>
                    <a:gd name="connsiteX5" fmla="*/ 0 w 1079998"/>
                    <a:gd name="connsiteY5" fmla="*/ 720000 h 763223"/>
                    <a:gd name="connsiteX6" fmla="*/ 0 w 1079998"/>
                    <a:gd name="connsiteY6" fmla="*/ 0 h 763223"/>
                    <a:gd name="connsiteX0" fmla="*/ 0 w 1079998"/>
                    <a:gd name="connsiteY0" fmla="*/ 0 h 767404"/>
                    <a:gd name="connsiteX1" fmla="*/ 1079998 w 1079998"/>
                    <a:gd name="connsiteY1" fmla="*/ 0 h 767404"/>
                    <a:gd name="connsiteX2" fmla="*/ 1079998 w 1079998"/>
                    <a:gd name="connsiteY2" fmla="*/ 720000 h 767404"/>
                    <a:gd name="connsiteX3" fmla="*/ 668268 w 1079998"/>
                    <a:gd name="connsiteY3" fmla="*/ 711048 h 767404"/>
                    <a:gd name="connsiteX4" fmla="*/ 264408 w 1079998"/>
                    <a:gd name="connsiteY4" fmla="*/ 763118 h 767404"/>
                    <a:gd name="connsiteX5" fmla="*/ 0 w 1079998"/>
                    <a:gd name="connsiteY5" fmla="*/ 720000 h 767404"/>
                    <a:gd name="connsiteX6" fmla="*/ 0 w 1079998"/>
                    <a:gd name="connsiteY6" fmla="*/ 0 h 767404"/>
                    <a:gd name="connsiteX0" fmla="*/ 0 w 1079998"/>
                    <a:gd name="connsiteY0" fmla="*/ 0 h 763223"/>
                    <a:gd name="connsiteX1" fmla="*/ 1079998 w 1079998"/>
                    <a:gd name="connsiteY1" fmla="*/ 0 h 763223"/>
                    <a:gd name="connsiteX2" fmla="*/ 1079998 w 1079998"/>
                    <a:gd name="connsiteY2" fmla="*/ 720000 h 763223"/>
                    <a:gd name="connsiteX3" fmla="*/ 668268 w 1079998"/>
                    <a:gd name="connsiteY3" fmla="*/ 711048 h 763223"/>
                    <a:gd name="connsiteX4" fmla="*/ 264408 w 1079998"/>
                    <a:gd name="connsiteY4" fmla="*/ 763118 h 763223"/>
                    <a:gd name="connsiteX5" fmla="*/ 0 w 1079998"/>
                    <a:gd name="connsiteY5" fmla="*/ 720000 h 763223"/>
                    <a:gd name="connsiteX6" fmla="*/ 0 w 1079998"/>
                    <a:gd name="connsiteY6" fmla="*/ 0 h 76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9998" h="763223">
                      <a:moveTo>
                        <a:pt x="0" y="0"/>
                      </a:moveTo>
                      <a:lnTo>
                        <a:pt x="1079998" y="0"/>
                      </a:lnTo>
                      <a:lnTo>
                        <a:pt x="1079998" y="720000"/>
                      </a:lnTo>
                      <a:cubicBezTo>
                        <a:pt x="935388" y="799350"/>
                        <a:pt x="804200" y="703862"/>
                        <a:pt x="668268" y="711048"/>
                      </a:cubicBezTo>
                      <a:cubicBezTo>
                        <a:pt x="490426" y="705534"/>
                        <a:pt x="391237" y="758028"/>
                        <a:pt x="264408" y="763118"/>
                      </a:cubicBezTo>
                      <a:cubicBezTo>
                        <a:pt x="120392" y="765255"/>
                        <a:pt x="88136" y="734373"/>
                        <a:pt x="0" y="720000"/>
                      </a:cubicBezTo>
                      <a:lnTo>
                        <a:pt x="0" y="0"/>
                      </a:lnTo>
                      <a:close/>
                    </a:path>
                  </a:pathLst>
                </a:custGeom>
                <a:solidFill>
                  <a:sysClr val="window" lastClr="FFFFFF">
                    <a:lumMod val="75000"/>
                  </a:sysClr>
                </a:solid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57"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7" name="Трапеция 106">
                  <a:extLst>
                    <a:ext uri="{FF2B5EF4-FFF2-40B4-BE49-F238E27FC236}">
                      <a16:creationId xmlns:a16="http://schemas.microsoft.com/office/drawing/2014/main" id="{AF5AD183-5420-4FEE-8266-A0030F5246A5}"/>
                    </a:ext>
                  </a:extLst>
                </p:cNvPr>
                <p:cNvSpPr/>
                <p:nvPr/>
              </p:nvSpPr>
              <p:spPr>
                <a:xfrm>
                  <a:off x="863501" y="1282117"/>
                  <a:ext cx="313961" cy="414801"/>
                </a:xfrm>
                <a:prstGeom prst="trapezoid">
                  <a:avLst>
                    <a:gd name="adj" fmla="val 21966"/>
                  </a:avLst>
                </a:prstGeom>
                <a:solidFill>
                  <a:sysClr val="window" lastClr="FFFFFF">
                    <a:lumMod val="75000"/>
                  </a:sysClr>
                </a:solid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8" name="Часть круга 107">
                  <a:extLst>
                    <a:ext uri="{FF2B5EF4-FFF2-40B4-BE49-F238E27FC236}">
                      <a16:creationId xmlns:a16="http://schemas.microsoft.com/office/drawing/2014/main" id="{D464843A-B90D-4C78-BC03-E23D56133D57}"/>
                    </a:ext>
                  </a:extLst>
                </p:cNvPr>
                <p:cNvSpPr/>
                <p:nvPr/>
              </p:nvSpPr>
              <p:spPr>
                <a:xfrm>
                  <a:off x="930481" y="1199174"/>
                  <a:ext cx="180000" cy="180000"/>
                </a:xfrm>
                <a:prstGeom prst="pie">
                  <a:avLst>
                    <a:gd name="adj1" fmla="val 10699693"/>
                    <a:gd name="adj2" fmla="val 18896"/>
                  </a:avLst>
                </a:prstGeom>
                <a:solidFill>
                  <a:sysClr val="window" lastClr="FFFFFF">
                    <a:lumMod val="75000"/>
                  </a:sysClr>
                </a:solidFill>
                <a:ln w="28575" cap="sq"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grpSp>
          <p:sp>
            <p:nvSpPr>
              <p:cNvPr id="90" name="TextBox 89">
                <a:extLst>
                  <a:ext uri="{FF2B5EF4-FFF2-40B4-BE49-F238E27FC236}">
                    <a16:creationId xmlns:a16="http://schemas.microsoft.com/office/drawing/2014/main" id="{A6EEDBF9-2E4B-434F-94D8-8227D03D3879}"/>
                  </a:ext>
                </a:extLst>
              </p:cNvPr>
              <p:cNvSpPr txBox="1"/>
              <p:nvPr/>
            </p:nvSpPr>
            <p:spPr>
              <a:xfrm>
                <a:off x="949947" y="1718678"/>
                <a:ext cx="207152" cy="17781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a:ln>
                      <a:noFill/>
                    </a:ln>
                    <a:solidFill>
                      <a:prstClr val="black"/>
                    </a:solidFill>
                    <a:effectLst/>
                    <a:uLnTx/>
                    <a:uFillTx/>
                  </a:rPr>
                  <a:t>Tip</a:t>
                </a:r>
                <a:endParaRPr kumimoji="0" lang="ru-RU" b="0" i="0" u="none" strike="noStrike" kern="0" cap="none" spc="0" normalizeH="0" baseline="0" noProof="0" dirty="0">
                  <a:ln>
                    <a:noFill/>
                  </a:ln>
                  <a:solidFill>
                    <a:prstClr val="black"/>
                  </a:solidFill>
                  <a:effectLst/>
                  <a:uLnTx/>
                  <a:uFillTx/>
                </a:endParaRPr>
              </a:p>
            </p:txBody>
          </p:sp>
          <p:sp>
            <p:nvSpPr>
              <p:cNvPr id="91" name="TextBox 90">
                <a:extLst>
                  <a:ext uri="{FF2B5EF4-FFF2-40B4-BE49-F238E27FC236}">
                    <a16:creationId xmlns:a16="http://schemas.microsoft.com/office/drawing/2014/main" id="{FABBFF28-D3DC-4DAC-BE63-97DD0E19039C}"/>
                  </a:ext>
                </a:extLst>
              </p:cNvPr>
              <p:cNvSpPr txBox="1"/>
              <p:nvPr/>
            </p:nvSpPr>
            <p:spPr>
              <a:xfrm>
                <a:off x="2151507" y="501139"/>
                <a:ext cx="385494" cy="340813"/>
              </a:xfrm>
              <a:prstGeom prst="rect">
                <a:avLst/>
              </a:prstGeom>
              <a:noFill/>
              <a:ln w="6350">
                <a:noFill/>
              </a:ln>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5B9BD5">
                        <a:lumMod val="75000"/>
                      </a:srgbClr>
                    </a:solidFill>
                    <a:effectLst/>
                    <a:uLnTx/>
                    <a:uFillTx/>
                  </a:rPr>
                  <a:t>Air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5B9BD5">
                        <a:lumMod val="75000"/>
                      </a:srgbClr>
                    </a:solidFill>
                    <a:effectLst/>
                    <a:uLnTx/>
                    <a:uFillTx/>
                  </a:rPr>
                  <a:t>1 atm</a:t>
                </a:r>
                <a:endParaRPr kumimoji="0" lang="ru-RU" sz="2000" b="0" i="0" u="none" strike="noStrike" kern="0" cap="none" spc="0" normalizeH="0" baseline="0" noProof="0" dirty="0">
                  <a:ln>
                    <a:noFill/>
                  </a:ln>
                  <a:solidFill>
                    <a:srgbClr val="5B9BD5">
                      <a:lumMod val="75000"/>
                    </a:srgbClr>
                  </a:solidFill>
                  <a:effectLst/>
                  <a:uLnTx/>
                  <a:uFillTx/>
                </a:endParaRPr>
              </a:p>
            </p:txBody>
          </p:sp>
          <p:cxnSp>
            <p:nvCxnSpPr>
              <p:cNvPr id="92" name="Прямая соединительная линия 91">
                <a:extLst>
                  <a:ext uri="{FF2B5EF4-FFF2-40B4-BE49-F238E27FC236}">
                    <a16:creationId xmlns:a16="http://schemas.microsoft.com/office/drawing/2014/main" id="{21C71B0C-B54F-4E85-B92B-182F9DB8EA0B}"/>
                  </a:ext>
                </a:extLst>
              </p:cNvPr>
              <p:cNvCxnSpPr/>
              <p:nvPr/>
            </p:nvCxnSpPr>
            <p:spPr>
              <a:xfrm>
                <a:off x="278475" y="28024"/>
                <a:ext cx="0" cy="158514"/>
              </a:xfrm>
              <a:prstGeom prst="line">
                <a:avLst/>
              </a:prstGeom>
              <a:noFill/>
              <a:ln w="28575" cap="flat" cmpd="sng" algn="ctr">
                <a:solidFill>
                  <a:sysClr val="windowText" lastClr="000000"/>
                </a:solidFill>
                <a:prstDash val="solid"/>
                <a:miter lim="800000"/>
              </a:ln>
              <a:effectLst/>
            </p:spPr>
          </p:cxnSp>
          <p:cxnSp>
            <p:nvCxnSpPr>
              <p:cNvPr id="93" name="Прямая соединительная линия 92">
                <a:extLst>
                  <a:ext uri="{FF2B5EF4-FFF2-40B4-BE49-F238E27FC236}">
                    <a16:creationId xmlns:a16="http://schemas.microsoft.com/office/drawing/2014/main" id="{2BE23E66-AC3A-4302-B1AA-9B1EFF1D3BFF}"/>
                  </a:ext>
                </a:extLst>
              </p:cNvPr>
              <p:cNvCxnSpPr/>
              <p:nvPr/>
            </p:nvCxnSpPr>
            <p:spPr>
              <a:xfrm>
                <a:off x="209743" y="191021"/>
                <a:ext cx="144000" cy="0"/>
              </a:xfrm>
              <a:prstGeom prst="line">
                <a:avLst/>
              </a:prstGeom>
              <a:noFill/>
              <a:ln w="28575" cap="flat" cmpd="sng" algn="ctr">
                <a:solidFill>
                  <a:sysClr val="windowText" lastClr="000000"/>
                </a:solidFill>
                <a:prstDash val="solid"/>
                <a:miter lim="800000"/>
              </a:ln>
              <a:effectLst/>
            </p:spPr>
          </p:cxnSp>
          <p:cxnSp>
            <p:nvCxnSpPr>
              <p:cNvPr id="94" name="Прямая соединительная линия 93">
                <a:extLst>
                  <a:ext uri="{FF2B5EF4-FFF2-40B4-BE49-F238E27FC236}">
                    <a16:creationId xmlns:a16="http://schemas.microsoft.com/office/drawing/2014/main" id="{B354F088-7D0E-40A3-9329-37D1225739B3}"/>
                  </a:ext>
                </a:extLst>
              </p:cNvPr>
              <p:cNvCxnSpPr/>
              <p:nvPr/>
            </p:nvCxnSpPr>
            <p:spPr>
              <a:xfrm>
                <a:off x="224475" y="217878"/>
                <a:ext cx="108000" cy="0"/>
              </a:xfrm>
              <a:prstGeom prst="line">
                <a:avLst/>
              </a:prstGeom>
              <a:noFill/>
              <a:ln w="28575" cap="flat" cmpd="sng" algn="ctr">
                <a:solidFill>
                  <a:sysClr val="windowText" lastClr="000000"/>
                </a:solidFill>
                <a:prstDash val="solid"/>
                <a:miter lim="800000"/>
              </a:ln>
              <a:effectLst/>
            </p:spPr>
          </p:cxnSp>
          <p:cxnSp>
            <p:nvCxnSpPr>
              <p:cNvPr id="95" name="Прямая соединительная линия 94">
                <a:extLst>
                  <a:ext uri="{FF2B5EF4-FFF2-40B4-BE49-F238E27FC236}">
                    <a16:creationId xmlns:a16="http://schemas.microsoft.com/office/drawing/2014/main" id="{BA26064D-D55E-40CE-9735-8D90759E11A7}"/>
                  </a:ext>
                </a:extLst>
              </p:cNvPr>
              <p:cNvCxnSpPr/>
              <p:nvPr/>
            </p:nvCxnSpPr>
            <p:spPr>
              <a:xfrm>
                <a:off x="242475" y="243278"/>
                <a:ext cx="72000" cy="0"/>
              </a:xfrm>
              <a:prstGeom prst="line">
                <a:avLst/>
              </a:prstGeom>
              <a:noFill/>
              <a:ln w="28575" cap="flat" cmpd="sng" algn="ctr">
                <a:solidFill>
                  <a:sysClr val="windowText" lastClr="000000"/>
                </a:solidFill>
                <a:prstDash val="solid"/>
                <a:miter lim="800000"/>
              </a:ln>
              <a:effectLst/>
            </p:spPr>
          </p:cxnSp>
          <p:cxnSp>
            <p:nvCxnSpPr>
              <p:cNvPr id="96" name="Соединитель: уступ 95">
                <a:extLst>
                  <a:ext uri="{FF2B5EF4-FFF2-40B4-BE49-F238E27FC236}">
                    <a16:creationId xmlns:a16="http://schemas.microsoft.com/office/drawing/2014/main" id="{FCFCC668-116E-4F5E-8276-74F4F92E3535}"/>
                  </a:ext>
                </a:extLst>
              </p:cNvPr>
              <p:cNvCxnSpPr>
                <a:cxnSpLocks/>
                <a:stCxn id="104" idx="6"/>
                <a:endCxn id="90" idx="2"/>
              </p:cNvCxnSpPr>
              <p:nvPr/>
            </p:nvCxnSpPr>
            <p:spPr>
              <a:xfrm flipV="1">
                <a:off x="431134" y="1940551"/>
                <a:ext cx="622389" cy="80443"/>
              </a:xfrm>
              <a:prstGeom prst="bentConnector2">
                <a:avLst/>
              </a:prstGeom>
              <a:noFill/>
              <a:ln w="28575" cap="flat" cmpd="sng" algn="ctr">
                <a:solidFill>
                  <a:sysClr val="windowText" lastClr="000000"/>
                </a:solidFill>
                <a:prstDash val="solid"/>
                <a:miter lim="800000"/>
              </a:ln>
              <a:effectLst/>
            </p:spPr>
          </p:cxnSp>
          <p:grpSp>
            <p:nvGrpSpPr>
              <p:cNvPr id="97" name="Группа 96">
                <a:extLst>
                  <a:ext uri="{FF2B5EF4-FFF2-40B4-BE49-F238E27FC236}">
                    <a16:creationId xmlns:a16="http://schemas.microsoft.com/office/drawing/2014/main" id="{26409E17-7AFB-48FE-9A6C-876A0CA15CEB}"/>
                  </a:ext>
                </a:extLst>
              </p:cNvPr>
              <p:cNvGrpSpPr/>
              <p:nvPr/>
            </p:nvGrpSpPr>
            <p:grpSpPr>
              <a:xfrm>
                <a:off x="169924" y="1873669"/>
                <a:ext cx="261210" cy="294649"/>
                <a:chOff x="247857" y="1710490"/>
                <a:chExt cx="261210" cy="294649"/>
              </a:xfrm>
            </p:grpSpPr>
            <p:sp>
              <p:nvSpPr>
                <p:cNvPr id="104" name="Овал 103">
                  <a:extLst>
                    <a:ext uri="{FF2B5EF4-FFF2-40B4-BE49-F238E27FC236}">
                      <a16:creationId xmlns:a16="http://schemas.microsoft.com/office/drawing/2014/main" id="{ABF9E1D3-13D8-4E43-ADC8-A9252AF5E03A}"/>
                    </a:ext>
                  </a:extLst>
                </p:cNvPr>
                <p:cNvSpPr/>
                <p:nvPr/>
              </p:nvSpPr>
              <p:spPr>
                <a:xfrm>
                  <a:off x="247857" y="1710490"/>
                  <a:ext cx="261210" cy="294649"/>
                </a:xfrm>
                <a:prstGeom prst="ellipse">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05" name="Прямая со стрелкой 104">
                  <a:extLst>
                    <a:ext uri="{FF2B5EF4-FFF2-40B4-BE49-F238E27FC236}">
                      <a16:creationId xmlns:a16="http://schemas.microsoft.com/office/drawing/2014/main" id="{9A1C88A0-6469-4B7B-87F4-3706037198FB}"/>
                    </a:ext>
                  </a:extLst>
                </p:cNvPr>
                <p:cNvCxnSpPr>
                  <a:cxnSpLocks/>
                </p:cNvCxnSpPr>
                <p:nvPr/>
              </p:nvCxnSpPr>
              <p:spPr>
                <a:xfrm flipV="1">
                  <a:off x="378462" y="1771759"/>
                  <a:ext cx="726" cy="164110"/>
                </a:xfrm>
                <a:prstGeom prst="straightConnector1">
                  <a:avLst/>
                </a:prstGeom>
                <a:noFill/>
                <a:ln w="28575" cap="flat" cmpd="sng" algn="ctr">
                  <a:solidFill>
                    <a:sysClr val="windowText" lastClr="000000"/>
                  </a:solidFill>
                  <a:prstDash val="solid"/>
                  <a:miter lim="800000"/>
                  <a:tailEnd type="triangle" w="lg" len="lg"/>
                </a:ln>
                <a:effectLst/>
              </p:spPr>
            </p:cxnSp>
          </p:grpSp>
          <p:sp>
            <p:nvSpPr>
              <p:cNvPr id="98" name="TextBox 97">
                <a:extLst>
                  <a:ext uri="{FF2B5EF4-FFF2-40B4-BE49-F238E27FC236}">
                    <a16:creationId xmlns:a16="http://schemas.microsoft.com/office/drawing/2014/main" id="{B3176D80-DE70-4BF2-80A0-0F95B45348BB}"/>
                  </a:ext>
                </a:extLst>
              </p:cNvPr>
              <p:cNvSpPr txBox="1"/>
              <p:nvPr/>
            </p:nvSpPr>
            <p:spPr>
              <a:xfrm>
                <a:off x="1353263" y="59331"/>
                <a:ext cx="1006119" cy="3408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5B9BD5">
                        <a:lumMod val="75000"/>
                      </a:srgbClr>
                    </a:solidFill>
                    <a:effectLst/>
                    <a:uLnTx/>
                    <a:uFillTx/>
                  </a:rPr>
                  <a:t>2D Axisymmetric</a:t>
                </a:r>
                <a:endParaRPr kumimoji="0" lang="ru-RU" sz="2000" b="0" i="0" u="none" strike="noStrike" kern="0" cap="none" spc="0" normalizeH="0" baseline="0" noProof="0" dirty="0">
                  <a:ln>
                    <a:noFill/>
                  </a:ln>
                  <a:solidFill>
                    <a:srgbClr val="5B9BD5">
                      <a:lumMod val="75000"/>
                    </a:srgbClr>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5B9BD5">
                        <a:lumMod val="75000"/>
                      </a:srgbClr>
                    </a:solidFill>
                    <a:effectLst/>
                    <a:uLnTx/>
                    <a:uFillTx/>
                  </a:rPr>
                  <a:t>computation domain</a:t>
                </a:r>
                <a:endParaRPr kumimoji="0" lang="ru-RU" sz="2000" b="0" i="0" u="none" strike="noStrike" kern="0" cap="none" spc="0" normalizeH="0" baseline="0" noProof="0" dirty="0">
                  <a:ln>
                    <a:noFill/>
                  </a:ln>
                  <a:solidFill>
                    <a:srgbClr val="5B9BD5">
                      <a:lumMod val="75000"/>
                    </a:srgbClr>
                  </a:solidFill>
                  <a:effectLst/>
                  <a:uLnTx/>
                  <a:uFillTx/>
                </a:endParaRPr>
              </a:p>
            </p:txBody>
          </p:sp>
          <p:sp>
            <p:nvSpPr>
              <p:cNvPr id="99" name="TextBox 98">
                <a:extLst>
                  <a:ext uri="{FF2B5EF4-FFF2-40B4-BE49-F238E27FC236}">
                    <a16:creationId xmlns:a16="http://schemas.microsoft.com/office/drawing/2014/main" id="{B8C1E96D-D55C-4E20-80C8-6002610DE96D}"/>
                  </a:ext>
                </a:extLst>
              </p:cNvPr>
              <p:cNvSpPr txBox="1"/>
              <p:nvPr/>
            </p:nvSpPr>
            <p:spPr>
              <a:xfrm>
                <a:off x="217753" y="1665219"/>
                <a:ext cx="226134" cy="19263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prstClr val="black"/>
                    </a:solidFill>
                    <a:effectLst/>
                    <a:uLnTx/>
                    <a:uFillTx/>
                  </a:rPr>
                  <a:t>U</a:t>
                </a:r>
                <a:r>
                  <a:rPr kumimoji="0" lang="en-US" sz="2000" b="0" i="1" u="none" strike="noStrike" kern="0" cap="none" spc="0" normalizeH="0" baseline="-25000" noProof="0" dirty="0">
                    <a:ln>
                      <a:noFill/>
                    </a:ln>
                    <a:solidFill>
                      <a:prstClr val="black"/>
                    </a:solidFill>
                    <a:effectLst/>
                    <a:uLnTx/>
                    <a:uFillTx/>
                  </a:rPr>
                  <a:t>0</a:t>
                </a:r>
                <a:endParaRPr kumimoji="0" lang="ru-RU" sz="2000" b="0" i="0" u="none" strike="noStrike" kern="0" cap="none" spc="0" normalizeH="0" baseline="0" noProof="0" dirty="0">
                  <a:ln>
                    <a:noFill/>
                  </a:ln>
                  <a:solidFill>
                    <a:prstClr val="black"/>
                  </a:solidFill>
                  <a:effectLst/>
                  <a:uLnTx/>
                  <a:uFillTx/>
                </a:endParaRPr>
              </a:p>
            </p:txBody>
          </p:sp>
          <p:cxnSp>
            <p:nvCxnSpPr>
              <p:cNvPr id="100" name="Прямая соединительная линия 99">
                <a:extLst>
                  <a:ext uri="{FF2B5EF4-FFF2-40B4-BE49-F238E27FC236}">
                    <a16:creationId xmlns:a16="http://schemas.microsoft.com/office/drawing/2014/main" id="{D695FC4B-9BDD-477D-811F-C46EC4E725A1}"/>
                  </a:ext>
                </a:extLst>
              </p:cNvPr>
              <p:cNvCxnSpPr>
                <a:cxnSpLocks/>
              </p:cNvCxnSpPr>
              <p:nvPr/>
            </p:nvCxnSpPr>
            <p:spPr>
              <a:xfrm flipH="1">
                <a:off x="845780" y="1200546"/>
                <a:ext cx="216000" cy="0"/>
              </a:xfrm>
              <a:prstGeom prst="line">
                <a:avLst/>
              </a:prstGeom>
              <a:noFill/>
              <a:ln w="28575" cap="flat" cmpd="sng" algn="ctr">
                <a:solidFill>
                  <a:sysClr val="windowText" lastClr="000000"/>
                </a:solidFill>
                <a:prstDash val="solid"/>
                <a:miter lim="800000"/>
              </a:ln>
              <a:effectLst/>
            </p:spPr>
          </p:cxnSp>
          <p:cxnSp>
            <p:nvCxnSpPr>
              <p:cNvPr id="101" name="Прямая со стрелкой 100">
                <a:extLst>
                  <a:ext uri="{FF2B5EF4-FFF2-40B4-BE49-F238E27FC236}">
                    <a16:creationId xmlns:a16="http://schemas.microsoft.com/office/drawing/2014/main" id="{E8E0D472-BD57-4F8C-B835-7D38A3B33037}"/>
                  </a:ext>
                </a:extLst>
              </p:cNvPr>
              <p:cNvCxnSpPr/>
              <p:nvPr/>
            </p:nvCxnSpPr>
            <p:spPr>
              <a:xfrm flipV="1">
                <a:off x="878038" y="66230"/>
                <a:ext cx="0" cy="1128601"/>
              </a:xfrm>
              <a:prstGeom prst="straightConnector1">
                <a:avLst/>
              </a:prstGeom>
              <a:noFill/>
              <a:ln w="28575" cap="flat" cmpd="sng" algn="ctr">
                <a:solidFill>
                  <a:sysClr val="windowText" lastClr="000000"/>
                </a:solidFill>
                <a:prstDash val="solid"/>
                <a:miter lim="800000"/>
                <a:headEnd type="triangle" w="lg" len="lg"/>
                <a:tailEnd type="triangle" w="lg" len="lg"/>
              </a:ln>
              <a:effectLst/>
            </p:spPr>
          </p:cxnSp>
          <p:sp>
            <p:nvSpPr>
              <p:cNvPr id="102" name="Прямоугольник 101">
                <a:extLst>
                  <a:ext uri="{FF2B5EF4-FFF2-40B4-BE49-F238E27FC236}">
                    <a16:creationId xmlns:a16="http://schemas.microsoft.com/office/drawing/2014/main" id="{78758006-FA48-4A07-9E16-60DBB6266410}"/>
                  </a:ext>
                </a:extLst>
              </p:cNvPr>
              <p:cNvSpPr/>
              <p:nvPr/>
            </p:nvSpPr>
            <p:spPr>
              <a:xfrm>
                <a:off x="746393" y="529507"/>
                <a:ext cx="102533" cy="144000"/>
              </a:xfrm>
              <a:prstGeom prst="rect">
                <a:avLst/>
              </a:prstGeom>
              <a:noFill/>
              <a:ln w="9525" cap="flat" cmpd="sng" algn="ctr">
                <a:noFill/>
                <a:prstDash val="solid"/>
                <a:miter lim="800000"/>
                <a:headEnd type="none" w="sm" len="med"/>
                <a:tailEnd type="triangle" w="sm" len="sm"/>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prstClr val="black"/>
                    </a:solidFill>
                    <a:effectLst/>
                    <a:uLnTx/>
                    <a:uFillTx/>
                    <a:latin typeface="Calibri" panose="020F0502020204030204"/>
                    <a:ea typeface="+mn-ea"/>
                    <a:cs typeface="+mn-cs"/>
                  </a:rPr>
                  <a:t>d</a:t>
                </a:r>
                <a:endParaRPr kumimoji="0" lang="ru-RU" sz="20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03" name="TextBox 102">
                    <a:extLst>
                      <a:ext uri="{FF2B5EF4-FFF2-40B4-BE49-F238E27FC236}">
                        <a16:creationId xmlns:a16="http://schemas.microsoft.com/office/drawing/2014/main" id="{0DCDF8BF-26CD-4223-B31E-0777EDC550BB}"/>
                      </a:ext>
                    </a:extLst>
                  </p:cNvPr>
                  <p:cNvSpPr txBox="1"/>
                  <p:nvPr/>
                </p:nvSpPr>
                <p:spPr>
                  <a:xfrm>
                    <a:off x="1850290" y="1262615"/>
                    <a:ext cx="728109" cy="49544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5B9BD5">
                            <a:lumMod val="75000"/>
                          </a:srgbClr>
                        </a:solidFill>
                        <a:effectLst/>
                        <a:uLnTx/>
                        <a:uFillTx/>
                      </a:rPr>
                      <a:t>BCs:</a:t>
                    </a:r>
                  </a:p>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0" u="none" strike="noStrike" kern="0" cap="none" spc="0" normalizeH="0" baseline="0" noProof="0" smtClean="0">
                              <a:ln>
                                <a:noFill/>
                              </a:ln>
                              <a:solidFill>
                                <a:srgbClr val="5B9BD5">
                                  <a:lumMod val="75000"/>
                                </a:srgbClr>
                              </a:solidFill>
                              <a:effectLst/>
                              <a:uLnTx/>
                              <a:uFillTx/>
                              <a:latin typeface="Cambria Math" panose="02040503050406030204" pitchFamily="18" charset="0"/>
                            </a:rPr>
                            <m:t>−</m:t>
                          </m:r>
                          <m:r>
                            <a:rPr kumimoji="0" lang="en-US" sz="2000" b="1" i="0" u="none" strike="noStrike" kern="0" cap="none" spc="0" normalizeH="0" baseline="0" noProof="0" smtClean="0">
                              <a:ln>
                                <a:noFill/>
                              </a:ln>
                              <a:solidFill>
                                <a:srgbClr val="5B9BD5">
                                  <a:lumMod val="75000"/>
                                </a:srgbClr>
                              </a:solidFill>
                              <a:effectLst/>
                              <a:uLnTx/>
                              <a:uFillTx/>
                              <a:latin typeface="Cambria Math" panose="02040503050406030204" pitchFamily="18" charset="0"/>
                            </a:rPr>
                            <m:t>𝐧</m:t>
                          </m:r>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m:t>
                          </m:r>
                          <m:r>
                            <a:rPr kumimoji="0" lang="en-US" sz="2000" b="1" i="0"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𝐃</m:t>
                          </m:r>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rPr>
                            <m:t>=0</m:t>
                          </m:r>
                        </m:oMath>
                      </m:oMathPara>
                    </a14:m>
                    <a:endParaRPr kumimoji="0" lang="ru-RU" sz="2000" b="0" i="0" u="none" strike="noStrike" kern="0" cap="none" spc="0" normalizeH="0" baseline="0" noProof="0" dirty="0">
                      <a:ln>
                        <a:noFill/>
                      </a:ln>
                      <a:solidFill>
                        <a:srgbClr val="5B9BD5">
                          <a:lumMod val="75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000" b="0" i="0" u="none" strike="noStrike" kern="0" cap="none" spc="0" normalizeH="0" baseline="0" noProof="0" smtClean="0">
                              <a:ln>
                                <a:noFill/>
                              </a:ln>
                              <a:solidFill>
                                <a:srgbClr val="5B9BD5">
                                  <a:lumMod val="75000"/>
                                </a:srgbClr>
                              </a:solidFill>
                              <a:effectLst/>
                              <a:uLnTx/>
                              <a:uFillTx/>
                              <a:latin typeface="Cambria Math" panose="02040503050406030204" pitchFamily="18" charset="0"/>
                            </a:rPr>
                            <m:t>−</m:t>
                          </m:r>
                          <m:r>
                            <a:rPr kumimoji="0" lang="en-US" sz="2000" b="1" i="0" u="none" strike="noStrike" kern="0" cap="none" spc="0" normalizeH="0" baseline="0" noProof="0" smtClean="0">
                              <a:ln>
                                <a:noFill/>
                              </a:ln>
                              <a:solidFill>
                                <a:srgbClr val="5B9BD5">
                                  <a:lumMod val="75000"/>
                                </a:srgbClr>
                              </a:solidFill>
                              <a:effectLst/>
                              <a:uLnTx/>
                              <a:uFillTx/>
                              <a:latin typeface="Cambria Math" panose="02040503050406030204" pitchFamily="18" charset="0"/>
                            </a:rPr>
                            <m:t>𝐧</m:t>
                          </m:r>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m:t>
                          </m:r>
                          <m:sSub>
                            <m:sSubPr>
                              <m:ctrlP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ctrlPr>
                            </m:sSubPr>
                            <m:e>
                              <m:r>
                                <a:rPr kumimoji="0" lang="el-GR" sz="2000" b="1" i="0"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𝚪</m:t>
                              </m:r>
                            </m:e>
                            <m:sub>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𝑒</m:t>
                              </m:r>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m:t>
                              </m:r>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ea typeface="Cambria Math" panose="02040503050406030204" pitchFamily="18" charset="0"/>
                                </a:rPr>
                                <m:t>𝜀</m:t>
                              </m:r>
                            </m:sub>
                          </m:sSub>
                          <m:r>
                            <a:rPr kumimoji="0" lang="en-US" sz="2000" b="0" i="1" u="none" strike="noStrike" kern="0" cap="none" spc="0" normalizeH="0" baseline="0" noProof="0" smtClean="0">
                              <a:ln>
                                <a:noFill/>
                              </a:ln>
                              <a:solidFill>
                                <a:srgbClr val="5B9BD5">
                                  <a:lumMod val="75000"/>
                                </a:srgbClr>
                              </a:solidFill>
                              <a:effectLst/>
                              <a:uLnTx/>
                              <a:uFillTx/>
                              <a:latin typeface="Cambria Math" panose="02040503050406030204" pitchFamily="18" charset="0"/>
                            </a:rPr>
                            <m:t>=0</m:t>
                          </m:r>
                        </m:oMath>
                      </m:oMathPara>
                    </a14:m>
                    <a:endParaRPr kumimoji="0" lang="ru-RU" sz="2000" b="0" i="0" u="none" strike="noStrike" kern="0" cap="none" spc="0" normalizeH="0" baseline="0" noProof="0" dirty="0">
                      <a:ln>
                        <a:noFill/>
                      </a:ln>
                      <a:solidFill>
                        <a:srgbClr val="5B9BD5">
                          <a:lumMod val="75000"/>
                        </a:srgbClr>
                      </a:solidFill>
                      <a:effectLst/>
                      <a:uLnTx/>
                      <a:uFillTx/>
                    </a:endParaRPr>
                  </a:p>
                </p:txBody>
              </p:sp>
            </mc:Choice>
            <mc:Fallback xmlns="">
              <p:sp>
                <p:nvSpPr>
                  <p:cNvPr id="103" name="TextBox 102">
                    <a:extLst>
                      <a:ext uri="{FF2B5EF4-FFF2-40B4-BE49-F238E27FC236}">
                        <a16:creationId xmlns:a16="http://schemas.microsoft.com/office/drawing/2014/main" id="{0DCDF8BF-26CD-4223-B31E-0777EDC550BB}"/>
                      </a:ext>
                    </a:extLst>
                  </p:cNvPr>
                  <p:cNvSpPr txBox="1">
                    <a:spLocks noRot="1" noChangeAspect="1" noMove="1" noResize="1" noEditPoints="1" noAdjustHandles="1" noChangeArrowheads="1" noChangeShapeType="1" noTextEdit="1"/>
                  </p:cNvSpPr>
                  <p:nvPr/>
                </p:nvSpPr>
                <p:spPr>
                  <a:xfrm>
                    <a:off x="1850290" y="1262615"/>
                    <a:ext cx="728109" cy="495445"/>
                  </a:xfrm>
                  <a:prstGeom prst="rect">
                    <a:avLst/>
                  </a:prstGeom>
                  <a:blipFill>
                    <a:blip r:embed="rId3"/>
                    <a:stretch>
                      <a:fillRect t="-2959"/>
                    </a:stretch>
                  </a:blipFill>
                </p:spPr>
                <p:txBody>
                  <a:bodyPr/>
                  <a:lstStyle/>
                  <a:p>
                    <a:r>
                      <a:rPr lang="ru-RU">
                        <a:noFill/>
                      </a:rPr>
                      <a:t> </a:t>
                    </a:r>
                  </a:p>
                </p:txBody>
              </p:sp>
            </mc:Fallback>
          </mc:AlternateContent>
        </p:grpSp>
        <p:grpSp>
          <p:nvGrpSpPr>
            <p:cNvPr id="77" name="Группа 76">
              <a:extLst>
                <a:ext uri="{FF2B5EF4-FFF2-40B4-BE49-F238E27FC236}">
                  <a16:creationId xmlns:a16="http://schemas.microsoft.com/office/drawing/2014/main" id="{6D81FA48-E6A5-466B-A5C8-EBB8EABAD5C0}"/>
                </a:ext>
              </a:extLst>
            </p:cNvPr>
            <p:cNvGrpSpPr/>
            <p:nvPr/>
          </p:nvGrpSpPr>
          <p:grpSpPr>
            <a:xfrm>
              <a:off x="1309061" y="1442544"/>
              <a:ext cx="227798" cy="290571"/>
              <a:chOff x="1290249" y="1434924"/>
              <a:chExt cx="227798" cy="290571"/>
            </a:xfrm>
          </p:grpSpPr>
          <p:grpSp>
            <p:nvGrpSpPr>
              <p:cNvPr id="78" name="Группа 77">
                <a:extLst>
                  <a:ext uri="{FF2B5EF4-FFF2-40B4-BE49-F238E27FC236}">
                    <a16:creationId xmlns:a16="http://schemas.microsoft.com/office/drawing/2014/main" id="{31996EFF-3F07-44F6-8BE1-E153F664C7DC}"/>
                  </a:ext>
                </a:extLst>
              </p:cNvPr>
              <p:cNvGrpSpPr/>
              <p:nvPr/>
            </p:nvGrpSpPr>
            <p:grpSpPr>
              <a:xfrm>
                <a:off x="1290249" y="1519077"/>
                <a:ext cx="180000" cy="185780"/>
                <a:chOff x="1439862" y="1818883"/>
                <a:chExt cx="180000" cy="185780"/>
              </a:xfrm>
            </p:grpSpPr>
            <p:cxnSp>
              <p:nvCxnSpPr>
                <p:cNvPr id="81" name="Прямая со стрелкой 80">
                  <a:extLst>
                    <a:ext uri="{FF2B5EF4-FFF2-40B4-BE49-F238E27FC236}">
                      <a16:creationId xmlns:a16="http://schemas.microsoft.com/office/drawing/2014/main" id="{513C32B2-14F8-4BC5-BB60-6F83452F3332}"/>
                    </a:ext>
                  </a:extLst>
                </p:cNvPr>
                <p:cNvCxnSpPr/>
                <p:nvPr/>
              </p:nvCxnSpPr>
              <p:spPr>
                <a:xfrm>
                  <a:off x="1439862" y="2004663"/>
                  <a:ext cx="180000" cy="0"/>
                </a:xfrm>
                <a:prstGeom prst="straightConnector1">
                  <a:avLst/>
                </a:prstGeom>
                <a:noFill/>
                <a:ln w="28575" cap="flat" cmpd="sng" algn="ctr">
                  <a:solidFill>
                    <a:srgbClr val="FF0000"/>
                  </a:solidFill>
                  <a:prstDash val="solid"/>
                  <a:miter lim="800000"/>
                  <a:tailEnd type="triangle" w="sm" len="sm"/>
                </a:ln>
                <a:effectLst/>
              </p:spPr>
            </p:cxnSp>
            <p:cxnSp>
              <p:nvCxnSpPr>
                <p:cNvPr id="82" name="Прямая со стрелкой 81">
                  <a:extLst>
                    <a:ext uri="{FF2B5EF4-FFF2-40B4-BE49-F238E27FC236}">
                      <a16:creationId xmlns:a16="http://schemas.microsoft.com/office/drawing/2014/main" id="{6FD4591F-FC72-4CB5-864F-8CF7EE7FF434}"/>
                    </a:ext>
                  </a:extLst>
                </p:cNvPr>
                <p:cNvCxnSpPr>
                  <a:cxnSpLocks/>
                </p:cNvCxnSpPr>
                <p:nvPr/>
              </p:nvCxnSpPr>
              <p:spPr>
                <a:xfrm flipV="1">
                  <a:off x="1439862" y="1818883"/>
                  <a:ext cx="0" cy="180000"/>
                </a:xfrm>
                <a:prstGeom prst="straightConnector1">
                  <a:avLst/>
                </a:prstGeom>
                <a:noFill/>
                <a:ln w="28575" cap="flat" cmpd="sng" algn="ctr">
                  <a:solidFill>
                    <a:srgbClr val="00B050"/>
                  </a:solidFill>
                  <a:prstDash val="solid"/>
                  <a:miter lim="800000"/>
                  <a:tailEnd type="triangle" w="sm" len="sm"/>
                </a:ln>
                <a:effectLst/>
              </p:spPr>
            </p:cxnSp>
          </p:grpSp>
          <p:sp>
            <p:nvSpPr>
              <p:cNvPr id="79" name="TextBox 78">
                <a:extLst>
                  <a:ext uri="{FF2B5EF4-FFF2-40B4-BE49-F238E27FC236}">
                    <a16:creationId xmlns:a16="http://schemas.microsoft.com/office/drawing/2014/main" id="{5316D4AE-0121-4594-B860-B175D38219D3}"/>
                  </a:ext>
                </a:extLst>
              </p:cNvPr>
              <p:cNvSpPr txBox="1"/>
              <p:nvPr/>
            </p:nvSpPr>
            <p:spPr>
              <a:xfrm>
                <a:off x="1390633" y="1532861"/>
                <a:ext cx="127414" cy="19263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FF0000"/>
                    </a:solidFill>
                    <a:effectLst/>
                    <a:uLnTx/>
                    <a:uFillTx/>
                  </a:rPr>
                  <a:t>r</a:t>
                </a:r>
                <a:endParaRPr kumimoji="0" lang="ru-RU" sz="2000" b="0" i="1" u="none" strike="noStrike" kern="0" cap="none" spc="0" normalizeH="0" baseline="0" noProof="0" dirty="0">
                  <a:ln>
                    <a:noFill/>
                  </a:ln>
                  <a:solidFill>
                    <a:srgbClr val="FF0000"/>
                  </a:solidFill>
                  <a:effectLst/>
                  <a:uLnTx/>
                  <a:uFillTx/>
                </a:endParaRPr>
              </a:p>
            </p:txBody>
          </p:sp>
          <p:sp>
            <p:nvSpPr>
              <p:cNvPr id="80" name="TextBox 79">
                <a:extLst>
                  <a:ext uri="{FF2B5EF4-FFF2-40B4-BE49-F238E27FC236}">
                    <a16:creationId xmlns:a16="http://schemas.microsoft.com/office/drawing/2014/main" id="{10069820-723E-4AC6-BFB5-BA545EA62454}"/>
                  </a:ext>
                </a:extLst>
              </p:cNvPr>
              <p:cNvSpPr txBox="1"/>
              <p:nvPr/>
            </p:nvSpPr>
            <p:spPr>
              <a:xfrm>
                <a:off x="1291798" y="1434924"/>
                <a:ext cx="127416" cy="19263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00B050"/>
                    </a:solidFill>
                    <a:effectLst/>
                    <a:uLnTx/>
                    <a:uFillTx/>
                  </a:rPr>
                  <a:t>z</a:t>
                </a:r>
                <a:endParaRPr kumimoji="0" lang="ru-RU" sz="2000" b="0" i="1" u="none" strike="noStrike" kern="0" cap="none" spc="0" normalizeH="0" baseline="0" noProof="0" dirty="0">
                  <a:ln>
                    <a:noFill/>
                  </a:ln>
                  <a:solidFill>
                    <a:srgbClr val="00B050"/>
                  </a:solidFill>
                  <a:effectLst/>
                  <a:uLnTx/>
                  <a:uFillTx/>
                </a:endParaRPr>
              </a:p>
            </p:txBody>
          </p:sp>
        </p:grpSp>
      </p:grpSp>
    </p:spTree>
    <p:extLst>
      <p:ext uri="{BB962C8B-B14F-4D97-AF65-F5344CB8AC3E}">
        <p14:creationId xmlns:p14="http://schemas.microsoft.com/office/powerpoint/2010/main" val="129057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9313C339-1336-4B9E-8641-4B4FEDD45173}"/>
              </a:ext>
            </a:extLst>
          </p:cNvPr>
          <p:cNvSpPr>
            <a:spLocks noGrp="1"/>
          </p:cNvSpPr>
          <p:nvPr>
            <p:ph type="title"/>
          </p:nvPr>
        </p:nvSpPr>
        <p:spPr/>
        <p:txBody>
          <a:bodyPr/>
          <a:lstStyle/>
          <a:p>
            <a:r>
              <a:rPr lang="en-US" b="1" dirty="0"/>
              <a:t>Mesh</a:t>
            </a:r>
            <a:br>
              <a:rPr lang="en-US" dirty="0"/>
            </a:br>
            <a:r>
              <a:rPr lang="en-US" sz="2800" i="1" dirty="0"/>
              <a:t>Computation domain</a:t>
            </a:r>
            <a:endParaRPr lang="ru-RU" sz="2800" i="1" dirty="0"/>
          </a:p>
        </p:txBody>
      </p:sp>
      <p:sp>
        <p:nvSpPr>
          <p:cNvPr id="4" name="Номер слайда 3">
            <a:extLst>
              <a:ext uri="{FF2B5EF4-FFF2-40B4-BE49-F238E27FC236}">
                <a16:creationId xmlns:a16="http://schemas.microsoft.com/office/drawing/2014/main" id="{B3D361EE-B3B1-4E03-A7EC-0D9694DCBE5B}"/>
              </a:ext>
            </a:extLst>
          </p:cNvPr>
          <p:cNvSpPr>
            <a:spLocks noGrp="1"/>
          </p:cNvSpPr>
          <p:nvPr>
            <p:ph type="sldNum" sz="quarter" idx="12"/>
          </p:nvPr>
        </p:nvSpPr>
        <p:spPr/>
        <p:txBody>
          <a:bodyPr/>
          <a:lstStyle/>
          <a:p>
            <a:fld id="{924FCC4F-9120-4B89-9B81-F210862DD28E}" type="slidenum">
              <a:rPr lang="ru-RU" sz="2000" smtClean="0"/>
              <a:pPr/>
              <a:t>5</a:t>
            </a:fld>
            <a:endParaRPr lang="ru-RU" sz="2000" dirty="0"/>
          </a:p>
        </p:txBody>
      </p:sp>
      <p:pic>
        <p:nvPicPr>
          <p:cNvPr id="45" name="Объект 20">
            <a:extLst>
              <a:ext uri="{FF2B5EF4-FFF2-40B4-BE49-F238E27FC236}">
                <a16:creationId xmlns:a16="http://schemas.microsoft.com/office/drawing/2014/main" id="{0D32AA8A-45FC-4FD4-AD7A-22F3E46CED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992" y="1937540"/>
            <a:ext cx="3599688" cy="2161032"/>
          </a:xfrm>
          <a:prstGeom prst="rect">
            <a:avLst/>
          </a:prstGeom>
        </p:spPr>
      </p:pic>
      <p:grpSp>
        <p:nvGrpSpPr>
          <p:cNvPr id="47" name="Группа 46">
            <a:extLst>
              <a:ext uri="{FF2B5EF4-FFF2-40B4-BE49-F238E27FC236}">
                <a16:creationId xmlns:a16="http://schemas.microsoft.com/office/drawing/2014/main" id="{AE614E15-8356-4E03-996B-8511A0403FB3}"/>
              </a:ext>
            </a:extLst>
          </p:cNvPr>
          <p:cNvGrpSpPr/>
          <p:nvPr/>
        </p:nvGrpSpPr>
        <p:grpSpPr>
          <a:xfrm>
            <a:off x="7555992" y="4098572"/>
            <a:ext cx="3599688" cy="2161032"/>
            <a:chOff x="7555992" y="4098572"/>
            <a:chExt cx="3599688" cy="2161032"/>
          </a:xfrm>
        </p:grpSpPr>
        <p:pic>
          <p:nvPicPr>
            <p:cNvPr id="48" name="Рисунок 47">
              <a:extLst>
                <a:ext uri="{FF2B5EF4-FFF2-40B4-BE49-F238E27FC236}">
                  <a16:creationId xmlns:a16="http://schemas.microsoft.com/office/drawing/2014/main" id="{E8DFD3F5-879D-4D64-B155-C08D799410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992" y="4098572"/>
              <a:ext cx="3599688" cy="2161032"/>
            </a:xfrm>
            <a:prstGeom prst="rect">
              <a:avLst/>
            </a:prstGeom>
          </p:spPr>
        </p:pic>
        <p:sp>
          <p:nvSpPr>
            <p:cNvPr id="49" name="TextBox 48">
              <a:extLst>
                <a:ext uri="{FF2B5EF4-FFF2-40B4-BE49-F238E27FC236}">
                  <a16:creationId xmlns:a16="http://schemas.microsoft.com/office/drawing/2014/main" id="{272BD0CD-20F9-4AEC-985D-7BDE1FAE29BF}"/>
                </a:ext>
              </a:extLst>
            </p:cNvPr>
            <p:cNvSpPr txBox="1"/>
            <p:nvPr/>
          </p:nvSpPr>
          <p:spPr>
            <a:xfrm>
              <a:off x="8441717" y="5432719"/>
              <a:ext cx="849085" cy="369332"/>
            </a:xfrm>
            <a:prstGeom prst="callout1">
              <a:avLst>
                <a:gd name="adj1" fmla="val 6506"/>
                <a:gd name="adj2" fmla="val 45513"/>
                <a:gd name="adj3" fmla="val -105141"/>
                <a:gd name="adj4" fmla="val 80662"/>
              </a:avLst>
            </a:prstGeom>
            <a:solidFill>
              <a:schemeClr val="bg1"/>
            </a:solidFill>
            <a:ln w="28575">
              <a:solidFill>
                <a:srgbClr val="2683C6"/>
              </a:solidFill>
              <a:headEnd type="none" w="med" len="med"/>
              <a:tailEnd type="triangle" w="lg" len="lg"/>
            </a:ln>
          </p:spPr>
          <p:txBody>
            <a:bodyPr wrap="square" rtlCol="0">
              <a:spAutoFit/>
            </a:bodyPr>
            <a:lstStyle/>
            <a:p>
              <a:r>
                <a:rPr lang="en-US" i="1" dirty="0"/>
                <a:t>r</a:t>
              </a:r>
              <a:r>
                <a:rPr lang="en-US" i="1" baseline="-25000" dirty="0"/>
                <a:t>curv</a:t>
              </a:r>
              <a:r>
                <a:rPr lang="en-US" dirty="0"/>
                <a:t>/60</a:t>
              </a:r>
              <a:endParaRPr lang="ru-RU" dirty="0"/>
            </a:p>
          </p:txBody>
        </p:sp>
      </p:grpSp>
      <p:sp>
        <p:nvSpPr>
          <p:cNvPr id="50" name="TextBox 49">
            <a:extLst>
              <a:ext uri="{FF2B5EF4-FFF2-40B4-BE49-F238E27FC236}">
                <a16:creationId xmlns:a16="http://schemas.microsoft.com/office/drawing/2014/main" id="{5043B56A-2787-4E89-B01D-127B32D17F15}"/>
              </a:ext>
            </a:extLst>
          </p:cNvPr>
          <p:cNvSpPr txBox="1"/>
          <p:nvPr/>
        </p:nvSpPr>
        <p:spPr>
          <a:xfrm>
            <a:off x="9618586" y="2132488"/>
            <a:ext cx="849085" cy="369332"/>
          </a:xfrm>
          <a:prstGeom prst="callout1">
            <a:avLst>
              <a:gd name="adj1" fmla="val 45956"/>
              <a:gd name="adj2" fmla="val -1233"/>
              <a:gd name="adj3" fmla="val 191414"/>
              <a:gd name="adj4" fmla="val -125256"/>
            </a:avLst>
          </a:prstGeom>
          <a:solidFill>
            <a:schemeClr val="bg1"/>
          </a:solidFill>
          <a:ln w="28575">
            <a:solidFill>
              <a:srgbClr val="2683C6"/>
            </a:solidFill>
            <a:headEnd type="none" w="med" len="med"/>
            <a:tailEnd type="triangle" w="lg" len="lg"/>
          </a:ln>
        </p:spPr>
        <p:txBody>
          <a:bodyPr wrap="square" rtlCol="0">
            <a:spAutoFit/>
          </a:bodyPr>
          <a:lstStyle/>
          <a:p>
            <a:r>
              <a:rPr lang="en-US" i="1" dirty="0"/>
              <a:t>r</a:t>
            </a:r>
            <a:r>
              <a:rPr lang="en-US" i="1" baseline="-25000" dirty="0"/>
              <a:t>curv</a:t>
            </a:r>
            <a:r>
              <a:rPr lang="en-US" dirty="0"/>
              <a:t>/10</a:t>
            </a:r>
            <a:endParaRPr lang="ru-RU" dirty="0"/>
          </a:p>
        </p:txBody>
      </p:sp>
      <p:grpSp>
        <p:nvGrpSpPr>
          <p:cNvPr id="51" name="Группа 50">
            <a:extLst>
              <a:ext uri="{FF2B5EF4-FFF2-40B4-BE49-F238E27FC236}">
                <a16:creationId xmlns:a16="http://schemas.microsoft.com/office/drawing/2014/main" id="{F327F7C7-2A08-4C16-A147-766BC66564F2}"/>
              </a:ext>
            </a:extLst>
          </p:cNvPr>
          <p:cNvGrpSpPr/>
          <p:nvPr/>
        </p:nvGrpSpPr>
        <p:grpSpPr>
          <a:xfrm>
            <a:off x="3956304" y="1939064"/>
            <a:ext cx="4213006" cy="4319016"/>
            <a:chOff x="3956304" y="1939064"/>
            <a:chExt cx="4213006" cy="4319016"/>
          </a:xfrm>
        </p:grpSpPr>
        <p:grpSp>
          <p:nvGrpSpPr>
            <p:cNvPr id="52" name="Группа 51">
              <a:extLst>
                <a:ext uri="{FF2B5EF4-FFF2-40B4-BE49-F238E27FC236}">
                  <a16:creationId xmlns:a16="http://schemas.microsoft.com/office/drawing/2014/main" id="{5DB751E5-8FE1-4BC6-9C91-19F3FAA5418A}"/>
                </a:ext>
              </a:extLst>
            </p:cNvPr>
            <p:cNvGrpSpPr/>
            <p:nvPr/>
          </p:nvGrpSpPr>
          <p:grpSpPr>
            <a:xfrm>
              <a:off x="3956304" y="1939064"/>
              <a:ext cx="4213006" cy="4319016"/>
              <a:chOff x="3956304" y="1939064"/>
              <a:chExt cx="4213006" cy="4319016"/>
            </a:xfrm>
          </p:grpSpPr>
          <p:pic>
            <p:nvPicPr>
              <p:cNvPr id="54" name="Рисунок 53">
                <a:extLst>
                  <a:ext uri="{FF2B5EF4-FFF2-40B4-BE49-F238E27FC236}">
                    <a16:creationId xmlns:a16="http://schemas.microsoft.com/office/drawing/2014/main" id="{9C75E889-1277-4E40-88FB-4270795A9B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6304" y="1939064"/>
                <a:ext cx="3599688" cy="4319016"/>
              </a:xfrm>
              <a:prstGeom prst="rect">
                <a:avLst/>
              </a:prstGeom>
            </p:spPr>
          </p:pic>
          <p:sp>
            <p:nvSpPr>
              <p:cNvPr id="55" name="Прямоугольник 54">
                <a:extLst>
                  <a:ext uri="{FF2B5EF4-FFF2-40B4-BE49-F238E27FC236}">
                    <a16:creationId xmlns:a16="http://schemas.microsoft.com/office/drawing/2014/main" id="{42654823-C912-45B9-8AE2-FA5CB5E29869}"/>
                  </a:ext>
                </a:extLst>
              </p:cNvPr>
              <p:cNvSpPr/>
              <p:nvPr/>
            </p:nvSpPr>
            <p:spPr>
              <a:xfrm>
                <a:off x="4737798" y="4502895"/>
                <a:ext cx="221064" cy="165797"/>
              </a:xfrm>
              <a:prstGeom prst="rect">
                <a:avLst/>
              </a:prstGeom>
              <a:noFill/>
              <a:ln w="28575">
                <a:solidFill>
                  <a:srgbClr val="268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56" name="Прямая со стрелкой 55">
                <a:extLst>
                  <a:ext uri="{FF2B5EF4-FFF2-40B4-BE49-F238E27FC236}">
                    <a16:creationId xmlns:a16="http://schemas.microsoft.com/office/drawing/2014/main" id="{2762FD18-ACC9-497B-9A91-27C793335FA9}"/>
                  </a:ext>
                </a:extLst>
              </p:cNvPr>
              <p:cNvCxnSpPr>
                <a:cxnSpLocks/>
              </p:cNvCxnSpPr>
              <p:nvPr/>
            </p:nvCxnSpPr>
            <p:spPr>
              <a:xfrm flipV="1">
                <a:off x="4975860" y="4163384"/>
                <a:ext cx="3193450" cy="331127"/>
              </a:xfrm>
              <a:prstGeom prst="straightConnector1">
                <a:avLst/>
              </a:prstGeom>
              <a:ln w="19050">
                <a:solidFill>
                  <a:srgbClr val="2683C6"/>
                </a:solidFill>
                <a:tailEnd type="triangle"/>
              </a:ln>
            </p:spPr>
            <p:style>
              <a:lnRef idx="1">
                <a:schemeClr val="accent1"/>
              </a:lnRef>
              <a:fillRef idx="0">
                <a:schemeClr val="accent1"/>
              </a:fillRef>
              <a:effectRef idx="0">
                <a:schemeClr val="accent1"/>
              </a:effectRef>
              <a:fontRef idx="minor">
                <a:schemeClr val="tx1"/>
              </a:fontRef>
            </p:style>
          </p:cxnSp>
          <p:cxnSp>
            <p:nvCxnSpPr>
              <p:cNvPr id="57" name="Прямая со стрелкой 56">
                <a:extLst>
                  <a:ext uri="{FF2B5EF4-FFF2-40B4-BE49-F238E27FC236}">
                    <a16:creationId xmlns:a16="http://schemas.microsoft.com/office/drawing/2014/main" id="{D7CE045B-382A-45ED-ACDC-5B6108B5619B}"/>
                  </a:ext>
                </a:extLst>
              </p:cNvPr>
              <p:cNvCxnSpPr>
                <a:cxnSpLocks/>
              </p:cNvCxnSpPr>
              <p:nvPr/>
            </p:nvCxnSpPr>
            <p:spPr>
              <a:xfrm>
                <a:off x="4975860" y="4682277"/>
                <a:ext cx="3193450" cy="1227331"/>
              </a:xfrm>
              <a:prstGeom prst="straightConnector1">
                <a:avLst/>
              </a:prstGeom>
              <a:ln w="19050">
                <a:solidFill>
                  <a:srgbClr val="2683C6"/>
                </a:solidFill>
                <a:tailEnd type="triangle"/>
              </a:ln>
            </p:spPr>
            <p:style>
              <a:lnRef idx="1">
                <a:schemeClr val="accent1"/>
              </a:lnRef>
              <a:fillRef idx="0">
                <a:schemeClr val="accent1"/>
              </a:fillRef>
              <a:effectRef idx="0">
                <a:schemeClr val="accent1"/>
              </a:effectRef>
              <a:fontRef idx="minor">
                <a:schemeClr val="tx1"/>
              </a:fontRef>
            </p:style>
          </p:cxnSp>
          <p:sp>
            <p:nvSpPr>
              <p:cNvPr id="58" name="Прямоугольник 57">
                <a:extLst>
                  <a:ext uri="{FF2B5EF4-FFF2-40B4-BE49-F238E27FC236}">
                    <a16:creationId xmlns:a16="http://schemas.microsoft.com/office/drawing/2014/main" id="{3C04116A-B426-465F-91A0-81AE9CE6EB38}"/>
                  </a:ext>
                </a:extLst>
              </p:cNvPr>
              <p:cNvSpPr/>
              <p:nvPr/>
            </p:nvSpPr>
            <p:spPr>
              <a:xfrm>
                <a:off x="4754796" y="2972284"/>
                <a:ext cx="791894" cy="358380"/>
              </a:xfrm>
              <a:prstGeom prst="rect">
                <a:avLst/>
              </a:prstGeom>
              <a:noFill/>
              <a:ln w="28575">
                <a:solidFill>
                  <a:srgbClr val="2683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59" name="Прямая со стрелкой 58">
                <a:extLst>
                  <a:ext uri="{FF2B5EF4-FFF2-40B4-BE49-F238E27FC236}">
                    <a16:creationId xmlns:a16="http://schemas.microsoft.com/office/drawing/2014/main" id="{5BA1495F-6523-408B-8E37-8C319C9F55FB}"/>
                  </a:ext>
                </a:extLst>
              </p:cNvPr>
              <p:cNvCxnSpPr>
                <a:cxnSpLocks/>
              </p:cNvCxnSpPr>
              <p:nvPr/>
            </p:nvCxnSpPr>
            <p:spPr>
              <a:xfrm flipV="1">
                <a:off x="5546690" y="1994718"/>
                <a:ext cx="2622620" cy="985487"/>
              </a:xfrm>
              <a:prstGeom prst="straightConnector1">
                <a:avLst/>
              </a:prstGeom>
              <a:ln w="19050">
                <a:solidFill>
                  <a:srgbClr val="2683C6"/>
                </a:solidFill>
                <a:tailEnd type="triangle"/>
              </a:ln>
            </p:spPr>
            <p:style>
              <a:lnRef idx="1">
                <a:schemeClr val="accent1"/>
              </a:lnRef>
              <a:fillRef idx="0">
                <a:schemeClr val="accent1"/>
              </a:fillRef>
              <a:effectRef idx="0">
                <a:schemeClr val="accent1"/>
              </a:effectRef>
              <a:fontRef idx="minor">
                <a:schemeClr val="tx1"/>
              </a:fontRef>
            </p:style>
          </p:cxnSp>
          <p:cxnSp>
            <p:nvCxnSpPr>
              <p:cNvPr id="60" name="Прямая со стрелкой 59">
                <a:extLst>
                  <a:ext uri="{FF2B5EF4-FFF2-40B4-BE49-F238E27FC236}">
                    <a16:creationId xmlns:a16="http://schemas.microsoft.com/office/drawing/2014/main" id="{E8A62175-FD7B-442F-BF5E-24A136A3F042}"/>
                  </a:ext>
                </a:extLst>
              </p:cNvPr>
              <p:cNvCxnSpPr>
                <a:cxnSpLocks/>
              </p:cNvCxnSpPr>
              <p:nvPr/>
            </p:nvCxnSpPr>
            <p:spPr>
              <a:xfrm>
                <a:off x="5533979" y="3331427"/>
                <a:ext cx="2635331" cy="417149"/>
              </a:xfrm>
              <a:prstGeom prst="straightConnector1">
                <a:avLst/>
              </a:prstGeom>
              <a:ln w="19050">
                <a:solidFill>
                  <a:srgbClr val="2683C6"/>
                </a:solidFill>
                <a:tailEnd type="triangle"/>
              </a:ln>
            </p:spPr>
            <p:style>
              <a:lnRef idx="1">
                <a:schemeClr val="accent1"/>
              </a:lnRef>
              <a:fillRef idx="0">
                <a:schemeClr val="accent1"/>
              </a:fillRef>
              <a:effectRef idx="0">
                <a:schemeClr val="accent1"/>
              </a:effectRef>
              <a:fontRef idx="minor">
                <a:schemeClr val="tx1"/>
              </a:fontRef>
            </p:style>
          </p:cxnSp>
        </p:grpSp>
        <p:sp>
          <p:nvSpPr>
            <p:cNvPr id="53" name="TextBox 52">
              <a:extLst>
                <a:ext uri="{FF2B5EF4-FFF2-40B4-BE49-F238E27FC236}">
                  <a16:creationId xmlns:a16="http://schemas.microsoft.com/office/drawing/2014/main" id="{E45EDD10-A29D-4B42-A182-A71A20EC486B}"/>
                </a:ext>
              </a:extLst>
            </p:cNvPr>
            <p:cNvSpPr txBox="1"/>
            <p:nvPr/>
          </p:nvSpPr>
          <p:spPr>
            <a:xfrm>
              <a:off x="6605536" y="5499763"/>
              <a:ext cx="674275" cy="369332"/>
            </a:xfrm>
            <a:prstGeom prst="rect">
              <a:avLst/>
            </a:prstGeom>
            <a:solidFill>
              <a:schemeClr val="bg1"/>
            </a:solidFill>
            <a:ln w="28575">
              <a:noFill/>
              <a:headEnd type="none" w="med" len="med"/>
              <a:tailEnd type="triangle" w="lg" len="lg"/>
            </a:ln>
          </p:spPr>
          <p:txBody>
            <a:bodyPr wrap="square" rtlCol="0">
              <a:spAutoFit/>
            </a:bodyPr>
            <a:lstStyle/>
            <a:p>
              <a:r>
                <a:rPr lang="en-US" dirty="0"/>
                <a:t>2</a:t>
              </a:r>
              <a:r>
                <a:rPr lang="en-US" i="1" dirty="0"/>
                <a:t>r</a:t>
              </a:r>
              <a:r>
                <a:rPr lang="en-US" i="1" baseline="-25000" dirty="0"/>
                <a:t>curv</a:t>
              </a:r>
              <a:endParaRPr lang="ru-RU" dirty="0"/>
            </a:p>
          </p:txBody>
        </p:sp>
      </p:grpSp>
      <p:sp>
        <p:nvSpPr>
          <p:cNvPr id="16" name="Объект 15">
            <a:extLst>
              <a:ext uri="{FF2B5EF4-FFF2-40B4-BE49-F238E27FC236}">
                <a16:creationId xmlns:a16="http://schemas.microsoft.com/office/drawing/2014/main" id="{45502301-AD96-4691-9A79-EBD931497D5C}"/>
              </a:ext>
            </a:extLst>
          </p:cNvPr>
          <p:cNvSpPr>
            <a:spLocks noGrp="1"/>
          </p:cNvSpPr>
          <p:nvPr>
            <p:ph sz="half" idx="1"/>
          </p:nvPr>
        </p:nvSpPr>
        <p:spPr>
          <a:xfrm>
            <a:off x="1097280" y="1845734"/>
            <a:ext cx="3119410" cy="4412345"/>
          </a:xfrm>
        </p:spPr>
        <p:txBody>
          <a:bodyPr anchor="ctr">
            <a:normAutofit/>
          </a:bodyPr>
          <a:lstStyle/>
          <a:p>
            <a:pPr marL="358775" indent="-358775">
              <a:buFont typeface="Arial" panose="020B0604020202020204" pitchFamily="34" charset="0"/>
              <a:buChar char="•"/>
            </a:pPr>
            <a:r>
              <a:rPr lang="en-US" i="1" dirty="0"/>
              <a:t>User-controlled mesh:</a:t>
            </a:r>
          </a:p>
          <a:p>
            <a:pPr marL="358775" indent="-358775">
              <a:buFont typeface="Arial" panose="020B0604020202020204" pitchFamily="34" charset="0"/>
              <a:buChar char="•"/>
            </a:pPr>
            <a:r>
              <a:rPr lang="en-US" i="1" dirty="0"/>
              <a:t>Mesh size &lt;&lt; Debye length</a:t>
            </a:r>
          </a:p>
          <a:p>
            <a:pPr marL="358775" indent="-358775">
              <a:buFont typeface="Arial" panose="020B0604020202020204" pitchFamily="34" charset="0"/>
              <a:buChar char="•"/>
            </a:pPr>
            <a:r>
              <a:rPr lang="en-US" dirty="0"/>
              <a:t>Boundary layers on the electrodes surface</a:t>
            </a:r>
          </a:p>
          <a:p>
            <a:pPr marL="358775" indent="-358775">
              <a:buFont typeface="Arial" panose="020B0604020202020204" pitchFamily="34" charset="0"/>
              <a:buChar char="•"/>
            </a:pPr>
            <a:r>
              <a:rPr lang="en-US" dirty="0"/>
              <a:t>Number of elements         ≈ </a:t>
            </a:r>
            <a:r>
              <a:rPr lang="en-US" b="1" dirty="0"/>
              <a:t>140k</a:t>
            </a:r>
          </a:p>
          <a:p>
            <a:pPr marL="358775" indent="-358775">
              <a:buFont typeface="Arial" panose="020B0604020202020204" pitchFamily="34" charset="0"/>
              <a:buChar char="•"/>
            </a:pPr>
            <a:r>
              <a:rPr lang="en-US" dirty="0"/>
              <a:t>Average element quality   ≈ </a:t>
            </a:r>
            <a:r>
              <a:rPr lang="en-US" b="1" dirty="0"/>
              <a:t>0.9</a:t>
            </a:r>
          </a:p>
          <a:p>
            <a:pPr marL="358775" indent="-358775">
              <a:buFont typeface="Arial" panose="020B0604020202020204" pitchFamily="34" charset="0"/>
              <a:buChar char="•"/>
            </a:pPr>
            <a:r>
              <a:rPr lang="en-US" dirty="0"/>
              <a:t>Minimal element quality  ≈ </a:t>
            </a:r>
            <a:r>
              <a:rPr lang="en-US" b="1" dirty="0"/>
              <a:t>0.3</a:t>
            </a:r>
          </a:p>
        </p:txBody>
      </p:sp>
    </p:spTree>
    <p:extLst>
      <p:ext uri="{BB962C8B-B14F-4D97-AF65-F5344CB8AC3E}">
        <p14:creationId xmlns:p14="http://schemas.microsoft.com/office/powerpoint/2010/main" val="619318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5975FF-ADFF-4D09-956F-F437F6D7086E}"/>
              </a:ext>
            </a:extLst>
          </p:cNvPr>
          <p:cNvSpPr>
            <a:spLocks noGrp="1"/>
          </p:cNvSpPr>
          <p:nvPr>
            <p:ph type="title"/>
          </p:nvPr>
        </p:nvSpPr>
        <p:spPr/>
        <p:txBody>
          <a:bodyPr/>
          <a:lstStyle/>
          <a:p>
            <a:r>
              <a:rPr lang="en-US" b="1" dirty="0"/>
              <a:t>Plasma Module</a:t>
            </a:r>
            <a:br>
              <a:rPr lang="en-US" b="1" dirty="0"/>
            </a:br>
            <a:r>
              <a:rPr lang="en-US" sz="2800" i="1" dirty="0"/>
              <a:t>Two-moment model equations* with drift-diffusion approximation</a:t>
            </a:r>
            <a:endParaRPr lang="ru-RU" sz="2800" i="1" dirty="0"/>
          </a:p>
        </p:txBody>
      </p:sp>
      <p:sp>
        <p:nvSpPr>
          <p:cNvPr id="4" name="Прямоугольник 2">
            <a:extLst>
              <a:ext uri="{FF2B5EF4-FFF2-40B4-BE49-F238E27FC236}">
                <a16:creationId xmlns:a16="http://schemas.microsoft.com/office/drawing/2014/main" id="{BB0A5D2D-5A0D-4A5B-937B-F8C2180E2BEE}"/>
              </a:ext>
            </a:extLst>
          </p:cNvPr>
          <p:cNvSpPr>
            <a:spLocks noChangeArrowheads="1"/>
          </p:cNvSpPr>
          <p:nvPr/>
        </p:nvSpPr>
        <p:spPr bwMode="auto">
          <a:xfrm>
            <a:off x="1096963" y="6421438"/>
            <a:ext cx="1005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ru-RU" sz="2000" dirty="0">
                <a:solidFill>
                  <a:schemeClr val="bg1"/>
                </a:solidFill>
                <a:latin typeface="+mn-lt"/>
                <a:ea typeface="Cambria" panose="02040503050406030204" pitchFamily="18" charset="0"/>
                <a:cs typeface="Times New Roman" panose="02020603050405020304" pitchFamily="18" charset="0"/>
              </a:rPr>
              <a:t>*Young, F.F., Wu, C.H. // IEEE Trans. on Plas. Sci., 21(3), pp. 312–321 (1993)</a:t>
            </a:r>
          </a:p>
        </p:txBody>
      </p:sp>
      <p:sp>
        <p:nvSpPr>
          <p:cNvPr id="5" name="Номер слайда 4">
            <a:extLst>
              <a:ext uri="{FF2B5EF4-FFF2-40B4-BE49-F238E27FC236}">
                <a16:creationId xmlns:a16="http://schemas.microsoft.com/office/drawing/2014/main" id="{5A71F1B5-8DF7-4D89-96C4-19BF398D4169}"/>
              </a:ext>
            </a:extLst>
          </p:cNvPr>
          <p:cNvSpPr>
            <a:spLocks noGrp="1"/>
          </p:cNvSpPr>
          <p:nvPr>
            <p:ph type="sldNum" sz="quarter" idx="12"/>
          </p:nvPr>
        </p:nvSpPr>
        <p:spPr/>
        <p:txBody>
          <a:bodyPr/>
          <a:lstStyle/>
          <a:p>
            <a:fld id="{924FCC4F-9120-4B89-9B81-F210862DD28E}" type="slidenum">
              <a:rPr lang="ru-RU" sz="2000" smtClean="0"/>
              <a:t>6</a:t>
            </a:fld>
            <a:endParaRPr lang="ru-RU" sz="2000" dirty="0"/>
          </a:p>
        </p:txBody>
      </p:sp>
      <mc:AlternateContent xmlns:mc="http://schemas.openxmlformats.org/markup-compatibility/2006" xmlns:a14="http://schemas.microsoft.com/office/drawing/2010/main">
        <mc:Choice Requires="a14">
          <p:sp>
            <p:nvSpPr>
              <p:cNvPr id="8" name="Объект 7">
                <a:extLst>
                  <a:ext uri="{FF2B5EF4-FFF2-40B4-BE49-F238E27FC236}">
                    <a16:creationId xmlns:a16="http://schemas.microsoft.com/office/drawing/2014/main" id="{00906F65-A3E9-4A31-97DA-631DC430B76A}"/>
                  </a:ext>
                </a:extLst>
              </p:cNvPr>
              <p:cNvSpPr>
                <a:spLocks noGrp="1"/>
              </p:cNvSpPr>
              <p:nvPr>
                <p:ph idx="1"/>
              </p:nvPr>
            </p:nvSpPr>
            <p:spPr>
              <a:xfrm>
                <a:off x="1097280" y="1845734"/>
                <a:ext cx="10058400" cy="4509848"/>
              </a:xfrm>
            </p:spPr>
            <p:txBody>
              <a:bodyPr>
                <a:noAutofit/>
              </a:bodyPr>
              <a:lstStyle/>
              <a:p>
                <a:pPr marL="357188" indent="-357188">
                  <a:buFont typeface="Arial" panose="020B0604020202020204" pitchFamily="34" charset="0"/>
                  <a:buChar char="•"/>
                </a:pPr>
                <a:r>
                  <a:rPr lang="en-US" dirty="0"/>
                  <a:t>Electron density &amp; energy density continuity equations:</a:t>
                </a:r>
              </a:p>
              <a:p>
                <a:pPr marL="0" indent="0" algn="ctr">
                  <a:lnSpc>
                    <a:spcPct val="150000"/>
                  </a:lnSpc>
                  <a:buNone/>
                </a:pPr>
                <a14:m>
                  <m:oMathPara xmlns:m="http://schemas.openxmlformats.org/officeDocument/2006/math">
                    <m:oMathParaPr>
                      <m:jc m:val="center"/>
                    </m:oMathParaPr>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𝑛</m:t>
                              </m:r>
                            </m:e>
                            <m:sub>
                              <m:r>
                                <a:rPr lang="en-US" i="1">
                                  <a:solidFill>
                                    <a:prstClr val="black"/>
                                  </a:solidFill>
                                  <a:latin typeface="Cambria Math" panose="02040503050406030204" pitchFamily="18" charset="0"/>
                                </a:rPr>
                                <m:t>𝑒</m:t>
                              </m:r>
                            </m:sub>
                          </m:sSub>
                        </m:num>
                        <m:den>
                          <m:r>
                            <a:rPr lang="en-US" i="1">
                              <a:solidFill>
                                <a:prstClr val="black"/>
                              </a:solidFill>
                              <a:latin typeface="Cambria Math" panose="02040503050406030204" pitchFamily="18" charset="0"/>
                            </a:rPr>
                            <m:t>𝜕</m:t>
                          </m:r>
                          <m:r>
                            <a:rPr lang="en-US" i="1">
                              <a:solidFill>
                                <a:prstClr val="black"/>
                              </a:solidFill>
                              <a:latin typeface="Cambria Math" panose="02040503050406030204" pitchFamily="18" charset="0"/>
                            </a:rPr>
                            <m:t>𝑡</m:t>
                          </m:r>
                        </m:den>
                      </m:f>
                      <m:r>
                        <a:rPr lang="en-US" i="1">
                          <a:solidFill>
                            <a:prstClr val="black"/>
                          </a:solidFill>
                          <a:latin typeface="Cambria Math" panose="02040503050406030204" pitchFamily="18" charset="0"/>
                        </a:rPr>
                        <m:t>−</m:t>
                      </m:r>
                      <m:r>
                        <m:rPr>
                          <m:sty m:val="p"/>
                        </m:rPr>
                        <a:rPr lang="en-US" i="1">
                          <a:solidFill>
                            <a:prstClr val="black"/>
                          </a:solidFill>
                          <a:latin typeface="Cambria Math" panose="02040503050406030204" pitchFamily="18" charset="0"/>
                          <a:ea typeface="Cambria Math" panose="02040503050406030204" pitchFamily="18" charset="0"/>
                        </a:rPr>
                        <m:t>∇</m:t>
                      </m:r>
                      <m:d>
                        <m:dPr>
                          <m:begChr m:val="["/>
                          <m:endChr m:val="]"/>
                          <m:ctrlPr>
                            <a:rPr lang="en-US" i="1">
                              <a:solidFill>
                                <a:prstClr val="black"/>
                              </a:solidFill>
                              <a:latin typeface="Cambria Math" panose="02040503050406030204" pitchFamily="18" charset="0"/>
                              <a:ea typeface="Cambria Math" panose="02040503050406030204" pitchFamily="18" charset="0"/>
                            </a:rPr>
                          </m:ctrlPr>
                        </m:d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𝑒</m:t>
                              </m:r>
                            </m:sub>
                          </m:sSub>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𝜇</m:t>
                              </m:r>
                            </m:e>
                            <m:sub>
                              <m:r>
                                <a:rPr lang="en-US" i="1">
                                  <a:solidFill>
                                    <a:prstClr val="black"/>
                                  </a:solidFill>
                                  <a:latin typeface="Cambria Math" panose="02040503050406030204" pitchFamily="18" charset="0"/>
                                  <a:ea typeface="Cambria Math" panose="02040503050406030204" pitchFamily="18" charset="0"/>
                                </a:rPr>
                                <m:t>𝑒</m:t>
                              </m:r>
                            </m:sub>
                          </m:sSub>
                          <m:acc>
                            <m:accPr>
                              <m:chr m:val="⃗"/>
                              <m:ctrlPr>
                                <a:rPr lang="en-US" b="1" i="1">
                                  <a:solidFill>
                                    <a:prstClr val="black"/>
                                  </a:solidFill>
                                  <a:latin typeface="Cambria Math" panose="02040503050406030204" pitchFamily="18" charset="0"/>
                                  <a:ea typeface="Cambria Math" panose="02040503050406030204" pitchFamily="18" charset="0"/>
                                </a:rPr>
                              </m:ctrlPr>
                            </m:accPr>
                            <m:e>
                              <m:r>
                                <a:rPr lang="en-US" b="1" i="1">
                                  <a:solidFill>
                                    <a:prstClr val="black"/>
                                  </a:solidFill>
                                  <a:latin typeface="Cambria Math" panose="02040503050406030204" pitchFamily="18" charset="0"/>
                                  <a:ea typeface="Cambria Math" panose="02040503050406030204" pitchFamily="18" charset="0"/>
                                </a:rPr>
                                <m:t>𝑬</m:t>
                              </m:r>
                            </m:e>
                          </m:acc>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𝐷</m:t>
                              </m:r>
                            </m:e>
                            <m:sub>
                              <m:r>
                                <a:rPr lang="en-US" i="1">
                                  <a:solidFill>
                                    <a:prstClr val="black"/>
                                  </a:solidFill>
                                  <a:latin typeface="Cambria Math" panose="02040503050406030204" pitchFamily="18" charset="0"/>
                                </a:rPr>
                                <m:t>𝑒</m:t>
                              </m:r>
                            </m:sub>
                          </m:sSub>
                          <m:r>
                            <m:rPr>
                              <m:sty m:val="p"/>
                            </m:rP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𝑒</m:t>
                              </m:r>
                            </m:sub>
                          </m:sSub>
                        </m:e>
                      </m:d>
                      <m: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𝑅</m:t>
                          </m:r>
                        </m:e>
                        <m:sub>
                          <m:r>
                            <a:rPr lang="en-US" i="1">
                              <a:solidFill>
                                <a:prstClr val="black"/>
                              </a:solidFill>
                              <a:latin typeface="Cambria Math" panose="02040503050406030204" pitchFamily="18" charset="0"/>
                              <a:ea typeface="Cambria Math" panose="02040503050406030204" pitchFamily="18" charset="0"/>
                            </a:rPr>
                            <m:t>𝑒</m:t>
                          </m:r>
                        </m:sub>
                      </m:sSub>
                      <m:r>
                        <a:rPr lang="ru-RU" i="1">
                          <a:solidFill>
                            <a:prstClr val="black"/>
                          </a:solidFill>
                          <a:latin typeface="Cambria Math" panose="02040503050406030204" pitchFamily="18" charset="0"/>
                          <a:ea typeface="Cambria Math" panose="02040503050406030204" pitchFamily="18" charset="0"/>
                        </a:rPr>
                        <m:t>+</m:t>
                      </m:r>
                      <m:sSub>
                        <m:sSubPr>
                          <m:ctrlPr>
                            <a:rPr lang="ru-RU"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𝑅</m:t>
                          </m:r>
                        </m:e>
                        <m:sub>
                          <m:r>
                            <a:rPr lang="en-US" i="1">
                              <a:solidFill>
                                <a:prstClr val="black"/>
                              </a:solidFill>
                              <a:latin typeface="Cambria Math" panose="02040503050406030204" pitchFamily="18" charset="0"/>
                              <a:ea typeface="Cambria Math" panose="02040503050406030204" pitchFamily="18" charset="0"/>
                            </a:rPr>
                            <m:t>𝑝h</m:t>
                          </m:r>
                        </m:sub>
                      </m:sSub>
                    </m:oMath>
                  </m:oMathPara>
                </a14:m>
                <a:endParaRPr lang="en-US" dirty="0"/>
              </a:p>
              <a:p>
                <a:pPr marL="0" indent="0" algn="ctr">
                  <a:buNone/>
                </a:pPr>
                <a14:m>
                  <m:oMathPara xmlns:m="http://schemas.openxmlformats.org/officeDocument/2006/math">
                    <m:oMathParaPr>
                      <m:jc m:val="centerGroup"/>
                    </m:oMathParaPr>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𝜀</m:t>
                              </m:r>
                            </m:sub>
                          </m:sSub>
                        </m:num>
                        <m:den>
                          <m:r>
                            <a:rPr lang="en-US" i="1">
                              <a:solidFill>
                                <a:prstClr val="black"/>
                              </a:solidFill>
                              <a:latin typeface="Cambria Math" panose="02040503050406030204" pitchFamily="18" charset="0"/>
                            </a:rPr>
                            <m:t>𝜕</m:t>
                          </m:r>
                          <m:r>
                            <a:rPr lang="en-US" i="1">
                              <a:solidFill>
                                <a:prstClr val="black"/>
                              </a:solidFill>
                              <a:latin typeface="Cambria Math" panose="02040503050406030204" pitchFamily="18" charset="0"/>
                            </a:rPr>
                            <m:t>𝑡</m:t>
                          </m:r>
                        </m:den>
                      </m:f>
                      <m:r>
                        <a:rPr lang="en-US" i="1">
                          <a:solidFill>
                            <a:prstClr val="black"/>
                          </a:solidFill>
                          <a:latin typeface="Cambria Math" panose="02040503050406030204" pitchFamily="18" charset="0"/>
                        </a:rPr>
                        <m:t>−</m:t>
                      </m:r>
                      <m:r>
                        <m:rPr>
                          <m:sty m:val="p"/>
                        </m:rPr>
                        <a:rPr lang="en-US">
                          <a:solidFill>
                            <a:prstClr val="black"/>
                          </a:solidFill>
                          <a:latin typeface="Cambria Math" panose="02040503050406030204" pitchFamily="18" charset="0"/>
                          <a:ea typeface="Cambria Math" panose="02040503050406030204" pitchFamily="18" charset="0"/>
                        </a:rPr>
                        <m:t>∇</m:t>
                      </m:r>
                      <m:d>
                        <m:dPr>
                          <m:begChr m:val="["/>
                          <m:endChr m:val="]"/>
                          <m:ctrlPr>
                            <a:rPr lang="en-US" i="1">
                              <a:solidFill>
                                <a:prstClr val="black"/>
                              </a:solidFill>
                              <a:latin typeface="Cambria Math" panose="02040503050406030204" pitchFamily="18" charset="0"/>
                              <a:ea typeface="Cambria Math" panose="02040503050406030204" pitchFamily="18" charset="0"/>
                            </a:rPr>
                          </m:ctrlPr>
                        </m:d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𝜀</m:t>
                              </m:r>
                            </m:sub>
                          </m:sSub>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𝜇</m:t>
                              </m:r>
                            </m:e>
                            <m:sub>
                              <m:r>
                                <a:rPr lang="en-US" i="1">
                                  <a:solidFill>
                                    <a:prstClr val="black"/>
                                  </a:solidFill>
                                  <a:latin typeface="Cambria Math" panose="02040503050406030204" pitchFamily="18" charset="0"/>
                                  <a:ea typeface="Cambria Math" panose="02040503050406030204" pitchFamily="18" charset="0"/>
                                </a:rPr>
                                <m:t>𝜀</m:t>
                              </m:r>
                            </m:sub>
                          </m:sSub>
                          <m:acc>
                            <m:accPr>
                              <m:chr m:val="⃗"/>
                              <m:ctrlPr>
                                <a:rPr lang="en-US" b="1" i="1">
                                  <a:solidFill>
                                    <a:prstClr val="black"/>
                                  </a:solidFill>
                                  <a:latin typeface="Cambria Math" panose="02040503050406030204" pitchFamily="18" charset="0"/>
                                  <a:ea typeface="Cambria Math" panose="02040503050406030204" pitchFamily="18" charset="0"/>
                                </a:rPr>
                              </m:ctrlPr>
                            </m:accPr>
                            <m:e>
                              <m:r>
                                <a:rPr lang="en-US" b="1" i="1">
                                  <a:solidFill>
                                    <a:prstClr val="black"/>
                                  </a:solidFill>
                                  <a:latin typeface="Cambria Math" panose="02040503050406030204" pitchFamily="18" charset="0"/>
                                  <a:ea typeface="Cambria Math" panose="02040503050406030204" pitchFamily="18" charset="0"/>
                                </a:rPr>
                                <m:t>𝑬</m:t>
                              </m:r>
                            </m:e>
                          </m:acc>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𝐷</m:t>
                              </m:r>
                            </m:e>
                            <m:sub>
                              <m:r>
                                <a:rPr lang="en-US" i="1">
                                  <a:solidFill>
                                    <a:prstClr val="black"/>
                                  </a:solidFill>
                                  <a:latin typeface="Cambria Math" panose="02040503050406030204" pitchFamily="18" charset="0"/>
                                  <a:ea typeface="Cambria Math" panose="02040503050406030204" pitchFamily="18" charset="0"/>
                                </a:rPr>
                                <m:t>𝜀</m:t>
                              </m:r>
                            </m:sub>
                          </m:sSub>
                          <m:r>
                            <m:rPr>
                              <m:sty m:val="p"/>
                            </m:rP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𝜀</m:t>
                              </m:r>
                            </m:sub>
                          </m:sSub>
                        </m:e>
                      </m:d>
                      <m:r>
                        <a:rPr lang="ru-RU" i="1">
                          <a:solidFill>
                            <a:prstClr val="black"/>
                          </a:solidFill>
                          <a:latin typeface="Cambria Math" panose="02040503050406030204" pitchFamily="18" charset="0"/>
                          <a:ea typeface="Cambria Math" panose="02040503050406030204" pitchFamily="18" charset="0"/>
                        </a:rPr>
                        <m:t>−</m:t>
                      </m:r>
                      <m:acc>
                        <m:accPr>
                          <m:chr m:val="⃗"/>
                          <m:ctrlPr>
                            <a:rPr lang="en-US" b="1" i="1">
                              <a:solidFill>
                                <a:prstClr val="black"/>
                              </a:solidFill>
                              <a:latin typeface="Cambria Math" panose="02040503050406030204" pitchFamily="18" charset="0"/>
                              <a:ea typeface="Cambria Math" panose="02040503050406030204" pitchFamily="18" charset="0"/>
                            </a:rPr>
                          </m:ctrlPr>
                        </m:accPr>
                        <m:e>
                          <m:r>
                            <a:rPr lang="en-US" b="1" i="1">
                              <a:solidFill>
                                <a:prstClr val="black"/>
                              </a:solidFill>
                              <a:latin typeface="Cambria Math" panose="02040503050406030204" pitchFamily="18" charset="0"/>
                              <a:ea typeface="Cambria Math" panose="02040503050406030204" pitchFamily="18" charset="0"/>
                            </a:rPr>
                            <m:t>𝑬</m:t>
                          </m:r>
                        </m:e>
                      </m:acc>
                      <m:r>
                        <a:rPr lang="en-US" i="1">
                          <a:solidFill>
                            <a:prstClr val="black"/>
                          </a:solidFill>
                          <a:latin typeface="Cambria Math" panose="02040503050406030204" pitchFamily="18" charset="0"/>
                          <a:ea typeface="Cambria Math" panose="02040503050406030204" pitchFamily="18" charset="0"/>
                        </a:rPr>
                        <m:t>∙</m:t>
                      </m:r>
                      <m:d>
                        <m:dPr>
                          <m:begChr m:val="["/>
                          <m:endChr m:val="]"/>
                          <m:ctrlPr>
                            <a:rPr lang="en-US" i="1">
                              <a:solidFill>
                                <a:prstClr val="black"/>
                              </a:solidFill>
                              <a:latin typeface="Cambria Math" panose="02040503050406030204" pitchFamily="18" charset="0"/>
                              <a:ea typeface="Cambria Math" panose="02040503050406030204" pitchFamily="18" charset="0"/>
                            </a:rPr>
                          </m:ctrlPr>
                        </m:d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𝑒</m:t>
                              </m:r>
                            </m:sub>
                          </m:sSub>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𝜇</m:t>
                              </m:r>
                            </m:e>
                            <m:sub>
                              <m:r>
                                <a:rPr lang="en-US" i="1">
                                  <a:solidFill>
                                    <a:prstClr val="black"/>
                                  </a:solidFill>
                                  <a:latin typeface="Cambria Math" panose="02040503050406030204" pitchFamily="18" charset="0"/>
                                  <a:ea typeface="Cambria Math" panose="02040503050406030204" pitchFamily="18" charset="0"/>
                                </a:rPr>
                                <m:t>𝑒</m:t>
                              </m:r>
                            </m:sub>
                          </m:sSub>
                          <m:acc>
                            <m:accPr>
                              <m:chr m:val="⃗"/>
                              <m:ctrlPr>
                                <a:rPr lang="en-US" b="1" i="1">
                                  <a:solidFill>
                                    <a:prstClr val="black"/>
                                  </a:solidFill>
                                  <a:latin typeface="Cambria Math" panose="02040503050406030204" pitchFamily="18" charset="0"/>
                                  <a:ea typeface="Cambria Math" panose="02040503050406030204" pitchFamily="18" charset="0"/>
                                </a:rPr>
                              </m:ctrlPr>
                            </m:accPr>
                            <m:e>
                              <m:r>
                                <a:rPr lang="en-US" b="1" i="1">
                                  <a:solidFill>
                                    <a:prstClr val="black"/>
                                  </a:solidFill>
                                  <a:latin typeface="Cambria Math" panose="02040503050406030204" pitchFamily="18" charset="0"/>
                                  <a:ea typeface="Cambria Math" panose="02040503050406030204" pitchFamily="18" charset="0"/>
                                </a:rPr>
                                <m:t>𝑬</m:t>
                              </m:r>
                            </m:e>
                          </m:acc>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𝐷</m:t>
                              </m:r>
                            </m:e>
                            <m:sub>
                              <m:r>
                                <a:rPr lang="en-US" i="1">
                                  <a:solidFill>
                                    <a:prstClr val="black"/>
                                  </a:solidFill>
                                  <a:latin typeface="Cambria Math" panose="02040503050406030204" pitchFamily="18" charset="0"/>
                                </a:rPr>
                                <m:t>𝑒</m:t>
                              </m:r>
                            </m:sub>
                          </m:sSub>
                          <m:r>
                            <m:rPr>
                              <m:sty m:val="p"/>
                            </m:rP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i="1">
                                  <a:solidFill>
                                    <a:prstClr val="black"/>
                                  </a:solidFill>
                                  <a:latin typeface="Cambria Math" panose="02040503050406030204" pitchFamily="18" charset="0"/>
                                  <a:ea typeface="Cambria Math" panose="02040503050406030204" pitchFamily="18" charset="0"/>
                                </a:rPr>
                                <m:t>𝑒</m:t>
                              </m:r>
                            </m:sub>
                          </m:sSub>
                        </m:e>
                      </m:d>
                      <m: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𝑅</m:t>
                          </m:r>
                        </m:e>
                        <m:sub>
                          <m:r>
                            <a:rPr lang="en-US" i="1">
                              <a:solidFill>
                                <a:prstClr val="black"/>
                              </a:solidFill>
                              <a:latin typeface="Cambria Math" panose="02040503050406030204" pitchFamily="18" charset="0"/>
                              <a:ea typeface="Cambria Math" panose="02040503050406030204" pitchFamily="18" charset="0"/>
                            </a:rPr>
                            <m:t>𝜀</m:t>
                          </m:r>
                        </m:sub>
                      </m:sSub>
                    </m:oMath>
                  </m:oMathPara>
                </a14:m>
                <a:endParaRPr lang="en-US" dirty="0"/>
              </a:p>
              <a:p>
                <a:pPr marL="357188" indent="-357188">
                  <a:lnSpc>
                    <a:spcPct val="100000"/>
                  </a:lnSpc>
                  <a:buFont typeface="Arial" panose="020B0604020202020204" pitchFamily="34" charset="0"/>
                  <a:buChar char="•"/>
                </a:pPr>
                <a:r>
                  <a:rPr lang="en-US" dirty="0"/>
                  <a:t>Ion density continuity equation:</a:t>
                </a:r>
              </a:p>
              <a:p>
                <a:pPr marL="0" indent="0" algn="ctr">
                  <a:lnSpc>
                    <a:spcPct val="150000"/>
                  </a:lnSpc>
                  <a:buNone/>
                </a:pPr>
                <a14:m>
                  <m:oMathPara xmlns:m="http://schemas.openxmlformats.org/officeDocument/2006/math">
                    <m:oMathParaPr>
                      <m:jc m:val="centerGroup"/>
                    </m:oMathParaPr>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𝑛</m:t>
                              </m:r>
                            </m:e>
                            <m:sub>
                              <m:r>
                                <a:rPr lang="en-US" b="0" i="1" smtClean="0">
                                  <a:solidFill>
                                    <a:prstClr val="black"/>
                                  </a:solidFill>
                                  <a:latin typeface="Cambria Math" panose="02040503050406030204" pitchFamily="18" charset="0"/>
                                </a:rPr>
                                <m:t>𝑖</m:t>
                              </m:r>
                            </m:sub>
                          </m:sSub>
                        </m:num>
                        <m:den>
                          <m:r>
                            <a:rPr lang="en-US" i="1">
                              <a:solidFill>
                                <a:prstClr val="black"/>
                              </a:solidFill>
                              <a:latin typeface="Cambria Math" panose="02040503050406030204" pitchFamily="18" charset="0"/>
                            </a:rPr>
                            <m:t>𝜕</m:t>
                          </m:r>
                          <m:r>
                            <a:rPr lang="en-US" i="1">
                              <a:solidFill>
                                <a:prstClr val="black"/>
                              </a:solidFill>
                              <a:latin typeface="Cambria Math" panose="02040503050406030204" pitchFamily="18" charset="0"/>
                            </a:rPr>
                            <m:t>𝑡</m:t>
                          </m:r>
                        </m:den>
                      </m:f>
                      <m:r>
                        <a:rPr lang="en-US" i="1">
                          <a:solidFill>
                            <a:prstClr val="black"/>
                          </a:solidFill>
                          <a:latin typeface="Cambria Math" panose="02040503050406030204" pitchFamily="18" charset="0"/>
                        </a:rPr>
                        <m:t>−</m:t>
                      </m:r>
                      <m:r>
                        <m:rPr>
                          <m:sty m:val="p"/>
                        </m:rPr>
                        <a:rPr lang="en-US" i="1">
                          <a:solidFill>
                            <a:prstClr val="black"/>
                          </a:solidFill>
                          <a:latin typeface="Cambria Math" panose="02040503050406030204" pitchFamily="18" charset="0"/>
                          <a:ea typeface="Cambria Math" panose="02040503050406030204" pitchFamily="18" charset="0"/>
                        </a:rPr>
                        <m:t>∇</m:t>
                      </m:r>
                      <m:d>
                        <m:dPr>
                          <m:begChr m:val="["/>
                          <m:endChr m:val="]"/>
                          <m:ctrlPr>
                            <a:rPr lang="en-US" i="1">
                              <a:solidFill>
                                <a:prstClr val="black"/>
                              </a:solidFill>
                              <a:latin typeface="Cambria Math" panose="02040503050406030204" pitchFamily="18" charset="0"/>
                              <a:ea typeface="Cambria Math" panose="02040503050406030204" pitchFamily="18" charset="0"/>
                            </a:rPr>
                          </m:ctrlPr>
                        </m:dPr>
                        <m:e>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b="0" i="1" smtClean="0">
                                  <a:solidFill>
                                    <a:prstClr val="black"/>
                                  </a:solidFill>
                                  <a:latin typeface="Cambria Math" panose="02040503050406030204" pitchFamily="18" charset="0"/>
                                  <a:ea typeface="Cambria Math" panose="02040503050406030204" pitchFamily="18" charset="0"/>
                                </a:rPr>
                                <m:t>𝑖</m:t>
                              </m:r>
                            </m:sub>
                          </m:sSub>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𝜇</m:t>
                              </m:r>
                            </m:e>
                            <m:sub>
                              <m:r>
                                <a:rPr lang="en-US" b="0" i="1" smtClean="0">
                                  <a:solidFill>
                                    <a:prstClr val="black"/>
                                  </a:solidFill>
                                  <a:latin typeface="Cambria Math" panose="02040503050406030204" pitchFamily="18" charset="0"/>
                                  <a:ea typeface="Cambria Math" panose="02040503050406030204" pitchFamily="18" charset="0"/>
                                </a:rPr>
                                <m:t>𝑖</m:t>
                              </m:r>
                            </m:sub>
                          </m:sSub>
                          <m:acc>
                            <m:accPr>
                              <m:chr m:val="⃗"/>
                              <m:ctrlPr>
                                <a:rPr lang="en-US" b="1" i="1">
                                  <a:solidFill>
                                    <a:prstClr val="black"/>
                                  </a:solidFill>
                                  <a:latin typeface="Cambria Math" panose="02040503050406030204" pitchFamily="18" charset="0"/>
                                  <a:ea typeface="Cambria Math" panose="02040503050406030204" pitchFamily="18" charset="0"/>
                                </a:rPr>
                              </m:ctrlPr>
                            </m:accPr>
                            <m:e>
                              <m:r>
                                <a:rPr lang="en-US" b="1" i="1">
                                  <a:solidFill>
                                    <a:prstClr val="black"/>
                                  </a:solidFill>
                                  <a:latin typeface="Cambria Math" panose="02040503050406030204" pitchFamily="18" charset="0"/>
                                  <a:ea typeface="Cambria Math" panose="02040503050406030204" pitchFamily="18" charset="0"/>
                                </a:rPr>
                                <m:t>𝑬</m:t>
                              </m:r>
                            </m:e>
                          </m:acc>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𝐷</m:t>
                              </m:r>
                            </m:e>
                            <m:sub>
                              <m:r>
                                <a:rPr lang="en-US" b="0" i="1" smtClean="0">
                                  <a:solidFill>
                                    <a:prstClr val="black"/>
                                  </a:solidFill>
                                  <a:latin typeface="Cambria Math" panose="02040503050406030204" pitchFamily="18" charset="0"/>
                                </a:rPr>
                                <m:t>𝑖</m:t>
                              </m:r>
                            </m:sub>
                          </m:sSub>
                          <m:r>
                            <m:rPr>
                              <m:sty m:val="p"/>
                            </m:rP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𝑛</m:t>
                              </m:r>
                            </m:e>
                            <m:sub>
                              <m:r>
                                <a:rPr lang="en-US" b="0" i="1" smtClean="0">
                                  <a:solidFill>
                                    <a:prstClr val="black"/>
                                  </a:solidFill>
                                  <a:latin typeface="Cambria Math" panose="02040503050406030204" pitchFamily="18" charset="0"/>
                                  <a:ea typeface="Cambria Math" panose="02040503050406030204" pitchFamily="18" charset="0"/>
                                </a:rPr>
                                <m:t>𝑖</m:t>
                              </m:r>
                            </m:sub>
                          </m:sSub>
                        </m:e>
                      </m:d>
                      <m:r>
                        <a:rPr lang="en-US" i="1">
                          <a:solidFill>
                            <a:prstClr val="black"/>
                          </a:solidFill>
                          <a:latin typeface="Cambria Math" panose="02040503050406030204" pitchFamily="18" charset="0"/>
                          <a:ea typeface="Cambria Math" panose="02040503050406030204" pitchFamily="18" charset="0"/>
                        </a:rPr>
                        <m:t>=</m:t>
                      </m:r>
                      <m:sSub>
                        <m:sSubPr>
                          <m:ctrlPr>
                            <a:rPr lang="en-US"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𝑅</m:t>
                          </m:r>
                        </m:e>
                        <m:sub>
                          <m:r>
                            <a:rPr lang="en-US" b="0" i="1" smtClean="0">
                              <a:solidFill>
                                <a:prstClr val="black"/>
                              </a:solidFill>
                              <a:latin typeface="Cambria Math" panose="02040503050406030204" pitchFamily="18" charset="0"/>
                              <a:ea typeface="Cambria Math" panose="02040503050406030204" pitchFamily="18" charset="0"/>
                            </a:rPr>
                            <m:t>𝑖</m:t>
                          </m:r>
                        </m:sub>
                      </m:sSub>
                      <m:r>
                        <a:rPr lang="ru-RU" i="1">
                          <a:solidFill>
                            <a:prstClr val="black"/>
                          </a:solidFill>
                          <a:latin typeface="Cambria Math" panose="02040503050406030204" pitchFamily="18" charset="0"/>
                          <a:ea typeface="Cambria Math" panose="02040503050406030204" pitchFamily="18" charset="0"/>
                        </a:rPr>
                        <m:t>+</m:t>
                      </m:r>
                      <m:sSub>
                        <m:sSubPr>
                          <m:ctrlPr>
                            <a:rPr lang="ru-RU" i="1">
                              <a:solidFill>
                                <a:prstClr val="black"/>
                              </a:solidFill>
                              <a:latin typeface="Cambria Math" panose="02040503050406030204" pitchFamily="18" charset="0"/>
                              <a:ea typeface="Cambria Math" panose="02040503050406030204" pitchFamily="18" charset="0"/>
                            </a:rPr>
                          </m:ctrlPr>
                        </m:sSubPr>
                        <m:e>
                          <m:r>
                            <a:rPr lang="en-US" i="1">
                              <a:solidFill>
                                <a:prstClr val="black"/>
                              </a:solidFill>
                              <a:latin typeface="Cambria Math" panose="02040503050406030204" pitchFamily="18" charset="0"/>
                              <a:ea typeface="Cambria Math" panose="02040503050406030204" pitchFamily="18" charset="0"/>
                            </a:rPr>
                            <m:t>𝑅</m:t>
                          </m:r>
                        </m:e>
                        <m:sub>
                          <m:r>
                            <a:rPr lang="en-US" i="1">
                              <a:solidFill>
                                <a:prstClr val="black"/>
                              </a:solidFill>
                              <a:latin typeface="Cambria Math" panose="02040503050406030204" pitchFamily="18" charset="0"/>
                              <a:ea typeface="Cambria Math" panose="02040503050406030204" pitchFamily="18" charset="0"/>
                            </a:rPr>
                            <m:t>𝑝h</m:t>
                          </m:r>
                        </m:sub>
                      </m:sSub>
                    </m:oMath>
                  </m:oMathPara>
                </a14:m>
                <a:endParaRPr lang="en-US" dirty="0"/>
              </a:p>
              <a:p>
                <a:pPr marL="357188" indent="-357188">
                  <a:lnSpc>
                    <a:spcPct val="100000"/>
                  </a:lnSpc>
                  <a:buFont typeface="Arial" panose="020B0604020202020204" pitchFamily="34" charset="0"/>
                  <a:buChar char="•"/>
                </a:pPr>
                <a:r>
                  <a:rPr lang="en-US" dirty="0"/>
                  <a:t>Electric field equation (Poisson’s equation):</a:t>
                </a:r>
              </a:p>
              <a:p>
                <a:pPr marL="0" indent="0" algn="ctr">
                  <a:lnSpc>
                    <a:spcPct val="120000"/>
                  </a:lnSpc>
                  <a:buNone/>
                </a:pPr>
                <a14:m>
                  <m:oMathPara xmlns:m="http://schemas.openxmlformats.org/officeDocument/2006/math">
                    <m:oMathParaPr>
                      <m:jc m:val="centerGroup"/>
                    </m:oMathParaPr>
                    <m:oMath xmlns:m="http://schemas.openxmlformats.org/officeDocument/2006/math">
                      <m:r>
                        <m:rPr>
                          <m:sty m:val="p"/>
                        </m:rPr>
                        <a:rPr lang="en-US" i="1" smtClean="0">
                          <a:latin typeface="Cambria Math" panose="02040503050406030204" pitchFamily="18" charset="0"/>
                          <a:ea typeface="Cambria Math" panose="02040503050406030204" pitchFamily="18" charset="0"/>
                        </a:rPr>
                        <m:t>∇</m:t>
                      </m:r>
                      <m:acc>
                        <m:accPr>
                          <m:chr m:val="⃗"/>
                          <m:ctrlPr>
                            <a:rPr lang="en-US" b="1" i="1" smtClean="0">
                              <a:latin typeface="Cambria Math" panose="02040503050406030204" pitchFamily="18" charset="0"/>
                              <a:ea typeface="Cambria Math" panose="02040503050406030204" pitchFamily="18" charset="0"/>
                            </a:rPr>
                          </m:ctrlPr>
                        </m:accPr>
                        <m:e>
                          <m:r>
                            <a:rPr lang="en-US" b="1" i="1" smtClean="0">
                              <a:latin typeface="Cambria Math" panose="02040503050406030204" pitchFamily="18" charset="0"/>
                              <a:ea typeface="Cambria Math" panose="02040503050406030204" pitchFamily="18" charset="0"/>
                            </a:rPr>
                            <m:t>𝑬</m:t>
                          </m:r>
                        </m:e>
                      </m:acc>
                      <m:r>
                        <a:rPr lang="en-US" b="0" i="1" smtClean="0">
                          <a:latin typeface="Cambria Math" panose="02040503050406030204" pitchFamily="18" charset="0"/>
                          <a:ea typeface="Cambria Math" panose="02040503050406030204" pitchFamily="18" charset="0"/>
                        </a:rPr>
                        <m:t>= </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𝑞</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𝜀</m:t>
                              </m:r>
                            </m:e>
                            <m:sub>
                              <m:r>
                                <a:rPr lang="en-US" b="0" i="1" smtClean="0">
                                  <a:latin typeface="Cambria Math" panose="02040503050406030204" pitchFamily="18" charset="0"/>
                                  <a:ea typeface="Cambria Math" panose="02040503050406030204" pitchFamily="18" charset="0"/>
                                </a:rPr>
                                <m:t>0</m:t>
                              </m:r>
                            </m:sub>
                          </m:sSub>
                        </m:den>
                      </m:f>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𝑛</m:t>
                              </m:r>
                            </m:e>
                            <m:sub>
                              <m:r>
                                <a:rPr lang="en-US" b="0" i="1" smtClean="0">
                                  <a:latin typeface="Cambria Math" panose="02040503050406030204" pitchFamily="18" charset="0"/>
                                  <a:ea typeface="Cambria Math" panose="02040503050406030204" pitchFamily="18" charset="0"/>
                                </a:rPr>
                                <m:t>𝑖</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𝑛</m:t>
                              </m:r>
                            </m:e>
                            <m:sub>
                              <m:r>
                                <a:rPr lang="en-US" b="0" i="1" smtClean="0">
                                  <a:latin typeface="Cambria Math" panose="02040503050406030204" pitchFamily="18" charset="0"/>
                                  <a:ea typeface="Cambria Math" panose="02040503050406030204" pitchFamily="18" charset="0"/>
                                </a:rPr>
                                <m:t>𝑒</m:t>
                              </m:r>
                            </m:sub>
                          </m:sSub>
                        </m:e>
                      </m:d>
                    </m:oMath>
                  </m:oMathPara>
                </a14:m>
                <a:endParaRPr lang="en-US" dirty="0"/>
              </a:p>
            </p:txBody>
          </p:sp>
        </mc:Choice>
        <mc:Fallback xmlns="">
          <p:sp>
            <p:nvSpPr>
              <p:cNvPr id="8" name="Объект 7">
                <a:extLst>
                  <a:ext uri="{FF2B5EF4-FFF2-40B4-BE49-F238E27FC236}">
                    <a16:creationId xmlns:a16="http://schemas.microsoft.com/office/drawing/2014/main" id="{00906F65-A3E9-4A31-97DA-631DC430B76A}"/>
                  </a:ext>
                </a:extLst>
              </p:cNvPr>
              <p:cNvSpPr>
                <a:spLocks noGrp="1" noRot="1" noChangeAspect="1" noMove="1" noResize="1" noEditPoints="1" noAdjustHandles="1" noChangeArrowheads="1" noChangeShapeType="1" noTextEdit="1"/>
              </p:cNvSpPr>
              <p:nvPr>
                <p:ph idx="1"/>
              </p:nvPr>
            </p:nvSpPr>
            <p:spPr>
              <a:xfrm>
                <a:off x="1097280" y="1845734"/>
                <a:ext cx="10058400" cy="4509848"/>
              </a:xfrm>
              <a:blipFill>
                <a:blip r:embed="rId3"/>
                <a:stretch>
                  <a:fillRect l="-1455" t="-1486"/>
                </a:stretch>
              </a:blipFill>
            </p:spPr>
            <p:txBody>
              <a:bodyPr/>
              <a:lstStyle/>
              <a:p>
                <a:r>
                  <a:rPr lang="ru-RU">
                    <a:noFill/>
                  </a:rPr>
                  <a:t> </a:t>
                </a:r>
              </a:p>
            </p:txBody>
          </p:sp>
        </mc:Fallback>
      </mc:AlternateContent>
    </p:spTree>
    <p:extLst>
      <p:ext uri="{BB962C8B-B14F-4D97-AF65-F5344CB8AC3E}">
        <p14:creationId xmlns:p14="http://schemas.microsoft.com/office/powerpoint/2010/main" val="1861385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4CA238-9AF4-411B-A810-431CA11B672A}"/>
              </a:ext>
            </a:extLst>
          </p:cNvPr>
          <p:cNvSpPr>
            <a:spLocks noGrp="1"/>
          </p:cNvSpPr>
          <p:nvPr>
            <p:ph type="title"/>
          </p:nvPr>
        </p:nvSpPr>
        <p:spPr/>
        <p:txBody>
          <a:bodyPr>
            <a:normAutofit/>
          </a:bodyPr>
          <a:lstStyle/>
          <a:p>
            <a:r>
              <a:rPr lang="en-US" b="1" dirty="0"/>
              <a:t>Simulation model</a:t>
            </a:r>
            <a:br>
              <a:rPr lang="en-US" dirty="0"/>
            </a:br>
            <a:r>
              <a:rPr lang="en-US" sz="2800" i="1" dirty="0"/>
              <a:t>Additional conditions &amp; numerical method details</a:t>
            </a:r>
            <a:endParaRPr lang="ru-RU" sz="2800" i="1" dirty="0"/>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5B22865C-CE91-4DB9-B64C-99A72302EB2E}"/>
                  </a:ext>
                </a:extLst>
              </p:cNvPr>
              <p:cNvSpPr>
                <a:spLocks noGrp="1"/>
              </p:cNvSpPr>
              <p:nvPr>
                <p:ph idx="1"/>
              </p:nvPr>
            </p:nvSpPr>
            <p:spPr/>
            <p:txBody>
              <a:bodyPr/>
              <a:lstStyle/>
              <a:p>
                <a:pPr marL="357188" indent="-357188">
                  <a:buFont typeface="Arial" panose="020B0604020202020204" pitchFamily="34" charset="0"/>
                  <a:buChar char="•"/>
                </a:pPr>
                <a:r>
                  <a:rPr lang="en-US" altLang="en-US" dirty="0"/>
                  <a:t>Photoionization process is described by three linear Helmholtz equations* </a:t>
                </a:r>
                <a:r>
                  <a:rPr lang="en-US" dirty="0"/>
                  <a:t>using the </a:t>
                </a:r>
                <a:r>
                  <a:rPr lang="en-US" i="1" dirty="0"/>
                  <a:t>Coefficient Form PDE Interface</a:t>
                </a:r>
                <a:r>
                  <a:rPr lang="en-US" dirty="0"/>
                  <a:t> of Mathematics Module:</a:t>
                </a:r>
              </a:p>
              <a:p>
                <a:pPr marL="0" indent="0" algn="just">
                  <a:lnSpc>
                    <a:spcPct val="150000"/>
                  </a:lnSpc>
                  <a:buNone/>
                </a:pPr>
                <a14:m>
                  <m:oMathPara xmlns:m="http://schemas.openxmlformats.org/officeDocument/2006/math">
                    <m:oMathParaPr>
                      <m:jc m:val="center"/>
                    </m:oMathParaPr>
                    <m:oMath xmlns:m="http://schemas.openxmlformats.org/officeDocument/2006/math">
                      <m:sSub>
                        <m:sSubPr>
                          <m:ctrlPr>
                            <a:rPr lang="ru-RU" i="1" smtClean="0">
                              <a:latin typeface="Cambria Math" panose="02040503050406030204" pitchFamily="18" charset="0"/>
                            </a:rPr>
                          </m:ctrlPr>
                        </m:sSubPr>
                        <m:e>
                          <m:r>
                            <a:rPr lang="en-US" smtClean="0">
                              <a:latin typeface="Cambria Math" panose="02040503050406030204" pitchFamily="18" charset="0"/>
                            </a:rPr>
                            <m:t>𝑅</m:t>
                          </m:r>
                        </m:e>
                        <m:sub>
                          <m:r>
                            <a:rPr lang="en-US" smtClean="0">
                              <a:latin typeface="Cambria Math" panose="02040503050406030204" pitchFamily="18" charset="0"/>
                            </a:rPr>
                            <m:t>𝑝h</m:t>
                          </m:r>
                        </m:sub>
                      </m:sSub>
                      <m:r>
                        <a:rPr lang="en-US" smtClean="0">
                          <a:latin typeface="Cambria Math" panose="02040503050406030204" pitchFamily="18" charset="0"/>
                        </a:rPr>
                        <m:t>=</m:t>
                      </m:r>
                      <m:sSub>
                        <m:sSubPr>
                          <m:ctrlPr>
                            <a:rPr lang="en-US" i="1" smtClean="0">
                              <a:latin typeface="Cambria Math" panose="02040503050406030204" pitchFamily="18" charset="0"/>
                            </a:rPr>
                          </m:ctrlPr>
                        </m:sSubPr>
                        <m:e>
                          <m:r>
                            <a:rPr lang="en-US" smtClean="0">
                              <a:latin typeface="Cambria Math" panose="02040503050406030204" pitchFamily="18" charset="0"/>
                            </a:rPr>
                            <m:t>𝑆</m:t>
                          </m:r>
                        </m:e>
                        <m:sub>
                          <m:r>
                            <a:rPr lang="en-US" smtClean="0">
                              <a:latin typeface="Cambria Math" panose="02040503050406030204" pitchFamily="18" charset="0"/>
                            </a:rPr>
                            <m:t>1</m:t>
                          </m:r>
                        </m:sub>
                      </m:sSub>
                      <m:r>
                        <a:rPr lang="en-US" smtClean="0">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𝑆</m:t>
                          </m:r>
                        </m:e>
                        <m:sub>
                          <m:r>
                            <a:rPr lang="en-US" smtClean="0">
                              <a:latin typeface="Cambria Math" panose="02040503050406030204" pitchFamily="18" charset="0"/>
                            </a:rPr>
                            <m:t>2</m:t>
                          </m:r>
                        </m:sub>
                      </m:sSub>
                      <m:r>
                        <a:rPr lang="en-US" smtClean="0">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𝑆</m:t>
                          </m:r>
                        </m:e>
                        <m:sub>
                          <m:r>
                            <a:rPr lang="en-US" smtClean="0">
                              <a:latin typeface="Cambria Math" panose="02040503050406030204" pitchFamily="18" charset="0"/>
                            </a:rPr>
                            <m:t>3</m:t>
                          </m:r>
                        </m:sub>
                      </m:sSub>
                    </m:oMath>
                  </m:oMathPara>
                </a14:m>
                <a:endParaRPr lang="en-US" dirty="0"/>
              </a:p>
              <a:p>
                <a:pPr marL="0" indent="0">
                  <a:lnSpc>
                    <a:spcPct val="100000"/>
                  </a:lnSpc>
                  <a:buNone/>
                </a:pPr>
                <a14:m>
                  <m:oMathPara xmlns:m="http://schemas.openxmlformats.org/officeDocument/2006/math">
                    <m:oMathParaPr>
                      <m:jc m:val="centerGroup"/>
                    </m:oMathParaPr>
                    <m:oMath xmlns:m="http://schemas.openxmlformats.org/officeDocument/2006/math">
                      <m:r>
                        <a:rPr lang="ru-RU">
                          <a:latin typeface="Cambria Math" panose="02040503050406030204" pitchFamily="18" charset="0"/>
                        </a:rPr>
                        <m:t>∆</m:t>
                      </m:r>
                      <m:sSub>
                        <m:sSubPr>
                          <m:ctrlPr>
                            <a:rPr lang="ru-RU" i="1">
                              <a:latin typeface="Cambria Math" panose="02040503050406030204" pitchFamily="18" charset="0"/>
                            </a:rPr>
                          </m:ctrlPr>
                        </m:sSubPr>
                        <m:e>
                          <m:r>
                            <a:rPr lang="en-US">
                              <a:latin typeface="Cambria Math" panose="02040503050406030204" pitchFamily="18" charset="0"/>
                            </a:rPr>
                            <m:t>𝑆</m:t>
                          </m:r>
                        </m:e>
                        <m:sub>
                          <m:r>
                            <a:rPr lang="en-US" smtClean="0">
                              <a:latin typeface="Cambria Math" panose="02040503050406030204" pitchFamily="18" charset="0"/>
                            </a:rPr>
                            <m:t>𝑘</m:t>
                          </m:r>
                        </m:sub>
                      </m:sSub>
                      <m:r>
                        <a:rPr lang="en-US">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a:latin typeface="Cambria Math" panose="02040503050406030204" pitchFamily="18" charset="0"/>
                                    </a:rPr>
                                    <m:t>𝜆</m:t>
                                  </m:r>
                                </m:e>
                                <m:sub>
                                  <m:r>
                                    <a:rPr lang="en-US">
                                      <a:latin typeface="Cambria Math" panose="02040503050406030204" pitchFamily="18" charset="0"/>
                                    </a:rPr>
                                    <m:t>𝑗</m:t>
                                  </m:r>
                                </m:sub>
                              </m:sSub>
                              <m:sSub>
                                <m:sSubPr>
                                  <m:ctrlPr>
                                    <a:rPr lang="en-US" i="1">
                                      <a:latin typeface="Cambria Math" panose="02040503050406030204" pitchFamily="18" charset="0"/>
                                    </a:rPr>
                                  </m:ctrlPr>
                                </m:sSubPr>
                                <m:e>
                                  <m:r>
                                    <a:rPr lang="en-US">
                                      <a:latin typeface="Cambria Math" panose="02040503050406030204" pitchFamily="18" charset="0"/>
                                    </a:rPr>
                                    <m:t>𝑝</m:t>
                                  </m:r>
                                </m:e>
                                <m:sub>
                                  <m:sSub>
                                    <m:sSubPr>
                                      <m:ctrlPr>
                                        <a:rPr lang="en-US" i="1">
                                          <a:latin typeface="Cambria Math" panose="02040503050406030204" pitchFamily="18" charset="0"/>
                                        </a:rPr>
                                      </m:ctrlPr>
                                    </m:sSubPr>
                                    <m:e>
                                      <m:r>
                                        <a:rPr lang="en-US">
                                          <a:latin typeface="Cambria Math" panose="02040503050406030204" pitchFamily="18" charset="0"/>
                                        </a:rPr>
                                        <m:t>𝑂</m:t>
                                      </m:r>
                                    </m:e>
                                    <m:sub>
                                      <m:r>
                                        <a:rPr lang="en-US">
                                          <a:latin typeface="Cambria Math" panose="02040503050406030204" pitchFamily="18" charset="0"/>
                                        </a:rPr>
                                        <m:t>2</m:t>
                                      </m:r>
                                    </m:sub>
                                  </m:sSub>
                                </m:sub>
                              </m:sSub>
                            </m:e>
                          </m:d>
                        </m:e>
                        <m:sup>
                          <m:r>
                            <a:rPr lang="en-US">
                              <a:latin typeface="Cambria Math" panose="02040503050406030204" pitchFamily="18" charset="0"/>
                            </a:rPr>
                            <m:t>2</m:t>
                          </m:r>
                        </m:sup>
                      </m:sSup>
                      <m:sSub>
                        <m:sSubPr>
                          <m:ctrlPr>
                            <a:rPr lang="en-US" i="1">
                              <a:latin typeface="Cambria Math" panose="02040503050406030204" pitchFamily="18" charset="0"/>
                            </a:rPr>
                          </m:ctrlPr>
                        </m:sSubPr>
                        <m:e>
                          <m:r>
                            <a:rPr lang="en-US">
                              <a:latin typeface="Cambria Math" panose="02040503050406030204" pitchFamily="18" charset="0"/>
                            </a:rPr>
                            <m:t>𝑆</m:t>
                          </m:r>
                        </m:e>
                        <m:sub>
                          <m:r>
                            <a:rPr lang="en-US" smtClean="0">
                              <a:latin typeface="Cambria Math" panose="02040503050406030204" pitchFamily="18" charset="0"/>
                            </a:rPr>
                            <m:t>𝑘</m:t>
                          </m:r>
                        </m:sub>
                      </m:sSub>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𝐴</m:t>
                          </m:r>
                        </m:e>
                        <m:sub>
                          <m:r>
                            <a:rPr lang="en-US" smtClean="0">
                              <a:latin typeface="Cambria Math" panose="02040503050406030204" pitchFamily="18" charset="0"/>
                            </a:rPr>
                            <m:t>𝑘</m:t>
                          </m:r>
                        </m:sub>
                      </m:sSub>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a:rPr lang="en-US">
                                  <a:latin typeface="Cambria Math" panose="02040503050406030204" pitchFamily="18" charset="0"/>
                                </a:rPr>
                                <m:t>𝑝</m:t>
                              </m:r>
                            </m:e>
                            <m:sub>
                              <m:sSub>
                                <m:sSubPr>
                                  <m:ctrlPr>
                                    <a:rPr lang="en-US" i="1">
                                      <a:latin typeface="Cambria Math" panose="02040503050406030204" pitchFamily="18" charset="0"/>
                                    </a:rPr>
                                  </m:ctrlPr>
                                </m:sSubPr>
                                <m:e>
                                  <m:r>
                                    <a:rPr lang="en-US">
                                      <a:latin typeface="Cambria Math" panose="02040503050406030204" pitchFamily="18" charset="0"/>
                                    </a:rPr>
                                    <m:t>𝑂</m:t>
                                  </m:r>
                                </m:e>
                                <m:sub>
                                  <m:r>
                                    <a:rPr lang="en-US">
                                      <a:latin typeface="Cambria Math" panose="02040503050406030204" pitchFamily="18" charset="0"/>
                                    </a:rPr>
                                    <m:t>2</m:t>
                                  </m:r>
                                </m:sub>
                              </m:sSub>
                            </m:sub>
                          </m:sSub>
                        </m:e>
                        <m:sup>
                          <m:r>
                            <a:rPr lang="en-US">
                              <a:latin typeface="Cambria Math" panose="02040503050406030204" pitchFamily="18" charset="0"/>
                            </a:rPr>
                            <m:t>2</m:t>
                          </m:r>
                        </m:sup>
                      </m:sSup>
                      <m:f>
                        <m:fPr>
                          <m:ctrlPr>
                            <a:rPr lang="en-US" i="1">
                              <a:latin typeface="Cambria Math" panose="02040503050406030204" pitchFamily="18" charset="0"/>
                            </a:rPr>
                          </m:ctrlPr>
                        </m:fPr>
                        <m:num>
                          <m:r>
                            <a:rPr lang="en-US">
                              <a:latin typeface="Cambria Math" panose="02040503050406030204" pitchFamily="18" charset="0"/>
                            </a:rPr>
                            <m:t>0.1</m:t>
                          </m:r>
                          <m:sSub>
                            <m:sSubPr>
                              <m:ctrlPr>
                                <a:rPr lang="en-US" i="1">
                                  <a:latin typeface="Cambria Math" panose="02040503050406030204" pitchFamily="18" charset="0"/>
                                </a:rPr>
                              </m:ctrlPr>
                            </m:sSubPr>
                            <m:e>
                              <m:r>
                                <a:rPr lang="en-US">
                                  <a:latin typeface="Cambria Math" panose="02040503050406030204" pitchFamily="18" charset="0"/>
                                </a:rPr>
                                <m:t>𝑝</m:t>
                              </m:r>
                            </m:e>
                            <m:sub>
                              <m:r>
                                <a:rPr lang="en-US">
                                  <a:latin typeface="Cambria Math" panose="02040503050406030204" pitchFamily="18" charset="0"/>
                                </a:rPr>
                                <m:t>𝑞</m:t>
                              </m:r>
                            </m:sub>
                          </m:sSub>
                        </m:num>
                        <m:den>
                          <m:r>
                            <a:rPr lang="en-US">
                              <a:latin typeface="Cambria Math" panose="02040503050406030204" pitchFamily="18" charset="0"/>
                            </a:rPr>
                            <m:t>𝑝</m:t>
                          </m:r>
                          <m:r>
                            <a:rPr lang="en-US">
                              <a:latin typeface="Cambria Math" panose="02040503050406030204" pitchFamily="18" charset="0"/>
                            </a:rPr>
                            <m:t>+</m:t>
                          </m:r>
                          <m:sSub>
                            <m:sSubPr>
                              <m:ctrlPr>
                                <a:rPr lang="en-US" i="1">
                                  <a:latin typeface="Cambria Math" panose="02040503050406030204" pitchFamily="18" charset="0"/>
                                </a:rPr>
                              </m:ctrlPr>
                            </m:sSubPr>
                            <m:e>
                              <m:r>
                                <a:rPr lang="en-US">
                                  <a:latin typeface="Cambria Math" panose="02040503050406030204" pitchFamily="18" charset="0"/>
                                </a:rPr>
                                <m:t>𝑝</m:t>
                              </m:r>
                            </m:e>
                            <m:sub>
                              <m:r>
                                <a:rPr lang="en-US">
                                  <a:latin typeface="Cambria Math" panose="02040503050406030204" pitchFamily="18" charset="0"/>
                                </a:rPr>
                                <m:t>𝑞</m:t>
                              </m:r>
                            </m:sub>
                          </m:sSub>
                        </m:den>
                      </m:f>
                      <m:sSub>
                        <m:sSubPr>
                          <m:ctrlPr>
                            <a:rPr lang="en-US" i="1">
                              <a:latin typeface="Cambria Math" panose="02040503050406030204" pitchFamily="18" charset="0"/>
                            </a:rPr>
                          </m:ctrlPr>
                        </m:sSubPr>
                        <m:e>
                          <m:r>
                            <a:rPr lang="en-US">
                              <a:latin typeface="Cambria Math" panose="02040503050406030204" pitchFamily="18" charset="0"/>
                            </a:rPr>
                            <m:t>𝑅</m:t>
                          </m:r>
                        </m:e>
                        <m:sub>
                          <m:r>
                            <a:rPr lang="en-US">
                              <a:latin typeface="Cambria Math" panose="02040503050406030204" pitchFamily="18" charset="0"/>
                            </a:rPr>
                            <m:t>𝑒</m:t>
                          </m:r>
                        </m:sub>
                      </m:sSub>
                      <m:r>
                        <a:rPr lang="en-US" smtClean="0">
                          <a:latin typeface="Cambria Math" panose="02040503050406030204" pitchFamily="18" charset="0"/>
                        </a:rPr>
                        <m:t>,</m:t>
                      </m:r>
                      <m:r>
                        <a:rPr lang="en-US" smtClean="0">
                          <a:latin typeface="Cambria Math" panose="02040503050406030204" pitchFamily="18" charset="0"/>
                        </a:rPr>
                        <m:t>𝑘</m:t>
                      </m:r>
                      <m:r>
                        <a:rPr lang="en-US" smtClean="0">
                          <a:latin typeface="Cambria Math" panose="02040503050406030204" pitchFamily="18" charset="0"/>
                        </a:rPr>
                        <m:t>=1,2,3</m:t>
                      </m:r>
                    </m:oMath>
                  </m:oMathPara>
                </a14:m>
                <a:endParaRPr lang="ru-RU" dirty="0"/>
              </a:p>
              <a:p>
                <a:pPr marL="357188" indent="-357188">
                  <a:buFont typeface="Arial" panose="020B0604020202020204" pitchFamily="34" charset="0"/>
                  <a:buChar char="•"/>
                </a:pPr>
                <a:r>
                  <a:rPr lang="en-US" altLang="ru-RU" dirty="0"/>
                  <a:t>Calculation of the photoionization term is </a:t>
                </a:r>
                <a:r>
                  <a:rPr lang="en-US" altLang="ru-RU" i="1" dirty="0"/>
                  <a:t>segregated </a:t>
                </a:r>
                <a:r>
                  <a:rPr lang="en-US" altLang="ru-RU" dirty="0"/>
                  <a:t>from the other variables</a:t>
                </a:r>
                <a:endParaRPr lang="ru-RU" altLang="ru-RU" i="1" dirty="0"/>
              </a:p>
              <a:p>
                <a:pPr marL="357188" indent="-357188">
                  <a:buFont typeface="Arial" panose="020B0604020202020204" pitchFamily="34" charset="0"/>
                  <a:buChar char="•"/>
                </a:pPr>
                <a:r>
                  <a:rPr lang="en-US" altLang="ru-RU" i="1" dirty="0"/>
                  <a:t>Reaction terms stabilization </a:t>
                </a:r>
                <a:r>
                  <a:rPr lang="en-US" altLang="ru-RU" dirty="0"/>
                  <a:t>have been used avoiding electron density approach values near zero</a:t>
                </a:r>
              </a:p>
              <a:p>
                <a:pPr marL="357188" indent="-357188">
                  <a:buFont typeface="Arial" panose="020B0604020202020204" pitchFamily="34" charset="0"/>
                  <a:buChar char="•"/>
                </a:pPr>
                <a:r>
                  <a:rPr lang="en-US" altLang="ru-RU" dirty="0"/>
                  <a:t>PARDISO direct solver</a:t>
                </a:r>
              </a:p>
              <a:p>
                <a:pPr marL="357188" indent="-357188">
                  <a:buFont typeface="Arial" panose="020B0604020202020204" pitchFamily="34" charset="0"/>
                  <a:buChar char="•"/>
                </a:pPr>
                <a:r>
                  <a:rPr lang="en-US" altLang="ru-RU" dirty="0"/>
                  <a:t>1 million degrees of freedom, calculation time – 20 hours</a:t>
                </a:r>
              </a:p>
            </p:txBody>
          </p:sp>
        </mc:Choice>
        <mc:Fallback xmlns="">
          <p:sp>
            <p:nvSpPr>
              <p:cNvPr id="3" name="Объект 2">
                <a:extLst>
                  <a:ext uri="{FF2B5EF4-FFF2-40B4-BE49-F238E27FC236}">
                    <a16:creationId xmlns:a16="http://schemas.microsoft.com/office/drawing/2014/main" id="{5B22865C-CE91-4DB9-B64C-99A72302EB2E}"/>
                  </a:ext>
                </a:extLst>
              </p:cNvPr>
              <p:cNvSpPr>
                <a:spLocks noGrp="1" noRot="1" noChangeAspect="1" noMove="1" noResize="1" noEditPoints="1" noAdjustHandles="1" noChangeArrowheads="1" noChangeShapeType="1" noTextEdit="1"/>
              </p:cNvSpPr>
              <p:nvPr>
                <p:ph idx="1"/>
              </p:nvPr>
            </p:nvSpPr>
            <p:spPr>
              <a:blipFill>
                <a:blip r:embed="rId3"/>
                <a:stretch>
                  <a:fillRect l="-1455" t="-1667" b="-758"/>
                </a:stretch>
              </a:blipFill>
            </p:spPr>
            <p:txBody>
              <a:bodyPr/>
              <a:lstStyle/>
              <a:p>
                <a:r>
                  <a:rPr lang="ru-RU">
                    <a:noFill/>
                  </a:rPr>
                  <a:t> </a:t>
                </a:r>
              </a:p>
            </p:txBody>
          </p:sp>
        </mc:Fallback>
      </mc:AlternateContent>
      <p:sp>
        <p:nvSpPr>
          <p:cNvPr id="4" name="Номер слайда 3">
            <a:extLst>
              <a:ext uri="{FF2B5EF4-FFF2-40B4-BE49-F238E27FC236}">
                <a16:creationId xmlns:a16="http://schemas.microsoft.com/office/drawing/2014/main" id="{FC42C4C9-12F0-4DC2-9BF2-1FB725A182B8}"/>
              </a:ext>
            </a:extLst>
          </p:cNvPr>
          <p:cNvSpPr>
            <a:spLocks noGrp="1"/>
          </p:cNvSpPr>
          <p:nvPr>
            <p:ph type="sldNum" sz="quarter" idx="12"/>
          </p:nvPr>
        </p:nvSpPr>
        <p:spPr/>
        <p:txBody>
          <a:bodyPr/>
          <a:lstStyle/>
          <a:p>
            <a:fld id="{924FCC4F-9120-4B89-9B81-F210862DD28E}" type="slidenum">
              <a:rPr lang="ru-RU" sz="2000" smtClean="0"/>
              <a:pPr/>
              <a:t>7</a:t>
            </a:fld>
            <a:endParaRPr lang="ru-RU" sz="2000" dirty="0"/>
          </a:p>
        </p:txBody>
      </p:sp>
      <p:sp>
        <p:nvSpPr>
          <p:cNvPr id="9" name="Прямоугольник 2">
            <a:extLst>
              <a:ext uri="{FF2B5EF4-FFF2-40B4-BE49-F238E27FC236}">
                <a16:creationId xmlns:a16="http://schemas.microsoft.com/office/drawing/2014/main" id="{0334F8C1-955B-4D8E-818A-97AEC98B2439}"/>
              </a:ext>
            </a:extLst>
          </p:cNvPr>
          <p:cNvSpPr>
            <a:spLocks noChangeArrowheads="1"/>
          </p:cNvSpPr>
          <p:nvPr/>
        </p:nvSpPr>
        <p:spPr bwMode="auto">
          <a:xfrm>
            <a:off x="1096963" y="6421438"/>
            <a:ext cx="1005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ru-RU" sz="2000" dirty="0">
                <a:solidFill>
                  <a:schemeClr val="bg1"/>
                </a:solidFill>
                <a:latin typeface="+mn-lt"/>
                <a:ea typeface="Cambria" panose="02040503050406030204" pitchFamily="18" charset="0"/>
                <a:cs typeface="Times New Roman" panose="02020603050405020304" pitchFamily="18" charset="0"/>
              </a:rPr>
              <a:t>*Bourdon A. et al. // Plas. Sourc. Sci. Technol., 16, pp. 656-678 (2007)</a:t>
            </a:r>
            <a:endParaRPr lang="ru-RU" altLang="ru-RU" sz="2000" dirty="0">
              <a:latin typeface="+mn-lt"/>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114646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51FF67-F0A2-4F73-B314-12F071146C51}"/>
              </a:ext>
            </a:extLst>
          </p:cNvPr>
          <p:cNvSpPr>
            <a:spLocks noGrp="1"/>
          </p:cNvSpPr>
          <p:nvPr>
            <p:ph type="title"/>
          </p:nvPr>
        </p:nvSpPr>
        <p:spPr/>
        <p:txBody>
          <a:bodyPr/>
          <a:lstStyle/>
          <a:p>
            <a:r>
              <a:rPr lang="en-US" b="1" dirty="0"/>
              <a:t>Plasma-chemical kinetics</a:t>
            </a:r>
            <a:br>
              <a:rPr lang="en-US" dirty="0"/>
            </a:br>
            <a:r>
              <a:rPr lang="en-US" sz="2800" i="1" dirty="0"/>
              <a:t>Minimal reaction set in air*</a:t>
            </a:r>
            <a:endParaRPr lang="ru-RU" sz="2800" i="1" dirty="0"/>
          </a:p>
        </p:txBody>
      </p:sp>
      <p:graphicFrame>
        <p:nvGraphicFramePr>
          <p:cNvPr id="18" name="Объект 4">
            <a:extLst>
              <a:ext uri="{FF2B5EF4-FFF2-40B4-BE49-F238E27FC236}">
                <a16:creationId xmlns:a16="http://schemas.microsoft.com/office/drawing/2014/main" id="{6C86C09F-EEBF-4889-BCFC-B08D8184E088}"/>
              </a:ext>
            </a:extLst>
          </p:cNvPr>
          <p:cNvGraphicFramePr>
            <a:graphicFrameLocks noGrp="1"/>
          </p:cNvGraphicFramePr>
          <p:nvPr>
            <p:ph idx="1"/>
            <p:extLst>
              <p:ext uri="{D42A27DB-BD31-4B8C-83A1-F6EECF244321}">
                <p14:modId xmlns:p14="http://schemas.microsoft.com/office/powerpoint/2010/main" val="601231542"/>
              </p:ext>
            </p:extLst>
          </p:nvPr>
        </p:nvGraphicFramePr>
        <p:xfrm>
          <a:off x="1096963" y="1846263"/>
          <a:ext cx="10059619" cy="4197289"/>
        </p:xfrm>
        <a:graphic>
          <a:graphicData uri="http://schemas.openxmlformats.org/drawingml/2006/table">
            <a:tbl>
              <a:tblPr firstRow="1" bandRow="1">
                <a:tableStyleId>{2D5ABB26-0587-4C30-8999-92F81FD0307C}</a:tableStyleId>
              </a:tblPr>
              <a:tblGrid>
                <a:gridCol w="2479813">
                  <a:extLst>
                    <a:ext uri="{9D8B030D-6E8A-4147-A177-3AD203B41FA5}">
                      <a16:colId xmlns:a16="http://schemas.microsoft.com/office/drawing/2014/main" val="3512039318"/>
                    </a:ext>
                  </a:extLst>
                </a:gridCol>
                <a:gridCol w="3275225">
                  <a:extLst>
                    <a:ext uri="{9D8B030D-6E8A-4147-A177-3AD203B41FA5}">
                      <a16:colId xmlns:a16="http://schemas.microsoft.com/office/drawing/2014/main" val="3448096602"/>
                    </a:ext>
                  </a:extLst>
                </a:gridCol>
                <a:gridCol w="4304581">
                  <a:extLst>
                    <a:ext uri="{9D8B030D-6E8A-4147-A177-3AD203B41FA5}">
                      <a16:colId xmlns:a16="http://schemas.microsoft.com/office/drawing/2014/main" val="2274975841"/>
                    </a:ext>
                  </a:extLst>
                </a:gridCol>
              </a:tblGrid>
              <a:tr h="463764">
                <a:tc>
                  <a:txBody>
                    <a:bodyPr/>
                    <a:lstStyle/>
                    <a:p>
                      <a:pPr algn="l"/>
                      <a:r>
                        <a:rPr lang="en-US" sz="1800" dirty="0"/>
                        <a:t>Type of reaction</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sz="1800" dirty="0"/>
                        <a:t>Reaction</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Rate expression</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24620510"/>
                  </a:ext>
                </a:extLst>
              </a:tr>
              <a:tr h="540125">
                <a:tc>
                  <a:txBody>
                    <a:bodyPr/>
                    <a:lstStyle/>
                    <a:p>
                      <a:pPr algn="just"/>
                      <a:r>
                        <a:rPr lang="en-US" sz="1800" dirty="0"/>
                        <a:t>Photoionization</a:t>
                      </a:r>
                    </a:p>
                  </a:txBody>
                  <a:tcPr marL="72652" marR="72652" anchor="ctr">
                    <a:lnL>
                      <a:noFill/>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t>h</a:t>
                      </a:r>
                      <a:r>
                        <a:rPr lang="el-GR" sz="1800" dirty="0"/>
                        <a:t>ν</a:t>
                      </a:r>
                      <a:r>
                        <a:rPr lang="en-US" sz="1800" dirty="0"/>
                        <a:t> + O</a:t>
                      </a:r>
                      <a:r>
                        <a:rPr lang="en-US" sz="1800" baseline="-25000" dirty="0"/>
                        <a:t>2</a:t>
                      </a:r>
                      <a:r>
                        <a:rPr lang="en-US" sz="1800" dirty="0"/>
                        <a:t> → e + O</a:t>
                      </a:r>
                      <a:r>
                        <a:rPr lang="en-US" sz="1800" baseline="-25000" dirty="0"/>
                        <a:t>2</a:t>
                      </a:r>
                      <a:r>
                        <a:rPr lang="en-US" sz="1800" baseline="30000" dirty="0"/>
                        <a:t>+</a:t>
                      </a:r>
                      <a:endParaRPr lang="ru-RU" sz="1800" baseline="30000" dirty="0"/>
                    </a:p>
                  </a:txBody>
                  <a:tcPr marL="72652" marR="72652" anchor="ctr">
                    <a:lnL>
                      <a:noFill/>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Calculated using the Helmholtz equation set</a:t>
                      </a:r>
                      <a:endParaRPr lang="ru-RU" sz="1800" baseline="-250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62951076"/>
                  </a:ext>
                </a:extLst>
              </a:tr>
              <a:tr h="736535">
                <a:tc>
                  <a:txBody>
                    <a:bodyPr/>
                    <a:lstStyle/>
                    <a:p>
                      <a:pPr algn="just"/>
                      <a:r>
                        <a:rPr lang="en-US" sz="1800" dirty="0"/>
                        <a:t>Impact ionization</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800" dirty="0"/>
                        <a:t>e + N</a:t>
                      </a:r>
                      <a:r>
                        <a:rPr lang="en-US" sz="1800" baseline="-25000" dirty="0"/>
                        <a:t>2</a:t>
                      </a:r>
                      <a:r>
                        <a:rPr lang="en-US" sz="1800" dirty="0"/>
                        <a:t> → e + e + N</a:t>
                      </a:r>
                      <a:r>
                        <a:rPr lang="en-US" sz="1800" baseline="-25000" dirty="0"/>
                        <a:t>2</a:t>
                      </a:r>
                      <a:r>
                        <a:rPr lang="en-US" sz="1800" baseline="30000" dirty="0"/>
                        <a:t>+</a:t>
                      </a:r>
                    </a:p>
                    <a:p>
                      <a:pPr marL="0" marR="0" lvl="0" indent="0" algn="just" defTabSz="914181" rtl="0" eaLnBrk="1" fontAlgn="auto" latinLnBrk="0" hangingPunct="1">
                        <a:lnSpc>
                          <a:spcPct val="100000"/>
                        </a:lnSpc>
                        <a:spcBef>
                          <a:spcPts val="0"/>
                        </a:spcBef>
                        <a:spcAft>
                          <a:spcPts val="0"/>
                        </a:spcAft>
                        <a:buClrTx/>
                        <a:buSzTx/>
                        <a:buFontTx/>
                        <a:buNone/>
                        <a:tabLst/>
                        <a:defRPr/>
                      </a:pPr>
                      <a:r>
                        <a:rPr lang="en-US" sz="1800" dirty="0"/>
                        <a:t>e + O</a:t>
                      </a:r>
                      <a:r>
                        <a:rPr lang="en-US" sz="1800" baseline="-25000" dirty="0"/>
                        <a:t>2</a:t>
                      </a:r>
                      <a:r>
                        <a:rPr lang="en-US" sz="1800" dirty="0"/>
                        <a:t> → e + e + O</a:t>
                      </a:r>
                      <a:r>
                        <a:rPr lang="en-US" sz="1800" baseline="-25000" dirty="0"/>
                        <a:t>2</a:t>
                      </a:r>
                      <a:r>
                        <a:rPr lang="en-US" sz="1800" baseline="30000" dirty="0"/>
                        <a:t>+</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Townsend coefficients were calculated using the BOLSIG+ code</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5066225"/>
                  </a:ext>
                </a:extLst>
              </a:tr>
              <a:tr h="540125">
                <a:tc>
                  <a:txBody>
                    <a:bodyPr/>
                    <a:lstStyle/>
                    <a:p>
                      <a:pPr algn="just"/>
                      <a:r>
                        <a:rPr lang="en-US" sz="1800" dirty="0"/>
                        <a:t>Electron attachment</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t>e + O</a:t>
                      </a:r>
                      <a:r>
                        <a:rPr lang="en-US" sz="1800" baseline="-25000" dirty="0"/>
                        <a:t>2</a:t>
                      </a:r>
                      <a:r>
                        <a:rPr lang="en-US" sz="1800" dirty="0"/>
                        <a:t> + O</a:t>
                      </a:r>
                      <a:r>
                        <a:rPr lang="en-US" sz="1800" baseline="-25000" dirty="0"/>
                        <a:t>2</a:t>
                      </a:r>
                      <a:r>
                        <a:rPr lang="en-US" sz="1800" dirty="0"/>
                        <a:t> → O</a:t>
                      </a:r>
                      <a:r>
                        <a:rPr lang="en-US" sz="1800" baseline="-25000" dirty="0"/>
                        <a:t>2</a:t>
                      </a:r>
                      <a:r>
                        <a:rPr lang="en-US" sz="1800" dirty="0"/>
                        <a:t> + O</a:t>
                      </a:r>
                      <a:r>
                        <a:rPr lang="en-US" sz="1800" baseline="-25000" dirty="0"/>
                        <a:t>2</a:t>
                      </a:r>
                      <a:r>
                        <a:rPr lang="en-US" altLang="en-US" sz="1800" baseline="30000" dirty="0">
                          <a:latin typeface="Calibri" panose="020F0502020204030204" pitchFamily="34" charset="0"/>
                          <a:cs typeface="Arial" panose="020B0604020202020204" pitchFamily="34" charset="0"/>
                        </a:rPr>
                        <a:t>–</a:t>
                      </a:r>
                      <a:endParaRPr lang="ru-RU" sz="1800" baseline="30000" dirty="0"/>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1.9∙10</a:t>
                      </a:r>
                      <a:r>
                        <a:rPr lang="en-US" altLang="en-US" sz="1800" baseline="30000" dirty="0">
                          <a:latin typeface="Calibri" panose="020F0502020204030204" pitchFamily="34" charset="0"/>
                          <a:cs typeface="Arial" panose="020B0604020202020204" pitchFamily="34" charset="0"/>
                        </a:rPr>
                        <a:t>–</a:t>
                      </a:r>
                      <a:r>
                        <a:rPr lang="en-US" sz="1800" baseline="30000" dirty="0"/>
                        <a:t>30</a:t>
                      </a:r>
                      <a:r>
                        <a:rPr lang="en-US" sz="1800" dirty="0"/>
                        <a:t>∙(0.026[eV]/T</a:t>
                      </a:r>
                      <a:r>
                        <a:rPr lang="en-US" sz="1800" baseline="-25000" dirty="0"/>
                        <a:t>e</a:t>
                      </a:r>
                      <a:r>
                        <a:rPr lang="en-US" sz="1800" baseline="0" dirty="0"/>
                        <a:t>[eV]</a:t>
                      </a:r>
                      <a:r>
                        <a:rPr lang="en-US" sz="1800" dirty="0"/>
                        <a:t>)∙</a:t>
                      </a:r>
                      <a:br>
                        <a:rPr lang="en-US" sz="1800" dirty="0"/>
                      </a:br>
                      <a:r>
                        <a:rPr lang="en-US" sz="1800" dirty="0"/>
                        <a:t>exp[(1 </a:t>
                      </a:r>
                      <a:r>
                        <a:rPr lang="en-US" altLang="en-US" sz="1800" dirty="0">
                          <a:latin typeface="Calibri" panose="020F0502020204030204" pitchFamily="34" charset="0"/>
                          <a:cs typeface="Arial" panose="020B0604020202020204" pitchFamily="34" charset="0"/>
                        </a:rPr>
                        <a:t>– </a:t>
                      </a:r>
                      <a:r>
                        <a:rPr lang="en-US" sz="1800" dirty="0"/>
                        <a:t>0.026[eV]/T</a:t>
                      </a:r>
                      <a:r>
                        <a:rPr lang="en-US" sz="1800" baseline="-25000" dirty="0"/>
                        <a:t>e</a:t>
                      </a:r>
                      <a:r>
                        <a:rPr lang="en-US" sz="1800" baseline="0" dirty="0"/>
                        <a:t>[eV]</a:t>
                      </a:r>
                      <a:r>
                        <a:rPr lang="en-US" sz="1800" dirty="0"/>
                        <a:t>)∙7/3] cm</a:t>
                      </a:r>
                      <a:r>
                        <a:rPr lang="en-US" sz="1800" baseline="30000" dirty="0"/>
                        <a:t>6</a:t>
                      </a:r>
                      <a:r>
                        <a:rPr lang="en-US" sz="1800" dirty="0"/>
                        <a:t>/s</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68011319"/>
                  </a:ext>
                </a:extLst>
              </a:tr>
              <a:tr h="540125">
                <a:tc>
                  <a:txBody>
                    <a:bodyPr/>
                    <a:lstStyle/>
                    <a:p>
                      <a:pPr algn="just"/>
                      <a:r>
                        <a:rPr lang="en-US" sz="1800" dirty="0"/>
                        <a:t>O</a:t>
                      </a:r>
                      <a:r>
                        <a:rPr lang="en-US" sz="1800" baseline="-25000" dirty="0"/>
                        <a:t>4</a:t>
                      </a:r>
                      <a:r>
                        <a:rPr lang="en-US" sz="1800" baseline="30000" dirty="0"/>
                        <a:t>+</a:t>
                      </a:r>
                      <a:r>
                        <a:rPr lang="en-US" sz="1800" dirty="0"/>
                        <a:t> production</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t>O</a:t>
                      </a:r>
                      <a:r>
                        <a:rPr lang="en-US" sz="1800" baseline="-25000" dirty="0"/>
                        <a:t>2</a:t>
                      </a:r>
                      <a:r>
                        <a:rPr lang="en-US" sz="1800" dirty="0"/>
                        <a:t> + N</a:t>
                      </a:r>
                      <a:r>
                        <a:rPr lang="en-US" sz="1800" baseline="-25000" dirty="0"/>
                        <a:t>2</a:t>
                      </a:r>
                      <a:r>
                        <a:rPr lang="en-US" sz="1800" dirty="0"/>
                        <a:t> + O</a:t>
                      </a:r>
                      <a:r>
                        <a:rPr lang="en-US" sz="1800" baseline="-25000" dirty="0"/>
                        <a:t>2</a:t>
                      </a:r>
                      <a:r>
                        <a:rPr lang="en-US" sz="1800" baseline="30000" dirty="0"/>
                        <a:t>+</a:t>
                      </a:r>
                      <a:r>
                        <a:rPr lang="en-US" sz="1800" dirty="0"/>
                        <a:t> → N</a:t>
                      </a:r>
                      <a:r>
                        <a:rPr lang="en-US" sz="1800" baseline="-25000" dirty="0"/>
                        <a:t>2</a:t>
                      </a:r>
                      <a:r>
                        <a:rPr lang="en-US" sz="1800" dirty="0"/>
                        <a:t> + O</a:t>
                      </a:r>
                      <a:r>
                        <a:rPr lang="en-US" sz="1800" baseline="-25000" dirty="0"/>
                        <a:t>4</a:t>
                      </a:r>
                      <a:r>
                        <a:rPr lang="en-US" sz="1800" baseline="30000" dirty="0"/>
                        <a:t>+</a:t>
                      </a:r>
                      <a:endParaRPr lang="ru-RU" sz="1800" baseline="30000" dirty="0"/>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2.4∙10</a:t>
                      </a:r>
                      <a:r>
                        <a:rPr lang="en-US" altLang="en-US" sz="1800" baseline="30000" dirty="0">
                          <a:latin typeface="Calibri" panose="020F0502020204030204" pitchFamily="34" charset="0"/>
                          <a:cs typeface="Arial" panose="020B0604020202020204" pitchFamily="34" charset="0"/>
                        </a:rPr>
                        <a:t>–</a:t>
                      </a:r>
                      <a:r>
                        <a:rPr lang="en-US" sz="1800" baseline="30000" dirty="0"/>
                        <a:t>30</a:t>
                      </a:r>
                      <a:r>
                        <a:rPr lang="en-US" sz="1800" baseline="0" dirty="0"/>
                        <a:t> cm</a:t>
                      </a:r>
                      <a:r>
                        <a:rPr lang="en-US" sz="1800" baseline="30000" dirty="0"/>
                        <a:t>6</a:t>
                      </a:r>
                      <a:r>
                        <a:rPr lang="en-US" sz="1800" baseline="0" dirty="0"/>
                        <a:t>/s</a:t>
                      </a:r>
                      <a:endParaRPr lang="ru-RU" sz="1800" baseline="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34672558"/>
                  </a:ext>
                </a:extLst>
              </a:tr>
              <a:tr h="736535">
                <a:tc>
                  <a:txBody>
                    <a:bodyPr/>
                    <a:lstStyle/>
                    <a:p>
                      <a:pPr algn="just"/>
                      <a:r>
                        <a:rPr lang="en-US" sz="1800" dirty="0"/>
                        <a:t>Three-body recombination</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lang="en-US" sz="1800" dirty="0"/>
                        <a:t>N</a:t>
                      </a:r>
                      <a:r>
                        <a:rPr lang="en-US" sz="1800" baseline="-25000" dirty="0"/>
                        <a:t>2</a:t>
                      </a:r>
                      <a:r>
                        <a:rPr lang="en-US" sz="1800" dirty="0"/>
                        <a:t> + O</a:t>
                      </a:r>
                      <a:r>
                        <a:rPr lang="en-US" sz="1800" baseline="-25000" dirty="0"/>
                        <a:t>2</a:t>
                      </a:r>
                      <a:r>
                        <a:rPr lang="en-US" altLang="en-US" sz="1800" baseline="30000" dirty="0">
                          <a:latin typeface="Calibri" panose="020F0502020204030204" pitchFamily="34" charset="0"/>
                          <a:cs typeface="Arial" panose="020B0604020202020204" pitchFamily="34" charset="0"/>
                        </a:rPr>
                        <a:t>–</a:t>
                      </a:r>
                      <a:r>
                        <a:rPr lang="en-US" sz="1800" dirty="0"/>
                        <a:t> + O</a:t>
                      </a:r>
                      <a:r>
                        <a:rPr lang="en-US" sz="1800" baseline="-25000" dirty="0"/>
                        <a:t>4</a:t>
                      </a:r>
                      <a:r>
                        <a:rPr lang="en-US" sz="1800" baseline="30000" dirty="0"/>
                        <a:t>+</a:t>
                      </a:r>
                      <a:r>
                        <a:rPr lang="en-US" sz="1800" dirty="0"/>
                        <a:t> → N</a:t>
                      </a:r>
                      <a:r>
                        <a:rPr lang="en-US" sz="1800" baseline="-25000" dirty="0"/>
                        <a:t>2</a:t>
                      </a:r>
                      <a:r>
                        <a:rPr lang="en-US" sz="1800" dirty="0"/>
                        <a:t> + 3O</a:t>
                      </a:r>
                      <a:r>
                        <a:rPr lang="en-US" sz="1800" baseline="-25000" dirty="0"/>
                        <a:t>2</a:t>
                      </a:r>
                      <a:endParaRPr lang="en-US" sz="1800" baseline="0" dirty="0"/>
                    </a:p>
                    <a:p>
                      <a:pPr marL="0" marR="0" lvl="0" indent="0" algn="just" defTabSz="914181" rtl="0" eaLnBrk="1" fontAlgn="auto" latinLnBrk="0" hangingPunct="1">
                        <a:lnSpc>
                          <a:spcPct val="100000"/>
                        </a:lnSpc>
                        <a:spcBef>
                          <a:spcPts val="0"/>
                        </a:spcBef>
                        <a:spcAft>
                          <a:spcPts val="0"/>
                        </a:spcAft>
                        <a:buClrTx/>
                        <a:buSzTx/>
                        <a:buFontTx/>
                        <a:buNone/>
                        <a:tabLst/>
                        <a:defRPr/>
                      </a:pPr>
                      <a:r>
                        <a:rPr lang="en-US" sz="1800" dirty="0"/>
                        <a:t>N</a:t>
                      </a:r>
                      <a:r>
                        <a:rPr lang="en-US" sz="1800" baseline="-25000" dirty="0"/>
                        <a:t>2</a:t>
                      </a:r>
                      <a:r>
                        <a:rPr lang="en-US" sz="1800" dirty="0"/>
                        <a:t> + O</a:t>
                      </a:r>
                      <a:r>
                        <a:rPr lang="en-US" sz="1800" baseline="-25000" dirty="0"/>
                        <a:t>2</a:t>
                      </a:r>
                      <a:r>
                        <a:rPr lang="en-US" altLang="en-US" sz="1800" baseline="30000" dirty="0">
                          <a:latin typeface="Calibri" panose="020F0502020204030204" pitchFamily="34" charset="0"/>
                          <a:cs typeface="Arial" panose="020B0604020202020204" pitchFamily="34" charset="0"/>
                        </a:rPr>
                        <a:t>–</a:t>
                      </a:r>
                      <a:r>
                        <a:rPr lang="en-US" sz="1800" dirty="0"/>
                        <a:t> + O</a:t>
                      </a:r>
                      <a:r>
                        <a:rPr lang="en-US" sz="1800" baseline="-25000" dirty="0"/>
                        <a:t>2</a:t>
                      </a:r>
                      <a:r>
                        <a:rPr lang="en-US" sz="1800" baseline="30000" dirty="0"/>
                        <a:t>+</a:t>
                      </a:r>
                      <a:r>
                        <a:rPr lang="en-US" sz="1800" dirty="0"/>
                        <a:t> → N</a:t>
                      </a:r>
                      <a:r>
                        <a:rPr lang="en-US" sz="1800" baseline="-25000" dirty="0"/>
                        <a:t>2</a:t>
                      </a:r>
                      <a:r>
                        <a:rPr lang="en-US" sz="1800" dirty="0"/>
                        <a:t> + 2O</a:t>
                      </a:r>
                      <a:r>
                        <a:rPr lang="en-US" sz="1800" baseline="-25000" dirty="0"/>
                        <a:t>2</a:t>
                      </a:r>
                      <a:endParaRPr lang="ru-RU" sz="1800" baseline="-25000" dirty="0"/>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2∙10</a:t>
                      </a:r>
                      <a:r>
                        <a:rPr lang="en-US" altLang="en-US" sz="1800" baseline="30000" dirty="0">
                          <a:latin typeface="Calibri" panose="020F0502020204030204" pitchFamily="34" charset="0"/>
                          <a:cs typeface="Arial" panose="020B0604020202020204" pitchFamily="34" charset="0"/>
                        </a:rPr>
                        <a:t>–25</a:t>
                      </a:r>
                      <a:r>
                        <a:rPr lang="en-US" altLang="en-US" sz="1800" baseline="0" dirty="0">
                          <a:latin typeface="Calibri" panose="020F0502020204030204" pitchFamily="34" charset="0"/>
                          <a:cs typeface="Arial" panose="020B0604020202020204" pitchFamily="34" charset="0"/>
                        </a:rPr>
                        <a:t> </a:t>
                      </a:r>
                      <a:r>
                        <a:rPr lang="en-US" sz="1800" baseline="0" dirty="0"/>
                        <a:t>cm</a:t>
                      </a:r>
                      <a:r>
                        <a:rPr lang="en-US" sz="1800" baseline="30000" dirty="0"/>
                        <a:t>6</a:t>
                      </a:r>
                      <a:r>
                        <a:rPr lang="en-US" sz="1800" baseline="0" dirty="0"/>
                        <a:t>/s</a:t>
                      </a:r>
                      <a:endParaRPr lang="ru-RU" sz="180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4328690"/>
                  </a:ext>
                </a:extLst>
              </a:tr>
              <a:tr h="540125">
                <a:tc>
                  <a:txBody>
                    <a:bodyPr/>
                    <a:lstStyle/>
                    <a:p>
                      <a:pPr algn="just"/>
                      <a:r>
                        <a:rPr lang="en-US" sz="1800" dirty="0"/>
                        <a:t>Impact dissociation</a:t>
                      </a:r>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dirty="0"/>
                        <a:t>e + O</a:t>
                      </a:r>
                      <a:r>
                        <a:rPr lang="en-US" sz="1800" baseline="-25000" dirty="0"/>
                        <a:t>2</a:t>
                      </a:r>
                      <a:r>
                        <a:rPr lang="en-US" sz="1800" dirty="0"/>
                        <a:t> → e + O + O</a:t>
                      </a:r>
                      <a:endParaRPr lang="ru-RU" sz="1800" dirty="0"/>
                    </a:p>
                  </a:txBody>
                  <a:tcPr marL="72652" marR="72652" anchor="ctr">
                    <a:lnL>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800" dirty="0"/>
                        <a:t>4.2∙10</a:t>
                      </a:r>
                      <a:r>
                        <a:rPr lang="en-US" altLang="en-US" sz="1800" baseline="30000" dirty="0">
                          <a:latin typeface="Calibri" panose="020F0502020204030204" pitchFamily="34" charset="0"/>
                          <a:cs typeface="Arial" panose="020B0604020202020204" pitchFamily="34" charset="0"/>
                        </a:rPr>
                        <a:t>–9</a:t>
                      </a:r>
                      <a:r>
                        <a:rPr lang="en-US" altLang="en-US" sz="1800" baseline="0" dirty="0">
                          <a:latin typeface="Calibri" panose="020F0502020204030204" pitchFamily="34" charset="0"/>
                          <a:cs typeface="Arial" panose="020B0604020202020204" pitchFamily="34" charset="0"/>
                        </a:rPr>
                        <a:t>∙exp(-5.6[eV]/</a:t>
                      </a:r>
                      <a:r>
                        <a:rPr lang="en-US" sz="1800" dirty="0"/>
                        <a:t>T</a:t>
                      </a:r>
                      <a:r>
                        <a:rPr lang="en-US" sz="1800" baseline="-25000" dirty="0"/>
                        <a:t>e</a:t>
                      </a:r>
                      <a:r>
                        <a:rPr lang="en-US" sz="1800" baseline="0" dirty="0"/>
                        <a:t>[eV]</a:t>
                      </a:r>
                      <a:r>
                        <a:rPr lang="en-US" altLang="en-US" sz="1800" baseline="0" dirty="0">
                          <a:latin typeface="Calibri" panose="020F0502020204030204" pitchFamily="34" charset="0"/>
                          <a:cs typeface="Arial" panose="020B0604020202020204" pitchFamily="34" charset="0"/>
                        </a:rPr>
                        <a:t>) cm</a:t>
                      </a:r>
                      <a:r>
                        <a:rPr lang="en-US" altLang="en-US" sz="1800" baseline="30000" dirty="0">
                          <a:latin typeface="Calibri" panose="020F0502020204030204" pitchFamily="34" charset="0"/>
                          <a:cs typeface="Arial" panose="020B0604020202020204" pitchFamily="34" charset="0"/>
                        </a:rPr>
                        <a:t>3</a:t>
                      </a:r>
                      <a:r>
                        <a:rPr lang="en-US" altLang="en-US" sz="1800" baseline="0" dirty="0">
                          <a:latin typeface="Calibri" panose="020F0502020204030204" pitchFamily="34" charset="0"/>
                          <a:cs typeface="Arial" panose="020B0604020202020204" pitchFamily="34" charset="0"/>
                        </a:rPr>
                        <a:t>/s</a:t>
                      </a:r>
                      <a:endParaRPr lang="ru-RU" sz="1800" baseline="0" dirty="0"/>
                    </a:p>
                  </a:txBody>
                  <a:tcPr marL="72652" marR="7265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41298258"/>
                  </a:ext>
                </a:extLst>
              </a:tr>
            </a:tbl>
          </a:graphicData>
        </a:graphic>
      </p:graphicFrame>
      <p:sp>
        <p:nvSpPr>
          <p:cNvPr id="4" name="Номер слайда 3">
            <a:extLst>
              <a:ext uri="{FF2B5EF4-FFF2-40B4-BE49-F238E27FC236}">
                <a16:creationId xmlns:a16="http://schemas.microsoft.com/office/drawing/2014/main" id="{BB4C7074-FC80-48DA-92BC-07831FEF1F9D}"/>
              </a:ext>
            </a:extLst>
          </p:cNvPr>
          <p:cNvSpPr>
            <a:spLocks noGrp="1"/>
          </p:cNvSpPr>
          <p:nvPr>
            <p:ph type="sldNum" sz="quarter" idx="12"/>
          </p:nvPr>
        </p:nvSpPr>
        <p:spPr/>
        <p:txBody>
          <a:bodyPr/>
          <a:lstStyle/>
          <a:p>
            <a:fld id="{924FCC4F-9120-4B89-9B81-F210862DD28E}" type="slidenum">
              <a:rPr lang="ru-RU" sz="2000" smtClean="0"/>
              <a:pPr/>
              <a:t>8</a:t>
            </a:fld>
            <a:endParaRPr lang="ru-RU" sz="2000" dirty="0"/>
          </a:p>
        </p:txBody>
      </p:sp>
      <p:sp>
        <p:nvSpPr>
          <p:cNvPr id="6" name="Прямоугольник 2">
            <a:extLst>
              <a:ext uri="{FF2B5EF4-FFF2-40B4-BE49-F238E27FC236}">
                <a16:creationId xmlns:a16="http://schemas.microsoft.com/office/drawing/2014/main" id="{33F6BF44-17BF-44C2-9DB7-90CC63F34830}"/>
              </a:ext>
            </a:extLst>
          </p:cNvPr>
          <p:cNvSpPr>
            <a:spLocks noChangeArrowheads="1"/>
          </p:cNvSpPr>
          <p:nvPr/>
        </p:nvSpPr>
        <p:spPr bwMode="auto">
          <a:xfrm>
            <a:off x="1096963" y="6421438"/>
            <a:ext cx="10058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en-US" altLang="ru-RU" sz="2000" dirty="0">
                <a:solidFill>
                  <a:schemeClr val="bg1"/>
                </a:solidFill>
                <a:latin typeface="+mn-lt"/>
                <a:ea typeface="Cambria" panose="02040503050406030204" pitchFamily="18" charset="0"/>
                <a:cs typeface="Times New Roman" panose="02020603050405020304" pitchFamily="18" charset="0"/>
              </a:rPr>
              <a:t>based on *</a:t>
            </a:r>
            <a:r>
              <a:rPr lang="en-US" sz="2000" dirty="0">
                <a:solidFill>
                  <a:schemeClr val="bg1"/>
                </a:solidFill>
                <a:cs typeface="Arial" panose="020B0604020202020204" pitchFamily="34" charset="0"/>
              </a:rPr>
              <a:t>Pancheshnyi S., Nudnova M. // Phys. Rev. E, 71(1), (2005).</a:t>
            </a:r>
          </a:p>
        </p:txBody>
      </p:sp>
    </p:spTree>
    <p:extLst>
      <p:ext uri="{BB962C8B-B14F-4D97-AF65-F5344CB8AC3E}">
        <p14:creationId xmlns:p14="http://schemas.microsoft.com/office/powerpoint/2010/main" val="4006944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F87A7A-4C49-4916-A95B-402375E14BD8}"/>
              </a:ext>
            </a:extLst>
          </p:cNvPr>
          <p:cNvSpPr>
            <a:spLocks noGrp="1"/>
          </p:cNvSpPr>
          <p:nvPr>
            <p:ph type="title"/>
          </p:nvPr>
        </p:nvSpPr>
        <p:spPr/>
        <p:txBody>
          <a:bodyPr/>
          <a:lstStyle/>
          <a:p>
            <a:r>
              <a:rPr lang="en-US" b="1" dirty="0"/>
              <a:t>Results</a:t>
            </a:r>
            <a:endParaRPr lang="ru-RU" b="1" dirty="0"/>
          </a:p>
        </p:txBody>
      </p:sp>
      <p:pic>
        <p:nvPicPr>
          <p:cNvPr id="40" name="Рисунок 39">
            <a:extLst>
              <a:ext uri="{FF2B5EF4-FFF2-40B4-BE49-F238E27FC236}">
                <a16:creationId xmlns:a16="http://schemas.microsoft.com/office/drawing/2014/main" id="{4EE9ADB0-5317-4C02-90E5-EC73BB37B7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5743" y="2169852"/>
            <a:ext cx="2760000" cy="4140000"/>
          </a:xfrm>
          <a:prstGeom prst="rect">
            <a:avLst/>
          </a:prstGeom>
        </p:spPr>
      </p:pic>
      <p:pic>
        <p:nvPicPr>
          <p:cNvPr id="34" name="Объект 33">
            <a:extLst>
              <a:ext uri="{FF2B5EF4-FFF2-40B4-BE49-F238E27FC236}">
                <a16:creationId xmlns:a16="http://schemas.microsoft.com/office/drawing/2014/main" id="{992557EA-4A0A-4EC1-8FAF-D512A7ECF6DA}"/>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960595" y="2169852"/>
            <a:ext cx="2760000" cy="4140000"/>
          </a:xfrm>
          <a:prstGeom prst="rect">
            <a:avLst/>
          </a:prstGeom>
        </p:spPr>
      </p:pic>
      <p:sp>
        <p:nvSpPr>
          <p:cNvPr id="4" name="Номер слайда 3">
            <a:extLst>
              <a:ext uri="{FF2B5EF4-FFF2-40B4-BE49-F238E27FC236}">
                <a16:creationId xmlns:a16="http://schemas.microsoft.com/office/drawing/2014/main" id="{985B380C-25CC-45B7-B4BF-DD62F6922DEA}"/>
              </a:ext>
            </a:extLst>
          </p:cNvPr>
          <p:cNvSpPr>
            <a:spLocks noGrp="1"/>
          </p:cNvSpPr>
          <p:nvPr>
            <p:ph type="sldNum" sz="quarter" idx="12"/>
          </p:nvPr>
        </p:nvSpPr>
        <p:spPr/>
        <p:txBody>
          <a:bodyPr/>
          <a:lstStyle/>
          <a:p>
            <a:fld id="{924FCC4F-9120-4B89-9B81-F210862DD28E}" type="slidenum">
              <a:rPr lang="ru-RU" sz="2000" smtClean="0"/>
              <a:pPr/>
              <a:t>9</a:t>
            </a:fld>
            <a:endParaRPr lang="ru-RU" sz="2000" dirty="0"/>
          </a:p>
        </p:txBody>
      </p:sp>
      <p:pic>
        <p:nvPicPr>
          <p:cNvPr id="42" name="Рисунок 41">
            <a:extLst>
              <a:ext uri="{FF2B5EF4-FFF2-40B4-BE49-F238E27FC236}">
                <a16:creationId xmlns:a16="http://schemas.microsoft.com/office/drawing/2014/main" id="{376F353C-F7C4-4F3B-A43E-432902270C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0995" y="2169852"/>
            <a:ext cx="2760000" cy="4140000"/>
          </a:xfrm>
          <a:prstGeom prst="rect">
            <a:avLst/>
          </a:prstGeom>
        </p:spPr>
      </p:pic>
      <p:pic>
        <p:nvPicPr>
          <p:cNvPr id="36" name="Объект 35">
            <a:extLst>
              <a:ext uri="{FF2B5EF4-FFF2-40B4-BE49-F238E27FC236}">
                <a16:creationId xmlns:a16="http://schemas.microsoft.com/office/drawing/2014/main" id="{9F551DDA-BCEE-46D3-8EBB-DDF5A1C8C455}"/>
              </a:ext>
            </a:extLst>
          </p:cNvPr>
          <p:cNvPicPr>
            <a:picLocks noGrp="1" noChangeAspect="1"/>
          </p:cNvPicPr>
          <p:nvPr>
            <p:ph sz="half" idx="1"/>
          </p:nvPr>
        </p:nvPicPr>
        <p:blipFill>
          <a:blip r:embed="rId6"/>
          <a:stretch>
            <a:fillRect/>
          </a:stretch>
        </p:blipFill>
        <p:spPr>
          <a:xfrm>
            <a:off x="1095015" y="2169852"/>
            <a:ext cx="2760000" cy="4140000"/>
          </a:xfrm>
        </p:spPr>
      </p:pic>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5ADB3D16-CFDF-4748-9C68-F1F81EA19625}"/>
                  </a:ext>
                </a:extLst>
              </p:cNvPr>
              <p:cNvSpPr txBox="1"/>
              <p:nvPr/>
            </p:nvSpPr>
            <p:spPr>
              <a:xfrm>
                <a:off x="9377944" y="1812669"/>
                <a:ext cx="77559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i="1" smtClean="0">
                              <a:latin typeface="Cambria Math" panose="02040503050406030204" pitchFamily="18" charset="0"/>
                            </a:rPr>
                          </m:ctrlPr>
                        </m:sSubPr>
                        <m:e>
                          <m:r>
                            <a:rPr lang="en-US" sz="2000" b="0" i="1" smtClean="0">
                              <a:latin typeface="Cambria Math" panose="02040503050406030204" pitchFamily="18" charset="0"/>
                            </a:rPr>
                            <m:t>𝑛</m:t>
                          </m:r>
                        </m:e>
                        <m:sub>
                          <m:r>
                            <a:rPr lang="en-US" sz="2000" b="0" i="1" smtClean="0">
                              <a:latin typeface="Cambria Math" panose="02040503050406030204" pitchFamily="18" charset="0"/>
                            </a:rPr>
                            <m:t>𝑂</m:t>
                          </m:r>
                          <m:r>
                            <a:rPr lang="en-US" sz="2000" b="0" i="1" smtClean="0">
                              <a:latin typeface="Cambria Math" panose="02040503050406030204" pitchFamily="18" charset="0"/>
                            </a:rPr>
                            <m:t>2−</m:t>
                          </m:r>
                        </m:sub>
                      </m:sSub>
                    </m:oMath>
                  </m:oMathPara>
                </a14:m>
                <a:endParaRPr lang="ru-RU" sz="2000" dirty="0"/>
              </a:p>
            </p:txBody>
          </p:sp>
        </mc:Choice>
        <mc:Fallback xmlns="">
          <p:sp>
            <p:nvSpPr>
              <p:cNvPr id="45" name="TextBox 44">
                <a:extLst>
                  <a:ext uri="{FF2B5EF4-FFF2-40B4-BE49-F238E27FC236}">
                    <a16:creationId xmlns:a16="http://schemas.microsoft.com/office/drawing/2014/main" id="{5ADB3D16-CFDF-4748-9C68-F1F81EA19625}"/>
                  </a:ext>
                </a:extLst>
              </p:cNvPr>
              <p:cNvSpPr txBox="1">
                <a:spLocks noRot="1" noChangeAspect="1" noMove="1" noResize="1" noEditPoints="1" noAdjustHandles="1" noChangeArrowheads="1" noChangeShapeType="1" noTextEdit="1"/>
              </p:cNvSpPr>
              <p:nvPr/>
            </p:nvSpPr>
            <p:spPr>
              <a:xfrm>
                <a:off x="9377944" y="1812669"/>
                <a:ext cx="775597" cy="400110"/>
              </a:xfrm>
              <a:prstGeom prst="rect">
                <a:avLst/>
              </a:prstGeom>
              <a:blipFill>
                <a:blip r:embed="rId7"/>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2312618-2240-466F-A570-0637CFA289DB}"/>
                  </a:ext>
                </a:extLst>
              </p:cNvPr>
              <p:cNvSpPr txBox="1"/>
              <p:nvPr/>
            </p:nvSpPr>
            <p:spPr>
              <a:xfrm>
                <a:off x="2022584" y="1737360"/>
                <a:ext cx="577209" cy="55072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ru-RU" sz="2000" i="1" smtClean="0">
                              <a:latin typeface="Cambria Math" panose="02040503050406030204" pitchFamily="18" charset="0"/>
                            </a:rPr>
                          </m:ctrlPr>
                        </m:dPr>
                        <m:e>
                          <m:acc>
                            <m:accPr>
                              <m:chr m:val="⃗"/>
                              <m:ctrlPr>
                                <a:rPr lang="ru-RU" sz="2000" i="1" smtClean="0">
                                  <a:latin typeface="Cambria Math" panose="02040503050406030204" pitchFamily="18" charset="0"/>
                                </a:rPr>
                              </m:ctrlPr>
                            </m:accPr>
                            <m:e>
                              <m:r>
                                <a:rPr lang="en-US" sz="2000" b="0" i="1" smtClean="0">
                                  <a:latin typeface="Cambria Math" panose="02040503050406030204" pitchFamily="18" charset="0"/>
                                </a:rPr>
                                <m:t>𝐸</m:t>
                              </m:r>
                            </m:e>
                          </m:acc>
                        </m:e>
                      </m:d>
                    </m:oMath>
                  </m:oMathPara>
                </a14:m>
                <a:endParaRPr lang="ru-RU" sz="2000" dirty="0"/>
              </a:p>
            </p:txBody>
          </p:sp>
        </mc:Choice>
        <mc:Fallback xmlns="">
          <p:sp>
            <p:nvSpPr>
              <p:cNvPr id="43" name="TextBox 42">
                <a:extLst>
                  <a:ext uri="{FF2B5EF4-FFF2-40B4-BE49-F238E27FC236}">
                    <a16:creationId xmlns:a16="http://schemas.microsoft.com/office/drawing/2014/main" id="{92312618-2240-466F-A570-0637CFA289DB}"/>
                  </a:ext>
                </a:extLst>
              </p:cNvPr>
              <p:cNvSpPr txBox="1">
                <a:spLocks noRot="1" noChangeAspect="1" noMove="1" noResize="1" noEditPoints="1" noAdjustHandles="1" noChangeArrowheads="1" noChangeShapeType="1" noTextEdit="1"/>
              </p:cNvSpPr>
              <p:nvPr/>
            </p:nvSpPr>
            <p:spPr>
              <a:xfrm>
                <a:off x="2022584" y="1737360"/>
                <a:ext cx="577209" cy="550728"/>
              </a:xfrm>
              <a:prstGeom prst="rect">
                <a:avLst/>
              </a:prstGeom>
              <a:blipFill>
                <a:blip r:embed="rId8"/>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F7AD5463-4F4B-4D05-AD0C-E37FCA1E3205}"/>
                  </a:ext>
                </a:extLst>
              </p:cNvPr>
              <p:cNvSpPr txBox="1"/>
              <p:nvPr/>
            </p:nvSpPr>
            <p:spPr>
              <a:xfrm>
                <a:off x="4512364" y="1812669"/>
                <a:ext cx="47686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i="1" smtClean="0">
                              <a:latin typeface="Cambria Math" panose="02040503050406030204" pitchFamily="18" charset="0"/>
                            </a:rPr>
                          </m:ctrlPr>
                        </m:sSubPr>
                        <m:e>
                          <m:r>
                            <a:rPr lang="en-US" sz="2000" b="0" i="1" smtClean="0">
                              <a:latin typeface="Cambria Math" panose="02040503050406030204" pitchFamily="18" charset="0"/>
                            </a:rPr>
                            <m:t>𝑇</m:t>
                          </m:r>
                        </m:e>
                        <m:sub>
                          <m:r>
                            <a:rPr lang="en-US" sz="2000" b="0" i="1" smtClean="0">
                              <a:latin typeface="Cambria Math" panose="02040503050406030204" pitchFamily="18" charset="0"/>
                            </a:rPr>
                            <m:t>𝑒</m:t>
                          </m:r>
                        </m:sub>
                      </m:sSub>
                    </m:oMath>
                  </m:oMathPara>
                </a14:m>
                <a:endParaRPr lang="ru-RU" sz="2000" dirty="0"/>
              </a:p>
            </p:txBody>
          </p:sp>
        </mc:Choice>
        <mc:Fallback xmlns="">
          <p:sp>
            <p:nvSpPr>
              <p:cNvPr id="44" name="TextBox 43">
                <a:extLst>
                  <a:ext uri="{FF2B5EF4-FFF2-40B4-BE49-F238E27FC236}">
                    <a16:creationId xmlns:a16="http://schemas.microsoft.com/office/drawing/2014/main" id="{F7AD5463-4F4B-4D05-AD0C-E37FCA1E3205}"/>
                  </a:ext>
                </a:extLst>
              </p:cNvPr>
              <p:cNvSpPr txBox="1">
                <a:spLocks noRot="1" noChangeAspect="1" noMove="1" noResize="1" noEditPoints="1" noAdjustHandles="1" noChangeArrowheads="1" noChangeShapeType="1" noTextEdit="1"/>
              </p:cNvSpPr>
              <p:nvPr/>
            </p:nvSpPr>
            <p:spPr>
              <a:xfrm>
                <a:off x="4512364" y="1812669"/>
                <a:ext cx="476862" cy="400110"/>
              </a:xfrm>
              <a:prstGeom prst="rect">
                <a:avLst/>
              </a:prstGeom>
              <a:blipFill>
                <a:blip r:embed="rId9"/>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C76FC1C5-17D1-4566-A1CC-0BB0057A4A98}"/>
                  </a:ext>
                </a:extLst>
              </p:cNvPr>
              <p:cNvSpPr txBox="1"/>
              <p:nvPr/>
            </p:nvSpPr>
            <p:spPr>
              <a:xfrm>
                <a:off x="6958246" y="1812669"/>
                <a:ext cx="50712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ru-RU" sz="2000" i="1" smtClean="0">
                              <a:latin typeface="Cambria Math" panose="02040503050406030204" pitchFamily="18" charset="0"/>
                            </a:rPr>
                          </m:ctrlPr>
                        </m:sSubPr>
                        <m:e>
                          <m:r>
                            <a:rPr lang="en-US" sz="2000" b="0" i="1" smtClean="0">
                              <a:latin typeface="Cambria Math" panose="02040503050406030204" pitchFamily="18" charset="0"/>
                            </a:rPr>
                            <m:t>𝑛</m:t>
                          </m:r>
                        </m:e>
                        <m:sub>
                          <m:r>
                            <a:rPr lang="en-US" sz="2000" b="0" i="1" smtClean="0">
                              <a:latin typeface="Cambria Math" panose="02040503050406030204" pitchFamily="18" charset="0"/>
                            </a:rPr>
                            <m:t>𝑒</m:t>
                          </m:r>
                        </m:sub>
                      </m:sSub>
                    </m:oMath>
                  </m:oMathPara>
                </a14:m>
                <a:endParaRPr lang="ru-RU" sz="2000" dirty="0"/>
              </a:p>
            </p:txBody>
          </p:sp>
        </mc:Choice>
        <mc:Fallback xmlns="">
          <p:sp>
            <p:nvSpPr>
              <p:cNvPr id="46" name="TextBox 45">
                <a:extLst>
                  <a:ext uri="{FF2B5EF4-FFF2-40B4-BE49-F238E27FC236}">
                    <a16:creationId xmlns:a16="http://schemas.microsoft.com/office/drawing/2014/main" id="{C76FC1C5-17D1-4566-A1CC-0BB0057A4A98}"/>
                  </a:ext>
                </a:extLst>
              </p:cNvPr>
              <p:cNvSpPr txBox="1">
                <a:spLocks noRot="1" noChangeAspect="1" noMove="1" noResize="1" noEditPoints="1" noAdjustHandles="1" noChangeArrowheads="1" noChangeShapeType="1" noTextEdit="1"/>
              </p:cNvSpPr>
              <p:nvPr/>
            </p:nvSpPr>
            <p:spPr>
              <a:xfrm>
                <a:off x="6958246" y="1812669"/>
                <a:ext cx="507127" cy="400110"/>
              </a:xfrm>
              <a:prstGeom prst="rect">
                <a:avLst/>
              </a:prstGeom>
              <a:blipFill>
                <a:blip r:embed="rId10"/>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2034354232"/>
      </p:ext>
    </p:extLst>
  </p:cSld>
  <p:clrMapOvr>
    <a:masterClrMapping/>
  </p:clrMapOvr>
</p:sld>
</file>

<file path=ppt/theme/theme1.xml><?xml version="1.0" encoding="utf-8"?>
<a:theme xmlns:a="http://schemas.openxmlformats.org/drawingml/2006/main" name="Ретро">
  <a:themeElements>
    <a:clrScheme name="Синий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1899</TotalTime>
  <Words>1520</Words>
  <Application>Microsoft Office PowerPoint</Application>
  <PresentationFormat>Широкоэкранный</PresentationFormat>
  <Paragraphs>131</Paragraphs>
  <Slides>11</Slides>
  <Notes>11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11</vt:i4>
      </vt:variant>
    </vt:vector>
  </HeadingPairs>
  <TitlesOfParts>
    <vt:vector size="18" baseType="lpstr">
      <vt:lpstr>Arial</vt:lpstr>
      <vt:lpstr>Calibri</vt:lpstr>
      <vt:lpstr>Calibri Light</vt:lpstr>
      <vt:lpstr>Cambria</vt:lpstr>
      <vt:lpstr>Cambria Math</vt:lpstr>
      <vt:lpstr>Times New Roman</vt:lpstr>
      <vt:lpstr>Ретро</vt:lpstr>
      <vt:lpstr>Theoretical Simulation of Positive Corona Discharge in Atmospheric-pressure Air</vt:lpstr>
      <vt:lpstr>Introduction Gas discharge simulation features</vt:lpstr>
      <vt:lpstr>Experimental background Positive corona discharge*</vt:lpstr>
      <vt:lpstr>Geometry configuration Computation domain</vt:lpstr>
      <vt:lpstr>Mesh Computation domain</vt:lpstr>
      <vt:lpstr>Plasma Module Two-moment model equations* with drift-diffusion approximation</vt:lpstr>
      <vt:lpstr>Simulation model Additional conditions &amp; numerical method details</vt:lpstr>
      <vt:lpstr>Plasma-chemical kinetics Minimal reaction set in air*</vt:lpstr>
      <vt:lpstr>Results</vt:lpstr>
      <vt:lpstr>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Simulation of Positive Corona Discharge in Atmospheric-pressure Air</dc:title>
  <dc:creator>Alexander Kokovin</dc:creator>
  <cp:lastModifiedBy>Alexander Kokovin</cp:lastModifiedBy>
  <cp:revision>107</cp:revision>
  <dcterms:created xsi:type="dcterms:W3CDTF">2020-09-15T08:50:59Z</dcterms:created>
  <dcterms:modified xsi:type="dcterms:W3CDTF">2020-09-22T07:05:55Z</dcterms:modified>
</cp:coreProperties>
</file>