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1"/>
  </p:sldMasterIdLst>
  <p:notesMasterIdLst>
    <p:notesMasterId r:id="rId13"/>
  </p:notesMasterIdLst>
  <p:handoutMasterIdLst>
    <p:handoutMasterId r:id="rId14"/>
  </p:handoutMasterIdLst>
  <p:sldIdLst>
    <p:sldId id="394" r:id="rId2"/>
    <p:sldId id="426" r:id="rId3"/>
    <p:sldId id="418" r:id="rId4"/>
    <p:sldId id="393" r:id="rId5"/>
    <p:sldId id="417" r:id="rId6"/>
    <p:sldId id="423" r:id="rId7"/>
    <p:sldId id="421" r:id="rId8"/>
    <p:sldId id="422" r:id="rId9"/>
    <p:sldId id="425" r:id="rId10"/>
    <p:sldId id="420" r:id="rId11"/>
    <p:sldId id="41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704" userDrawn="1">
          <p15:clr>
            <a:srgbClr val="A4A3A4"/>
          </p15:clr>
        </p15:guide>
        <p15:guide id="4" pos="5151" userDrawn="1">
          <p15:clr>
            <a:srgbClr val="A4A3A4"/>
          </p15:clr>
        </p15:guide>
        <p15:guide id="5" orient="horz" pos="2500" userDrawn="1">
          <p15:clr>
            <a:srgbClr val="A4A3A4"/>
          </p15:clr>
        </p15:guide>
        <p15:guide id="6" orient="horz" pos="774" userDrawn="1">
          <p15:clr>
            <a:srgbClr val="A4A3A4"/>
          </p15:clr>
        </p15:guide>
        <p15:guide id="7" orient="horz" pos="4142" userDrawn="1">
          <p15:clr>
            <a:srgbClr val="A4A3A4"/>
          </p15:clr>
        </p15:guide>
        <p15:guide id="8" orient="horz" pos="201" userDrawn="1">
          <p15:clr>
            <a:srgbClr val="A4A3A4"/>
          </p15:clr>
        </p15:guide>
        <p15:guide id="9" orient="horz" pos="1033" userDrawn="1">
          <p15:clr>
            <a:srgbClr val="A4A3A4"/>
          </p15:clr>
        </p15:guide>
        <p15:guide id="10" orient="horz" pos="2899" userDrawn="1">
          <p15:clr>
            <a:srgbClr val="A4A3A4"/>
          </p15:clr>
        </p15:guide>
        <p15:guide id="11" pos="3849" userDrawn="1">
          <p15:clr>
            <a:srgbClr val="A4A3A4"/>
          </p15:clr>
        </p15:guide>
        <p15:guide id="12" pos="187" userDrawn="1">
          <p15:clr>
            <a:srgbClr val="A4A3A4"/>
          </p15:clr>
        </p15:guide>
        <p15:guide id="13" pos="7524" userDrawn="1">
          <p15:clr>
            <a:srgbClr val="A4A3A4"/>
          </p15:clr>
        </p15:guide>
        <p15:guide id="14" pos="3556" userDrawn="1">
          <p15:clr>
            <a:srgbClr val="A4A3A4"/>
          </p15:clr>
        </p15:guide>
        <p15:guide id="15" pos="41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54A3"/>
    <a:srgbClr val="6EB423"/>
    <a:srgbClr val="2FB9A1"/>
    <a:srgbClr val="44639A"/>
    <a:srgbClr val="C6D4ED"/>
    <a:srgbClr val="CEF4EE"/>
    <a:srgbClr val="9C9CED"/>
    <a:srgbClr val="224F6E"/>
    <a:srgbClr val="80B815"/>
    <a:srgbClr val="73B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706" y="48"/>
      </p:cViewPr>
      <p:guideLst>
        <p:guide orient="horz" pos="704"/>
        <p:guide pos="5151"/>
        <p:guide orient="horz" pos="2500"/>
        <p:guide orient="horz" pos="774"/>
        <p:guide orient="horz" pos="4142"/>
        <p:guide orient="horz" pos="201"/>
        <p:guide orient="horz" pos="1033"/>
        <p:guide orient="horz" pos="2899"/>
        <p:guide pos="3849"/>
        <p:guide pos="187"/>
        <p:guide pos="7524"/>
        <p:guide pos="3556"/>
        <p:guide pos="41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2886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26CBF-DEE7-40B5-AED2-286680C3DBA3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0E93D-F2AE-4370-811B-2F582CD07D5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51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35854-6B1E-4295-B2B5-69E59EB9C23A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C2B19-90B7-4BD8-BF1D-48CF31DDAFC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072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04540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799006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343420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)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4390989" y="4716086"/>
            <a:ext cx="7371908" cy="41594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r"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6" hasCustomPrompt="1"/>
          </p:nvPr>
        </p:nvSpPr>
        <p:spPr>
          <a:xfrm>
            <a:off x="4390421" y="5610174"/>
            <a:ext cx="7372476" cy="22710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r">
              <a:buNone/>
              <a:defRPr sz="16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Subtitle Presentation</a:t>
            </a:r>
          </a:p>
        </p:txBody>
      </p:sp>
      <p:sp>
        <p:nvSpPr>
          <p:cNvPr id="14" name="Content Placeholder 20"/>
          <p:cNvSpPr>
            <a:spLocks noGrp="1"/>
          </p:cNvSpPr>
          <p:nvPr>
            <p:ph sz="quarter" idx="22" hasCustomPrompt="1"/>
          </p:nvPr>
        </p:nvSpPr>
        <p:spPr>
          <a:xfrm>
            <a:off x="6098096" y="319896"/>
            <a:ext cx="5664800" cy="2215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Location | Date</a:t>
            </a:r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186723" cy="6858000"/>
          </a:xfrm>
          <a:custGeom>
            <a:avLst/>
            <a:gdLst>
              <a:gd name="connsiteX0" fmla="*/ 794452 w 5186723"/>
              <a:gd name="connsiteY0" fmla="*/ 4518212 h 6858000"/>
              <a:gd name="connsiteX1" fmla="*/ 2597203 w 5186723"/>
              <a:gd name="connsiteY1" fmla="*/ 4518212 h 6858000"/>
              <a:gd name="connsiteX2" fmla="*/ 1802751 w 5186723"/>
              <a:gd name="connsiteY2" fmla="*/ 6858000 h 6858000"/>
              <a:gd name="connsiteX3" fmla="*/ 0 w 5186723"/>
              <a:gd name="connsiteY3" fmla="*/ 6858000 h 6858000"/>
              <a:gd name="connsiteX4" fmla="*/ 3384814 w 5186723"/>
              <a:gd name="connsiteY4" fmla="*/ 2408945 h 6858000"/>
              <a:gd name="connsiteX5" fmla="*/ 5186723 w 5186723"/>
              <a:gd name="connsiteY5" fmla="*/ 2408945 h 6858000"/>
              <a:gd name="connsiteX6" fmla="*/ 3684498 w 5186723"/>
              <a:gd name="connsiteY6" fmla="*/ 6858000 h 6858000"/>
              <a:gd name="connsiteX7" fmla="*/ 1882589 w 5186723"/>
              <a:gd name="connsiteY7" fmla="*/ 6858000 h 6858000"/>
              <a:gd name="connsiteX8" fmla="*/ 2316733 w 5186723"/>
              <a:gd name="connsiteY8" fmla="*/ 0 h 6858000"/>
              <a:gd name="connsiteX9" fmla="*/ 4118642 w 5186723"/>
              <a:gd name="connsiteY9" fmla="*/ 0 h 6858000"/>
              <a:gd name="connsiteX10" fmla="*/ 2616417 w 5186723"/>
              <a:gd name="connsiteY10" fmla="*/ 4449055 h 6858000"/>
              <a:gd name="connsiteX11" fmla="*/ 814508 w 5186723"/>
              <a:gd name="connsiteY11" fmla="*/ 44490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6723" h="6858000">
                <a:moveTo>
                  <a:pt x="794452" y="4518212"/>
                </a:moveTo>
                <a:lnTo>
                  <a:pt x="2597203" y="4518212"/>
                </a:lnTo>
                <a:lnTo>
                  <a:pt x="1802751" y="6858000"/>
                </a:lnTo>
                <a:lnTo>
                  <a:pt x="0" y="6858000"/>
                </a:lnTo>
                <a:close/>
                <a:moveTo>
                  <a:pt x="3384814" y="2408945"/>
                </a:moveTo>
                <a:lnTo>
                  <a:pt x="5186723" y="2408945"/>
                </a:lnTo>
                <a:lnTo>
                  <a:pt x="3684498" y="6858000"/>
                </a:lnTo>
                <a:lnTo>
                  <a:pt x="1882589" y="6858000"/>
                </a:lnTo>
                <a:close/>
                <a:moveTo>
                  <a:pt x="2316733" y="0"/>
                </a:moveTo>
                <a:lnTo>
                  <a:pt x="4118642" y="0"/>
                </a:lnTo>
                <a:lnTo>
                  <a:pt x="2616417" y="4449055"/>
                </a:lnTo>
                <a:lnTo>
                  <a:pt x="814508" y="4449055"/>
                </a:lnTo>
                <a:close/>
              </a:path>
            </a:pathLst>
          </a:cu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742868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)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600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) Title&amp;Tex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9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38920" y="1211947"/>
            <a:ext cx="116495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+mj-lt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85326DD-F467-4597-9806-39F846809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8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) Title&amp;Subtitle&amp;Tex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4847" y="1028370"/>
            <a:ext cx="11649504" cy="1938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847" y="1639888"/>
            <a:ext cx="116495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9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5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0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) Title&amp;Tex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847" y="1228725"/>
            <a:ext cx="53503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55317" y="1228725"/>
            <a:ext cx="53503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9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5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36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) Title&amp;Subtitle&amp;Tex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4847" y="1028370"/>
            <a:ext cx="11649504" cy="1938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4" name="CasellaDiTesto 13"/>
          <p:cNvSpPr txBox="1"/>
          <p:nvPr userDrawn="1"/>
        </p:nvSpPr>
        <p:spPr>
          <a:xfrm>
            <a:off x="3751385" y="6392908"/>
            <a:ext cx="46892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uCAP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– Krakow, 31st March - 5th April 2019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847" y="1639888"/>
            <a:ext cx="53503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55317" y="1639888"/>
            <a:ext cx="53503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10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436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a) 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41948"/>
            <a:ext cx="12192000" cy="3834333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8" name="CasellaDiTesto 17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0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1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91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b) 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785002" y="0"/>
            <a:ext cx="5406999" cy="6858000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97001" y="1346939"/>
            <a:ext cx="2476991" cy="1433673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en-US" sz="1350" baseline="0" dirty="0">
                <a:latin typeface="+mj-lt"/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 hasCustomPrompt="1"/>
          </p:nvPr>
        </p:nvSpPr>
        <p:spPr>
          <a:xfrm>
            <a:off x="2947505" y="1347970"/>
            <a:ext cx="3673851" cy="24819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6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39" hasCustomPrompt="1"/>
          </p:nvPr>
        </p:nvSpPr>
        <p:spPr>
          <a:xfrm>
            <a:off x="2947255" y="1746128"/>
            <a:ext cx="3674456" cy="104087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275"/>
              </a:lnSpc>
              <a:buNone/>
              <a:defRPr sz="11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632686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297001" y="3041515"/>
            <a:ext cx="2476991" cy="1433673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en-US" sz="1350" baseline="0" dirty="0">
                <a:latin typeface="+mj-lt"/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5" name="Content Placeholder 20"/>
          <p:cNvSpPr>
            <a:spLocks noGrp="1"/>
          </p:cNvSpPr>
          <p:nvPr>
            <p:ph sz="quarter" idx="41" hasCustomPrompt="1"/>
          </p:nvPr>
        </p:nvSpPr>
        <p:spPr>
          <a:xfrm>
            <a:off x="2947505" y="3042546"/>
            <a:ext cx="3673851" cy="24819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6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36" name="Text Placeholder 17"/>
          <p:cNvSpPr>
            <a:spLocks noGrp="1"/>
          </p:cNvSpPr>
          <p:nvPr>
            <p:ph type="body" sz="quarter" idx="42" hasCustomPrompt="1"/>
          </p:nvPr>
        </p:nvSpPr>
        <p:spPr>
          <a:xfrm>
            <a:off x="2947255" y="3440703"/>
            <a:ext cx="3674456" cy="104087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275"/>
              </a:lnSpc>
              <a:buNone/>
              <a:defRPr sz="11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297001" y="4744480"/>
            <a:ext cx="2476991" cy="1433673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en-US" sz="1350" baseline="0" dirty="0">
                <a:latin typeface="+mj-lt"/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8" name="Content Placeholder 20"/>
          <p:cNvSpPr>
            <a:spLocks noGrp="1"/>
          </p:cNvSpPr>
          <p:nvPr>
            <p:ph sz="quarter" idx="44" hasCustomPrompt="1"/>
          </p:nvPr>
        </p:nvSpPr>
        <p:spPr>
          <a:xfrm>
            <a:off x="2947505" y="4745511"/>
            <a:ext cx="3673851" cy="24819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6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45" hasCustomPrompt="1"/>
          </p:nvPr>
        </p:nvSpPr>
        <p:spPr>
          <a:xfrm>
            <a:off x="2947255" y="5143669"/>
            <a:ext cx="3674456" cy="104087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275"/>
              </a:lnSpc>
              <a:buNone/>
              <a:defRPr sz="11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0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41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2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34613"/>
      </p:ext>
    </p:extLst>
  </p:cSld>
  <p:clrMapOvr>
    <a:masterClrMapping/>
  </p:clrMapOvr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c)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8" name="CasellaDiTesto 17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9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4081" y="2439424"/>
            <a:ext cx="2136161" cy="1794832"/>
          </a:xfrm>
          <a:prstGeom prst="roundRect">
            <a:avLst>
              <a:gd name="adj" fmla="val 0"/>
            </a:avLst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4081" y="4529481"/>
            <a:ext cx="2136161" cy="1794832"/>
          </a:xfrm>
          <a:prstGeom prst="roundRect">
            <a:avLst>
              <a:gd name="adj" fmla="val 0"/>
            </a:avLst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154914" y="2439424"/>
            <a:ext cx="2136161" cy="1794832"/>
          </a:xfrm>
          <a:prstGeom prst="roundRect">
            <a:avLst>
              <a:gd name="adj" fmla="val 0"/>
            </a:avLst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54914" y="4529481"/>
            <a:ext cx="2136161" cy="1794832"/>
          </a:xfrm>
          <a:prstGeom prst="roundRect">
            <a:avLst>
              <a:gd name="adj" fmla="val 0"/>
            </a:avLst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38920" y="1211947"/>
            <a:ext cx="116495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+mj-lt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873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d)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792942"/>
            <a:ext cx="9159368" cy="3048003"/>
          </a:xfrm>
          <a:custGeom>
            <a:avLst/>
            <a:gdLst>
              <a:gd name="connsiteX0" fmla="*/ 0 w 9159368"/>
              <a:gd name="connsiteY0" fmla="*/ 0 h 3048003"/>
              <a:gd name="connsiteX1" fmla="*/ 9159368 w 9159368"/>
              <a:gd name="connsiteY1" fmla="*/ 0 h 3048003"/>
              <a:gd name="connsiteX2" fmla="*/ 9159368 w 9159368"/>
              <a:gd name="connsiteY2" fmla="*/ 0 h 3048003"/>
              <a:gd name="connsiteX3" fmla="*/ 9159368 w 9159368"/>
              <a:gd name="connsiteY3" fmla="*/ 3048003 h 3048003"/>
              <a:gd name="connsiteX4" fmla="*/ 0 w 9159368"/>
              <a:gd name="connsiteY4" fmla="*/ 3048003 h 3048003"/>
              <a:gd name="connsiteX5" fmla="*/ 0 w 9159368"/>
              <a:gd name="connsiteY5" fmla="*/ 0 h 3048003"/>
              <a:gd name="connsiteX0" fmla="*/ 0 w 9159368"/>
              <a:gd name="connsiteY0" fmla="*/ 0 h 3048003"/>
              <a:gd name="connsiteX1" fmla="*/ 9159368 w 9159368"/>
              <a:gd name="connsiteY1" fmla="*/ 0 h 3048003"/>
              <a:gd name="connsiteX2" fmla="*/ 9159368 w 9159368"/>
              <a:gd name="connsiteY2" fmla="*/ 0 h 3048003"/>
              <a:gd name="connsiteX3" fmla="*/ 7192255 w 9159368"/>
              <a:gd name="connsiteY3" fmla="*/ 3017267 h 3048003"/>
              <a:gd name="connsiteX4" fmla="*/ 0 w 9159368"/>
              <a:gd name="connsiteY4" fmla="*/ 3048003 h 3048003"/>
              <a:gd name="connsiteX5" fmla="*/ 0 w 9159368"/>
              <a:gd name="connsiteY5" fmla="*/ 0 h 3048003"/>
              <a:gd name="connsiteX0" fmla="*/ 0 w 9159368"/>
              <a:gd name="connsiteY0" fmla="*/ 0 h 3048003"/>
              <a:gd name="connsiteX1" fmla="*/ 9159368 w 9159368"/>
              <a:gd name="connsiteY1" fmla="*/ 0 h 3048003"/>
              <a:gd name="connsiteX2" fmla="*/ 9159368 w 9159368"/>
              <a:gd name="connsiteY2" fmla="*/ 0 h 3048003"/>
              <a:gd name="connsiteX3" fmla="*/ 7176887 w 9159368"/>
              <a:gd name="connsiteY3" fmla="*/ 3040319 h 3048003"/>
              <a:gd name="connsiteX4" fmla="*/ 0 w 9159368"/>
              <a:gd name="connsiteY4" fmla="*/ 3048003 h 3048003"/>
              <a:gd name="connsiteX5" fmla="*/ 0 w 9159368"/>
              <a:gd name="connsiteY5" fmla="*/ 0 h 30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368" h="3048003">
                <a:moveTo>
                  <a:pt x="0" y="0"/>
                </a:moveTo>
                <a:lnTo>
                  <a:pt x="9159368" y="0"/>
                </a:lnTo>
                <a:lnTo>
                  <a:pt x="9159368" y="0"/>
                </a:lnTo>
                <a:lnTo>
                  <a:pt x="7176887" y="3040319"/>
                </a:lnTo>
                <a:lnTo>
                  <a:pt x="0" y="3048003"/>
                </a:lnTo>
                <a:lnTo>
                  <a:pt x="0" y="0"/>
                </a:lnTo>
                <a:close/>
              </a:path>
            </a:pathLst>
          </a:cu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arallelogram 1"/>
          <p:cNvSpPr/>
          <p:nvPr userDrawn="1"/>
        </p:nvSpPr>
        <p:spPr>
          <a:xfrm>
            <a:off x="6654376" y="4"/>
            <a:ext cx="3903489" cy="5701553"/>
          </a:xfrm>
          <a:prstGeom prst="parallelogram">
            <a:avLst>
              <a:gd name="adj" fmla="val 954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arallelogram 6"/>
          <p:cNvSpPr/>
          <p:nvPr userDrawn="1"/>
        </p:nvSpPr>
        <p:spPr>
          <a:xfrm>
            <a:off x="6119054" y="2942989"/>
            <a:ext cx="2680361" cy="3915015"/>
          </a:xfrm>
          <a:prstGeom prst="parallelogram">
            <a:avLst>
              <a:gd name="adj" fmla="val 9546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Parallelogram 8"/>
          <p:cNvSpPr/>
          <p:nvPr userDrawn="1"/>
        </p:nvSpPr>
        <p:spPr>
          <a:xfrm>
            <a:off x="11113734" y="4234248"/>
            <a:ext cx="1416311" cy="2068706"/>
          </a:xfrm>
          <a:prstGeom prst="parallelogram">
            <a:avLst>
              <a:gd name="adj" fmla="val 954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27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561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e) Im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27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5401878" y="0"/>
            <a:ext cx="6101121" cy="6858000"/>
          </a:xfrm>
          <a:custGeom>
            <a:avLst/>
            <a:gdLst>
              <a:gd name="connsiteX0" fmla="*/ 3752417 w 6101121"/>
              <a:gd name="connsiteY0" fmla="*/ 1340864 h 6858000"/>
              <a:gd name="connsiteX1" fmla="*/ 6101121 w 6101121"/>
              <a:gd name="connsiteY1" fmla="*/ 1340864 h 6858000"/>
              <a:gd name="connsiteX2" fmla="*/ 4446444 w 6101121"/>
              <a:gd name="connsiteY2" fmla="*/ 6858000 h 6858000"/>
              <a:gd name="connsiteX3" fmla="*/ 2097740 w 6101121"/>
              <a:gd name="connsiteY3" fmla="*/ 6858000 h 6858000"/>
              <a:gd name="connsiteX4" fmla="*/ 1654677 w 6101121"/>
              <a:gd name="connsiteY4" fmla="*/ 0 h 6858000"/>
              <a:gd name="connsiteX5" fmla="*/ 4003381 w 6101121"/>
              <a:gd name="connsiteY5" fmla="*/ 0 h 6858000"/>
              <a:gd name="connsiteX6" fmla="*/ 2348704 w 6101121"/>
              <a:gd name="connsiteY6" fmla="*/ 5517136 h 6858000"/>
              <a:gd name="connsiteX7" fmla="*/ 0 w 6101121"/>
              <a:gd name="connsiteY7" fmla="*/ 55171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1121" h="6858000">
                <a:moveTo>
                  <a:pt x="3752417" y="1340864"/>
                </a:moveTo>
                <a:lnTo>
                  <a:pt x="6101121" y="1340864"/>
                </a:lnTo>
                <a:lnTo>
                  <a:pt x="4446444" y="6858000"/>
                </a:lnTo>
                <a:lnTo>
                  <a:pt x="2097740" y="6858000"/>
                </a:lnTo>
                <a:close/>
                <a:moveTo>
                  <a:pt x="1654677" y="0"/>
                </a:moveTo>
                <a:lnTo>
                  <a:pt x="4003381" y="0"/>
                </a:lnTo>
                <a:lnTo>
                  <a:pt x="2348704" y="5517136"/>
                </a:lnTo>
                <a:lnTo>
                  <a:pt x="0" y="5517136"/>
                </a:lnTo>
                <a:close/>
              </a:path>
            </a:pathLst>
          </a:cu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847" y="1228725"/>
            <a:ext cx="4626695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+mj-lt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71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f) Im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" y="0"/>
            <a:ext cx="5406999" cy="6858000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5670958" y="303038"/>
            <a:ext cx="6273393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8" name="CasellaDiTesto 17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9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33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a) Timelin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10"/>
          <p:cNvSpPr/>
          <p:nvPr userDrawn="1"/>
        </p:nvSpPr>
        <p:spPr>
          <a:xfrm>
            <a:off x="5654512" y="2080470"/>
            <a:ext cx="912000" cy="684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endParaRPr lang="en-US" sz="1800" dirty="0"/>
          </a:p>
        </p:txBody>
      </p:sp>
      <p:sp>
        <p:nvSpPr>
          <p:cNvPr id="30" name="Rectangle 12"/>
          <p:cNvSpPr/>
          <p:nvPr userDrawn="1"/>
        </p:nvSpPr>
        <p:spPr>
          <a:xfrm>
            <a:off x="2838001" y="3533987"/>
            <a:ext cx="2987067" cy="102954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1" name="그림 개체 틀 3"/>
          <p:cNvSpPr>
            <a:spLocks noGrp="1"/>
          </p:cNvSpPr>
          <p:nvPr>
            <p:ph type="pic" sz="quarter" idx="17" hasCustomPrompt="1"/>
          </p:nvPr>
        </p:nvSpPr>
        <p:spPr>
          <a:xfrm>
            <a:off x="2883639" y="3580784"/>
            <a:ext cx="912768" cy="935951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ko-KR" altLang="en-US" sz="1350" baseline="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35" name="Isosceles Triangle 2"/>
          <p:cNvSpPr/>
          <p:nvPr userDrawn="1"/>
        </p:nvSpPr>
        <p:spPr>
          <a:xfrm rot="5400000">
            <a:off x="5770005" y="3977487"/>
            <a:ext cx="203799" cy="10979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cxnSp>
        <p:nvCxnSpPr>
          <p:cNvPr id="36" name="Straight Connector 14"/>
          <p:cNvCxnSpPr/>
          <p:nvPr userDrawn="1"/>
        </p:nvCxnSpPr>
        <p:spPr>
          <a:xfrm>
            <a:off x="6110512" y="2780457"/>
            <a:ext cx="0" cy="4077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Oval 16"/>
          <p:cNvSpPr/>
          <p:nvPr userDrawn="1"/>
        </p:nvSpPr>
        <p:spPr>
          <a:xfrm>
            <a:off x="6038512" y="3971647"/>
            <a:ext cx="144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8" name="Rectangle 17"/>
          <p:cNvSpPr/>
          <p:nvPr userDrawn="1"/>
        </p:nvSpPr>
        <p:spPr>
          <a:xfrm>
            <a:off x="6385533" y="4918522"/>
            <a:ext cx="2987067" cy="102954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9" name="그림 개체 틀 3"/>
          <p:cNvSpPr>
            <a:spLocks noGrp="1"/>
          </p:cNvSpPr>
          <p:nvPr>
            <p:ph type="pic" sz="quarter" idx="18" hasCustomPrompt="1"/>
          </p:nvPr>
        </p:nvSpPr>
        <p:spPr>
          <a:xfrm>
            <a:off x="8409032" y="4965319"/>
            <a:ext cx="912768" cy="935951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ko-KR" altLang="en-US" sz="1350" baseline="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40" name="Isosceles Triangle 19"/>
          <p:cNvSpPr/>
          <p:nvPr userDrawn="1"/>
        </p:nvSpPr>
        <p:spPr>
          <a:xfrm rot="16200000" flipH="1">
            <a:off x="6237205" y="5370486"/>
            <a:ext cx="203799" cy="109799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1" name="Oval 20"/>
          <p:cNvSpPr/>
          <p:nvPr userDrawn="1"/>
        </p:nvSpPr>
        <p:spPr>
          <a:xfrm>
            <a:off x="6038512" y="5371197"/>
            <a:ext cx="144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3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5" name="CasellaDiTesto 44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847" y="1228725"/>
            <a:ext cx="11649504" cy="1368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14313" indent="-214313">
              <a:lnSpc>
                <a:spcPct val="10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80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143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accent2"/>
              </a:buClr>
              <a:defRPr sz="1400">
                <a:solidFill>
                  <a:schemeClr val="tx1"/>
                </a:solidFill>
                <a:latin typeface="+mj-lt"/>
              </a:defRPr>
            </a:lvl3pPr>
          </a:lstStyle>
          <a:p>
            <a:pPr lvl="0"/>
            <a:r>
              <a:rPr lang="en-US" dirty="0"/>
              <a:t>Text first level </a:t>
            </a:r>
          </a:p>
          <a:p>
            <a:pPr lvl="1"/>
            <a:r>
              <a:rPr lang="en-US" dirty="0"/>
              <a:t>Text second level</a:t>
            </a:r>
          </a:p>
          <a:p>
            <a:pPr lvl="2"/>
            <a:r>
              <a:rPr lang="en-US" dirty="0"/>
              <a:t>Text third level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50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51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780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b) Timelin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43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5" name="CasellaDiTesto 44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46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cxnSp>
        <p:nvCxnSpPr>
          <p:cNvPr id="18" name="Straight Connector 3"/>
          <p:cNvCxnSpPr/>
          <p:nvPr userDrawn="1"/>
        </p:nvCxnSpPr>
        <p:spPr>
          <a:xfrm>
            <a:off x="6110512" y="3"/>
            <a:ext cx="0" cy="621954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5"/>
          <p:cNvSpPr/>
          <p:nvPr userDrawn="1"/>
        </p:nvSpPr>
        <p:spPr>
          <a:xfrm>
            <a:off x="2849187" y="833737"/>
            <a:ext cx="2987067" cy="102954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0" name="그림 개체 틀 3"/>
          <p:cNvSpPr>
            <a:spLocks noGrp="1"/>
          </p:cNvSpPr>
          <p:nvPr>
            <p:ph type="pic" sz="quarter" idx="17" hasCustomPrompt="1"/>
          </p:nvPr>
        </p:nvSpPr>
        <p:spPr>
          <a:xfrm>
            <a:off x="2894824" y="880534"/>
            <a:ext cx="912768" cy="935951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ko-KR" altLang="en-US" sz="1350" baseline="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1" name="Isosceles Triangle 8"/>
          <p:cNvSpPr/>
          <p:nvPr userDrawn="1"/>
        </p:nvSpPr>
        <p:spPr>
          <a:xfrm rot="5400000">
            <a:off x="5781190" y="1277234"/>
            <a:ext cx="203799" cy="10979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Oval 10"/>
          <p:cNvSpPr/>
          <p:nvPr userDrawn="1"/>
        </p:nvSpPr>
        <p:spPr>
          <a:xfrm>
            <a:off x="6035185" y="1271394"/>
            <a:ext cx="144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3" name="Rectangle 11"/>
          <p:cNvSpPr/>
          <p:nvPr userDrawn="1"/>
        </p:nvSpPr>
        <p:spPr>
          <a:xfrm>
            <a:off x="6396719" y="2235201"/>
            <a:ext cx="2987067" cy="102954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4" name="그림 개체 틀 3"/>
          <p:cNvSpPr>
            <a:spLocks noGrp="1"/>
          </p:cNvSpPr>
          <p:nvPr>
            <p:ph type="pic" sz="quarter" idx="18" hasCustomPrompt="1"/>
          </p:nvPr>
        </p:nvSpPr>
        <p:spPr>
          <a:xfrm>
            <a:off x="8420217" y="2281998"/>
            <a:ext cx="912768" cy="935951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ko-KR" altLang="en-US" sz="1350" baseline="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5" name="Isosceles Triangle 13"/>
          <p:cNvSpPr/>
          <p:nvPr userDrawn="1"/>
        </p:nvSpPr>
        <p:spPr>
          <a:xfrm rot="16200000" flipH="1">
            <a:off x="6248390" y="2687165"/>
            <a:ext cx="203799" cy="109799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6" name="Oval 14"/>
          <p:cNvSpPr/>
          <p:nvPr userDrawn="1"/>
        </p:nvSpPr>
        <p:spPr>
          <a:xfrm>
            <a:off x="6035185" y="2687877"/>
            <a:ext cx="144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7" name="Oval 23"/>
          <p:cNvSpPr/>
          <p:nvPr userDrawn="1"/>
        </p:nvSpPr>
        <p:spPr>
          <a:xfrm>
            <a:off x="5662371" y="5877551"/>
            <a:ext cx="912000" cy="684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8" name="Rectangle 5"/>
          <p:cNvSpPr/>
          <p:nvPr userDrawn="1"/>
        </p:nvSpPr>
        <p:spPr>
          <a:xfrm>
            <a:off x="2849187" y="3987997"/>
            <a:ext cx="2987067" cy="102954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2" name="그림 개체 틀 3"/>
          <p:cNvSpPr>
            <a:spLocks noGrp="1"/>
          </p:cNvSpPr>
          <p:nvPr>
            <p:ph type="pic" sz="quarter" idx="19" hasCustomPrompt="1"/>
          </p:nvPr>
        </p:nvSpPr>
        <p:spPr>
          <a:xfrm>
            <a:off x="2894824" y="4034794"/>
            <a:ext cx="912768" cy="935951"/>
          </a:xfrm>
          <a:prstGeom prst="rect">
            <a:avLst/>
          </a:pr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>
              <a:defRPr lang="ko-KR" altLang="en-US" sz="1350" baseline="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33" name="Isosceles Triangle 8"/>
          <p:cNvSpPr/>
          <p:nvPr userDrawn="1"/>
        </p:nvSpPr>
        <p:spPr>
          <a:xfrm rot="5400000">
            <a:off x="5781190" y="4431494"/>
            <a:ext cx="203799" cy="10979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4" name="Oval 10"/>
          <p:cNvSpPr/>
          <p:nvPr userDrawn="1"/>
        </p:nvSpPr>
        <p:spPr>
          <a:xfrm>
            <a:off x="6035185" y="4425654"/>
            <a:ext cx="144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59905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c) Timelin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6933" y="1872907"/>
            <a:ext cx="2266791" cy="3063713"/>
          </a:xfrm>
          <a:prstGeom prst="rect">
            <a:avLst/>
          </a:prstGeom>
          <a:pattFill prst="pct5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Bebas Neue Regular" panose="00000500000000000000" pitchFamily="2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7" name="Rectangle 2"/>
          <p:cNvSpPr/>
          <p:nvPr userDrawn="1"/>
        </p:nvSpPr>
        <p:spPr>
          <a:xfrm>
            <a:off x="2973721" y="1872902"/>
            <a:ext cx="2697096" cy="30637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13931" y="1872907"/>
            <a:ext cx="2266791" cy="3063713"/>
          </a:xfrm>
          <a:prstGeom prst="rect">
            <a:avLst/>
          </a:prstGeom>
          <a:pattFill prst="pct5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latin typeface="Bebas Neue Regular" panose="00000500000000000000" pitchFamily="2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4" name="Rectangle 7"/>
          <p:cNvSpPr/>
          <p:nvPr userDrawn="1"/>
        </p:nvSpPr>
        <p:spPr>
          <a:xfrm>
            <a:off x="8380719" y="1872902"/>
            <a:ext cx="2697096" cy="30637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1" name="CasellaDiTesto 40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42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43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601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)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1"/>
          <p:cNvSpPr/>
          <p:nvPr userDrawn="1"/>
        </p:nvSpPr>
        <p:spPr>
          <a:xfrm>
            <a:off x="0" y="820603"/>
            <a:ext cx="4863995" cy="6039652"/>
          </a:xfrm>
          <a:prstGeom prst="parallelogram">
            <a:avLst>
              <a:gd name="adj" fmla="val 8539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Parallelogram 12"/>
          <p:cNvSpPr/>
          <p:nvPr userDrawn="1"/>
        </p:nvSpPr>
        <p:spPr>
          <a:xfrm>
            <a:off x="4679576" y="-3603480"/>
            <a:ext cx="4863995" cy="6039652"/>
          </a:xfrm>
          <a:prstGeom prst="parallelogram">
            <a:avLst>
              <a:gd name="adj" fmla="val 8539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Parallelogram 13"/>
          <p:cNvSpPr/>
          <p:nvPr userDrawn="1"/>
        </p:nvSpPr>
        <p:spPr>
          <a:xfrm>
            <a:off x="3227295" y="-201373"/>
            <a:ext cx="4863995" cy="6039652"/>
          </a:xfrm>
          <a:prstGeom prst="parallelogram">
            <a:avLst>
              <a:gd name="adj" fmla="val 8539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93423" y="563194"/>
            <a:ext cx="6646685" cy="6604427"/>
          </a:xfrm>
          <a:custGeom>
            <a:avLst/>
            <a:gdLst>
              <a:gd name="connsiteX0" fmla="*/ 4571593 w 6646685"/>
              <a:gd name="connsiteY0" fmla="*/ 1944062 h 6604427"/>
              <a:gd name="connsiteX1" fmla="*/ 4919313 w 6646685"/>
              <a:gd name="connsiteY1" fmla="*/ 1944062 h 6604427"/>
              <a:gd name="connsiteX2" fmla="*/ 1678590 w 6646685"/>
              <a:gd name="connsiteY2" fmla="*/ 6604427 h 6604427"/>
              <a:gd name="connsiteX3" fmla="*/ 1330870 w 6646685"/>
              <a:gd name="connsiteY3" fmla="*/ 6604427 h 6604427"/>
              <a:gd name="connsiteX4" fmla="*/ 4760626 w 6646685"/>
              <a:gd name="connsiteY4" fmla="*/ 1021978 h 6604427"/>
              <a:gd name="connsiteX5" fmla="*/ 5108346 w 6646685"/>
              <a:gd name="connsiteY5" fmla="*/ 1021978 h 6604427"/>
              <a:gd name="connsiteX6" fmla="*/ 1867623 w 6646685"/>
              <a:gd name="connsiteY6" fmla="*/ 5682342 h 6604427"/>
              <a:gd name="connsiteX7" fmla="*/ 1519903 w 6646685"/>
              <a:gd name="connsiteY7" fmla="*/ 5682342 h 6604427"/>
              <a:gd name="connsiteX8" fmla="*/ 4007591 w 6646685"/>
              <a:gd name="connsiteY8" fmla="*/ 783771 h 6604427"/>
              <a:gd name="connsiteX9" fmla="*/ 4355311 w 6646685"/>
              <a:gd name="connsiteY9" fmla="*/ 783771 h 6604427"/>
              <a:gd name="connsiteX10" fmla="*/ 1114588 w 6646685"/>
              <a:gd name="connsiteY10" fmla="*/ 5444136 h 6604427"/>
              <a:gd name="connsiteX11" fmla="*/ 766868 w 6646685"/>
              <a:gd name="connsiteY11" fmla="*/ 5444136 h 6604427"/>
              <a:gd name="connsiteX12" fmla="*/ 3240723 w 6646685"/>
              <a:gd name="connsiteY12" fmla="*/ 560934 h 6604427"/>
              <a:gd name="connsiteX13" fmla="*/ 3588443 w 6646685"/>
              <a:gd name="connsiteY13" fmla="*/ 560934 h 6604427"/>
              <a:gd name="connsiteX14" fmla="*/ 347720 w 6646685"/>
              <a:gd name="connsiteY14" fmla="*/ 5221299 h 6604427"/>
              <a:gd name="connsiteX15" fmla="*/ 0 w 6646685"/>
              <a:gd name="connsiteY15" fmla="*/ 5221299 h 6604427"/>
              <a:gd name="connsiteX16" fmla="*/ 6298965 w 6646685"/>
              <a:gd name="connsiteY16" fmla="*/ 99893 h 6604427"/>
              <a:gd name="connsiteX17" fmla="*/ 6646685 w 6646685"/>
              <a:gd name="connsiteY17" fmla="*/ 99893 h 6604427"/>
              <a:gd name="connsiteX18" fmla="*/ 3405962 w 6646685"/>
              <a:gd name="connsiteY18" fmla="*/ 4760257 h 6604427"/>
              <a:gd name="connsiteX19" fmla="*/ 3058242 w 6646685"/>
              <a:gd name="connsiteY19" fmla="*/ 4760257 h 6604427"/>
              <a:gd name="connsiteX20" fmla="*/ 5006515 w 6646685"/>
              <a:gd name="connsiteY20" fmla="*/ 0 h 6604427"/>
              <a:gd name="connsiteX21" fmla="*/ 5354235 w 6646685"/>
              <a:gd name="connsiteY21" fmla="*/ 0 h 6604427"/>
              <a:gd name="connsiteX22" fmla="*/ 2113512 w 6646685"/>
              <a:gd name="connsiteY22" fmla="*/ 4660365 h 6604427"/>
              <a:gd name="connsiteX23" fmla="*/ 1765792 w 6646685"/>
              <a:gd name="connsiteY23" fmla="*/ 4660365 h 6604427"/>
              <a:gd name="connsiteX24" fmla="*/ 4099799 w 6646685"/>
              <a:gd name="connsiteY24" fmla="*/ 0 h 6604427"/>
              <a:gd name="connsiteX25" fmla="*/ 4447519 w 6646685"/>
              <a:gd name="connsiteY25" fmla="*/ 0 h 6604427"/>
              <a:gd name="connsiteX26" fmla="*/ 1206796 w 6646685"/>
              <a:gd name="connsiteY26" fmla="*/ 4660365 h 6604427"/>
              <a:gd name="connsiteX27" fmla="*/ 859076 w 6646685"/>
              <a:gd name="connsiteY27" fmla="*/ 4660365 h 660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46685" h="6604427">
                <a:moveTo>
                  <a:pt x="4571593" y="1944062"/>
                </a:moveTo>
                <a:lnTo>
                  <a:pt x="4919313" y="1944062"/>
                </a:lnTo>
                <a:lnTo>
                  <a:pt x="1678590" y="6604427"/>
                </a:lnTo>
                <a:lnTo>
                  <a:pt x="1330870" y="6604427"/>
                </a:lnTo>
                <a:close/>
                <a:moveTo>
                  <a:pt x="4760626" y="1021978"/>
                </a:moveTo>
                <a:lnTo>
                  <a:pt x="5108346" y="1021978"/>
                </a:lnTo>
                <a:lnTo>
                  <a:pt x="1867623" y="5682342"/>
                </a:lnTo>
                <a:lnTo>
                  <a:pt x="1519903" y="5682342"/>
                </a:lnTo>
                <a:close/>
                <a:moveTo>
                  <a:pt x="4007591" y="783771"/>
                </a:moveTo>
                <a:lnTo>
                  <a:pt x="4355311" y="783771"/>
                </a:lnTo>
                <a:lnTo>
                  <a:pt x="1114588" y="5444136"/>
                </a:lnTo>
                <a:lnTo>
                  <a:pt x="766868" y="5444136"/>
                </a:lnTo>
                <a:close/>
                <a:moveTo>
                  <a:pt x="3240723" y="560934"/>
                </a:moveTo>
                <a:lnTo>
                  <a:pt x="3588443" y="560934"/>
                </a:lnTo>
                <a:lnTo>
                  <a:pt x="347720" y="5221299"/>
                </a:lnTo>
                <a:lnTo>
                  <a:pt x="0" y="5221299"/>
                </a:lnTo>
                <a:close/>
                <a:moveTo>
                  <a:pt x="6298965" y="99893"/>
                </a:moveTo>
                <a:lnTo>
                  <a:pt x="6646685" y="99893"/>
                </a:lnTo>
                <a:lnTo>
                  <a:pt x="3405962" y="4760257"/>
                </a:lnTo>
                <a:lnTo>
                  <a:pt x="3058242" y="4760257"/>
                </a:lnTo>
                <a:close/>
                <a:moveTo>
                  <a:pt x="5006515" y="0"/>
                </a:moveTo>
                <a:lnTo>
                  <a:pt x="5354235" y="0"/>
                </a:lnTo>
                <a:lnTo>
                  <a:pt x="2113512" y="4660365"/>
                </a:lnTo>
                <a:lnTo>
                  <a:pt x="1765792" y="4660365"/>
                </a:lnTo>
                <a:close/>
                <a:moveTo>
                  <a:pt x="4099799" y="0"/>
                </a:moveTo>
                <a:lnTo>
                  <a:pt x="4447519" y="0"/>
                </a:lnTo>
                <a:lnTo>
                  <a:pt x="1206796" y="4660365"/>
                </a:lnTo>
                <a:lnTo>
                  <a:pt x="859076" y="4660365"/>
                </a:lnTo>
                <a:close/>
              </a:path>
            </a:pathLst>
          </a:custGeom>
          <a:pattFill prst="pct5">
            <a:fgClr>
              <a:schemeClr val="tx1">
                <a:lumMod val="50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350" baseline="0">
                <a:latin typeface="+mj-lt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1" name="Title 15"/>
          <p:cNvSpPr>
            <a:spLocks noGrp="1"/>
          </p:cNvSpPr>
          <p:nvPr>
            <p:ph type="title" hasCustomPrompt="1"/>
          </p:nvPr>
        </p:nvSpPr>
        <p:spPr>
          <a:xfrm>
            <a:off x="4390989" y="4716086"/>
            <a:ext cx="7371908" cy="41594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r"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267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)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94847" y="303038"/>
            <a:ext cx="11649504" cy="59435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225"/>
              </a:lnSpc>
              <a:defRPr sz="2400"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0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296333" y="6561551"/>
            <a:ext cx="9685867" cy="2308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000" dirty="0">
                <a:solidFill>
                  <a:schemeClr val="accent1"/>
                </a:solidFill>
                <a:latin typeface="+mj-lt"/>
              </a:rPr>
              <a:t>Presentation Title</a:t>
            </a:r>
          </a:p>
        </p:txBody>
      </p:sp>
      <p:sp>
        <p:nvSpPr>
          <p:cNvPr id="12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791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)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 userDrawn="1"/>
        </p:nvSpPr>
        <p:spPr>
          <a:xfrm>
            <a:off x="294847" y="1"/>
            <a:ext cx="1117875" cy="45719"/>
          </a:xfrm>
          <a:prstGeom prst="rect">
            <a:avLst/>
          </a:prstGeom>
          <a:solidFill>
            <a:srgbClr val="80B815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44748" y="6561552"/>
            <a:ext cx="685800" cy="24470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B9C8B172-F318-4202-A882-E8B70EECDEF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296333" y="6525051"/>
            <a:ext cx="968586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it-IT" sz="1400" dirty="0">
                <a:solidFill>
                  <a:srgbClr val="1254A3"/>
                </a:solidFill>
                <a:latin typeface="+mj-lt"/>
              </a:rPr>
              <a:t>COMSOL Conference – </a:t>
            </a:r>
            <a:r>
              <a:rPr lang="en-US" sz="1400" noProof="0" dirty="0">
                <a:solidFill>
                  <a:srgbClr val="1254A3"/>
                </a:solidFill>
                <a:latin typeface="+mj-lt"/>
              </a:rPr>
              <a:t>Europe | 14-15 October 2020</a:t>
            </a:r>
          </a:p>
        </p:txBody>
      </p:sp>
      <p:sp>
        <p:nvSpPr>
          <p:cNvPr id="12" name="Rectangle 4"/>
          <p:cNvSpPr/>
          <p:nvPr userDrawn="1"/>
        </p:nvSpPr>
        <p:spPr>
          <a:xfrm>
            <a:off x="294847" y="6812282"/>
            <a:ext cx="11649504" cy="45719"/>
          </a:xfrm>
          <a:prstGeom prst="rect">
            <a:avLst/>
          </a:prstGeom>
          <a:solidFill>
            <a:srgbClr val="80B81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3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993820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594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49926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921449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4529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307431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5433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2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1" r:id="rId13"/>
    <p:sldLayoutId id="2147483661" r:id="rId14"/>
    <p:sldLayoutId id="2147483731" r:id="rId15"/>
    <p:sldLayoutId id="2147483730" r:id="rId16"/>
    <p:sldLayoutId id="2147483732" r:id="rId17"/>
    <p:sldLayoutId id="2147483742" r:id="rId18"/>
    <p:sldLayoutId id="2147483734" r:id="rId19"/>
    <p:sldLayoutId id="2147483746" r:id="rId20"/>
    <p:sldLayoutId id="2147483703" r:id="rId21"/>
    <p:sldLayoutId id="2147483745" r:id="rId22"/>
    <p:sldLayoutId id="2147483744" r:id="rId23"/>
    <p:sldLayoutId id="2147483741" r:id="rId24"/>
    <p:sldLayoutId id="2147483743" r:id="rId25"/>
    <p:sldLayoutId id="2147483739" r:id="rId26"/>
    <p:sldLayoutId id="2147483726" r:id="rId27"/>
    <p:sldLayoutId id="2147483715" r:id="rId28"/>
    <p:sldLayoutId id="2147483762" r:id="rId2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9535" userDrawn="1">
          <p15:clr>
            <a:srgbClr val="F26B43"/>
          </p15:clr>
        </p15:guide>
        <p15:guide id="3" pos="705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mailto:rossella.gaffoglio@linksfoundation.com" TargetMode="External"/><Relationship Id="rId7" Type="http://schemas.openxmlformats.org/officeDocument/2006/relationships/hyperlink" Target="mailto:marcello.zucchi@polito.i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giuseppe.vecchi@polito.it" TargetMode="External"/><Relationship Id="rId5" Type="http://schemas.openxmlformats.org/officeDocument/2006/relationships/hyperlink" Target="mailto:bruno.sacco@rai.it" TargetMode="External"/><Relationship Id="rId10" Type="http://schemas.openxmlformats.org/officeDocument/2006/relationships/image" Target="../media/image4.png"/><Relationship Id="rId4" Type="http://schemas.openxmlformats.org/officeDocument/2006/relationships/hyperlink" Target="mailto:assunta.devita@rai.it" TargetMode="Externa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rossella.gaffoglio@linksfoundation.com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g"/><Relationship Id="rId5" Type="http://schemas.openxmlformats.org/officeDocument/2006/relationships/image" Target="../media/image44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2" Type="http://schemas.openxmlformats.org/officeDocument/2006/relationships/image" Target="../media/image2.png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3.png"/><Relationship Id="rId15" Type="http://schemas.openxmlformats.org/officeDocument/2006/relationships/image" Target="../media/image110.png"/><Relationship Id="rId10" Type="http://schemas.openxmlformats.org/officeDocument/2006/relationships/image" Target="../media/image80.png"/><Relationship Id="rId4" Type="http://schemas.openxmlformats.org/officeDocument/2006/relationships/image" Target="../media/image4.pn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10.png"/><Relationship Id="rId4" Type="http://schemas.openxmlformats.org/officeDocument/2006/relationships/image" Target="../media/image4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20.png"/><Relationship Id="rId3" Type="http://schemas.openxmlformats.org/officeDocument/2006/relationships/image" Target="../media/image2.png"/><Relationship Id="rId7" Type="http://schemas.openxmlformats.org/officeDocument/2006/relationships/image" Target="../media/image360.png"/><Relationship Id="rId12" Type="http://schemas.openxmlformats.org/officeDocument/2006/relationships/image" Target="../media/image41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11" Type="http://schemas.openxmlformats.org/officeDocument/2006/relationships/image" Target="../media/image400.png"/><Relationship Id="rId5" Type="http://schemas.openxmlformats.org/officeDocument/2006/relationships/image" Target="../media/image4.png"/><Relationship Id="rId10" Type="http://schemas.openxmlformats.org/officeDocument/2006/relationships/image" Target="../media/image390.png"/><Relationship Id="rId4" Type="http://schemas.openxmlformats.org/officeDocument/2006/relationships/image" Target="../media/image3.png"/><Relationship Id="rId9" Type="http://schemas.openxmlformats.org/officeDocument/2006/relationships/image" Target="../media/image42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/>
          <p:nvPr/>
        </p:nvSpPr>
        <p:spPr>
          <a:xfrm flipV="1">
            <a:off x="0" y="653146"/>
            <a:ext cx="12192000" cy="221598"/>
          </a:xfrm>
          <a:prstGeom prst="rect">
            <a:avLst/>
          </a:prstGeom>
          <a:solidFill>
            <a:srgbClr val="80B815">
              <a:alpha val="74902"/>
            </a:srgbClr>
          </a:solidFill>
          <a:ln>
            <a:solidFill>
              <a:srgbClr val="73B7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1600">
              <a:solidFill>
                <a:srgbClr val="FFFFFF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3851560" y="2843700"/>
            <a:ext cx="8022170" cy="857799"/>
          </a:xfrm>
        </p:spPr>
        <p:txBody>
          <a:bodyPr/>
          <a:lstStyle/>
          <a:p>
            <a:pPr>
              <a:lnSpc>
                <a:spcPts val="3360"/>
              </a:lnSpc>
            </a:pPr>
            <a:r>
              <a:rPr lang="en-GB" sz="2800" dirty="0">
                <a:solidFill>
                  <a:srgbClr val="1254A3"/>
                </a:solidFill>
                <a:latin typeface="+mn-lt"/>
                <a:cs typeface="Segoe UI" panose="020B0502040204020203" pitchFamily="34" charset="0"/>
              </a:rPr>
              <a:t>Compact antennas for digital TV </a:t>
            </a:r>
            <a:br>
              <a:rPr lang="en-GB" sz="2800" dirty="0">
                <a:solidFill>
                  <a:srgbClr val="1254A3"/>
                </a:solidFill>
                <a:latin typeface="+mn-lt"/>
                <a:cs typeface="Segoe UI" panose="020B0502040204020203" pitchFamily="34" charset="0"/>
              </a:rPr>
            </a:br>
            <a:r>
              <a:rPr lang="en-GB" sz="2800" dirty="0">
                <a:solidFill>
                  <a:srgbClr val="1254A3"/>
                </a:solidFill>
                <a:latin typeface="+mn-lt"/>
                <a:cs typeface="Segoe UI" panose="020B0502040204020203" pitchFamily="34" charset="0"/>
              </a:rPr>
              <a:t>reception on mobile terminals</a:t>
            </a:r>
            <a:endParaRPr lang="en-US" sz="2800" dirty="0">
              <a:solidFill>
                <a:srgbClr val="1254A3"/>
              </a:solidFill>
              <a:latin typeface="+mn-lt"/>
              <a:cs typeface="Segoe UI" panose="020B0502040204020203" pitchFamily="34" charset="0"/>
            </a:endParaRPr>
          </a:p>
        </p:txBody>
      </p:sp>
      <p:pic>
        <p:nvPicPr>
          <p:cNvPr id="3" name="Segnaposto immagine 2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9" r="24989"/>
          <a:stretch/>
        </p:blipFill>
        <p:spPr/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A625E1C4-5E21-4FC0-BE75-556094ADF1B9}"/>
              </a:ext>
            </a:extLst>
          </p:cNvPr>
          <p:cNvSpPr/>
          <p:nvPr/>
        </p:nvSpPr>
        <p:spPr>
          <a:xfrm>
            <a:off x="4387267" y="4383056"/>
            <a:ext cx="75788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Advanced Computing and Applications, Fondazione LINKS, Torino, ITALY, </a:t>
            </a:r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rossella.gaffoglio@linksfoundation.com</a:t>
            </a:r>
            <a:endParaRPr lang="en-GB" sz="1600" dirty="0">
              <a:solidFill>
                <a:srgbClr val="1254A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GB" sz="1600" u="sng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giorgio.giordanengo@linksfoundation.com</a:t>
            </a:r>
          </a:p>
          <a:p>
            <a:pPr algn="r"/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Centre for Research, Technology Innovation and Experimentation, </a:t>
            </a:r>
          </a:p>
          <a:p>
            <a:pPr algn="r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RAI Radiotelevisione Italiana, Torino, ITALY,   </a:t>
            </a:r>
          </a:p>
          <a:p>
            <a:pPr algn="r"/>
            <a:r>
              <a:rPr lang="en-GB" sz="1600" u="sng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assunta.devita@rai.it</a:t>
            </a:r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bruno.sacco@rai.it</a:t>
            </a:r>
            <a:r>
              <a:rPr lang="en-GB" sz="1600" u="sng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Department of Electronics and Telecommunications, Politecnico di Torino, Torino, ITALY,    </a:t>
            </a:r>
          </a:p>
          <a:p>
            <a:pPr algn="r"/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giuseppe.vecchi@polito.it</a:t>
            </a:r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marcello.zucchi@polito.it</a:t>
            </a:r>
            <a:endParaRPr lang="en-GB" sz="1600" dirty="0">
              <a:solidFill>
                <a:srgbClr val="1254A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06ED194E-3F12-4ADB-8DC0-B3B9E8046DB0}"/>
              </a:ext>
            </a:extLst>
          </p:cNvPr>
          <p:cNvGrpSpPr/>
          <p:nvPr/>
        </p:nvGrpSpPr>
        <p:grpSpPr>
          <a:xfrm>
            <a:off x="6922792" y="995895"/>
            <a:ext cx="5025955" cy="905442"/>
            <a:chOff x="6922792" y="995895"/>
            <a:chExt cx="5025955" cy="905442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7B6A5CD0-C1F2-4FB3-B16B-C67BAAA53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EEAF54C6-8DB5-4C6E-A252-FE60DC6CE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0203D50D-F810-4C43-9CFC-718433F3C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16" name="Segnaposto contenuto 10">
            <a:extLst>
              <a:ext uri="{FF2B5EF4-FFF2-40B4-BE49-F238E27FC236}">
                <a16:creationId xmlns:a16="http://schemas.microsoft.com/office/drawing/2014/main" id="{68AE7179-8907-4050-B3F7-DD37A00BC3D4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414083" y="319895"/>
            <a:ext cx="6623554" cy="221599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COMSOL 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Conference – Europe | 14-15 October 2020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624F708-36E5-422D-B900-181F5B52964E}"/>
              </a:ext>
            </a:extLst>
          </p:cNvPr>
          <p:cNvSpPr txBox="1"/>
          <p:nvPr/>
        </p:nvSpPr>
        <p:spPr>
          <a:xfrm>
            <a:off x="4839857" y="3757802"/>
            <a:ext cx="719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R. Gaffoglio</a:t>
            </a:r>
            <a:r>
              <a:rPr lang="en-US" sz="1800" baseline="30000" dirty="0"/>
              <a:t>1</a:t>
            </a:r>
            <a:r>
              <a:rPr lang="en-US" sz="1800" dirty="0"/>
              <a:t>, A. De Vita</a:t>
            </a:r>
            <a:r>
              <a:rPr lang="en-US" sz="1800" baseline="30000" dirty="0"/>
              <a:t>2</a:t>
            </a:r>
            <a:r>
              <a:rPr lang="en-US" sz="1800" dirty="0"/>
              <a:t>, B. Sacco</a:t>
            </a:r>
            <a:r>
              <a:rPr lang="en-US" sz="1800" baseline="30000" dirty="0"/>
              <a:t>2</a:t>
            </a:r>
            <a:r>
              <a:rPr lang="en-US" sz="1800" dirty="0"/>
              <a:t>, G. Giordanengo</a:t>
            </a:r>
            <a:r>
              <a:rPr lang="en-US" sz="1800" baseline="30000" dirty="0"/>
              <a:t>1</a:t>
            </a:r>
            <a:r>
              <a:rPr lang="en-US" sz="1800" dirty="0"/>
              <a:t>, M. Zucchi</a:t>
            </a:r>
            <a:r>
              <a:rPr lang="en-US" baseline="30000" dirty="0"/>
              <a:t>3</a:t>
            </a:r>
            <a:r>
              <a:rPr lang="en-US" sz="1800" dirty="0"/>
              <a:t>, G. Vecchi</a:t>
            </a:r>
            <a:r>
              <a:rPr lang="en-US" baseline="30000" dirty="0"/>
              <a:t>3</a:t>
            </a:r>
            <a:endParaRPr lang="en-US" sz="1800" baseline="30000" dirty="0"/>
          </a:p>
        </p:txBody>
      </p:sp>
      <p:sp>
        <p:nvSpPr>
          <p:cNvPr id="29" name="Parallelogram 3">
            <a:extLst>
              <a:ext uri="{FF2B5EF4-FFF2-40B4-BE49-F238E27FC236}">
                <a16:creationId xmlns:a16="http://schemas.microsoft.com/office/drawing/2014/main" id="{CBEB7891-6F21-4447-8DCE-768278D2AED1}"/>
              </a:ext>
            </a:extLst>
          </p:cNvPr>
          <p:cNvSpPr/>
          <p:nvPr/>
        </p:nvSpPr>
        <p:spPr>
          <a:xfrm>
            <a:off x="1862281" y="2409635"/>
            <a:ext cx="3348000" cy="4464000"/>
          </a:xfrm>
          <a:custGeom>
            <a:avLst/>
            <a:gdLst>
              <a:gd name="connsiteX0" fmla="*/ 0 w 2466575"/>
              <a:gd name="connsiteY0" fmla="*/ 4437435 h 4437435"/>
              <a:gd name="connsiteX1" fmla="*/ 1109021 w 2466575"/>
              <a:gd name="connsiteY1" fmla="*/ 0 h 4437435"/>
              <a:gd name="connsiteX2" fmla="*/ 2466575 w 2466575"/>
              <a:gd name="connsiteY2" fmla="*/ 0 h 4437435"/>
              <a:gd name="connsiteX3" fmla="*/ 1357554 w 2466575"/>
              <a:gd name="connsiteY3" fmla="*/ 4437435 h 4437435"/>
              <a:gd name="connsiteX4" fmla="*/ 0 w 2466575"/>
              <a:gd name="connsiteY4" fmla="*/ 4437435 h 4437435"/>
              <a:gd name="connsiteX0" fmla="*/ 0 w 2466575"/>
              <a:gd name="connsiteY0" fmla="*/ 4437435 h 4437435"/>
              <a:gd name="connsiteX1" fmla="*/ 1118546 w 2466575"/>
              <a:gd name="connsiteY1" fmla="*/ 9525 h 4437435"/>
              <a:gd name="connsiteX2" fmla="*/ 2466575 w 2466575"/>
              <a:gd name="connsiteY2" fmla="*/ 0 h 4437435"/>
              <a:gd name="connsiteX3" fmla="*/ 1357554 w 2466575"/>
              <a:gd name="connsiteY3" fmla="*/ 4437435 h 4437435"/>
              <a:gd name="connsiteX4" fmla="*/ 0 w 2466575"/>
              <a:gd name="connsiteY4" fmla="*/ 4437435 h 4437435"/>
              <a:gd name="connsiteX0" fmla="*/ 0 w 2466575"/>
              <a:gd name="connsiteY0" fmla="*/ 4439130 h 4439130"/>
              <a:gd name="connsiteX1" fmla="*/ 1124156 w 2466575"/>
              <a:gd name="connsiteY1" fmla="*/ 0 h 4439130"/>
              <a:gd name="connsiteX2" fmla="*/ 2466575 w 2466575"/>
              <a:gd name="connsiteY2" fmla="*/ 1695 h 4439130"/>
              <a:gd name="connsiteX3" fmla="*/ 1357554 w 2466575"/>
              <a:gd name="connsiteY3" fmla="*/ 4439130 h 4439130"/>
              <a:gd name="connsiteX4" fmla="*/ 0 w 2466575"/>
              <a:gd name="connsiteY4" fmla="*/ 4439130 h 4439130"/>
              <a:gd name="connsiteX0" fmla="*/ 0 w 2477794"/>
              <a:gd name="connsiteY0" fmla="*/ 4439130 h 4439130"/>
              <a:gd name="connsiteX1" fmla="*/ 1124156 w 2477794"/>
              <a:gd name="connsiteY1" fmla="*/ 0 h 4439130"/>
              <a:gd name="connsiteX2" fmla="*/ 2477794 w 2477794"/>
              <a:gd name="connsiteY2" fmla="*/ 7305 h 4439130"/>
              <a:gd name="connsiteX3" fmla="*/ 1357554 w 2477794"/>
              <a:gd name="connsiteY3" fmla="*/ 4439130 h 4439130"/>
              <a:gd name="connsiteX4" fmla="*/ 0 w 2477794"/>
              <a:gd name="connsiteY4" fmla="*/ 4439130 h 443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7794" h="4439130">
                <a:moveTo>
                  <a:pt x="0" y="4439130"/>
                </a:moveTo>
                <a:lnTo>
                  <a:pt x="1124156" y="0"/>
                </a:lnTo>
                <a:lnTo>
                  <a:pt x="2477794" y="7305"/>
                </a:lnTo>
                <a:lnTo>
                  <a:pt x="1357554" y="4439130"/>
                </a:lnTo>
                <a:lnTo>
                  <a:pt x="0" y="4439130"/>
                </a:lnTo>
                <a:close/>
              </a:path>
            </a:pathLst>
          </a:custGeom>
          <a:solidFill>
            <a:srgbClr val="224F6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4977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10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E441338-30C3-4638-B1BB-EA1282B96521}"/>
              </a:ext>
            </a:extLst>
          </p:cNvPr>
          <p:cNvSpPr txBox="1"/>
          <p:nvPr/>
        </p:nvSpPr>
        <p:spPr>
          <a:xfrm>
            <a:off x="855061" y="1224999"/>
            <a:ext cx="101492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purpose to realize a compact wideband antenna able to cover the whole DTT band with a sufficient return loss is very ambitious from a physical point of view, due to the limited volume available on a mobile device for the antenna element.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B1D21F0-BD1E-461D-A835-B11A4A55BAD2}"/>
              </a:ext>
            </a:extLst>
          </p:cNvPr>
          <p:cNvSpPr txBox="1"/>
          <p:nvPr/>
        </p:nvSpPr>
        <p:spPr>
          <a:xfrm>
            <a:off x="855062" y="2167998"/>
            <a:ext cx="102193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only way found in literature</a:t>
            </a:r>
            <a:r>
              <a:rPr lang="en-GB" dirty="0"/>
              <a:t> refers to the excitation of the mobile device's metal structure (</a:t>
            </a:r>
            <a:r>
              <a:rPr lang="en-GB" i="1" dirty="0"/>
              <a:t>chassis</a:t>
            </a:r>
            <a:r>
              <a:rPr lang="en-GB" dirty="0"/>
              <a:t>) by means of capacitive coupling elements (CCE), moving its resonances across the digital terrestrial television (DTT) band with a matching circuit.</a:t>
            </a:r>
            <a:endParaRPr lang="en-US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EF68517-29BE-4492-987A-C07409886C9B}"/>
              </a:ext>
            </a:extLst>
          </p:cNvPr>
          <p:cNvSpPr txBox="1"/>
          <p:nvPr/>
        </p:nvSpPr>
        <p:spPr>
          <a:xfrm>
            <a:off x="855061" y="3171198"/>
            <a:ext cx="10551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this work: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7B88199-870A-4435-9BD8-90ED924E27A3}"/>
              </a:ext>
            </a:extLst>
          </p:cNvPr>
          <p:cNvSpPr txBox="1"/>
          <p:nvPr/>
        </p:nvSpPr>
        <p:spPr>
          <a:xfrm>
            <a:off x="855061" y="4998144"/>
            <a:ext cx="101125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good agreement between simulations and measurements suggests how </a:t>
            </a:r>
            <a:r>
              <a:rPr lang="en-GB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can be used to study and optimize the geometry of the CCE element in order to maximize the excitation of the chassis eigen-currents.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3616C77-E677-42D0-99CC-0051358FC926}"/>
              </a:ext>
            </a:extLst>
          </p:cNvPr>
          <p:cNvSpPr txBox="1"/>
          <p:nvPr/>
        </p:nvSpPr>
        <p:spPr>
          <a:xfrm>
            <a:off x="1200726" y="3561461"/>
            <a:ext cx="9803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6EB423"/>
              </a:buClr>
              <a:buFont typeface="Wingdings" panose="05000000000000000000" pitchFamily="2" charset="2"/>
              <a:buChar char="§"/>
            </a:pPr>
            <a:r>
              <a:rPr lang="en-GB" dirty="0"/>
              <a:t>We verify with </a:t>
            </a:r>
            <a:r>
              <a:rPr lang="en-GB" b="1" dirty="0">
                <a:solidFill>
                  <a:srgbClr val="6EB423"/>
                </a:solidFill>
              </a:rPr>
              <a:t>COMSOL Multiphysics </a:t>
            </a:r>
            <a:r>
              <a:rPr lang="en-GB" dirty="0"/>
              <a:t>and </a:t>
            </a:r>
            <a:r>
              <a:rPr lang="en-GB" b="1" dirty="0">
                <a:solidFill>
                  <a:srgbClr val="1254A3"/>
                </a:solidFill>
              </a:rPr>
              <a:t>LiveLink for MATLAB </a:t>
            </a:r>
            <a:r>
              <a:rPr lang="en-GB" dirty="0"/>
              <a:t>how the PIFA cannot be a solution for the considered problem, neither as a self-resonant element nor as an exciting structure</a:t>
            </a:r>
            <a:endParaRPr lang="en-US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2C8A248-8DC7-402A-BABD-6AD9F01FB9E0}"/>
              </a:ext>
            </a:extLst>
          </p:cNvPr>
          <p:cNvSpPr txBox="1"/>
          <p:nvPr/>
        </p:nvSpPr>
        <p:spPr>
          <a:xfrm>
            <a:off x="1200726" y="4230960"/>
            <a:ext cx="96427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6EB423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 analysed the performance of the CCE-based antennas using </a:t>
            </a:r>
            <a:r>
              <a:rPr lang="en-GB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and with the experimental realization of three different prototypes.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9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83FB3350-1236-4515-B618-D1B09B4ACBAF}"/>
              </a:ext>
            </a:extLst>
          </p:cNvPr>
          <p:cNvSpPr/>
          <p:nvPr/>
        </p:nvSpPr>
        <p:spPr>
          <a:xfrm flipV="1">
            <a:off x="0" y="653146"/>
            <a:ext cx="12192000" cy="221598"/>
          </a:xfrm>
          <a:prstGeom prst="rect">
            <a:avLst/>
          </a:prstGeom>
          <a:solidFill>
            <a:srgbClr val="80B815">
              <a:alpha val="74902"/>
            </a:srgbClr>
          </a:solidFill>
          <a:ln>
            <a:solidFill>
              <a:srgbClr val="73B7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3600">
                <a:solidFill>
                  <a:schemeClr val="tx1"/>
                </a:solidFill>
                <a:latin typeface="Lato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" pitchFamily="34" charset="0"/>
              </a:defRPr>
            </a:lvl9pPr>
          </a:lstStyle>
          <a:p>
            <a:pPr algn="ctr" eaLnBrk="1" hangingPunct="1"/>
            <a:endParaRPr lang="it-IT" altLang="it-IT" sz="1600">
              <a:solidFill>
                <a:srgbClr val="FFFFFF"/>
              </a:solidFill>
            </a:endParaRP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CBD0BB36-6E51-4701-A957-5F77C838B4F8}"/>
              </a:ext>
            </a:extLst>
          </p:cNvPr>
          <p:cNvSpPr txBox="1"/>
          <p:nvPr/>
        </p:nvSpPr>
        <p:spPr>
          <a:xfrm>
            <a:off x="6510603" y="3913642"/>
            <a:ext cx="1844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+39 011 2276 714</a:t>
            </a:r>
          </a:p>
        </p:txBody>
      </p:sp>
      <p:sp>
        <p:nvSpPr>
          <p:cNvPr id="19" name="TextBox 11">
            <a:extLst>
              <a:ext uri="{FF2B5EF4-FFF2-40B4-BE49-F238E27FC236}">
                <a16:creationId xmlns:a16="http://schemas.microsoft.com/office/drawing/2014/main" id="{F30DBBCD-E037-47B1-8552-54CFDBAB6488}"/>
              </a:ext>
            </a:extLst>
          </p:cNvPr>
          <p:cNvSpPr txBox="1"/>
          <p:nvPr/>
        </p:nvSpPr>
        <p:spPr>
          <a:xfrm>
            <a:off x="6524401" y="4702604"/>
            <a:ext cx="3429430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rossella.gaffoglio@linksfoundation.com</a:t>
            </a:r>
            <a:endParaRPr lang="en-GB" sz="1600" dirty="0">
              <a:solidFill>
                <a:srgbClr val="1254A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/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BF94CBB8-379E-42AE-8968-CAC6993C978A}"/>
              </a:ext>
            </a:extLst>
          </p:cNvPr>
          <p:cNvSpPr txBox="1">
            <a:spLocks/>
          </p:cNvSpPr>
          <p:nvPr/>
        </p:nvSpPr>
        <p:spPr>
          <a:xfrm>
            <a:off x="6510603" y="2862097"/>
            <a:ext cx="2879014" cy="9278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Fondazione LINKS</a:t>
            </a:r>
          </a:p>
          <a:p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Via Pier Carlo Boggio 61</a:t>
            </a:r>
          </a:p>
          <a:p>
            <a:r>
              <a:rPr lang="en-GB" sz="16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10138 Torino (TO), Italia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53EBB870-BFB7-4425-85AC-D864509D4090}"/>
              </a:ext>
            </a:extLst>
          </p:cNvPr>
          <p:cNvGrpSpPr/>
          <p:nvPr/>
        </p:nvGrpSpPr>
        <p:grpSpPr>
          <a:xfrm>
            <a:off x="5865091" y="3036915"/>
            <a:ext cx="475200" cy="474656"/>
            <a:chOff x="5977033" y="2938594"/>
            <a:chExt cx="406724" cy="406724"/>
          </a:xfrm>
        </p:grpSpPr>
        <p:sp>
          <p:nvSpPr>
            <p:cNvPr id="26" name="Freeform 171">
              <a:extLst>
                <a:ext uri="{FF2B5EF4-FFF2-40B4-BE49-F238E27FC236}">
                  <a16:creationId xmlns:a16="http://schemas.microsoft.com/office/drawing/2014/main" id="{44B21436-2A22-40F2-8B24-93D98DF030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1381" y="3023383"/>
              <a:ext cx="158393" cy="235350"/>
            </a:xfrm>
            <a:custGeom>
              <a:avLst/>
              <a:gdLst>
                <a:gd name="T0" fmla="*/ 228 w 267"/>
                <a:gd name="T1" fmla="*/ 39 h 400"/>
                <a:gd name="T2" fmla="*/ 133 w 267"/>
                <a:gd name="T3" fmla="*/ 0 h 400"/>
                <a:gd name="T4" fmla="*/ 39 w 267"/>
                <a:gd name="T5" fmla="*/ 39 h 400"/>
                <a:gd name="T6" fmla="*/ 0 w 267"/>
                <a:gd name="T7" fmla="*/ 133 h 400"/>
                <a:gd name="T8" fmla="*/ 9 w 267"/>
                <a:gd name="T9" fmla="*/ 180 h 400"/>
                <a:gd name="T10" fmla="*/ 104 w 267"/>
                <a:gd name="T11" fmla="*/ 382 h 400"/>
                <a:gd name="T12" fmla="*/ 116 w 267"/>
                <a:gd name="T13" fmla="*/ 395 h 400"/>
                <a:gd name="T14" fmla="*/ 133 w 267"/>
                <a:gd name="T15" fmla="*/ 400 h 400"/>
                <a:gd name="T16" fmla="*/ 151 w 267"/>
                <a:gd name="T17" fmla="*/ 395 h 400"/>
                <a:gd name="T18" fmla="*/ 163 w 267"/>
                <a:gd name="T19" fmla="*/ 382 h 400"/>
                <a:gd name="T20" fmla="*/ 258 w 267"/>
                <a:gd name="T21" fmla="*/ 180 h 400"/>
                <a:gd name="T22" fmla="*/ 267 w 267"/>
                <a:gd name="T23" fmla="*/ 133 h 400"/>
                <a:gd name="T24" fmla="*/ 228 w 267"/>
                <a:gd name="T25" fmla="*/ 39 h 400"/>
                <a:gd name="T26" fmla="*/ 181 w 267"/>
                <a:gd name="T27" fmla="*/ 181 h 400"/>
                <a:gd name="T28" fmla="*/ 133 w 267"/>
                <a:gd name="T29" fmla="*/ 200 h 400"/>
                <a:gd name="T30" fmla="*/ 86 w 267"/>
                <a:gd name="T31" fmla="*/ 181 h 400"/>
                <a:gd name="T32" fmla="*/ 67 w 267"/>
                <a:gd name="T33" fmla="*/ 133 h 400"/>
                <a:gd name="T34" fmla="*/ 86 w 267"/>
                <a:gd name="T35" fmla="*/ 86 h 400"/>
                <a:gd name="T36" fmla="*/ 133 w 267"/>
                <a:gd name="T37" fmla="*/ 67 h 400"/>
                <a:gd name="T38" fmla="*/ 181 w 267"/>
                <a:gd name="T39" fmla="*/ 86 h 400"/>
                <a:gd name="T40" fmla="*/ 200 w 267"/>
                <a:gd name="T41" fmla="*/ 133 h 400"/>
                <a:gd name="T42" fmla="*/ 181 w 267"/>
                <a:gd name="T43" fmla="*/ 181 h 400"/>
                <a:gd name="T44" fmla="*/ 181 w 267"/>
                <a:gd name="T45" fmla="*/ 181 h 400"/>
                <a:gd name="T46" fmla="*/ 181 w 267"/>
                <a:gd name="T47" fmla="*/ 18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7" h="400">
                  <a:moveTo>
                    <a:pt x="228" y="39"/>
                  </a:moveTo>
                  <a:cubicBezTo>
                    <a:pt x="202" y="13"/>
                    <a:pt x="170" y="0"/>
                    <a:pt x="133" y="0"/>
                  </a:cubicBezTo>
                  <a:cubicBezTo>
                    <a:pt x="97" y="0"/>
                    <a:pt x="65" y="13"/>
                    <a:pt x="39" y="39"/>
                  </a:cubicBezTo>
                  <a:cubicBezTo>
                    <a:pt x="13" y="65"/>
                    <a:pt x="0" y="97"/>
                    <a:pt x="0" y="133"/>
                  </a:cubicBezTo>
                  <a:cubicBezTo>
                    <a:pt x="0" y="152"/>
                    <a:pt x="3" y="168"/>
                    <a:pt x="9" y="180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06" y="388"/>
                    <a:pt x="110" y="392"/>
                    <a:pt x="116" y="395"/>
                  </a:cubicBezTo>
                  <a:cubicBezTo>
                    <a:pt x="121" y="399"/>
                    <a:pt x="127" y="400"/>
                    <a:pt x="133" y="400"/>
                  </a:cubicBezTo>
                  <a:cubicBezTo>
                    <a:pt x="140" y="400"/>
                    <a:pt x="146" y="399"/>
                    <a:pt x="151" y="395"/>
                  </a:cubicBezTo>
                  <a:cubicBezTo>
                    <a:pt x="157" y="392"/>
                    <a:pt x="161" y="388"/>
                    <a:pt x="163" y="382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64" y="168"/>
                    <a:pt x="267" y="152"/>
                    <a:pt x="267" y="133"/>
                  </a:cubicBezTo>
                  <a:cubicBezTo>
                    <a:pt x="267" y="97"/>
                    <a:pt x="254" y="65"/>
                    <a:pt x="228" y="39"/>
                  </a:cubicBezTo>
                  <a:close/>
                  <a:moveTo>
                    <a:pt x="181" y="181"/>
                  </a:moveTo>
                  <a:cubicBezTo>
                    <a:pt x="168" y="194"/>
                    <a:pt x="152" y="200"/>
                    <a:pt x="133" y="200"/>
                  </a:cubicBezTo>
                  <a:cubicBezTo>
                    <a:pt x="115" y="200"/>
                    <a:pt x="99" y="194"/>
                    <a:pt x="86" y="181"/>
                  </a:cubicBezTo>
                  <a:cubicBezTo>
                    <a:pt x="73" y="168"/>
                    <a:pt x="67" y="152"/>
                    <a:pt x="67" y="133"/>
                  </a:cubicBezTo>
                  <a:cubicBezTo>
                    <a:pt x="67" y="115"/>
                    <a:pt x="73" y="99"/>
                    <a:pt x="86" y="86"/>
                  </a:cubicBezTo>
                  <a:cubicBezTo>
                    <a:pt x="99" y="73"/>
                    <a:pt x="115" y="67"/>
                    <a:pt x="133" y="67"/>
                  </a:cubicBezTo>
                  <a:cubicBezTo>
                    <a:pt x="152" y="67"/>
                    <a:pt x="168" y="73"/>
                    <a:pt x="181" y="86"/>
                  </a:cubicBezTo>
                  <a:cubicBezTo>
                    <a:pt x="194" y="99"/>
                    <a:pt x="200" y="115"/>
                    <a:pt x="200" y="133"/>
                  </a:cubicBezTo>
                  <a:cubicBezTo>
                    <a:pt x="200" y="152"/>
                    <a:pt x="194" y="168"/>
                    <a:pt x="181" y="181"/>
                  </a:cubicBezTo>
                  <a:close/>
                  <a:moveTo>
                    <a:pt x="181" y="181"/>
                  </a:moveTo>
                  <a:cubicBezTo>
                    <a:pt x="181" y="181"/>
                    <a:pt x="181" y="181"/>
                    <a:pt x="181" y="1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ounded Rectangle 31">
              <a:extLst>
                <a:ext uri="{FF2B5EF4-FFF2-40B4-BE49-F238E27FC236}">
                  <a16:creationId xmlns:a16="http://schemas.microsoft.com/office/drawing/2014/main" id="{92C1CCDB-EDED-4A34-8884-342D1DD2A9B2}"/>
                </a:ext>
              </a:extLst>
            </p:cNvPr>
            <p:cNvSpPr/>
            <p:nvPr/>
          </p:nvSpPr>
          <p:spPr>
            <a:xfrm>
              <a:off x="5977033" y="2938594"/>
              <a:ext cx="406724" cy="40672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F1BF58BF-0AED-4ABC-A109-EC2EB25E0529}"/>
              </a:ext>
            </a:extLst>
          </p:cNvPr>
          <p:cNvGrpSpPr/>
          <p:nvPr/>
        </p:nvGrpSpPr>
        <p:grpSpPr>
          <a:xfrm>
            <a:off x="5871515" y="3845319"/>
            <a:ext cx="475200" cy="475200"/>
            <a:chOff x="5977033" y="3763530"/>
            <a:chExt cx="406724" cy="406724"/>
          </a:xfrm>
        </p:grpSpPr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CEFF7139-66B1-433D-A8E5-C2494F88B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782" y="3862507"/>
              <a:ext cx="208406" cy="208770"/>
            </a:xfrm>
            <a:custGeom>
              <a:avLst/>
              <a:gdLst>
                <a:gd name="T0" fmla="*/ 676 w 697"/>
                <a:gd name="T1" fmla="*/ 542 h 699"/>
                <a:gd name="T2" fmla="*/ 571 w 697"/>
                <a:gd name="T3" fmla="*/ 437 h 699"/>
                <a:gd name="T4" fmla="*/ 494 w 697"/>
                <a:gd name="T5" fmla="*/ 439 h 699"/>
                <a:gd name="T6" fmla="*/ 441 w 697"/>
                <a:gd name="T7" fmla="*/ 492 h 699"/>
                <a:gd name="T8" fmla="*/ 431 w 697"/>
                <a:gd name="T9" fmla="*/ 486 h 699"/>
                <a:gd name="T10" fmla="*/ 304 w 697"/>
                <a:gd name="T11" fmla="*/ 394 h 699"/>
                <a:gd name="T12" fmla="*/ 211 w 697"/>
                <a:gd name="T13" fmla="*/ 266 h 699"/>
                <a:gd name="T14" fmla="*/ 206 w 697"/>
                <a:gd name="T15" fmla="*/ 256 h 699"/>
                <a:gd name="T16" fmla="*/ 241 w 697"/>
                <a:gd name="T17" fmla="*/ 221 h 699"/>
                <a:gd name="T18" fmla="*/ 259 w 697"/>
                <a:gd name="T19" fmla="*/ 203 h 699"/>
                <a:gd name="T20" fmla="*/ 260 w 697"/>
                <a:gd name="T21" fmla="*/ 126 h 699"/>
                <a:gd name="T22" fmla="*/ 155 w 697"/>
                <a:gd name="T23" fmla="*/ 21 h 699"/>
                <a:gd name="T24" fmla="*/ 78 w 697"/>
                <a:gd name="T25" fmla="*/ 23 h 699"/>
                <a:gd name="T26" fmla="*/ 48 w 697"/>
                <a:gd name="T27" fmla="*/ 52 h 699"/>
                <a:gd name="T28" fmla="*/ 49 w 697"/>
                <a:gd name="T29" fmla="*/ 53 h 699"/>
                <a:gd name="T30" fmla="*/ 25 w 697"/>
                <a:gd name="T31" fmla="*/ 96 h 699"/>
                <a:gd name="T32" fmla="*/ 14 w 697"/>
                <a:gd name="T33" fmla="*/ 140 h 699"/>
                <a:gd name="T34" fmla="*/ 195 w 697"/>
                <a:gd name="T35" fmla="*/ 502 h 699"/>
                <a:gd name="T36" fmla="*/ 558 w 697"/>
                <a:gd name="T37" fmla="*/ 683 h 699"/>
                <a:gd name="T38" fmla="*/ 601 w 697"/>
                <a:gd name="T39" fmla="*/ 672 h 699"/>
                <a:gd name="T40" fmla="*/ 644 w 697"/>
                <a:gd name="T41" fmla="*/ 648 h 699"/>
                <a:gd name="T42" fmla="*/ 645 w 697"/>
                <a:gd name="T43" fmla="*/ 649 h 699"/>
                <a:gd name="T44" fmla="*/ 675 w 697"/>
                <a:gd name="T45" fmla="*/ 619 h 699"/>
                <a:gd name="T46" fmla="*/ 676 w 697"/>
                <a:gd name="T47" fmla="*/ 54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7" h="699">
                  <a:moveTo>
                    <a:pt x="676" y="542"/>
                  </a:moveTo>
                  <a:cubicBezTo>
                    <a:pt x="571" y="437"/>
                    <a:pt x="571" y="437"/>
                    <a:pt x="571" y="437"/>
                  </a:cubicBezTo>
                  <a:cubicBezTo>
                    <a:pt x="550" y="416"/>
                    <a:pt x="516" y="417"/>
                    <a:pt x="494" y="439"/>
                  </a:cubicBezTo>
                  <a:cubicBezTo>
                    <a:pt x="441" y="492"/>
                    <a:pt x="441" y="492"/>
                    <a:pt x="441" y="492"/>
                  </a:cubicBezTo>
                  <a:cubicBezTo>
                    <a:pt x="438" y="490"/>
                    <a:pt x="434" y="488"/>
                    <a:pt x="431" y="486"/>
                  </a:cubicBezTo>
                  <a:cubicBezTo>
                    <a:pt x="397" y="467"/>
                    <a:pt x="352" y="442"/>
                    <a:pt x="304" y="394"/>
                  </a:cubicBezTo>
                  <a:cubicBezTo>
                    <a:pt x="255" y="346"/>
                    <a:pt x="230" y="300"/>
                    <a:pt x="211" y="266"/>
                  </a:cubicBezTo>
                  <a:cubicBezTo>
                    <a:pt x="209" y="263"/>
                    <a:pt x="208" y="259"/>
                    <a:pt x="206" y="256"/>
                  </a:cubicBezTo>
                  <a:cubicBezTo>
                    <a:pt x="241" y="221"/>
                    <a:pt x="241" y="221"/>
                    <a:pt x="241" y="221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80" y="182"/>
                    <a:pt x="281" y="147"/>
                    <a:pt x="260" y="126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34" y="0"/>
                    <a:pt x="100" y="1"/>
                    <a:pt x="78" y="2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39" y="66"/>
                    <a:pt x="31" y="81"/>
                    <a:pt x="25" y="96"/>
                  </a:cubicBezTo>
                  <a:cubicBezTo>
                    <a:pt x="19" y="111"/>
                    <a:pt x="16" y="126"/>
                    <a:pt x="14" y="140"/>
                  </a:cubicBezTo>
                  <a:cubicBezTo>
                    <a:pt x="0" y="255"/>
                    <a:pt x="53" y="360"/>
                    <a:pt x="195" y="502"/>
                  </a:cubicBezTo>
                  <a:cubicBezTo>
                    <a:pt x="392" y="699"/>
                    <a:pt x="551" y="684"/>
                    <a:pt x="558" y="683"/>
                  </a:cubicBezTo>
                  <a:cubicBezTo>
                    <a:pt x="572" y="682"/>
                    <a:pt x="587" y="678"/>
                    <a:pt x="601" y="672"/>
                  </a:cubicBezTo>
                  <a:cubicBezTo>
                    <a:pt x="617" y="666"/>
                    <a:pt x="631" y="658"/>
                    <a:pt x="644" y="648"/>
                  </a:cubicBezTo>
                  <a:cubicBezTo>
                    <a:pt x="645" y="649"/>
                    <a:pt x="645" y="649"/>
                    <a:pt x="645" y="649"/>
                  </a:cubicBezTo>
                  <a:cubicBezTo>
                    <a:pt x="675" y="619"/>
                    <a:pt x="675" y="619"/>
                    <a:pt x="675" y="619"/>
                  </a:cubicBezTo>
                  <a:cubicBezTo>
                    <a:pt x="696" y="598"/>
                    <a:pt x="697" y="563"/>
                    <a:pt x="676" y="5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ounded Rectangle 32">
              <a:extLst>
                <a:ext uri="{FF2B5EF4-FFF2-40B4-BE49-F238E27FC236}">
                  <a16:creationId xmlns:a16="http://schemas.microsoft.com/office/drawing/2014/main" id="{B5D0B7B1-E856-4F78-9629-8364BCBC3D34}"/>
                </a:ext>
              </a:extLst>
            </p:cNvPr>
            <p:cNvSpPr/>
            <p:nvPr/>
          </p:nvSpPr>
          <p:spPr>
            <a:xfrm>
              <a:off x="5977033" y="3763530"/>
              <a:ext cx="406724" cy="40672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EE5352F6-061E-4472-997C-7B9B7662627A}"/>
              </a:ext>
            </a:extLst>
          </p:cNvPr>
          <p:cNvGrpSpPr/>
          <p:nvPr/>
        </p:nvGrpSpPr>
        <p:grpSpPr>
          <a:xfrm>
            <a:off x="5871515" y="4654267"/>
            <a:ext cx="475200" cy="475200"/>
            <a:chOff x="5977033" y="4588466"/>
            <a:chExt cx="406724" cy="406724"/>
          </a:xfrm>
        </p:grpSpPr>
        <p:grpSp>
          <p:nvGrpSpPr>
            <p:cNvPr id="20" name="Group 12">
              <a:extLst>
                <a:ext uri="{FF2B5EF4-FFF2-40B4-BE49-F238E27FC236}">
                  <a16:creationId xmlns:a16="http://schemas.microsoft.com/office/drawing/2014/main" id="{42C891A7-C5B5-45A3-AC07-356818AA40AD}"/>
                </a:ext>
              </a:extLst>
            </p:cNvPr>
            <p:cNvGrpSpPr/>
            <p:nvPr/>
          </p:nvGrpSpPr>
          <p:grpSpPr>
            <a:xfrm>
              <a:off x="6084747" y="4716178"/>
              <a:ext cx="202928" cy="151304"/>
              <a:chOff x="7369603" y="5046774"/>
              <a:chExt cx="270571" cy="201739"/>
            </a:xfrm>
          </p:grpSpPr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id="{7ACFB6A1-7CD5-4841-8398-A70B9D629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2202" y="5168981"/>
                <a:ext cx="243929" cy="79532"/>
              </a:xfrm>
              <a:custGeom>
                <a:avLst/>
                <a:gdLst>
                  <a:gd name="T0" fmla="*/ 574 w 612"/>
                  <a:gd name="T1" fmla="*/ 200 h 200"/>
                  <a:gd name="T2" fmla="*/ 612 w 612"/>
                  <a:gd name="T3" fmla="*/ 185 h 200"/>
                  <a:gd name="T4" fmla="*/ 427 w 612"/>
                  <a:gd name="T5" fmla="*/ 0 h 200"/>
                  <a:gd name="T6" fmla="*/ 414 w 612"/>
                  <a:gd name="T7" fmla="*/ 9 h 200"/>
                  <a:gd name="T8" fmla="*/ 381 w 612"/>
                  <a:gd name="T9" fmla="*/ 33 h 200"/>
                  <a:gd name="T10" fmla="*/ 346 w 612"/>
                  <a:gd name="T11" fmla="*/ 51 h 200"/>
                  <a:gd name="T12" fmla="*/ 306 w 612"/>
                  <a:gd name="T13" fmla="*/ 60 h 200"/>
                  <a:gd name="T14" fmla="*/ 306 w 612"/>
                  <a:gd name="T15" fmla="*/ 60 h 200"/>
                  <a:gd name="T16" fmla="*/ 305 w 612"/>
                  <a:gd name="T17" fmla="*/ 60 h 200"/>
                  <a:gd name="T18" fmla="*/ 265 w 612"/>
                  <a:gd name="T19" fmla="*/ 51 h 200"/>
                  <a:gd name="T20" fmla="*/ 231 w 612"/>
                  <a:gd name="T21" fmla="*/ 33 h 200"/>
                  <a:gd name="T22" fmla="*/ 197 w 612"/>
                  <a:gd name="T23" fmla="*/ 9 h 200"/>
                  <a:gd name="T24" fmla="*/ 185 w 612"/>
                  <a:gd name="T25" fmla="*/ 0 h 200"/>
                  <a:gd name="T26" fmla="*/ 0 w 612"/>
                  <a:gd name="T27" fmla="*/ 185 h 200"/>
                  <a:gd name="T28" fmla="*/ 38 w 612"/>
                  <a:gd name="T29" fmla="*/ 200 h 200"/>
                  <a:gd name="T30" fmla="*/ 574 w 612"/>
                  <a:gd name="T3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2" h="200">
                    <a:moveTo>
                      <a:pt x="574" y="200"/>
                    </a:moveTo>
                    <a:cubicBezTo>
                      <a:pt x="588" y="200"/>
                      <a:pt x="601" y="195"/>
                      <a:pt x="612" y="185"/>
                    </a:cubicBezTo>
                    <a:cubicBezTo>
                      <a:pt x="427" y="0"/>
                      <a:pt x="427" y="0"/>
                      <a:pt x="427" y="0"/>
                    </a:cubicBezTo>
                    <a:cubicBezTo>
                      <a:pt x="423" y="3"/>
                      <a:pt x="418" y="7"/>
                      <a:pt x="414" y="9"/>
                    </a:cubicBezTo>
                    <a:cubicBezTo>
                      <a:pt x="400" y="20"/>
                      <a:pt x="389" y="28"/>
                      <a:pt x="381" y="33"/>
                    </a:cubicBezTo>
                    <a:cubicBezTo>
                      <a:pt x="372" y="39"/>
                      <a:pt x="361" y="45"/>
                      <a:pt x="346" y="51"/>
                    </a:cubicBezTo>
                    <a:cubicBezTo>
                      <a:pt x="332" y="57"/>
                      <a:pt x="319" y="60"/>
                      <a:pt x="306" y="60"/>
                    </a:cubicBezTo>
                    <a:cubicBezTo>
                      <a:pt x="306" y="60"/>
                      <a:pt x="306" y="60"/>
                      <a:pt x="306" y="60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293" y="60"/>
                      <a:pt x="280" y="57"/>
                      <a:pt x="265" y="51"/>
                    </a:cubicBezTo>
                    <a:cubicBezTo>
                      <a:pt x="251" y="45"/>
                      <a:pt x="240" y="39"/>
                      <a:pt x="231" y="33"/>
                    </a:cubicBezTo>
                    <a:cubicBezTo>
                      <a:pt x="222" y="28"/>
                      <a:pt x="211" y="20"/>
                      <a:pt x="197" y="9"/>
                    </a:cubicBezTo>
                    <a:cubicBezTo>
                      <a:pt x="193" y="7"/>
                      <a:pt x="189" y="4"/>
                      <a:pt x="185" y="0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10" y="195"/>
                      <a:pt x="23" y="200"/>
                      <a:pt x="38" y="200"/>
                    </a:cubicBezTo>
                    <a:lnTo>
                      <a:pt x="574" y="2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14">
                <a:extLst>
                  <a:ext uri="{FF2B5EF4-FFF2-40B4-BE49-F238E27FC236}">
                    <a16:creationId xmlns:a16="http://schemas.microsoft.com/office/drawing/2014/main" id="{54A3FE2B-CDD4-47F6-9E3B-AF1F78CCF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603" y="5109817"/>
                <a:ext cx="64983" cy="112023"/>
              </a:xfrm>
              <a:custGeom>
                <a:avLst/>
                <a:gdLst>
                  <a:gd name="T0" fmla="*/ 37 w 163"/>
                  <a:gd name="T1" fmla="*/ 32 h 281"/>
                  <a:gd name="T2" fmla="*/ 0 w 163"/>
                  <a:gd name="T3" fmla="*/ 0 h 281"/>
                  <a:gd name="T4" fmla="*/ 0 w 163"/>
                  <a:gd name="T5" fmla="*/ 281 h 281"/>
                  <a:gd name="T6" fmla="*/ 163 w 163"/>
                  <a:gd name="T7" fmla="*/ 119 h 281"/>
                  <a:gd name="T8" fmla="*/ 37 w 163"/>
                  <a:gd name="T9" fmla="*/ 3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81">
                    <a:moveTo>
                      <a:pt x="37" y="32"/>
                    </a:moveTo>
                    <a:cubicBezTo>
                      <a:pt x="23" y="23"/>
                      <a:pt x="11" y="12"/>
                      <a:pt x="0" y="0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30" y="96"/>
                      <a:pt x="88" y="67"/>
                      <a:pt x="37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15">
                <a:extLst>
                  <a:ext uri="{FF2B5EF4-FFF2-40B4-BE49-F238E27FC236}">
                    <a16:creationId xmlns:a16="http://schemas.microsoft.com/office/drawing/2014/main" id="{9360F776-AB0E-4462-9CAF-42C9DEE74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191" y="5109817"/>
                <a:ext cx="64983" cy="112023"/>
              </a:xfrm>
              <a:custGeom>
                <a:avLst/>
                <a:gdLst>
                  <a:gd name="T0" fmla="*/ 126 w 163"/>
                  <a:gd name="T1" fmla="*/ 32 h 281"/>
                  <a:gd name="T2" fmla="*/ 0 w 163"/>
                  <a:gd name="T3" fmla="*/ 119 h 281"/>
                  <a:gd name="T4" fmla="*/ 163 w 163"/>
                  <a:gd name="T5" fmla="*/ 281 h 281"/>
                  <a:gd name="T6" fmla="*/ 163 w 163"/>
                  <a:gd name="T7" fmla="*/ 0 h 281"/>
                  <a:gd name="T8" fmla="*/ 126 w 163"/>
                  <a:gd name="T9" fmla="*/ 3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281">
                    <a:moveTo>
                      <a:pt x="126" y="32"/>
                    </a:moveTo>
                    <a:cubicBezTo>
                      <a:pt x="77" y="65"/>
                      <a:pt x="34" y="94"/>
                      <a:pt x="0" y="119"/>
                    </a:cubicBezTo>
                    <a:cubicBezTo>
                      <a:pt x="163" y="281"/>
                      <a:pt x="163" y="281"/>
                      <a:pt x="163" y="281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52" y="12"/>
                      <a:pt x="140" y="22"/>
                      <a:pt x="126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16">
                <a:extLst>
                  <a:ext uri="{FF2B5EF4-FFF2-40B4-BE49-F238E27FC236}">
                    <a16:creationId xmlns:a16="http://schemas.microsoft.com/office/drawing/2014/main" id="{DF6BEBDA-D1B4-4C70-84AB-3DF27EE15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4443" y="5046774"/>
                <a:ext cx="259932" cy="130451"/>
              </a:xfrm>
              <a:custGeom>
                <a:avLst/>
                <a:gdLst>
                  <a:gd name="T0" fmla="*/ 594 w 652"/>
                  <a:gd name="T1" fmla="*/ 0 h 327"/>
                  <a:gd name="T2" fmla="*/ 58 w 652"/>
                  <a:gd name="T3" fmla="*/ 0 h 327"/>
                  <a:gd name="T4" fmla="*/ 15 w 652"/>
                  <a:gd name="T5" fmla="*/ 19 h 327"/>
                  <a:gd name="T6" fmla="*/ 0 w 652"/>
                  <a:gd name="T7" fmla="*/ 67 h 327"/>
                  <a:gd name="T8" fmla="*/ 20 w 652"/>
                  <a:gd name="T9" fmla="*/ 116 h 327"/>
                  <a:gd name="T10" fmla="*/ 62 w 652"/>
                  <a:gd name="T11" fmla="*/ 158 h 327"/>
                  <a:gd name="T12" fmla="*/ 137 w 652"/>
                  <a:gd name="T13" fmla="*/ 210 h 327"/>
                  <a:gd name="T14" fmla="*/ 195 w 652"/>
                  <a:gd name="T15" fmla="*/ 251 h 327"/>
                  <a:gd name="T16" fmla="*/ 232 w 652"/>
                  <a:gd name="T17" fmla="*/ 277 h 327"/>
                  <a:gd name="T18" fmla="*/ 238 w 652"/>
                  <a:gd name="T19" fmla="*/ 281 h 327"/>
                  <a:gd name="T20" fmla="*/ 248 w 652"/>
                  <a:gd name="T21" fmla="*/ 288 h 327"/>
                  <a:gd name="T22" fmla="*/ 267 w 652"/>
                  <a:gd name="T23" fmla="*/ 302 h 327"/>
                  <a:gd name="T24" fmla="*/ 286 w 652"/>
                  <a:gd name="T25" fmla="*/ 314 h 327"/>
                  <a:gd name="T26" fmla="*/ 307 w 652"/>
                  <a:gd name="T27" fmla="*/ 323 h 327"/>
                  <a:gd name="T28" fmla="*/ 325 w 652"/>
                  <a:gd name="T29" fmla="*/ 327 h 327"/>
                  <a:gd name="T30" fmla="*/ 326 w 652"/>
                  <a:gd name="T31" fmla="*/ 327 h 327"/>
                  <a:gd name="T32" fmla="*/ 326 w 652"/>
                  <a:gd name="T33" fmla="*/ 327 h 327"/>
                  <a:gd name="T34" fmla="*/ 344 w 652"/>
                  <a:gd name="T35" fmla="*/ 323 h 327"/>
                  <a:gd name="T36" fmla="*/ 365 w 652"/>
                  <a:gd name="T37" fmla="*/ 314 h 327"/>
                  <a:gd name="T38" fmla="*/ 384 w 652"/>
                  <a:gd name="T39" fmla="*/ 302 h 327"/>
                  <a:gd name="T40" fmla="*/ 404 w 652"/>
                  <a:gd name="T41" fmla="*/ 288 h 327"/>
                  <a:gd name="T42" fmla="*/ 414 w 652"/>
                  <a:gd name="T43" fmla="*/ 281 h 327"/>
                  <a:gd name="T44" fmla="*/ 419 w 652"/>
                  <a:gd name="T45" fmla="*/ 277 h 327"/>
                  <a:gd name="T46" fmla="*/ 456 w 652"/>
                  <a:gd name="T47" fmla="*/ 251 h 327"/>
                  <a:gd name="T48" fmla="*/ 590 w 652"/>
                  <a:gd name="T49" fmla="*/ 158 h 327"/>
                  <a:gd name="T50" fmla="*/ 634 w 652"/>
                  <a:gd name="T51" fmla="*/ 114 h 327"/>
                  <a:gd name="T52" fmla="*/ 652 w 652"/>
                  <a:gd name="T53" fmla="*/ 59 h 327"/>
                  <a:gd name="T54" fmla="*/ 635 w 652"/>
                  <a:gd name="T55" fmla="*/ 17 h 327"/>
                  <a:gd name="T56" fmla="*/ 594 w 652"/>
                  <a:gd name="T57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52" h="327">
                    <a:moveTo>
                      <a:pt x="594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39" y="0"/>
                      <a:pt x="25" y="7"/>
                      <a:pt x="15" y="19"/>
                    </a:cubicBezTo>
                    <a:cubicBezTo>
                      <a:pt x="5" y="32"/>
                      <a:pt x="0" y="48"/>
                      <a:pt x="0" y="67"/>
                    </a:cubicBezTo>
                    <a:cubicBezTo>
                      <a:pt x="0" y="82"/>
                      <a:pt x="6" y="98"/>
                      <a:pt x="20" y="116"/>
                    </a:cubicBezTo>
                    <a:cubicBezTo>
                      <a:pt x="33" y="134"/>
                      <a:pt x="47" y="148"/>
                      <a:pt x="62" y="158"/>
                    </a:cubicBezTo>
                    <a:cubicBezTo>
                      <a:pt x="70" y="164"/>
                      <a:pt x="95" y="182"/>
                      <a:pt x="137" y="210"/>
                    </a:cubicBezTo>
                    <a:cubicBezTo>
                      <a:pt x="159" y="226"/>
                      <a:pt x="179" y="239"/>
                      <a:pt x="195" y="251"/>
                    </a:cubicBezTo>
                    <a:cubicBezTo>
                      <a:pt x="210" y="261"/>
                      <a:pt x="222" y="270"/>
                      <a:pt x="232" y="277"/>
                    </a:cubicBezTo>
                    <a:cubicBezTo>
                      <a:pt x="233" y="278"/>
                      <a:pt x="235" y="279"/>
                      <a:pt x="238" y="281"/>
                    </a:cubicBezTo>
                    <a:cubicBezTo>
                      <a:pt x="240" y="283"/>
                      <a:pt x="244" y="285"/>
                      <a:pt x="248" y="288"/>
                    </a:cubicBezTo>
                    <a:cubicBezTo>
                      <a:pt x="256" y="294"/>
                      <a:pt x="262" y="298"/>
                      <a:pt x="267" y="302"/>
                    </a:cubicBezTo>
                    <a:cubicBezTo>
                      <a:pt x="273" y="305"/>
                      <a:pt x="279" y="309"/>
                      <a:pt x="286" y="314"/>
                    </a:cubicBezTo>
                    <a:cubicBezTo>
                      <a:pt x="294" y="318"/>
                      <a:pt x="301" y="321"/>
                      <a:pt x="307" y="323"/>
                    </a:cubicBezTo>
                    <a:cubicBezTo>
                      <a:pt x="314" y="326"/>
                      <a:pt x="320" y="327"/>
                      <a:pt x="325" y="327"/>
                    </a:cubicBezTo>
                    <a:cubicBezTo>
                      <a:pt x="326" y="327"/>
                      <a:pt x="326" y="327"/>
                      <a:pt x="326" y="327"/>
                    </a:cubicBezTo>
                    <a:cubicBezTo>
                      <a:pt x="326" y="327"/>
                      <a:pt x="326" y="327"/>
                      <a:pt x="326" y="327"/>
                    </a:cubicBezTo>
                    <a:cubicBezTo>
                      <a:pt x="332" y="327"/>
                      <a:pt x="338" y="326"/>
                      <a:pt x="344" y="323"/>
                    </a:cubicBezTo>
                    <a:cubicBezTo>
                      <a:pt x="351" y="321"/>
                      <a:pt x="358" y="318"/>
                      <a:pt x="365" y="314"/>
                    </a:cubicBezTo>
                    <a:cubicBezTo>
                      <a:pt x="373" y="309"/>
                      <a:pt x="379" y="305"/>
                      <a:pt x="384" y="302"/>
                    </a:cubicBezTo>
                    <a:cubicBezTo>
                      <a:pt x="389" y="298"/>
                      <a:pt x="396" y="294"/>
                      <a:pt x="404" y="288"/>
                    </a:cubicBezTo>
                    <a:cubicBezTo>
                      <a:pt x="408" y="285"/>
                      <a:pt x="411" y="283"/>
                      <a:pt x="414" y="281"/>
                    </a:cubicBezTo>
                    <a:cubicBezTo>
                      <a:pt x="416" y="279"/>
                      <a:pt x="418" y="278"/>
                      <a:pt x="419" y="277"/>
                    </a:cubicBezTo>
                    <a:cubicBezTo>
                      <a:pt x="427" y="271"/>
                      <a:pt x="440" y="263"/>
                      <a:pt x="456" y="251"/>
                    </a:cubicBezTo>
                    <a:cubicBezTo>
                      <a:pt x="486" y="230"/>
                      <a:pt x="531" y="199"/>
                      <a:pt x="590" y="158"/>
                    </a:cubicBezTo>
                    <a:cubicBezTo>
                      <a:pt x="608" y="146"/>
                      <a:pt x="622" y="131"/>
                      <a:pt x="634" y="114"/>
                    </a:cubicBezTo>
                    <a:cubicBezTo>
                      <a:pt x="646" y="96"/>
                      <a:pt x="652" y="78"/>
                      <a:pt x="652" y="59"/>
                    </a:cubicBezTo>
                    <a:cubicBezTo>
                      <a:pt x="652" y="43"/>
                      <a:pt x="646" y="29"/>
                      <a:pt x="635" y="17"/>
                    </a:cubicBezTo>
                    <a:cubicBezTo>
                      <a:pt x="623" y="6"/>
                      <a:pt x="610" y="0"/>
                      <a:pt x="5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1" name="Rounded Rectangle 34">
              <a:extLst>
                <a:ext uri="{FF2B5EF4-FFF2-40B4-BE49-F238E27FC236}">
                  <a16:creationId xmlns:a16="http://schemas.microsoft.com/office/drawing/2014/main" id="{0EC69354-0461-4EFE-B5BE-D5F122EF6FCA}"/>
                </a:ext>
              </a:extLst>
            </p:cNvPr>
            <p:cNvSpPr/>
            <p:nvPr/>
          </p:nvSpPr>
          <p:spPr>
            <a:xfrm>
              <a:off x="5977033" y="4588466"/>
              <a:ext cx="406724" cy="40672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3" name="TextBox 34">
            <a:extLst>
              <a:ext uri="{FF2B5EF4-FFF2-40B4-BE49-F238E27FC236}">
                <a16:creationId xmlns:a16="http://schemas.microsoft.com/office/drawing/2014/main" id="{144C220F-3C0E-451E-87DC-EAB66706B08C}"/>
              </a:ext>
            </a:extLst>
          </p:cNvPr>
          <p:cNvSpPr txBox="1"/>
          <p:nvPr/>
        </p:nvSpPr>
        <p:spPr>
          <a:xfrm>
            <a:off x="5851946" y="2101547"/>
            <a:ext cx="2504479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US" sz="1800" dirty="0">
                <a:solidFill>
                  <a:srgbClr val="1254A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ROSSELLA GAFFOGLIO</a:t>
            </a:r>
          </a:p>
        </p:txBody>
      </p:sp>
      <p:sp>
        <p:nvSpPr>
          <p:cNvPr id="44" name="TextBox 34">
            <a:extLst>
              <a:ext uri="{FF2B5EF4-FFF2-40B4-BE49-F238E27FC236}">
                <a16:creationId xmlns:a16="http://schemas.microsoft.com/office/drawing/2014/main" id="{689A7937-017A-4734-95EB-E90039C1B4A7}"/>
              </a:ext>
            </a:extLst>
          </p:cNvPr>
          <p:cNvSpPr txBox="1"/>
          <p:nvPr/>
        </p:nvSpPr>
        <p:spPr>
          <a:xfrm>
            <a:off x="5851946" y="2406347"/>
            <a:ext cx="2504479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</a:pPr>
            <a:r>
              <a:rPr lang="en-US" sz="1800" dirty="0">
                <a:solidFill>
                  <a:srgbClr val="6EB42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Researcher</a:t>
            </a:r>
          </a:p>
        </p:txBody>
      </p:sp>
      <p:sp>
        <p:nvSpPr>
          <p:cNvPr id="50" name="Titolo 5">
            <a:extLst>
              <a:ext uri="{FF2B5EF4-FFF2-40B4-BE49-F238E27FC236}">
                <a16:creationId xmlns:a16="http://schemas.microsoft.com/office/drawing/2014/main" id="{AB337FE5-8383-4A9F-861F-EF6AAD3A3192}"/>
              </a:ext>
            </a:extLst>
          </p:cNvPr>
          <p:cNvSpPr txBox="1">
            <a:spLocks/>
          </p:cNvSpPr>
          <p:nvPr/>
        </p:nvSpPr>
        <p:spPr>
          <a:xfrm>
            <a:off x="5415372" y="1223039"/>
            <a:ext cx="4705045" cy="594359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800" b="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b="1" dirty="0">
                <a:solidFill>
                  <a:srgbClr val="1254A3"/>
                </a:solidFill>
                <a:latin typeface="+mn-lt"/>
                <a:cs typeface="Calibri" panose="020F0502020204030204" pitchFamily="34" charset="0"/>
              </a:rPr>
              <a:t>CONTACT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289AC43-16C0-457F-B3BF-EC124462F106}"/>
              </a:ext>
            </a:extLst>
          </p:cNvPr>
          <p:cNvGrpSpPr/>
          <p:nvPr/>
        </p:nvGrpSpPr>
        <p:grpSpPr>
          <a:xfrm>
            <a:off x="6480416" y="5982683"/>
            <a:ext cx="5570756" cy="754013"/>
            <a:chOff x="4947183" y="5982683"/>
            <a:chExt cx="5570756" cy="754013"/>
          </a:xfrm>
        </p:grpSpPr>
        <p:pic>
          <p:nvPicPr>
            <p:cNvPr id="55" name="Immagine 54">
              <a:extLst>
                <a:ext uri="{FF2B5EF4-FFF2-40B4-BE49-F238E27FC236}">
                  <a16:creationId xmlns:a16="http://schemas.microsoft.com/office/drawing/2014/main" id="{92895E4D-FE36-4A61-A767-66F989113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7183" y="5987035"/>
              <a:ext cx="1563420" cy="749661"/>
            </a:xfrm>
            <a:prstGeom prst="rect">
              <a:avLst/>
            </a:prstGeom>
          </p:spPr>
        </p:pic>
        <p:pic>
          <p:nvPicPr>
            <p:cNvPr id="56" name="Immagine 55">
              <a:extLst>
                <a:ext uri="{FF2B5EF4-FFF2-40B4-BE49-F238E27FC236}">
                  <a16:creationId xmlns:a16="http://schemas.microsoft.com/office/drawing/2014/main" id="{B11D8873-3343-43F9-952B-B07A9F71B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0577" y="5982683"/>
              <a:ext cx="1644658" cy="745421"/>
            </a:xfrm>
            <a:prstGeom prst="rect">
              <a:avLst/>
            </a:prstGeom>
          </p:spPr>
        </p:pic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225E653E-CAD9-4660-AE98-90A45C589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5014" y="6151941"/>
              <a:ext cx="1882925" cy="547443"/>
            </a:xfrm>
            <a:prstGeom prst="rect">
              <a:avLst/>
            </a:prstGeom>
          </p:spPr>
        </p:pic>
      </p:grpSp>
      <p:sp>
        <p:nvSpPr>
          <p:cNvPr id="33" name="Segnaposto contenuto 10">
            <a:extLst>
              <a:ext uri="{FF2B5EF4-FFF2-40B4-BE49-F238E27FC236}">
                <a16:creationId xmlns:a16="http://schemas.microsoft.com/office/drawing/2014/main" id="{42307037-6AAE-4FE7-B395-8BC344806186}"/>
              </a:ext>
            </a:extLst>
          </p:cNvPr>
          <p:cNvSpPr txBox="1">
            <a:spLocks/>
          </p:cNvSpPr>
          <p:nvPr/>
        </p:nvSpPr>
        <p:spPr>
          <a:xfrm>
            <a:off x="5414083" y="319895"/>
            <a:ext cx="6623554" cy="2215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latin typeface="Segoe UI" panose="020B0502040204020203" pitchFamily="34" charset="0"/>
                <a:cs typeface="Segoe UI" panose="020B0502040204020203" pitchFamily="34" charset="0"/>
              </a:rPr>
              <a:t>COMSOL </a:t>
            </a:r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Conference – Europe | 14-15 October 2020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0" name="Segnaposto immagine 2">
            <a:extLst>
              <a:ext uri="{FF2B5EF4-FFF2-40B4-BE49-F238E27FC236}">
                <a16:creationId xmlns:a16="http://schemas.microsoft.com/office/drawing/2014/main" id="{D8485D77-A760-48E8-9C50-6A6D1A3B2A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9" r="24989"/>
          <a:stretch/>
        </p:blipFill>
        <p:spPr>
          <a:xfrm>
            <a:off x="0" y="0"/>
            <a:ext cx="5186723" cy="6858000"/>
          </a:xfrm>
        </p:spPr>
      </p:pic>
      <p:sp>
        <p:nvSpPr>
          <p:cNvPr id="12" name="Parallelogram 3">
            <a:extLst>
              <a:ext uri="{FF2B5EF4-FFF2-40B4-BE49-F238E27FC236}">
                <a16:creationId xmlns:a16="http://schemas.microsoft.com/office/drawing/2014/main" id="{16A7A430-9D0F-4A0E-8F69-93AAD3308132}"/>
              </a:ext>
            </a:extLst>
          </p:cNvPr>
          <p:cNvSpPr/>
          <p:nvPr/>
        </p:nvSpPr>
        <p:spPr>
          <a:xfrm>
            <a:off x="1862281" y="2409635"/>
            <a:ext cx="3348000" cy="4464000"/>
          </a:xfrm>
          <a:custGeom>
            <a:avLst/>
            <a:gdLst>
              <a:gd name="connsiteX0" fmla="*/ 0 w 2466575"/>
              <a:gd name="connsiteY0" fmla="*/ 4437435 h 4437435"/>
              <a:gd name="connsiteX1" fmla="*/ 1109021 w 2466575"/>
              <a:gd name="connsiteY1" fmla="*/ 0 h 4437435"/>
              <a:gd name="connsiteX2" fmla="*/ 2466575 w 2466575"/>
              <a:gd name="connsiteY2" fmla="*/ 0 h 4437435"/>
              <a:gd name="connsiteX3" fmla="*/ 1357554 w 2466575"/>
              <a:gd name="connsiteY3" fmla="*/ 4437435 h 4437435"/>
              <a:gd name="connsiteX4" fmla="*/ 0 w 2466575"/>
              <a:gd name="connsiteY4" fmla="*/ 4437435 h 4437435"/>
              <a:gd name="connsiteX0" fmla="*/ 0 w 2466575"/>
              <a:gd name="connsiteY0" fmla="*/ 4437435 h 4437435"/>
              <a:gd name="connsiteX1" fmla="*/ 1118546 w 2466575"/>
              <a:gd name="connsiteY1" fmla="*/ 9525 h 4437435"/>
              <a:gd name="connsiteX2" fmla="*/ 2466575 w 2466575"/>
              <a:gd name="connsiteY2" fmla="*/ 0 h 4437435"/>
              <a:gd name="connsiteX3" fmla="*/ 1357554 w 2466575"/>
              <a:gd name="connsiteY3" fmla="*/ 4437435 h 4437435"/>
              <a:gd name="connsiteX4" fmla="*/ 0 w 2466575"/>
              <a:gd name="connsiteY4" fmla="*/ 4437435 h 4437435"/>
              <a:gd name="connsiteX0" fmla="*/ 0 w 2466575"/>
              <a:gd name="connsiteY0" fmla="*/ 4439130 h 4439130"/>
              <a:gd name="connsiteX1" fmla="*/ 1124156 w 2466575"/>
              <a:gd name="connsiteY1" fmla="*/ 0 h 4439130"/>
              <a:gd name="connsiteX2" fmla="*/ 2466575 w 2466575"/>
              <a:gd name="connsiteY2" fmla="*/ 1695 h 4439130"/>
              <a:gd name="connsiteX3" fmla="*/ 1357554 w 2466575"/>
              <a:gd name="connsiteY3" fmla="*/ 4439130 h 4439130"/>
              <a:gd name="connsiteX4" fmla="*/ 0 w 2466575"/>
              <a:gd name="connsiteY4" fmla="*/ 4439130 h 4439130"/>
              <a:gd name="connsiteX0" fmla="*/ 0 w 2477794"/>
              <a:gd name="connsiteY0" fmla="*/ 4439130 h 4439130"/>
              <a:gd name="connsiteX1" fmla="*/ 1124156 w 2477794"/>
              <a:gd name="connsiteY1" fmla="*/ 0 h 4439130"/>
              <a:gd name="connsiteX2" fmla="*/ 2477794 w 2477794"/>
              <a:gd name="connsiteY2" fmla="*/ 7305 h 4439130"/>
              <a:gd name="connsiteX3" fmla="*/ 1357554 w 2477794"/>
              <a:gd name="connsiteY3" fmla="*/ 4439130 h 4439130"/>
              <a:gd name="connsiteX4" fmla="*/ 0 w 2477794"/>
              <a:gd name="connsiteY4" fmla="*/ 4439130 h 443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7794" h="4439130">
                <a:moveTo>
                  <a:pt x="0" y="4439130"/>
                </a:moveTo>
                <a:lnTo>
                  <a:pt x="1124156" y="0"/>
                </a:lnTo>
                <a:lnTo>
                  <a:pt x="2477794" y="7305"/>
                </a:lnTo>
                <a:lnTo>
                  <a:pt x="1357554" y="4439130"/>
                </a:lnTo>
                <a:lnTo>
                  <a:pt x="0" y="4439130"/>
                </a:lnTo>
                <a:close/>
              </a:path>
            </a:pathLst>
          </a:custGeom>
          <a:solidFill>
            <a:srgbClr val="224F6E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7586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2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2" name="Rettangolo 1">
            <a:extLst>
              <a:ext uri="{FF2B5EF4-FFF2-40B4-BE49-F238E27FC236}">
                <a16:creationId xmlns:a16="http://schemas.microsoft.com/office/drawing/2014/main" id="{A4D6F0FF-CE07-4785-ABC5-FC219481DFC0}"/>
              </a:ext>
            </a:extLst>
          </p:cNvPr>
          <p:cNvSpPr/>
          <p:nvPr/>
        </p:nvSpPr>
        <p:spPr>
          <a:xfrm>
            <a:off x="300879" y="324260"/>
            <a:ext cx="787545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DTT receivers on mobile terminals</a:t>
            </a:r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Capacitive Coupling Element (CCE) based antenna solutions</a:t>
            </a:r>
            <a:endParaRPr lang="en-US" sz="2000" b="1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9" descr="http://static.androidiani.com/wp-content/uploads/2014/03/low-cost_tablets.jpg">
            <a:extLst>
              <a:ext uri="{FF2B5EF4-FFF2-40B4-BE49-F238E27FC236}">
                <a16:creationId xmlns:a16="http://schemas.microsoft.com/office/drawing/2014/main" id="{BD8900EA-5BA9-4748-B4C0-E654D21D2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7289" y="1624863"/>
            <a:ext cx="2751117" cy="162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5">
            <a:extLst>
              <a:ext uri="{FF2B5EF4-FFF2-40B4-BE49-F238E27FC236}">
                <a16:creationId xmlns:a16="http://schemas.microsoft.com/office/drawing/2014/main" id="{0187E45C-AC79-46E0-954C-1F633095C7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82620" y="1222958"/>
            <a:ext cx="541709" cy="993798"/>
            <a:chOff x="2474" y="2489"/>
            <a:chExt cx="206" cy="532"/>
          </a:xfrm>
        </p:grpSpPr>
        <p:grpSp>
          <p:nvGrpSpPr>
            <p:cNvPr id="10" name="Group 6">
              <a:extLst>
                <a:ext uri="{FF2B5EF4-FFF2-40B4-BE49-F238E27FC236}">
                  <a16:creationId xmlns:a16="http://schemas.microsoft.com/office/drawing/2014/main" id="{A928C5E2-E014-46FA-91ED-B7BAE1BCCF8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7039688">
              <a:off x="2567" y="2453"/>
              <a:ext cx="54" cy="125"/>
              <a:chOff x="457" y="956"/>
              <a:chExt cx="96" cy="187"/>
            </a:xfrm>
          </p:grpSpPr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0E617778-4648-4603-B671-71D8CDFBA8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192E441E-74C8-4241-A49E-CACEBE6BB8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AB4AA239-45FB-4AE3-84D9-FBCDE621EBF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C661FC11-8A30-4FC0-9CDB-9DB9CE68B05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  <p:grpSp>
          <p:nvGrpSpPr>
            <p:cNvPr id="11" name="Group 11">
              <a:extLst>
                <a:ext uri="{FF2B5EF4-FFF2-40B4-BE49-F238E27FC236}">
                  <a16:creationId xmlns:a16="http://schemas.microsoft.com/office/drawing/2014/main" id="{868862BB-6AD3-42FA-93F6-E0E77C5DF7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13688">
              <a:off x="2499" y="2508"/>
              <a:ext cx="42" cy="118"/>
              <a:chOff x="457" y="956"/>
              <a:chExt cx="96" cy="187"/>
            </a:xfrm>
          </p:grpSpPr>
          <p:sp>
            <p:nvSpPr>
              <p:cNvPr id="26" name="Freeform 12">
                <a:extLst>
                  <a:ext uri="{FF2B5EF4-FFF2-40B4-BE49-F238E27FC236}">
                    <a16:creationId xmlns:a16="http://schemas.microsoft.com/office/drawing/2014/main" id="{2DF4B09B-9AB8-4DE8-91FE-989CB49744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27" name="Freeform 13">
                <a:extLst>
                  <a:ext uri="{FF2B5EF4-FFF2-40B4-BE49-F238E27FC236}">
                    <a16:creationId xmlns:a16="http://schemas.microsoft.com/office/drawing/2014/main" id="{91886EEA-2F8D-459C-AD70-D71C561802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C9394039-50E0-416E-82E2-D2D7B69C7B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73CB14AE-3E32-4BC1-9A86-44D3159867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</p:grp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098EE957-5A69-44B4-B0B8-C75B56C98A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4" y="2541"/>
              <a:ext cx="206" cy="480"/>
              <a:chOff x="2959" y="2679"/>
              <a:chExt cx="390" cy="83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0D687FD-48A1-4621-A347-5306DBCA8D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9" y="2775"/>
                <a:ext cx="390" cy="743"/>
                <a:chOff x="776" y="2263"/>
                <a:chExt cx="126" cy="291"/>
              </a:xfrm>
            </p:grpSpPr>
            <p:sp>
              <p:nvSpPr>
                <p:cNvPr id="22" name="Freeform 18">
                  <a:extLst>
                    <a:ext uri="{FF2B5EF4-FFF2-40B4-BE49-F238E27FC236}">
                      <a16:creationId xmlns:a16="http://schemas.microsoft.com/office/drawing/2014/main" id="{393A4733-0DE2-4A5D-8A40-4C1D71065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" y="2324"/>
                  <a:ext cx="106" cy="203"/>
                </a:xfrm>
                <a:custGeom>
                  <a:avLst/>
                  <a:gdLst>
                    <a:gd name="T0" fmla="*/ 53 w 106"/>
                    <a:gd name="T1" fmla="*/ 203 h 203"/>
                    <a:gd name="T2" fmla="*/ 106 w 106"/>
                    <a:gd name="T3" fmla="*/ 173 h 203"/>
                    <a:gd name="T4" fmla="*/ 18 w 106"/>
                    <a:gd name="T5" fmla="*/ 123 h 203"/>
                    <a:gd name="T6" fmla="*/ 79 w 106"/>
                    <a:gd name="T7" fmla="*/ 88 h 203"/>
                    <a:gd name="T8" fmla="*/ 33 w 106"/>
                    <a:gd name="T9" fmla="*/ 62 h 203"/>
                    <a:gd name="T10" fmla="*/ 68 w 106"/>
                    <a:gd name="T11" fmla="*/ 43 h 203"/>
                    <a:gd name="T12" fmla="*/ 40 w 106"/>
                    <a:gd name="T13" fmla="*/ 27 h 203"/>
                    <a:gd name="T14" fmla="*/ 62 w 106"/>
                    <a:gd name="T15" fmla="*/ 14 h 203"/>
                    <a:gd name="T16" fmla="*/ 45 w 106"/>
                    <a:gd name="T17" fmla="*/ 4 h 203"/>
                    <a:gd name="T18" fmla="*/ 52 w 106"/>
                    <a:gd name="T19" fmla="*/ 0 h 203"/>
                    <a:gd name="T20" fmla="*/ 60 w 106"/>
                    <a:gd name="T21" fmla="*/ 4 h 203"/>
                    <a:gd name="T22" fmla="*/ 43 w 106"/>
                    <a:gd name="T23" fmla="*/ 14 h 203"/>
                    <a:gd name="T24" fmla="*/ 65 w 106"/>
                    <a:gd name="T25" fmla="*/ 27 h 203"/>
                    <a:gd name="T26" fmla="*/ 37 w 106"/>
                    <a:gd name="T27" fmla="*/ 43 h 203"/>
                    <a:gd name="T28" fmla="*/ 71 w 106"/>
                    <a:gd name="T29" fmla="*/ 62 h 203"/>
                    <a:gd name="T30" fmla="*/ 27 w 106"/>
                    <a:gd name="T31" fmla="*/ 88 h 203"/>
                    <a:gd name="T32" fmla="*/ 88 w 106"/>
                    <a:gd name="T33" fmla="*/ 123 h 203"/>
                    <a:gd name="T34" fmla="*/ 0 w 106"/>
                    <a:gd name="T35" fmla="*/ 173 h 203"/>
                    <a:gd name="T36" fmla="*/ 53 w 106"/>
                    <a:gd name="T37" fmla="*/ 203 h 20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6"/>
                    <a:gd name="T58" fmla="*/ 0 h 203"/>
                    <a:gd name="T59" fmla="*/ 106 w 106"/>
                    <a:gd name="T60" fmla="*/ 203 h 203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6" h="203">
                      <a:moveTo>
                        <a:pt x="53" y="203"/>
                      </a:moveTo>
                      <a:lnTo>
                        <a:pt x="106" y="173"/>
                      </a:lnTo>
                      <a:lnTo>
                        <a:pt x="18" y="123"/>
                      </a:lnTo>
                      <a:lnTo>
                        <a:pt x="79" y="88"/>
                      </a:lnTo>
                      <a:lnTo>
                        <a:pt x="33" y="62"/>
                      </a:lnTo>
                      <a:lnTo>
                        <a:pt x="68" y="43"/>
                      </a:lnTo>
                      <a:lnTo>
                        <a:pt x="40" y="27"/>
                      </a:lnTo>
                      <a:lnTo>
                        <a:pt x="62" y="14"/>
                      </a:lnTo>
                      <a:lnTo>
                        <a:pt x="45" y="4"/>
                      </a:lnTo>
                      <a:lnTo>
                        <a:pt x="52" y="0"/>
                      </a:lnTo>
                      <a:lnTo>
                        <a:pt x="60" y="4"/>
                      </a:lnTo>
                      <a:lnTo>
                        <a:pt x="43" y="14"/>
                      </a:lnTo>
                      <a:lnTo>
                        <a:pt x="65" y="27"/>
                      </a:lnTo>
                      <a:lnTo>
                        <a:pt x="37" y="43"/>
                      </a:lnTo>
                      <a:lnTo>
                        <a:pt x="71" y="62"/>
                      </a:lnTo>
                      <a:lnTo>
                        <a:pt x="27" y="88"/>
                      </a:lnTo>
                      <a:lnTo>
                        <a:pt x="88" y="123"/>
                      </a:lnTo>
                      <a:lnTo>
                        <a:pt x="0" y="173"/>
                      </a:lnTo>
                      <a:lnTo>
                        <a:pt x="53" y="203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23" name="Line 19">
                  <a:extLst>
                    <a:ext uri="{FF2B5EF4-FFF2-40B4-BE49-F238E27FC236}">
                      <a16:creationId xmlns:a16="http://schemas.microsoft.com/office/drawing/2014/main" id="{4B33BC87-FA25-4B8B-9BB5-25040A9B35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8" y="2263"/>
                  <a:ext cx="1" cy="291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24" name="Freeform 20">
                  <a:extLst>
                    <a:ext uri="{FF2B5EF4-FFF2-40B4-BE49-F238E27FC236}">
                      <a16:creationId xmlns:a16="http://schemas.microsoft.com/office/drawing/2014/main" id="{9C02BA72-6735-4982-8AAA-880FDD44B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2328"/>
                  <a:ext cx="87" cy="168"/>
                </a:xfrm>
                <a:custGeom>
                  <a:avLst/>
                  <a:gdLst>
                    <a:gd name="T0" fmla="*/ 43 w 87"/>
                    <a:gd name="T1" fmla="*/ 168 h 168"/>
                    <a:gd name="T2" fmla="*/ 0 w 87"/>
                    <a:gd name="T3" fmla="*/ 143 h 168"/>
                    <a:gd name="T4" fmla="*/ 74 w 87"/>
                    <a:gd name="T5" fmla="*/ 102 h 168"/>
                    <a:gd name="T6" fmla="*/ 20 w 87"/>
                    <a:gd name="T7" fmla="*/ 71 h 168"/>
                    <a:gd name="T8" fmla="*/ 60 w 87"/>
                    <a:gd name="T9" fmla="*/ 48 h 168"/>
                    <a:gd name="T10" fmla="*/ 29 w 87"/>
                    <a:gd name="T11" fmla="*/ 30 h 168"/>
                    <a:gd name="T12" fmla="*/ 54 w 87"/>
                    <a:gd name="T13" fmla="*/ 16 h 168"/>
                    <a:gd name="T14" fmla="*/ 35 w 87"/>
                    <a:gd name="T15" fmla="*/ 5 h 168"/>
                    <a:gd name="T16" fmla="*/ 43 w 87"/>
                    <a:gd name="T17" fmla="*/ 0 h 168"/>
                    <a:gd name="T18" fmla="*/ 51 w 87"/>
                    <a:gd name="T19" fmla="*/ 5 h 168"/>
                    <a:gd name="T20" fmla="*/ 33 w 87"/>
                    <a:gd name="T21" fmla="*/ 16 h 168"/>
                    <a:gd name="T22" fmla="*/ 58 w 87"/>
                    <a:gd name="T23" fmla="*/ 30 h 168"/>
                    <a:gd name="T24" fmla="*/ 26 w 87"/>
                    <a:gd name="T25" fmla="*/ 48 h 168"/>
                    <a:gd name="T26" fmla="*/ 66 w 87"/>
                    <a:gd name="T27" fmla="*/ 71 h 168"/>
                    <a:gd name="T28" fmla="*/ 13 w 87"/>
                    <a:gd name="T29" fmla="*/ 101 h 168"/>
                    <a:gd name="T30" fmla="*/ 87 w 87"/>
                    <a:gd name="T31" fmla="*/ 144 h 168"/>
                    <a:gd name="T32" fmla="*/ 43 w 87"/>
                    <a:gd name="T33" fmla="*/ 168 h 16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87"/>
                    <a:gd name="T52" fmla="*/ 0 h 168"/>
                    <a:gd name="T53" fmla="*/ 87 w 87"/>
                    <a:gd name="T54" fmla="*/ 168 h 16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87" h="168">
                      <a:moveTo>
                        <a:pt x="43" y="168"/>
                      </a:moveTo>
                      <a:lnTo>
                        <a:pt x="0" y="143"/>
                      </a:lnTo>
                      <a:lnTo>
                        <a:pt x="74" y="102"/>
                      </a:lnTo>
                      <a:lnTo>
                        <a:pt x="20" y="71"/>
                      </a:lnTo>
                      <a:lnTo>
                        <a:pt x="60" y="48"/>
                      </a:lnTo>
                      <a:lnTo>
                        <a:pt x="29" y="30"/>
                      </a:lnTo>
                      <a:lnTo>
                        <a:pt x="54" y="16"/>
                      </a:lnTo>
                      <a:lnTo>
                        <a:pt x="35" y="5"/>
                      </a:lnTo>
                      <a:lnTo>
                        <a:pt x="43" y="0"/>
                      </a:lnTo>
                      <a:lnTo>
                        <a:pt x="51" y="5"/>
                      </a:lnTo>
                      <a:lnTo>
                        <a:pt x="33" y="16"/>
                      </a:lnTo>
                      <a:lnTo>
                        <a:pt x="58" y="30"/>
                      </a:lnTo>
                      <a:lnTo>
                        <a:pt x="26" y="48"/>
                      </a:lnTo>
                      <a:lnTo>
                        <a:pt x="66" y="71"/>
                      </a:lnTo>
                      <a:lnTo>
                        <a:pt x="13" y="101"/>
                      </a:lnTo>
                      <a:lnTo>
                        <a:pt x="87" y="144"/>
                      </a:lnTo>
                      <a:lnTo>
                        <a:pt x="43" y="168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25" name="Freeform 21">
                  <a:extLst>
                    <a:ext uri="{FF2B5EF4-FFF2-40B4-BE49-F238E27FC236}">
                      <a16:creationId xmlns:a16="http://schemas.microsoft.com/office/drawing/2014/main" id="{AFBEE159-C0B2-44FB-BF96-ECD505EBFE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" y="2299"/>
                  <a:ext cx="126" cy="255"/>
                </a:xfrm>
                <a:custGeom>
                  <a:avLst/>
                  <a:gdLst>
                    <a:gd name="T0" fmla="*/ 0 w 726"/>
                    <a:gd name="T1" fmla="*/ 0 h 1328"/>
                    <a:gd name="T2" fmla="*/ 0 w 726"/>
                    <a:gd name="T3" fmla="*/ 0 h 1328"/>
                    <a:gd name="T4" fmla="*/ 0 w 726"/>
                    <a:gd name="T5" fmla="*/ 0 h 1328"/>
                    <a:gd name="T6" fmla="*/ 0 w 726"/>
                    <a:gd name="T7" fmla="*/ 0 h 1328"/>
                    <a:gd name="T8" fmla="*/ 0 w 726"/>
                    <a:gd name="T9" fmla="*/ 0 h 1328"/>
                    <a:gd name="T10" fmla="*/ 0 w 726"/>
                    <a:gd name="T11" fmla="*/ 0 h 1328"/>
                    <a:gd name="T12" fmla="*/ 0 w 726"/>
                    <a:gd name="T13" fmla="*/ 0 h 1328"/>
                    <a:gd name="T14" fmla="*/ 0 w 726"/>
                    <a:gd name="T15" fmla="*/ 0 h 1328"/>
                    <a:gd name="T16" fmla="*/ 0 w 726"/>
                    <a:gd name="T17" fmla="*/ 0 h 1328"/>
                    <a:gd name="T18" fmla="*/ 0 w 726"/>
                    <a:gd name="T19" fmla="*/ 0 h 1328"/>
                    <a:gd name="T20" fmla="*/ 0 w 726"/>
                    <a:gd name="T21" fmla="*/ 0 h 1328"/>
                    <a:gd name="T22" fmla="*/ 0 w 726"/>
                    <a:gd name="T23" fmla="*/ 0 h 1328"/>
                    <a:gd name="T24" fmla="*/ 0 w 726"/>
                    <a:gd name="T25" fmla="*/ 0 h 1328"/>
                    <a:gd name="T26" fmla="*/ 0 w 726"/>
                    <a:gd name="T27" fmla="*/ 0 h 1328"/>
                    <a:gd name="T28" fmla="*/ 0 w 726"/>
                    <a:gd name="T29" fmla="*/ 0 h 1328"/>
                    <a:gd name="T30" fmla="*/ 0 w 726"/>
                    <a:gd name="T31" fmla="*/ 0 h 132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726"/>
                    <a:gd name="T49" fmla="*/ 0 h 1328"/>
                    <a:gd name="T50" fmla="*/ 726 w 726"/>
                    <a:gd name="T51" fmla="*/ 1328 h 132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726" h="1328">
                      <a:moveTo>
                        <a:pt x="0" y="1160"/>
                      </a:moveTo>
                      <a:cubicBezTo>
                        <a:pt x="147" y="835"/>
                        <a:pt x="251" y="497"/>
                        <a:pt x="311" y="150"/>
                      </a:cubicBezTo>
                      <a:lnTo>
                        <a:pt x="327" y="149"/>
                      </a:lnTo>
                      <a:cubicBezTo>
                        <a:pt x="331" y="100"/>
                        <a:pt x="335" y="50"/>
                        <a:pt x="338" y="1"/>
                      </a:cubicBezTo>
                      <a:cubicBezTo>
                        <a:pt x="351" y="1"/>
                        <a:pt x="364" y="0"/>
                        <a:pt x="377" y="0"/>
                      </a:cubicBezTo>
                      <a:cubicBezTo>
                        <a:pt x="378" y="49"/>
                        <a:pt x="381" y="97"/>
                        <a:pt x="385" y="146"/>
                      </a:cubicBezTo>
                      <a:cubicBezTo>
                        <a:pt x="391" y="147"/>
                        <a:pt x="397" y="149"/>
                        <a:pt x="402" y="150"/>
                      </a:cubicBezTo>
                      <a:cubicBezTo>
                        <a:pt x="460" y="498"/>
                        <a:pt x="569" y="838"/>
                        <a:pt x="726" y="1160"/>
                      </a:cubicBezTo>
                      <a:lnTo>
                        <a:pt x="666" y="1035"/>
                      </a:lnTo>
                      <a:lnTo>
                        <a:pt x="361" y="1191"/>
                      </a:lnTo>
                      <a:lnTo>
                        <a:pt x="359" y="1328"/>
                      </a:lnTo>
                      <a:lnTo>
                        <a:pt x="361" y="1191"/>
                      </a:lnTo>
                      <a:lnTo>
                        <a:pt x="56" y="1034"/>
                      </a:lnTo>
                      <a:lnTo>
                        <a:pt x="0" y="1160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</p:grpSp>
          <p:grpSp>
            <p:nvGrpSpPr>
              <p:cNvPr id="19" name="Group 22">
                <a:extLst>
                  <a:ext uri="{FF2B5EF4-FFF2-40B4-BE49-F238E27FC236}">
                    <a16:creationId xmlns:a16="http://schemas.microsoft.com/office/drawing/2014/main" id="{2338AEE6-B319-4E9E-BFA3-46DF540F33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4" y="2679"/>
                <a:ext cx="34" cy="173"/>
                <a:chOff x="1277" y="2487"/>
                <a:chExt cx="161" cy="446"/>
              </a:xfrm>
            </p:grpSpPr>
            <p:sp>
              <p:nvSpPr>
                <p:cNvPr id="20" name="Freeform 23">
                  <a:extLst>
                    <a:ext uri="{FF2B5EF4-FFF2-40B4-BE49-F238E27FC236}">
                      <a16:creationId xmlns:a16="http://schemas.microsoft.com/office/drawing/2014/main" id="{4D77CA3D-FD7A-4ADE-8AE9-BB0D8B448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9" y="2487"/>
                  <a:ext cx="157" cy="108"/>
                </a:xfrm>
                <a:custGeom>
                  <a:avLst/>
                  <a:gdLst>
                    <a:gd name="T0" fmla="*/ 19 w 162"/>
                    <a:gd name="T1" fmla="*/ 0 h 108"/>
                    <a:gd name="T2" fmla="*/ 126 w 162"/>
                    <a:gd name="T3" fmla="*/ 27 h 108"/>
                    <a:gd name="T4" fmla="*/ 0 w 162"/>
                    <a:gd name="T5" fmla="*/ 108 h 108"/>
                    <a:gd name="T6" fmla="*/ 19 w 162"/>
                    <a:gd name="T7" fmla="*/ 0 h 1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108"/>
                    <a:gd name="T14" fmla="*/ 162 w 162"/>
                    <a:gd name="T15" fmla="*/ 108 h 1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108">
                      <a:moveTo>
                        <a:pt x="27" y="0"/>
                      </a:moveTo>
                      <a:lnTo>
                        <a:pt x="162" y="27"/>
                      </a:lnTo>
                      <a:lnTo>
                        <a:pt x="0" y="108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  <p:sp>
              <p:nvSpPr>
                <p:cNvPr id="21" name="Freeform 24">
                  <a:extLst>
                    <a:ext uri="{FF2B5EF4-FFF2-40B4-BE49-F238E27FC236}">
                      <a16:creationId xmlns:a16="http://schemas.microsoft.com/office/drawing/2014/main" id="{8062ABBA-B0B3-4496-9499-02E65BC95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" y="2513"/>
                  <a:ext cx="161" cy="420"/>
                </a:xfrm>
                <a:custGeom>
                  <a:avLst/>
                  <a:gdLst>
                    <a:gd name="T0" fmla="*/ 2 w 161"/>
                    <a:gd name="T1" fmla="*/ 84 h 420"/>
                    <a:gd name="T2" fmla="*/ 161 w 161"/>
                    <a:gd name="T3" fmla="*/ 0 h 420"/>
                    <a:gd name="T4" fmla="*/ 158 w 161"/>
                    <a:gd name="T5" fmla="*/ 312 h 420"/>
                    <a:gd name="T6" fmla="*/ 0 w 161"/>
                    <a:gd name="T7" fmla="*/ 420 h 420"/>
                    <a:gd name="T8" fmla="*/ 2 w 161"/>
                    <a:gd name="T9" fmla="*/ 8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420"/>
                    <a:gd name="T17" fmla="*/ 161 w 161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420">
                      <a:moveTo>
                        <a:pt x="2" y="84"/>
                      </a:moveTo>
                      <a:lnTo>
                        <a:pt x="161" y="0"/>
                      </a:lnTo>
                      <a:lnTo>
                        <a:pt x="158" y="312"/>
                      </a:lnTo>
                      <a:lnTo>
                        <a:pt x="0" y="420"/>
                      </a:lnTo>
                      <a:lnTo>
                        <a:pt x="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</p:grpSp>
        </p:grpSp>
        <p:grpSp>
          <p:nvGrpSpPr>
            <p:cNvPr id="13" name="Group 25">
              <a:extLst>
                <a:ext uri="{FF2B5EF4-FFF2-40B4-BE49-F238E27FC236}">
                  <a16:creationId xmlns:a16="http://schemas.microsoft.com/office/drawing/2014/main" id="{CDA9733D-A6E0-4BA9-91E6-9ABE217DDD80}"/>
                </a:ext>
              </a:extLst>
            </p:cNvPr>
            <p:cNvGrpSpPr>
              <a:grpSpLocks/>
            </p:cNvGrpSpPr>
            <p:nvPr/>
          </p:nvGrpSpPr>
          <p:grpSpPr bwMode="auto">
            <a:xfrm rot="3349453">
              <a:off x="2574" y="2546"/>
              <a:ext cx="41" cy="113"/>
              <a:chOff x="2663" y="1500"/>
              <a:chExt cx="77" cy="179"/>
            </a:xfrm>
          </p:grpSpPr>
          <p:sp>
            <p:nvSpPr>
              <p:cNvPr id="14" name="Freeform 26">
                <a:extLst>
                  <a:ext uri="{FF2B5EF4-FFF2-40B4-BE49-F238E27FC236}">
                    <a16:creationId xmlns:a16="http://schemas.microsoft.com/office/drawing/2014/main" id="{CE9A00C9-42C4-402D-8B83-0E8268931F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04" y="1500"/>
                <a:ext cx="36" cy="179"/>
              </a:xfrm>
              <a:custGeom>
                <a:avLst/>
                <a:gdLst>
                  <a:gd name="T0" fmla="*/ 0 w 89"/>
                  <a:gd name="T1" fmla="*/ 0 h 375"/>
                  <a:gd name="T2" fmla="*/ 0 w 89"/>
                  <a:gd name="T3" fmla="*/ 0 h 375"/>
                  <a:gd name="T4" fmla="*/ 0 w 89"/>
                  <a:gd name="T5" fmla="*/ 0 h 375"/>
                  <a:gd name="T6" fmla="*/ 0 w 89"/>
                  <a:gd name="T7" fmla="*/ 0 h 375"/>
                  <a:gd name="T8" fmla="*/ 0 w 89"/>
                  <a:gd name="T9" fmla="*/ 0 h 375"/>
                  <a:gd name="T10" fmla="*/ 0 w 89"/>
                  <a:gd name="T11" fmla="*/ 0 h 375"/>
                  <a:gd name="T12" fmla="*/ 0 w 89"/>
                  <a:gd name="T13" fmla="*/ 0 h 375"/>
                  <a:gd name="T14" fmla="*/ 0 w 89"/>
                  <a:gd name="T15" fmla="*/ 0 h 375"/>
                  <a:gd name="T16" fmla="*/ 0 w 89"/>
                  <a:gd name="T17" fmla="*/ 0 h 375"/>
                  <a:gd name="T18" fmla="*/ 0 w 89"/>
                  <a:gd name="T19" fmla="*/ 0 h 375"/>
                  <a:gd name="T20" fmla="*/ 0 w 89"/>
                  <a:gd name="T21" fmla="*/ 0 h 375"/>
                  <a:gd name="T22" fmla="*/ 0 w 89"/>
                  <a:gd name="T23" fmla="*/ 0 h 375"/>
                  <a:gd name="T24" fmla="*/ 0 w 89"/>
                  <a:gd name="T25" fmla="*/ 0 h 375"/>
                  <a:gd name="T26" fmla="*/ 0 w 89"/>
                  <a:gd name="T27" fmla="*/ 0 h 375"/>
                  <a:gd name="T28" fmla="*/ 0 w 89"/>
                  <a:gd name="T29" fmla="*/ 0 h 375"/>
                  <a:gd name="T30" fmla="*/ 0 w 89"/>
                  <a:gd name="T31" fmla="*/ 0 h 375"/>
                  <a:gd name="T32" fmla="*/ 0 w 89"/>
                  <a:gd name="T33" fmla="*/ 0 h 375"/>
                  <a:gd name="T34" fmla="*/ 0 w 89"/>
                  <a:gd name="T35" fmla="*/ 0 h 375"/>
                  <a:gd name="T36" fmla="*/ 0 w 89"/>
                  <a:gd name="T37" fmla="*/ 0 h 375"/>
                  <a:gd name="T38" fmla="*/ 0 w 89"/>
                  <a:gd name="T39" fmla="*/ 0 h 375"/>
                  <a:gd name="T40" fmla="*/ 0 w 89"/>
                  <a:gd name="T41" fmla="*/ 0 h 375"/>
                  <a:gd name="T42" fmla="*/ 0 w 89"/>
                  <a:gd name="T43" fmla="*/ 0 h 375"/>
                  <a:gd name="T44" fmla="*/ 0 w 89"/>
                  <a:gd name="T45" fmla="*/ 0 h 375"/>
                  <a:gd name="T46" fmla="*/ 0 w 89"/>
                  <a:gd name="T47" fmla="*/ 0 h 375"/>
                  <a:gd name="T48" fmla="*/ 0 w 89"/>
                  <a:gd name="T49" fmla="*/ 0 h 375"/>
                  <a:gd name="T50" fmla="*/ 0 w 89"/>
                  <a:gd name="T51" fmla="*/ 0 h 375"/>
                  <a:gd name="T52" fmla="*/ 0 w 89"/>
                  <a:gd name="T53" fmla="*/ 0 h 375"/>
                  <a:gd name="T54" fmla="*/ 0 w 89"/>
                  <a:gd name="T55" fmla="*/ 0 h 375"/>
                  <a:gd name="T56" fmla="*/ 0 w 89"/>
                  <a:gd name="T57" fmla="*/ 0 h 375"/>
                  <a:gd name="T58" fmla="*/ 0 w 89"/>
                  <a:gd name="T59" fmla="*/ 0 h 375"/>
                  <a:gd name="T60" fmla="*/ 0 w 89"/>
                  <a:gd name="T61" fmla="*/ 0 h 375"/>
                  <a:gd name="T62" fmla="*/ 0 w 89"/>
                  <a:gd name="T63" fmla="*/ 0 h 375"/>
                  <a:gd name="T64" fmla="*/ 0 w 89"/>
                  <a:gd name="T65" fmla="*/ 0 h 375"/>
                  <a:gd name="T66" fmla="*/ 0 w 89"/>
                  <a:gd name="T67" fmla="*/ 1 h 375"/>
                  <a:gd name="T68" fmla="*/ 0 w 89"/>
                  <a:gd name="T69" fmla="*/ 1 h 375"/>
                  <a:gd name="T70" fmla="*/ 0 w 89"/>
                  <a:gd name="T71" fmla="*/ 1 h 375"/>
                  <a:gd name="T72" fmla="*/ 0 w 89"/>
                  <a:gd name="T73" fmla="*/ 1 h 375"/>
                  <a:gd name="T74" fmla="*/ 0 w 89"/>
                  <a:gd name="T75" fmla="*/ 1 h 375"/>
                  <a:gd name="T76" fmla="*/ 0 w 89"/>
                  <a:gd name="T77" fmla="*/ 1 h 375"/>
                  <a:gd name="T78" fmla="*/ 0 w 89"/>
                  <a:gd name="T79" fmla="*/ 1 h 375"/>
                  <a:gd name="T80" fmla="*/ 0 w 89"/>
                  <a:gd name="T81" fmla="*/ 1 h 375"/>
                  <a:gd name="T82" fmla="*/ 0 w 89"/>
                  <a:gd name="T83" fmla="*/ 1 h 375"/>
                  <a:gd name="T84" fmla="*/ 0 w 89"/>
                  <a:gd name="T85" fmla="*/ 1 h 375"/>
                  <a:gd name="T86" fmla="*/ 0 w 89"/>
                  <a:gd name="T87" fmla="*/ 1 h 375"/>
                  <a:gd name="T88" fmla="*/ 0 w 89"/>
                  <a:gd name="T89" fmla="*/ 1 h 375"/>
                  <a:gd name="T90" fmla="*/ 0 w 89"/>
                  <a:gd name="T91" fmla="*/ 1 h 375"/>
                  <a:gd name="T92" fmla="*/ 0 w 89"/>
                  <a:gd name="T93" fmla="*/ 1 h 375"/>
                  <a:gd name="T94" fmla="*/ 0 w 89"/>
                  <a:gd name="T95" fmla="*/ 1 h 375"/>
                  <a:gd name="T96" fmla="*/ 0 w 89"/>
                  <a:gd name="T97" fmla="*/ 0 h 375"/>
                  <a:gd name="T98" fmla="*/ 0 w 89"/>
                  <a:gd name="T99" fmla="*/ 0 h 375"/>
                  <a:gd name="T100" fmla="*/ 0 w 89"/>
                  <a:gd name="T101" fmla="*/ 0 h 375"/>
                  <a:gd name="T102" fmla="*/ 0 w 89"/>
                  <a:gd name="T103" fmla="*/ 0 h 375"/>
                  <a:gd name="T104" fmla="*/ 0 w 89"/>
                  <a:gd name="T105" fmla="*/ 0 h 37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9"/>
                  <a:gd name="T160" fmla="*/ 0 h 375"/>
                  <a:gd name="T161" fmla="*/ 89 w 89"/>
                  <a:gd name="T162" fmla="*/ 375 h 37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9" h="375">
                    <a:moveTo>
                      <a:pt x="89" y="188"/>
                    </a:moveTo>
                    <a:lnTo>
                      <a:pt x="88" y="161"/>
                    </a:lnTo>
                    <a:lnTo>
                      <a:pt x="85" y="136"/>
                    </a:lnTo>
                    <a:lnTo>
                      <a:pt x="78" y="111"/>
                    </a:lnTo>
                    <a:lnTo>
                      <a:pt x="70" y="86"/>
                    </a:lnTo>
                    <a:lnTo>
                      <a:pt x="58" y="63"/>
                    </a:lnTo>
                    <a:lnTo>
                      <a:pt x="45" y="41"/>
                    </a:lnTo>
                    <a:lnTo>
                      <a:pt x="30" y="2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17" y="30"/>
                    </a:lnTo>
                    <a:lnTo>
                      <a:pt x="31" y="50"/>
                    </a:lnTo>
                    <a:lnTo>
                      <a:pt x="43" y="70"/>
                    </a:lnTo>
                    <a:lnTo>
                      <a:pt x="54" y="92"/>
                    </a:lnTo>
                    <a:lnTo>
                      <a:pt x="63" y="115"/>
                    </a:lnTo>
                    <a:lnTo>
                      <a:pt x="69" y="139"/>
                    </a:lnTo>
                    <a:lnTo>
                      <a:pt x="72" y="164"/>
                    </a:lnTo>
                    <a:lnTo>
                      <a:pt x="73" y="188"/>
                    </a:lnTo>
                    <a:lnTo>
                      <a:pt x="72" y="213"/>
                    </a:lnTo>
                    <a:lnTo>
                      <a:pt x="68" y="238"/>
                    </a:lnTo>
                    <a:lnTo>
                      <a:pt x="62" y="263"/>
                    </a:lnTo>
                    <a:lnTo>
                      <a:pt x="54" y="284"/>
                    </a:lnTo>
                    <a:lnTo>
                      <a:pt x="42" y="308"/>
                    </a:lnTo>
                    <a:lnTo>
                      <a:pt x="30" y="327"/>
                    </a:lnTo>
                    <a:lnTo>
                      <a:pt x="16" y="347"/>
                    </a:lnTo>
                    <a:lnTo>
                      <a:pt x="0" y="365"/>
                    </a:lnTo>
                    <a:lnTo>
                      <a:pt x="2" y="367"/>
                    </a:lnTo>
                    <a:lnTo>
                      <a:pt x="5" y="370"/>
                    </a:lnTo>
                    <a:lnTo>
                      <a:pt x="8" y="373"/>
                    </a:lnTo>
                    <a:lnTo>
                      <a:pt x="11" y="375"/>
                    </a:lnTo>
                    <a:lnTo>
                      <a:pt x="30" y="356"/>
                    </a:lnTo>
                    <a:lnTo>
                      <a:pt x="45" y="335"/>
                    </a:lnTo>
                    <a:lnTo>
                      <a:pt x="58" y="312"/>
                    </a:lnTo>
                    <a:lnTo>
                      <a:pt x="70" y="289"/>
                    </a:lnTo>
                    <a:lnTo>
                      <a:pt x="78" y="265"/>
                    </a:lnTo>
                    <a:lnTo>
                      <a:pt x="85" y="240"/>
                    </a:lnTo>
                    <a:lnTo>
                      <a:pt x="88" y="214"/>
                    </a:lnTo>
                    <a:lnTo>
                      <a:pt x="89" y="1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5" name="Freeform 27">
                <a:extLst>
                  <a:ext uri="{FF2B5EF4-FFF2-40B4-BE49-F238E27FC236}">
                    <a16:creationId xmlns:a16="http://schemas.microsoft.com/office/drawing/2014/main" id="{7D71E501-CC98-4649-AF55-38F4FDE93F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0" y="1516"/>
                <a:ext cx="31" cy="147"/>
              </a:xfrm>
              <a:custGeom>
                <a:avLst/>
                <a:gdLst>
                  <a:gd name="T0" fmla="*/ 0 w 76"/>
                  <a:gd name="T1" fmla="*/ 1 h 307"/>
                  <a:gd name="T2" fmla="*/ 0 w 76"/>
                  <a:gd name="T3" fmla="*/ 0 h 307"/>
                  <a:gd name="T4" fmla="*/ 0 w 76"/>
                  <a:gd name="T5" fmla="*/ 0 h 307"/>
                  <a:gd name="T6" fmla="*/ 0 w 76"/>
                  <a:gd name="T7" fmla="*/ 0 h 307"/>
                  <a:gd name="T8" fmla="*/ 0 w 76"/>
                  <a:gd name="T9" fmla="*/ 0 h 307"/>
                  <a:gd name="T10" fmla="*/ 0 w 76"/>
                  <a:gd name="T11" fmla="*/ 0 h 307"/>
                  <a:gd name="T12" fmla="*/ 0 w 76"/>
                  <a:gd name="T13" fmla="*/ 0 h 307"/>
                  <a:gd name="T14" fmla="*/ 0 w 76"/>
                  <a:gd name="T15" fmla="*/ 0 h 307"/>
                  <a:gd name="T16" fmla="*/ 0 w 76"/>
                  <a:gd name="T17" fmla="*/ 0 h 307"/>
                  <a:gd name="T18" fmla="*/ 0 w 76"/>
                  <a:gd name="T19" fmla="*/ 0 h 307"/>
                  <a:gd name="T20" fmla="*/ 0 w 76"/>
                  <a:gd name="T21" fmla="*/ 0 h 307"/>
                  <a:gd name="T22" fmla="*/ 0 w 76"/>
                  <a:gd name="T23" fmla="*/ 0 h 307"/>
                  <a:gd name="T24" fmla="*/ 0 w 76"/>
                  <a:gd name="T25" fmla="*/ 0 h 307"/>
                  <a:gd name="T26" fmla="*/ 0 w 76"/>
                  <a:gd name="T27" fmla="*/ 0 h 307"/>
                  <a:gd name="T28" fmla="*/ 0 w 76"/>
                  <a:gd name="T29" fmla="*/ 0 h 307"/>
                  <a:gd name="T30" fmla="*/ 0 w 76"/>
                  <a:gd name="T31" fmla="*/ 0 h 307"/>
                  <a:gd name="T32" fmla="*/ 0 w 76"/>
                  <a:gd name="T33" fmla="*/ 0 h 307"/>
                  <a:gd name="T34" fmla="*/ 0 w 76"/>
                  <a:gd name="T35" fmla="*/ 0 h 307"/>
                  <a:gd name="T36" fmla="*/ 0 w 76"/>
                  <a:gd name="T37" fmla="*/ 0 h 307"/>
                  <a:gd name="T38" fmla="*/ 0 w 76"/>
                  <a:gd name="T39" fmla="*/ 0 h 307"/>
                  <a:gd name="T40" fmla="*/ 0 w 76"/>
                  <a:gd name="T41" fmla="*/ 0 h 307"/>
                  <a:gd name="T42" fmla="*/ 0 w 76"/>
                  <a:gd name="T43" fmla="*/ 0 h 307"/>
                  <a:gd name="T44" fmla="*/ 0 w 76"/>
                  <a:gd name="T45" fmla="*/ 0 h 307"/>
                  <a:gd name="T46" fmla="*/ 0 w 76"/>
                  <a:gd name="T47" fmla="*/ 0 h 307"/>
                  <a:gd name="T48" fmla="*/ 0 w 76"/>
                  <a:gd name="T49" fmla="*/ 0 h 307"/>
                  <a:gd name="T50" fmla="*/ 0 w 76"/>
                  <a:gd name="T51" fmla="*/ 0 h 307"/>
                  <a:gd name="T52" fmla="*/ 0 w 76"/>
                  <a:gd name="T53" fmla="*/ 0 h 307"/>
                  <a:gd name="T54" fmla="*/ 0 w 76"/>
                  <a:gd name="T55" fmla="*/ 0 h 307"/>
                  <a:gd name="T56" fmla="*/ 0 w 76"/>
                  <a:gd name="T57" fmla="*/ 0 h 307"/>
                  <a:gd name="T58" fmla="*/ 0 w 76"/>
                  <a:gd name="T59" fmla="*/ 0 h 307"/>
                  <a:gd name="T60" fmla="*/ 0 w 76"/>
                  <a:gd name="T61" fmla="*/ 0 h 307"/>
                  <a:gd name="T62" fmla="*/ 0 w 76"/>
                  <a:gd name="T63" fmla="*/ 0 h 307"/>
                  <a:gd name="T64" fmla="*/ 0 w 76"/>
                  <a:gd name="T65" fmla="*/ 0 h 307"/>
                  <a:gd name="T66" fmla="*/ 0 w 76"/>
                  <a:gd name="T67" fmla="*/ 0 h 307"/>
                  <a:gd name="T68" fmla="*/ 0 w 76"/>
                  <a:gd name="T69" fmla="*/ 0 h 307"/>
                  <a:gd name="T70" fmla="*/ 0 w 76"/>
                  <a:gd name="T71" fmla="*/ 0 h 307"/>
                  <a:gd name="T72" fmla="*/ 0 w 76"/>
                  <a:gd name="T73" fmla="*/ 0 h 307"/>
                  <a:gd name="T74" fmla="*/ 0 w 76"/>
                  <a:gd name="T75" fmla="*/ 0 h 307"/>
                  <a:gd name="T76" fmla="*/ 0 w 76"/>
                  <a:gd name="T77" fmla="*/ 0 h 307"/>
                  <a:gd name="T78" fmla="*/ 0 w 76"/>
                  <a:gd name="T79" fmla="*/ 0 h 307"/>
                  <a:gd name="T80" fmla="*/ 0 w 76"/>
                  <a:gd name="T81" fmla="*/ 0 h 307"/>
                  <a:gd name="T82" fmla="*/ 0 w 76"/>
                  <a:gd name="T83" fmla="*/ 0 h 307"/>
                  <a:gd name="T84" fmla="*/ 0 w 76"/>
                  <a:gd name="T85" fmla="*/ 0 h 307"/>
                  <a:gd name="T86" fmla="*/ 0 w 76"/>
                  <a:gd name="T87" fmla="*/ 0 h 307"/>
                  <a:gd name="T88" fmla="*/ 0 w 76"/>
                  <a:gd name="T89" fmla="*/ 1 h 307"/>
                  <a:gd name="T90" fmla="*/ 0 w 76"/>
                  <a:gd name="T91" fmla="*/ 1 h 307"/>
                  <a:gd name="T92" fmla="*/ 0 w 76"/>
                  <a:gd name="T93" fmla="*/ 1 h 307"/>
                  <a:gd name="T94" fmla="*/ 0 w 76"/>
                  <a:gd name="T95" fmla="*/ 1 h 307"/>
                  <a:gd name="T96" fmla="*/ 0 w 76"/>
                  <a:gd name="T97" fmla="*/ 1 h 307"/>
                  <a:gd name="T98" fmla="*/ 0 w 76"/>
                  <a:gd name="T99" fmla="*/ 1 h 307"/>
                  <a:gd name="T100" fmla="*/ 0 w 76"/>
                  <a:gd name="T101" fmla="*/ 1 h 307"/>
                  <a:gd name="T102" fmla="*/ 0 w 76"/>
                  <a:gd name="T103" fmla="*/ 1 h 307"/>
                  <a:gd name="T104" fmla="*/ 0 w 76"/>
                  <a:gd name="T105" fmla="*/ 1 h 3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6"/>
                  <a:gd name="T160" fmla="*/ 0 h 307"/>
                  <a:gd name="T161" fmla="*/ 76 w 76"/>
                  <a:gd name="T162" fmla="*/ 307 h 30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6" h="307">
                    <a:moveTo>
                      <a:pt x="13" y="307"/>
                    </a:moveTo>
                    <a:lnTo>
                      <a:pt x="27" y="291"/>
                    </a:lnTo>
                    <a:lnTo>
                      <a:pt x="39" y="274"/>
                    </a:lnTo>
                    <a:lnTo>
                      <a:pt x="51" y="255"/>
                    </a:lnTo>
                    <a:lnTo>
                      <a:pt x="60" y="237"/>
                    </a:lnTo>
                    <a:lnTo>
                      <a:pt x="67" y="216"/>
                    </a:lnTo>
                    <a:lnTo>
                      <a:pt x="71" y="195"/>
                    </a:lnTo>
                    <a:lnTo>
                      <a:pt x="75" y="175"/>
                    </a:lnTo>
                    <a:lnTo>
                      <a:pt x="76" y="153"/>
                    </a:lnTo>
                    <a:lnTo>
                      <a:pt x="75" y="131"/>
                    </a:lnTo>
                    <a:lnTo>
                      <a:pt x="71" y="110"/>
                    </a:lnTo>
                    <a:lnTo>
                      <a:pt x="67" y="89"/>
                    </a:lnTo>
                    <a:lnTo>
                      <a:pt x="60" y="70"/>
                    </a:lnTo>
                    <a:lnTo>
                      <a:pt x="51" y="51"/>
                    </a:lnTo>
                    <a:lnTo>
                      <a:pt x="39" y="33"/>
                    </a:lnTo>
                    <a:lnTo>
                      <a:pt x="27" y="16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5" y="26"/>
                    </a:lnTo>
                    <a:lnTo>
                      <a:pt x="27" y="42"/>
                    </a:lnTo>
                    <a:lnTo>
                      <a:pt x="37" y="58"/>
                    </a:lnTo>
                    <a:lnTo>
                      <a:pt x="45" y="77"/>
                    </a:lnTo>
                    <a:lnTo>
                      <a:pt x="52" y="95"/>
                    </a:lnTo>
                    <a:lnTo>
                      <a:pt x="56" y="114"/>
                    </a:lnTo>
                    <a:lnTo>
                      <a:pt x="59" y="133"/>
                    </a:lnTo>
                    <a:lnTo>
                      <a:pt x="60" y="153"/>
                    </a:lnTo>
                    <a:lnTo>
                      <a:pt x="59" y="173"/>
                    </a:lnTo>
                    <a:lnTo>
                      <a:pt x="55" y="194"/>
                    </a:lnTo>
                    <a:lnTo>
                      <a:pt x="51" y="213"/>
                    </a:lnTo>
                    <a:lnTo>
                      <a:pt x="44" y="231"/>
                    </a:lnTo>
                    <a:lnTo>
                      <a:pt x="36" y="249"/>
                    </a:lnTo>
                    <a:lnTo>
                      <a:pt x="25" y="266"/>
                    </a:lnTo>
                    <a:lnTo>
                      <a:pt x="13" y="281"/>
                    </a:lnTo>
                    <a:lnTo>
                      <a:pt x="0" y="296"/>
                    </a:lnTo>
                    <a:lnTo>
                      <a:pt x="3" y="298"/>
                    </a:lnTo>
                    <a:lnTo>
                      <a:pt x="6" y="301"/>
                    </a:lnTo>
                    <a:lnTo>
                      <a:pt x="9" y="305"/>
                    </a:lnTo>
                    <a:lnTo>
                      <a:pt x="12" y="307"/>
                    </a:lnTo>
                    <a:lnTo>
                      <a:pt x="13" y="30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6" name="Freeform 28">
                <a:extLst>
                  <a:ext uri="{FF2B5EF4-FFF2-40B4-BE49-F238E27FC236}">
                    <a16:creationId xmlns:a16="http://schemas.microsoft.com/office/drawing/2014/main" id="{FB3445E1-3D35-41D0-A062-501F722E01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6" y="1532"/>
                <a:ext cx="25" cy="115"/>
              </a:xfrm>
              <a:custGeom>
                <a:avLst/>
                <a:gdLst>
                  <a:gd name="T0" fmla="*/ 0 w 61"/>
                  <a:gd name="T1" fmla="*/ 0 h 240"/>
                  <a:gd name="T2" fmla="*/ 0 w 61"/>
                  <a:gd name="T3" fmla="*/ 0 h 240"/>
                  <a:gd name="T4" fmla="*/ 0 w 61"/>
                  <a:gd name="T5" fmla="*/ 0 h 240"/>
                  <a:gd name="T6" fmla="*/ 0 w 61"/>
                  <a:gd name="T7" fmla="*/ 0 h 240"/>
                  <a:gd name="T8" fmla="*/ 0 w 61"/>
                  <a:gd name="T9" fmla="*/ 0 h 240"/>
                  <a:gd name="T10" fmla="*/ 0 w 61"/>
                  <a:gd name="T11" fmla="*/ 0 h 240"/>
                  <a:gd name="T12" fmla="*/ 0 w 61"/>
                  <a:gd name="T13" fmla="*/ 0 h 240"/>
                  <a:gd name="T14" fmla="*/ 0 w 61"/>
                  <a:gd name="T15" fmla="*/ 0 h 240"/>
                  <a:gd name="T16" fmla="*/ 0 w 61"/>
                  <a:gd name="T17" fmla="*/ 0 h 240"/>
                  <a:gd name="T18" fmla="*/ 0 w 61"/>
                  <a:gd name="T19" fmla="*/ 0 h 240"/>
                  <a:gd name="T20" fmla="*/ 0 w 61"/>
                  <a:gd name="T21" fmla="*/ 0 h 240"/>
                  <a:gd name="T22" fmla="*/ 0 w 61"/>
                  <a:gd name="T23" fmla="*/ 0 h 240"/>
                  <a:gd name="T24" fmla="*/ 0 w 61"/>
                  <a:gd name="T25" fmla="*/ 0 h 240"/>
                  <a:gd name="T26" fmla="*/ 0 w 61"/>
                  <a:gd name="T27" fmla="*/ 0 h 240"/>
                  <a:gd name="T28" fmla="*/ 0 w 61"/>
                  <a:gd name="T29" fmla="*/ 0 h 240"/>
                  <a:gd name="T30" fmla="*/ 0 w 61"/>
                  <a:gd name="T31" fmla="*/ 0 h 240"/>
                  <a:gd name="T32" fmla="*/ 0 w 61"/>
                  <a:gd name="T33" fmla="*/ 0 h 240"/>
                  <a:gd name="T34" fmla="*/ 0 w 61"/>
                  <a:gd name="T35" fmla="*/ 0 h 240"/>
                  <a:gd name="T36" fmla="*/ 0 w 61"/>
                  <a:gd name="T37" fmla="*/ 0 h 240"/>
                  <a:gd name="T38" fmla="*/ 0 w 61"/>
                  <a:gd name="T39" fmla="*/ 0 h 240"/>
                  <a:gd name="T40" fmla="*/ 0 w 61"/>
                  <a:gd name="T41" fmla="*/ 0 h 240"/>
                  <a:gd name="T42" fmla="*/ 0 w 61"/>
                  <a:gd name="T43" fmla="*/ 0 h 240"/>
                  <a:gd name="T44" fmla="*/ 0 w 61"/>
                  <a:gd name="T45" fmla="*/ 0 h 240"/>
                  <a:gd name="T46" fmla="*/ 0 w 61"/>
                  <a:gd name="T47" fmla="*/ 0 h 240"/>
                  <a:gd name="T48" fmla="*/ 0 w 61"/>
                  <a:gd name="T49" fmla="*/ 0 h 240"/>
                  <a:gd name="T50" fmla="*/ 0 w 61"/>
                  <a:gd name="T51" fmla="*/ 0 h 240"/>
                  <a:gd name="T52" fmla="*/ 0 w 61"/>
                  <a:gd name="T53" fmla="*/ 0 h 240"/>
                  <a:gd name="T54" fmla="*/ 0 w 61"/>
                  <a:gd name="T55" fmla="*/ 0 h 240"/>
                  <a:gd name="T56" fmla="*/ 0 w 61"/>
                  <a:gd name="T57" fmla="*/ 0 h 240"/>
                  <a:gd name="T58" fmla="*/ 0 w 61"/>
                  <a:gd name="T59" fmla="*/ 0 h 240"/>
                  <a:gd name="T60" fmla="*/ 0 w 61"/>
                  <a:gd name="T61" fmla="*/ 0 h 240"/>
                  <a:gd name="T62" fmla="*/ 0 w 61"/>
                  <a:gd name="T63" fmla="*/ 0 h 240"/>
                  <a:gd name="T64" fmla="*/ 0 w 61"/>
                  <a:gd name="T65" fmla="*/ 0 h 240"/>
                  <a:gd name="T66" fmla="*/ 0 w 61"/>
                  <a:gd name="T67" fmla="*/ 0 h 240"/>
                  <a:gd name="T68" fmla="*/ 0 w 61"/>
                  <a:gd name="T69" fmla="*/ 0 h 240"/>
                  <a:gd name="T70" fmla="*/ 0 w 61"/>
                  <a:gd name="T71" fmla="*/ 0 h 240"/>
                  <a:gd name="T72" fmla="*/ 0 w 61"/>
                  <a:gd name="T73" fmla="*/ 0 h 240"/>
                  <a:gd name="T74" fmla="*/ 0 w 61"/>
                  <a:gd name="T75" fmla="*/ 0 h 240"/>
                  <a:gd name="T76" fmla="*/ 0 w 61"/>
                  <a:gd name="T77" fmla="*/ 0 h 240"/>
                  <a:gd name="T78" fmla="*/ 0 w 61"/>
                  <a:gd name="T79" fmla="*/ 0 h 240"/>
                  <a:gd name="T80" fmla="*/ 0 w 61"/>
                  <a:gd name="T81" fmla="*/ 0 h 240"/>
                  <a:gd name="T82" fmla="*/ 0 w 61"/>
                  <a:gd name="T83" fmla="*/ 0 h 240"/>
                  <a:gd name="T84" fmla="*/ 0 w 61"/>
                  <a:gd name="T85" fmla="*/ 0 h 240"/>
                  <a:gd name="T86" fmla="*/ 0 w 61"/>
                  <a:gd name="T87" fmla="*/ 0 h 240"/>
                  <a:gd name="T88" fmla="*/ 0 w 61"/>
                  <a:gd name="T89" fmla="*/ 0 h 240"/>
                  <a:gd name="T90" fmla="*/ 0 w 61"/>
                  <a:gd name="T91" fmla="*/ 0 h 240"/>
                  <a:gd name="T92" fmla="*/ 0 w 61"/>
                  <a:gd name="T93" fmla="*/ 0 h 240"/>
                  <a:gd name="T94" fmla="*/ 0 w 61"/>
                  <a:gd name="T95" fmla="*/ 0 h 240"/>
                  <a:gd name="T96" fmla="*/ 0 w 61"/>
                  <a:gd name="T97" fmla="*/ 0 h 240"/>
                  <a:gd name="T98" fmla="*/ 0 w 61"/>
                  <a:gd name="T99" fmla="*/ 0 h 240"/>
                  <a:gd name="T100" fmla="*/ 0 w 61"/>
                  <a:gd name="T101" fmla="*/ 0 h 240"/>
                  <a:gd name="T102" fmla="*/ 0 w 61"/>
                  <a:gd name="T103" fmla="*/ 0 h 240"/>
                  <a:gd name="T104" fmla="*/ 0 w 61"/>
                  <a:gd name="T105" fmla="*/ 0 h 2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1"/>
                  <a:gd name="T160" fmla="*/ 0 h 240"/>
                  <a:gd name="T161" fmla="*/ 61 w 61"/>
                  <a:gd name="T162" fmla="*/ 240 h 24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1" h="240">
                    <a:moveTo>
                      <a:pt x="11" y="240"/>
                    </a:moveTo>
                    <a:lnTo>
                      <a:pt x="23" y="227"/>
                    </a:lnTo>
                    <a:lnTo>
                      <a:pt x="33" y="213"/>
                    </a:lnTo>
                    <a:lnTo>
                      <a:pt x="41" y="199"/>
                    </a:lnTo>
                    <a:lnTo>
                      <a:pt x="48" y="184"/>
                    </a:lnTo>
                    <a:lnTo>
                      <a:pt x="54" y="169"/>
                    </a:lnTo>
                    <a:lnTo>
                      <a:pt x="57" y="153"/>
                    </a:lnTo>
                    <a:lnTo>
                      <a:pt x="60" y="137"/>
                    </a:lnTo>
                    <a:lnTo>
                      <a:pt x="61" y="120"/>
                    </a:lnTo>
                    <a:lnTo>
                      <a:pt x="60" y="102"/>
                    </a:lnTo>
                    <a:lnTo>
                      <a:pt x="57" y="86"/>
                    </a:lnTo>
                    <a:lnTo>
                      <a:pt x="54" y="70"/>
                    </a:lnTo>
                    <a:lnTo>
                      <a:pt x="48" y="55"/>
                    </a:lnTo>
                    <a:lnTo>
                      <a:pt x="41" y="40"/>
                    </a:lnTo>
                    <a:lnTo>
                      <a:pt x="33" y="26"/>
                    </a:lnTo>
                    <a:lnTo>
                      <a:pt x="23" y="13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1" y="23"/>
                    </a:lnTo>
                    <a:lnTo>
                      <a:pt x="19" y="35"/>
                    </a:lnTo>
                    <a:lnTo>
                      <a:pt x="27" y="47"/>
                    </a:lnTo>
                    <a:lnTo>
                      <a:pt x="33" y="61"/>
                    </a:lnTo>
                    <a:lnTo>
                      <a:pt x="39" y="75"/>
                    </a:lnTo>
                    <a:lnTo>
                      <a:pt x="42" y="90"/>
                    </a:lnTo>
                    <a:lnTo>
                      <a:pt x="43" y="105"/>
                    </a:lnTo>
                    <a:lnTo>
                      <a:pt x="45" y="120"/>
                    </a:lnTo>
                    <a:lnTo>
                      <a:pt x="43" y="136"/>
                    </a:lnTo>
                    <a:lnTo>
                      <a:pt x="41" y="151"/>
                    </a:lnTo>
                    <a:lnTo>
                      <a:pt x="38" y="166"/>
                    </a:lnTo>
                    <a:lnTo>
                      <a:pt x="33" y="180"/>
                    </a:lnTo>
                    <a:lnTo>
                      <a:pt x="26" y="193"/>
                    </a:lnTo>
                    <a:lnTo>
                      <a:pt x="18" y="206"/>
                    </a:lnTo>
                    <a:lnTo>
                      <a:pt x="10" y="219"/>
                    </a:lnTo>
                    <a:lnTo>
                      <a:pt x="0" y="229"/>
                    </a:lnTo>
                    <a:lnTo>
                      <a:pt x="2" y="231"/>
                    </a:lnTo>
                    <a:lnTo>
                      <a:pt x="5" y="234"/>
                    </a:lnTo>
                    <a:lnTo>
                      <a:pt x="9" y="237"/>
                    </a:lnTo>
                    <a:lnTo>
                      <a:pt x="11" y="2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7" name="Freeform 29">
                <a:extLst>
                  <a:ext uri="{FF2B5EF4-FFF2-40B4-BE49-F238E27FC236}">
                    <a16:creationId xmlns:a16="http://schemas.microsoft.com/office/drawing/2014/main" id="{BF3F6FBD-2E71-4B5F-AA55-96F7AEA15A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3" y="1549"/>
                <a:ext cx="19" cy="81"/>
              </a:xfrm>
              <a:custGeom>
                <a:avLst/>
                <a:gdLst>
                  <a:gd name="T0" fmla="*/ 0 w 46"/>
                  <a:gd name="T1" fmla="*/ 0 h 171"/>
                  <a:gd name="T2" fmla="*/ 0 w 46"/>
                  <a:gd name="T3" fmla="*/ 0 h 171"/>
                  <a:gd name="T4" fmla="*/ 0 w 46"/>
                  <a:gd name="T5" fmla="*/ 0 h 171"/>
                  <a:gd name="T6" fmla="*/ 0 w 46"/>
                  <a:gd name="T7" fmla="*/ 0 h 171"/>
                  <a:gd name="T8" fmla="*/ 0 w 46"/>
                  <a:gd name="T9" fmla="*/ 0 h 171"/>
                  <a:gd name="T10" fmla="*/ 0 w 46"/>
                  <a:gd name="T11" fmla="*/ 0 h 171"/>
                  <a:gd name="T12" fmla="*/ 0 w 46"/>
                  <a:gd name="T13" fmla="*/ 0 h 171"/>
                  <a:gd name="T14" fmla="*/ 0 w 46"/>
                  <a:gd name="T15" fmla="*/ 0 h 171"/>
                  <a:gd name="T16" fmla="*/ 0 w 46"/>
                  <a:gd name="T17" fmla="*/ 0 h 171"/>
                  <a:gd name="T18" fmla="*/ 0 w 46"/>
                  <a:gd name="T19" fmla="*/ 0 h 171"/>
                  <a:gd name="T20" fmla="*/ 0 w 46"/>
                  <a:gd name="T21" fmla="*/ 0 h 171"/>
                  <a:gd name="T22" fmla="*/ 0 w 46"/>
                  <a:gd name="T23" fmla="*/ 0 h 171"/>
                  <a:gd name="T24" fmla="*/ 0 w 46"/>
                  <a:gd name="T25" fmla="*/ 0 h 171"/>
                  <a:gd name="T26" fmla="*/ 0 w 46"/>
                  <a:gd name="T27" fmla="*/ 0 h 171"/>
                  <a:gd name="T28" fmla="*/ 0 w 46"/>
                  <a:gd name="T29" fmla="*/ 0 h 171"/>
                  <a:gd name="T30" fmla="*/ 0 w 46"/>
                  <a:gd name="T31" fmla="*/ 0 h 171"/>
                  <a:gd name="T32" fmla="*/ 0 w 46"/>
                  <a:gd name="T33" fmla="*/ 0 h 171"/>
                  <a:gd name="T34" fmla="*/ 0 w 46"/>
                  <a:gd name="T35" fmla="*/ 0 h 171"/>
                  <a:gd name="T36" fmla="*/ 0 w 46"/>
                  <a:gd name="T37" fmla="*/ 0 h 171"/>
                  <a:gd name="T38" fmla="*/ 0 w 46"/>
                  <a:gd name="T39" fmla="*/ 0 h 171"/>
                  <a:gd name="T40" fmla="*/ 0 w 46"/>
                  <a:gd name="T41" fmla="*/ 0 h 171"/>
                  <a:gd name="T42" fmla="*/ 0 w 46"/>
                  <a:gd name="T43" fmla="*/ 0 h 171"/>
                  <a:gd name="T44" fmla="*/ 0 w 46"/>
                  <a:gd name="T45" fmla="*/ 0 h 171"/>
                  <a:gd name="T46" fmla="*/ 0 w 46"/>
                  <a:gd name="T47" fmla="*/ 0 h 171"/>
                  <a:gd name="T48" fmla="*/ 0 w 46"/>
                  <a:gd name="T49" fmla="*/ 0 h 171"/>
                  <a:gd name="T50" fmla="*/ 0 w 46"/>
                  <a:gd name="T51" fmla="*/ 0 h 171"/>
                  <a:gd name="T52" fmla="*/ 0 w 46"/>
                  <a:gd name="T53" fmla="*/ 0 h 171"/>
                  <a:gd name="T54" fmla="*/ 0 w 46"/>
                  <a:gd name="T55" fmla="*/ 0 h 171"/>
                  <a:gd name="T56" fmla="*/ 0 w 46"/>
                  <a:gd name="T57" fmla="*/ 0 h 171"/>
                  <a:gd name="T58" fmla="*/ 0 w 46"/>
                  <a:gd name="T59" fmla="*/ 0 h 171"/>
                  <a:gd name="T60" fmla="*/ 0 w 46"/>
                  <a:gd name="T61" fmla="*/ 0 h 171"/>
                  <a:gd name="T62" fmla="*/ 0 w 46"/>
                  <a:gd name="T63" fmla="*/ 0 h 171"/>
                  <a:gd name="T64" fmla="*/ 0 w 46"/>
                  <a:gd name="T65" fmla="*/ 0 h 171"/>
                  <a:gd name="T66" fmla="*/ 0 w 46"/>
                  <a:gd name="T67" fmla="*/ 0 h 171"/>
                  <a:gd name="T68" fmla="*/ 0 w 46"/>
                  <a:gd name="T69" fmla="*/ 0 h 171"/>
                  <a:gd name="T70" fmla="*/ 0 w 46"/>
                  <a:gd name="T71" fmla="*/ 0 h 171"/>
                  <a:gd name="T72" fmla="*/ 0 w 46"/>
                  <a:gd name="T73" fmla="*/ 0 h 171"/>
                  <a:gd name="T74" fmla="*/ 0 w 46"/>
                  <a:gd name="T75" fmla="*/ 0 h 171"/>
                  <a:gd name="T76" fmla="*/ 0 w 46"/>
                  <a:gd name="T77" fmla="*/ 0 h 171"/>
                  <a:gd name="T78" fmla="*/ 0 w 46"/>
                  <a:gd name="T79" fmla="*/ 0 h 171"/>
                  <a:gd name="T80" fmla="*/ 0 w 46"/>
                  <a:gd name="T81" fmla="*/ 0 h 171"/>
                  <a:gd name="T82" fmla="*/ 0 w 46"/>
                  <a:gd name="T83" fmla="*/ 0 h 171"/>
                  <a:gd name="T84" fmla="*/ 0 w 46"/>
                  <a:gd name="T85" fmla="*/ 0 h 171"/>
                  <a:gd name="T86" fmla="*/ 0 w 46"/>
                  <a:gd name="T87" fmla="*/ 0 h 171"/>
                  <a:gd name="T88" fmla="*/ 0 w 46"/>
                  <a:gd name="T89" fmla="*/ 0 h 17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6"/>
                  <a:gd name="T136" fmla="*/ 0 h 171"/>
                  <a:gd name="T137" fmla="*/ 46 w 46"/>
                  <a:gd name="T138" fmla="*/ 171 h 17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6" h="171">
                    <a:moveTo>
                      <a:pt x="11" y="171"/>
                    </a:moveTo>
                    <a:lnTo>
                      <a:pt x="19" y="162"/>
                    </a:lnTo>
                    <a:lnTo>
                      <a:pt x="26" y="153"/>
                    </a:lnTo>
                    <a:lnTo>
                      <a:pt x="33" y="142"/>
                    </a:lnTo>
                    <a:lnTo>
                      <a:pt x="37" y="131"/>
                    </a:lnTo>
                    <a:lnTo>
                      <a:pt x="41" y="120"/>
                    </a:lnTo>
                    <a:lnTo>
                      <a:pt x="44" y="109"/>
                    </a:lnTo>
                    <a:lnTo>
                      <a:pt x="45" y="96"/>
                    </a:lnTo>
                    <a:lnTo>
                      <a:pt x="46" y="85"/>
                    </a:lnTo>
                    <a:lnTo>
                      <a:pt x="45" y="73"/>
                    </a:lnTo>
                    <a:lnTo>
                      <a:pt x="44" y="61"/>
                    </a:lnTo>
                    <a:lnTo>
                      <a:pt x="41" y="50"/>
                    </a:lnTo>
                    <a:lnTo>
                      <a:pt x="37" y="39"/>
                    </a:lnTo>
                    <a:lnTo>
                      <a:pt x="33" y="28"/>
                    </a:lnTo>
                    <a:lnTo>
                      <a:pt x="26" y="18"/>
                    </a:lnTo>
                    <a:lnTo>
                      <a:pt x="19" y="9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3" y="27"/>
                    </a:lnTo>
                    <a:lnTo>
                      <a:pt x="22" y="44"/>
                    </a:lnTo>
                    <a:lnTo>
                      <a:pt x="28" y="64"/>
                    </a:lnTo>
                    <a:lnTo>
                      <a:pt x="30" y="85"/>
                    </a:lnTo>
                    <a:lnTo>
                      <a:pt x="28" y="107"/>
                    </a:lnTo>
                    <a:lnTo>
                      <a:pt x="22" y="126"/>
                    </a:lnTo>
                    <a:lnTo>
                      <a:pt x="12" y="145"/>
                    </a:lnTo>
                    <a:lnTo>
                      <a:pt x="0" y="160"/>
                    </a:lnTo>
                    <a:lnTo>
                      <a:pt x="3" y="162"/>
                    </a:lnTo>
                    <a:lnTo>
                      <a:pt x="5" y="165"/>
                    </a:lnTo>
                    <a:lnTo>
                      <a:pt x="7" y="169"/>
                    </a:lnTo>
                    <a:lnTo>
                      <a:pt x="10" y="171"/>
                    </a:lnTo>
                    <a:lnTo>
                      <a:pt x="11" y="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</p:grpSp>
      <p:grpSp>
        <p:nvGrpSpPr>
          <p:cNvPr id="34" name="Group 5">
            <a:extLst>
              <a:ext uri="{FF2B5EF4-FFF2-40B4-BE49-F238E27FC236}">
                <a16:creationId xmlns:a16="http://schemas.microsoft.com/office/drawing/2014/main" id="{4DE279D9-67CF-4A7B-8159-7AA66A314C5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44377" y="1324856"/>
            <a:ext cx="422809" cy="775669"/>
            <a:chOff x="2474" y="2489"/>
            <a:chExt cx="206" cy="532"/>
          </a:xfrm>
        </p:grpSpPr>
        <p:grpSp>
          <p:nvGrpSpPr>
            <p:cNvPr id="35" name="Group 6">
              <a:extLst>
                <a:ext uri="{FF2B5EF4-FFF2-40B4-BE49-F238E27FC236}">
                  <a16:creationId xmlns:a16="http://schemas.microsoft.com/office/drawing/2014/main" id="{9C1F1E6C-5616-4497-A68F-7CA4C95FB98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7039688">
              <a:off x="2567" y="2453"/>
              <a:ext cx="54" cy="125"/>
              <a:chOff x="457" y="956"/>
              <a:chExt cx="96" cy="187"/>
            </a:xfrm>
          </p:grpSpPr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BC2E2525-CEFA-4A59-B61F-E055B44CC45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56" name="Freeform 8">
                <a:extLst>
                  <a:ext uri="{FF2B5EF4-FFF2-40B4-BE49-F238E27FC236}">
                    <a16:creationId xmlns:a16="http://schemas.microsoft.com/office/drawing/2014/main" id="{C15A82BB-8C92-46D7-A9CD-F36F3FDFE90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57" name="Freeform 9">
                <a:extLst>
                  <a:ext uri="{FF2B5EF4-FFF2-40B4-BE49-F238E27FC236}">
                    <a16:creationId xmlns:a16="http://schemas.microsoft.com/office/drawing/2014/main" id="{97C8710B-D0CB-42FB-B077-11CDB8C7330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58" name="Freeform 10">
                <a:extLst>
                  <a:ext uri="{FF2B5EF4-FFF2-40B4-BE49-F238E27FC236}">
                    <a16:creationId xmlns:a16="http://schemas.microsoft.com/office/drawing/2014/main" id="{35CC2A53-9BD0-48D9-9BD8-FADC78D5BA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  <p:grpSp>
          <p:nvGrpSpPr>
            <p:cNvPr id="36" name="Group 11">
              <a:extLst>
                <a:ext uri="{FF2B5EF4-FFF2-40B4-BE49-F238E27FC236}">
                  <a16:creationId xmlns:a16="http://schemas.microsoft.com/office/drawing/2014/main" id="{EF88CF53-46CE-414C-B0AA-3DBE2C0340D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13688">
              <a:off x="2499" y="2508"/>
              <a:ext cx="42" cy="118"/>
              <a:chOff x="457" y="956"/>
              <a:chExt cx="96" cy="187"/>
            </a:xfrm>
          </p:grpSpPr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E7CD2C9E-9C30-49F0-81CF-041DDAF145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52" name="Freeform 13">
                <a:extLst>
                  <a:ext uri="{FF2B5EF4-FFF2-40B4-BE49-F238E27FC236}">
                    <a16:creationId xmlns:a16="http://schemas.microsoft.com/office/drawing/2014/main" id="{B703DB21-375A-4331-AB18-A79DB52FEB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151F844-792B-42E3-B5BB-E9AAF42698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19CB6E4E-E10D-43DA-9893-8C19C58F3F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</p:grpSp>
        <p:grpSp>
          <p:nvGrpSpPr>
            <p:cNvPr id="37" name="Group 16">
              <a:extLst>
                <a:ext uri="{FF2B5EF4-FFF2-40B4-BE49-F238E27FC236}">
                  <a16:creationId xmlns:a16="http://schemas.microsoft.com/office/drawing/2014/main" id="{92D239FA-5437-4632-A579-38AB81E2A5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4" y="2541"/>
              <a:ext cx="206" cy="480"/>
              <a:chOff x="2959" y="2679"/>
              <a:chExt cx="390" cy="839"/>
            </a:xfrm>
          </p:grpSpPr>
          <p:grpSp>
            <p:nvGrpSpPr>
              <p:cNvPr id="43" name="Group 17">
                <a:extLst>
                  <a:ext uri="{FF2B5EF4-FFF2-40B4-BE49-F238E27FC236}">
                    <a16:creationId xmlns:a16="http://schemas.microsoft.com/office/drawing/2014/main" id="{99BC8154-45ED-4CA7-ADE7-9890977755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9" y="2775"/>
                <a:ext cx="390" cy="743"/>
                <a:chOff x="776" y="2263"/>
                <a:chExt cx="126" cy="291"/>
              </a:xfrm>
            </p:grpSpPr>
            <p:sp>
              <p:nvSpPr>
                <p:cNvPr id="47" name="Freeform 18">
                  <a:extLst>
                    <a:ext uri="{FF2B5EF4-FFF2-40B4-BE49-F238E27FC236}">
                      <a16:creationId xmlns:a16="http://schemas.microsoft.com/office/drawing/2014/main" id="{3DE755E2-1210-4A2D-AF79-42631A292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" y="2324"/>
                  <a:ext cx="106" cy="203"/>
                </a:xfrm>
                <a:custGeom>
                  <a:avLst/>
                  <a:gdLst>
                    <a:gd name="T0" fmla="*/ 53 w 106"/>
                    <a:gd name="T1" fmla="*/ 203 h 203"/>
                    <a:gd name="T2" fmla="*/ 106 w 106"/>
                    <a:gd name="T3" fmla="*/ 173 h 203"/>
                    <a:gd name="T4" fmla="*/ 18 w 106"/>
                    <a:gd name="T5" fmla="*/ 123 h 203"/>
                    <a:gd name="T6" fmla="*/ 79 w 106"/>
                    <a:gd name="T7" fmla="*/ 88 h 203"/>
                    <a:gd name="T8" fmla="*/ 33 w 106"/>
                    <a:gd name="T9" fmla="*/ 62 h 203"/>
                    <a:gd name="T10" fmla="*/ 68 w 106"/>
                    <a:gd name="T11" fmla="*/ 43 h 203"/>
                    <a:gd name="T12" fmla="*/ 40 w 106"/>
                    <a:gd name="T13" fmla="*/ 27 h 203"/>
                    <a:gd name="T14" fmla="*/ 62 w 106"/>
                    <a:gd name="T15" fmla="*/ 14 h 203"/>
                    <a:gd name="T16" fmla="*/ 45 w 106"/>
                    <a:gd name="T17" fmla="*/ 4 h 203"/>
                    <a:gd name="T18" fmla="*/ 52 w 106"/>
                    <a:gd name="T19" fmla="*/ 0 h 203"/>
                    <a:gd name="T20" fmla="*/ 60 w 106"/>
                    <a:gd name="T21" fmla="*/ 4 h 203"/>
                    <a:gd name="T22" fmla="*/ 43 w 106"/>
                    <a:gd name="T23" fmla="*/ 14 h 203"/>
                    <a:gd name="T24" fmla="*/ 65 w 106"/>
                    <a:gd name="T25" fmla="*/ 27 h 203"/>
                    <a:gd name="T26" fmla="*/ 37 w 106"/>
                    <a:gd name="T27" fmla="*/ 43 h 203"/>
                    <a:gd name="T28" fmla="*/ 71 w 106"/>
                    <a:gd name="T29" fmla="*/ 62 h 203"/>
                    <a:gd name="T30" fmla="*/ 27 w 106"/>
                    <a:gd name="T31" fmla="*/ 88 h 203"/>
                    <a:gd name="T32" fmla="*/ 88 w 106"/>
                    <a:gd name="T33" fmla="*/ 123 h 203"/>
                    <a:gd name="T34" fmla="*/ 0 w 106"/>
                    <a:gd name="T35" fmla="*/ 173 h 203"/>
                    <a:gd name="T36" fmla="*/ 53 w 106"/>
                    <a:gd name="T37" fmla="*/ 203 h 20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6"/>
                    <a:gd name="T58" fmla="*/ 0 h 203"/>
                    <a:gd name="T59" fmla="*/ 106 w 106"/>
                    <a:gd name="T60" fmla="*/ 203 h 203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6" h="203">
                      <a:moveTo>
                        <a:pt x="53" y="203"/>
                      </a:moveTo>
                      <a:lnTo>
                        <a:pt x="106" y="173"/>
                      </a:lnTo>
                      <a:lnTo>
                        <a:pt x="18" y="123"/>
                      </a:lnTo>
                      <a:lnTo>
                        <a:pt x="79" y="88"/>
                      </a:lnTo>
                      <a:lnTo>
                        <a:pt x="33" y="62"/>
                      </a:lnTo>
                      <a:lnTo>
                        <a:pt x="68" y="43"/>
                      </a:lnTo>
                      <a:lnTo>
                        <a:pt x="40" y="27"/>
                      </a:lnTo>
                      <a:lnTo>
                        <a:pt x="62" y="14"/>
                      </a:lnTo>
                      <a:lnTo>
                        <a:pt x="45" y="4"/>
                      </a:lnTo>
                      <a:lnTo>
                        <a:pt x="52" y="0"/>
                      </a:lnTo>
                      <a:lnTo>
                        <a:pt x="60" y="4"/>
                      </a:lnTo>
                      <a:lnTo>
                        <a:pt x="43" y="14"/>
                      </a:lnTo>
                      <a:lnTo>
                        <a:pt x="65" y="27"/>
                      </a:lnTo>
                      <a:lnTo>
                        <a:pt x="37" y="43"/>
                      </a:lnTo>
                      <a:lnTo>
                        <a:pt x="71" y="62"/>
                      </a:lnTo>
                      <a:lnTo>
                        <a:pt x="27" y="88"/>
                      </a:lnTo>
                      <a:lnTo>
                        <a:pt x="88" y="123"/>
                      </a:lnTo>
                      <a:lnTo>
                        <a:pt x="0" y="173"/>
                      </a:lnTo>
                      <a:lnTo>
                        <a:pt x="53" y="203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48" name="Line 19">
                  <a:extLst>
                    <a:ext uri="{FF2B5EF4-FFF2-40B4-BE49-F238E27FC236}">
                      <a16:creationId xmlns:a16="http://schemas.microsoft.com/office/drawing/2014/main" id="{210D80D6-8F27-41D5-88A0-00092F59C9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8" y="2263"/>
                  <a:ext cx="1" cy="291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49" name="Freeform 20">
                  <a:extLst>
                    <a:ext uri="{FF2B5EF4-FFF2-40B4-BE49-F238E27FC236}">
                      <a16:creationId xmlns:a16="http://schemas.microsoft.com/office/drawing/2014/main" id="{5C0A5173-0FBC-45DA-B45F-7EE65875C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2328"/>
                  <a:ext cx="87" cy="168"/>
                </a:xfrm>
                <a:custGeom>
                  <a:avLst/>
                  <a:gdLst>
                    <a:gd name="T0" fmla="*/ 43 w 87"/>
                    <a:gd name="T1" fmla="*/ 168 h 168"/>
                    <a:gd name="T2" fmla="*/ 0 w 87"/>
                    <a:gd name="T3" fmla="*/ 143 h 168"/>
                    <a:gd name="T4" fmla="*/ 74 w 87"/>
                    <a:gd name="T5" fmla="*/ 102 h 168"/>
                    <a:gd name="T6" fmla="*/ 20 w 87"/>
                    <a:gd name="T7" fmla="*/ 71 h 168"/>
                    <a:gd name="T8" fmla="*/ 60 w 87"/>
                    <a:gd name="T9" fmla="*/ 48 h 168"/>
                    <a:gd name="T10" fmla="*/ 29 w 87"/>
                    <a:gd name="T11" fmla="*/ 30 h 168"/>
                    <a:gd name="T12" fmla="*/ 54 w 87"/>
                    <a:gd name="T13" fmla="*/ 16 h 168"/>
                    <a:gd name="T14" fmla="*/ 35 w 87"/>
                    <a:gd name="T15" fmla="*/ 5 h 168"/>
                    <a:gd name="T16" fmla="*/ 43 w 87"/>
                    <a:gd name="T17" fmla="*/ 0 h 168"/>
                    <a:gd name="T18" fmla="*/ 51 w 87"/>
                    <a:gd name="T19" fmla="*/ 5 h 168"/>
                    <a:gd name="T20" fmla="*/ 33 w 87"/>
                    <a:gd name="T21" fmla="*/ 16 h 168"/>
                    <a:gd name="T22" fmla="*/ 58 w 87"/>
                    <a:gd name="T23" fmla="*/ 30 h 168"/>
                    <a:gd name="T24" fmla="*/ 26 w 87"/>
                    <a:gd name="T25" fmla="*/ 48 h 168"/>
                    <a:gd name="T26" fmla="*/ 66 w 87"/>
                    <a:gd name="T27" fmla="*/ 71 h 168"/>
                    <a:gd name="T28" fmla="*/ 13 w 87"/>
                    <a:gd name="T29" fmla="*/ 101 h 168"/>
                    <a:gd name="T30" fmla="*/ 87 w 87"/>
                    <a:gd name="T31" fmla="*/ 144 h 168"/>
                    <a:gd name="T32" fmla="*/ 43 w 87"/>
                    <a:gd name="T33" fmla="*/ 168 h 16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87"/>
                    <a:gd name="T52" fmla="*/ 0 h 168"/>
                    <a:gd name="T53" fmla="*/ 87 w 87"/>
                    <a:gd name="T54" fmla="*/ 168 h 16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87" h="168">
                      <a:moveTo>
                        <a:pt x="43" y="168"/>
                      </a:moveTo>
                      <a:lnTo>
                        <a:pt x="0" y="143"/>
                      </a:lnTo>
                      <a:lnTo>
                        <a:pt x="74" y="102"/>
                      </a:lnTo>
                      <a:lnTo>
                        <a:pt x="20" y="71"/>
                      </a:lnTo>
                      <a:lnTo>
                        <a:pt x="60" y="48"/>
                      </a:lnTo>
                      <a:lnTo>
                        <a:pt x="29" y="30"/>
                      </a:lnTo>
                      <a:lnTo>
                        <a:pt x="54" y="16"/>
                      </a:lnTo>
                      <a:lnTo>
                        <a:pt x="35" y="5"/>
                      </a:lnTo>
                      <a:lnTo>
                        <a:pt x="43" y="0"/>
                      </a:lnTo>
                      <a:lnTo>
                        <a:pt x="51" y="5"/>
                      </a:lnTo>
                      <a:lnTo>
                        <a:pt x="33" y="16"/>
                      </a:lnTo>
                      <a:lnTo>
                        <a:pt x="58" y="30"/>
                      </a:lnTo>
                      <a:lnTo>
                        <a:pt x="26" y="48"/>
                      </a:lnTo>
                      <a:lnTo>
                        <a:pt x="66" y="71"/>
                      </a:lnTo>
                      <a:lnTo>
                        <a:pt x="13" y="101"/>
                      </a:lnTo>
                      <a:lnTo>
                        <a:pt x="87" y="144"/>
                      </a:lnTo>
                      <a:lnTo>
                        <a:pt x="43" y="168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50" name="Freeform 21">
                  <a:extLst>
                    <a:ext uri="{FF2B5EF4-FFF2-40B4-BE49-F238E27FC236}">
                      <a16:creationId xmlns:a16="http://schemas.microsoft.com/office/drawing/2014/main" id="{47C82AA2-2E70-41A2-B289-7A1EDF18F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" y="2299"/>
                  <a:ext cx="126" cy="255"/>
                </a:xfrm>
                <a:custGeom>
                  <a:avLst/>
                  <a:gdLst>
                    <a:gd name="T0" fmla="*/ 0 w 726"/>
                    <a:gd name="T1" fmla="*/ 0 h 1328"/>
                    <a:gd name="T2" fmla="*/ 0 w 726"/>
                    <a:gd name="T3" fmla="*/ 0 h 1328"/>
                    <a:gd name="T4" fmla="*/ 0 w 726"/>
                    <a:gd name="T5" fmla="*/ 0 h 1328"/>
                    <a:gd name="T6" fmla="*/ 0 w 726"/>
                    <a:gd name="T7" fmla="*/ 0 h 1328"/>
                    <a:gd name="T8" fmla="*/ 0 w 726"/>
                    <a:gd name="T9" fmla="*/ 0 h 1328"/>
                    <a:gd name="T10" fmla="*/ 0 w 726"/>
                    <a:gd name="T11" fmla="*/ 0 h 1328"/>
                    <a:gd name="T12" fmla="*/ 0 w 726"/>
                    <a:gd name="T13" fmla="*/ 0 h 1328"/>
                    <a:gd name="T14" fmla="*/ 0 w 726"/>
                    <a:gd name="T15" fmla="*/ 0 h 1328"/>
                    <a:gd name="T16" fmla="*/ 0 w 726"/>
                    <a:gd name="T17" fmla="*/ 0 h 1328"/>
                    <a:gd name="T18" fmla="*/ 0 w 726"/>
                    <a:gd name="T19" fmla="*/ 0 h 1328"/>
                    <a:gd name="T20" fmla="*/ 0 w 726"/>
                    <a:gd name="T21" fmla="*/ 0 h 1328"/>
                    <a:gd name="T22" fmla="*/ 0 w 726"/>
                    <a:gd name="T23" fmla="*/ 0 h 1328"/>
                    <a:gd name="T24" fmla="*/ 0 w 726"/>
                    <a:gd name="T25" fmla="*/ 0 h 1328"/>
                    <a:gd name="T26" fmla="*/ 0 w 726"/>
                    <a:gd name="T27" fmla="*/ 0 h 1328"/>
                    <a:gd name="T28" fmla="*/ 0 w 726"/>
                    <a:gd name="T29" fmla="*/ 0 h 1328"/>
                    <a:gd name="T30" fmla="*/ 0 w 726"/>
                    <a:gd name="T31" fmla="*/ 0 h 132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726"/>
                    <a:gd name="T49" fmla="*/ 0 h 1328"/>
                    <a:gd name="T50" fmla="*/ 726 w 726"/>
                    <a:gd name="T51" fmla="*/ 1328 h 132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726" h="1328">
                      <a:moveTo>
                        <a:pt x="0" y="1160"/>
                      </a:moveTo>
                      <a:cubicBezTo>
                        <a:pt x="147" y="835"/>
                        <a:pt x="251" y="497"/>
                        <a:pt x="311" y="150"/>
                      </a:cubicBezTo>
                      <a:lnTo>
                        <a:pt x="327" y="149"/>
                      </a:lnTo>
                      <a:cubicBezTo>
                        <a:pt x="331" y="100"/>
                        <a:pt x="335" y="50"/>
                        <a:pt x="338" y="1"/>
                      </a:cubicBezTo>
                      <a:cubicBezTo>
                        <a:pt x="351" y="1"/>
                        <a:pt x="364" y="0"/>
                        <a:pt x="377" y="0"/>
                      </a:cubicBezTo>
                      <a:cubicBezTo>
                        <a:pt x="378" y="49"/>
                        <a:pt x="381" y="97"/>
                        <a:pt x="385" y="146"/>
                      </a:cubicBezTo>
                      <a:cubicBezTo>
                        <a:pt x="391" y="147"/>
                        <a:pt x="397" y="149"/>
                        <a:pt x="402" y="150"/>
                      </a:cubicBezTo>
                      <a:cubicBezTo>
                        <a:pt x="460" y="498"/>
                        <a:pt x="569" y="838"/>
                        <a:pt x="726" y="1160"/>
                      </a:cubicBezTo>
                      <a:lnTo>
                        <a:pt x="666" y="1035"/>
                      </a:lnTo>
                      <a:lnTo>
                        <a:pt x="361" y="1191"/>
                      </a:lnTo>
                      <a:lnTo>
                        <a:pt x="359" y="1328"/>
                      </a:lnTo>
                      <a:lnTo>
                        <a:pt x="361" y="1191"/>
                      </a:lnTo>
                      <a:lnTo>
                        <a:pt x="56" y="1034"/>
                      </a:lnTo>
                      <a:lnTo>
                        <a:pt x="0" y="1160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</p:grpSp>
          <p:grpSp>
            <p:nvGrpSpPr>
              <p:cNvPr id="44" name="Group 22">
                <a:extLst>
                  <a:ext uri="{FF2B5EF4-FFF2-40B4-BE49-F238E27FC236}">
                    <a16:creationId xmlns:a16="http://schemas.microsoft.com/office/drawing/2014/main" id="{CEADEC46-5059-4925-8189-3B1A9E3E31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4" y="2679"/>
                <a:ext cx="34" cy="173"/>
                <a:chOff x="1277" y="2487"/>
                <a:chExt cx="161" cy="446"/>
              </a:xfrm>
            </p:grpSpPr>
            <p:sp>
              <p:nvSpPr>
                <p:cNvPr id="45" name="Freeform 23">
                  <a:extLst>
                    <a:ext uri="{FF2B5EF4-FFF2-40B4-BE49-F238E27FC236}">
                      <a16:creationId xmlns:a16="http://schemas.microsoft.com/office/drawing/2014/main" id="{8237B848-296F-4A39-8A9C-7B444462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9" y="2487"/>
                  <a:ext cx="157" cy="108"/>
                </a:xfrm>
                <a:custGeom>
                  <a:avLst/>
                  <a:gdLst>
                    <a:gd name="T0" fmla="*/ 19 w 162"/>
                    <a:gd name="T1" fmla="*/ 0 h 108"/>
                    <a:gd name="T2" fmla="*/ 126 w 162"/>
                    <a:gd name="T3" fmla="*/ 27 h 108"/>
                    <a:gd name="T4" fmla="*/ 0 w 162"/>
                    <a:gd name="T5" fmla="*/ 108 h 108"/>
                    <a:gd name="T6" fmla="*/ 19 w 162"/>
                    <a:gd name="T7" fmla="*/ 0 h 1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108"/>
                    <a:gd name="T14" fmla="*/ 162 w 162"/>
                    <a:gd name="T15" fmla="*/ 108 h 1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108">
                      <a:moveTo>
                        <a:pt x="27" y="0"/>
                      </a:moveTo>
                      <a:lnTo>
                        <a:pt x="162" y="27"/>
                      </a:lnTo>
                      <a:lnTo>
                        <a:pt x="0" y="108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  <p:sp>
              <p:nvSpPr>
                <p:cNvPr id="46" name="Freeform 24">
                  <a:extLst>
                    <a:ext uri="{FF2B5EF4-FFF2-40B4-BE49-F238E27FC236}">
                      <a16:creationId xmlns:a16="http://schemas.microsoft.com/office/drawing/2014/main" id="{C7F1CB6A-95BA-4292-B65D-0378ED735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" y="2513"/>
                  <a:ext cx="161" cy="420"/>
                </a:xfrm>
                <a:custGeom>
                  <a:avLst/>
                  <a:gdLst>
                    <a:gd name="T0" fmla="*/ 2 w 161"/>
                    <a:gd name="T1" fmla="*/ 84 h 420"/>
                    <a:gd name="T2" fmla="*/ 161 w 161"/>
                    <a:gd name="T3" fmla="*/ 0 h 420"/>
                    <a:gd name="T4" fmla="*/ 158 w 161"/>
                    <a:gd name="T5" fmla="*/ 312 h 420"/>
                    <a:gd name="T6" fmla="*/ 0 w 161"/>
                    <a:gd name="T7" fmla="*/ 420 h 420"/>
                    <a:gd name="T8" fmla="*/ 2 w 161"/>
                    <a:gd name="T9" fmla="*/ 8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420"/>
                    <a:gd name="T17" fmla="*/ 161 w 161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420">
                      <a:moveTo>
                        <a:pt x="2" y="84"/>
                      </a:moveTo>
                      <a:lnTo>
                        <a:pt x="161" y="0"/>
                      </a:lnTo>
                      <a:lnTo>
                        <a:pt x="158" y="312"/>
                      </a:lnTo>
                      <a:lnTo>
                        <a:pt x="0" y="420"/>
                      </a:lnTo>
                      <a:lnTo>
                        <a:pt x="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</p:grpSp>
        </p:grpSp>
        <p:grpSp>
          <p:nvGrpSpPr>
            <p:cNvPr id="38" name="Group 25">
              <a:extLst>
                <a:ext uri="{FF2B5EF4-FFF2-40B4-BE49-F238E27FC236}">
                  <a16:creationId xmlns:a16="http://schemas.microsoft.com/office/drawing/2014/main" id="{DFE38892-6B72-4005-BA1D-CB5163AC52CE}"/>
                </a:ext>
              </a:extLst>
            </p:cNvPr>
            <p:cNvGrpSpPr>
              <a:grpSpLocks/>
            </p:cNvGrpSpPr>
            <p:nvPr/>
          </p:nvGrpSpPr>
          <p:grpSpPr bwMode="auto">
            <a:xfrm rot="3349453">
              <a:off x="2574" y="2546"/>
              <a:ext cx="41" cy="113"/>
              <a:chOff x="2663" y="1500"/>
              <a:chExt cx="77" cy="179"/>
            </a:xfrm>
          </p:grpSpPr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0B191213-9225-4CFA-8A97-B23CA207CB5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04" y="1500"/>
                <a:ext cx="36" cy="179"/>
              </a:xfrm>
              <a:custGeom>
                <a:avLst/>
                <a:gdLst>
                  <a:gd name="T0" fmla="*/ 0 w 89"/>
                  <a:gd name="T1" fmla="*/ 0 h 375"/>
                  <a:gd name="T2" fmla="*/ 0 w 89"/>
                  <a:gd name="T3" fmla="*/ 0 h 375"/>
                  <a:gd name="T4" fmla="*/ 0 w 89"/>
                  <a:gd name="T5" fmla="*/ 0 h 375"/>
                  <a:gd name="T6" fmla="*/ 0 w 89"/>
                  <a:gd name="T7" fmla="*/ 0 h 375"/>
                  <a:gd name="T8" fmla="*/ 0 w 89"/>
                  <a:gd name="T9" fmla="*/ 0 h 375"/>
                  <a:gd name="T10" fmla="*/ 0 w 89"/>
                  <a:gd name="T11" fmla="*/ 0 h 375"/>
                  <a:gd name="T12" fmla="*/ 0 w 89"/>
                  <a:gd name="T13" fmla="*/ 0 h 375"/>
                  <a:gd name="T14" fmla="*/ 0 w 89"/>
                  <a:gd name="T15" fmla="*/ 0 h 375"/>
                  <a:gd name="T16" fmla="*/ 0 w 89"/>
                  <a:gd name="T17" fmla="*/ 0 h 375"/>
                  <a:gd name="T18" fmla="*/ 0 w 89"/>
                  <a:gd name="T19" fmla="*/ 0 h 375"/>
                  <a:gd name="T20" fmla="*/ 0 w 89"/>
                  <a:gd name="T21" fmla="*/ 0 h 375"/>
                  <a:gd name="T22" fmla="*/ 0 w 89"/>
                  <a:gd name="T23" fmla="*/ 0 h 375"/>
                  <a:gd name="T24" fmla="*/ 0 w 89"/>
                  <a:gd name="T25" fmla="*/ 0 h 375"/>
                  <a:gd name="T26" fmla="*/ 0 w 89"/>
                  <a:gd name="T27" fmla="*/ 0 h 375"/>
                  <a:gd name="T28" fmla="*/ 0 w 89"/>
                  <a:gd name="T29" fmla="*/ 0 h 375"/>
                  <a:gd name="T30" fmla="*/ 0 w 89"/>
                  <a:gd name="T31" fmla="*/ 0 h 375"/>
                  <a:gd name="T32" fmla="*/ 0 w 89"/>
                  <a:gd name="T33" fmla="*/ 0 h 375"/>
                  <a:gd name="T34" fmla="*/ 0 w 89"/>
                  <a:gd name="T35" fmla="*/ 0 h 375"/>
                  <a:gd name="T36" fmla="*/ 0 w 89"/>
                  <a:gd name="T37" fmla="*/ 0 h 375"/>
                  <a:gd name="T38" fmla="*/ 0 w 89"/>
                  <a:gd name="T39" fmla="*/ 0 h 375"/>
                  <a:gd name="T40" fmla="*/ 0 w 89"/>
                  <a:gd name="T41" fmla="*/ 0 h 375"/>
                  <a:gd name="T42" fmla="*/ 0 w 89"/>
                  <a:gd name="T43" fmla="*/ 0 h 375"/>
                  <a:gd name="T44" fmla="*/ 0 w 89"/>
                  <a:gd name="T45" fmla="*/ 0 h 375"/>
                  <a:gd name="T46" fmla="*/ 0 w 89"/>
                  <a:gd name="T47" fmla="*/ 0 h 375"/>
                  <a:gd name="T48" fmla="*/ 0 w 89"/>
                  <a:gd name="T49" fmla="*/ 0 h 375"/>
                  <a:gd name="T50" fmla="*/ 0 w 89"/>
                  <a:gd name="T51" fmla="*/ 0 h 375"/>
                  <a:gd name="T52" fmla="*/ 0 w 89"/>
                  <a:gd name="T53" fmla="*/ 0 h 375"/>
                  <a:gd name="T54" fmla="*/ 0 w 89"/>
                  <a:gd name="T55" fmla="*/ 0 h 375"/>
                  <a:gd name="T56" fmla="*/ 0 w 89"/>
                  <a:gd name="T57" fmla="*/ 0 h 375"/>
                  <a:gd name="T58" fmla="*/ 0 w 89"/>
                  <a:gd name="T59" fmla="*/ 0 h 375"/>
                  <a:gd name="T60" fmla="*/ 0 w 89"/>
                  <a:gd name="T61" fmla="*/ 0 h 375"/>
                  <a:gd name="T62" fmla="*/ 0 w 89"/>
                  <a:gd name="T63" fmla="*/ 0 h 375"/>
                  <a:gd name="T64" fmla="*/ 0 w 89"/>
                  <a:gd name="T65" fmla="*/ 0 h 375"/>
                  <a:gd name="T66" fmla="*/ 0 w 89"/>
                  <a:gd name="T67" fmla="*/ 1 h 375"/>
                  <a:gd name="T68" fmla="*/ 0 w 89"/>
                  <a:gd name="T69" fmla="*/ 1 h 375"/>
                  <a:gd name="T70" fmla="*/ 0 w 89"/>
                  <a:gd name="T71" fmla="*/ 1 h 375"/>
                  <a:gd name="T72" fmla="*/ 0 w 89"/>
                  <a:gd name="T73" fmla="*/ 1 h 375"/>
                  <a:gd name="T74" fmla="*/ 0 w 89"/>
                  <a:gd name="T75" fmla="*/ 1 h 375"/>
                  <a:gd name="T76" fmla="*/ 0 w 89"/>
                  <a:gd name="T77" fmla="*/ 1 h 375"/>
                  <a:gd name="T78" fmla="*/ 0 w 89"/>
                  <a:gd name="T79" fmla="*/ 1 h 375"/>
                  <a:gd name="T80" fmla="*/ 0 w 89"/>
                  <a:gd name="T81" fmla="*/ 1 h 375"/>
                  <a:gd name="T82" fmla="*/ 0 w 89"/>
                  <a:gd name="T83" fmla="*/ 1 h 375"/>
                  <a:gd name="T84" fmla="*/ 0 w 89"/>
                  <a:gd name="T85" fmla="*/ 1 h 375"/>
                  <a:gd name="T86" fmla="*/ 0 w 89"/>
                  <a:gd name="T87" fmla="*/ 1 h 375"/>
                  <a:gd name="T88" fmla="*/ 0 w 89"/>
                  <a:gd name="T89" fmla="*/ 1 h 375"/>
                  <a:gd name="T90" fmla="*/ 0 w 89"/>
                  <a:gd name="T91" fmla="*/ 1 h 375"/>
                  <a:gd name="T92" fmla="*/ 0 w 89"/>
                  <a:gd name="T93" fmla="*/ 1 h 375"/>
                  <a:gd name="T94" fmla="*/ 0 w 89"/>
                  <a:gd name="T95" fmla="*/ 1 h 375"/>
                  <a:gd name="T96" fmla="*/ 0 w 89"/>
                  <a:gd name="T97" fmla="*/ 0 h 375"/>
                  <a:gd name="T98" fmla="*/ 0 w 89"/>
                  <a:gd name="T99" fmla="*/ 0 h 375"/>
                  <a:gd name="T100" fmla="*/ 0 w 89"/>
                  <a:gd name="T101" fmla="*/ 0 h 375"/>
                  <a:gd name="T102" fmla="*/ 0 w 89"/>
                  <a:gd name="T103" fmla="*/ 0 h 375"/>
                  <a:gd name="T104" fmla="*/ 0 w 89"/>
                  <a:gd name="T105" fmla="*/ 0 h 37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9"/>
                  <a:gd name="T160" fmla="*/ 0 h 375"/>
                  <a:gd name="T161" fmla="*/ 89 w 89"/>
                  <a:gd name="T162" fmla="*/ 375 h 37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9" h="375">
                    <a:moveTo>
                      <a:pt x="89" y="188"/>
                    </a:moveTo>
                    <a:lnTo>
                      <a:pt x="88" y="161"/>
                    </a:lnTo>
                    <a:lnTo>
                      <a:pt x="85" y="136"/>
                    </a:lnTo>
                    <a:lnTo>
                      <a:pt x="78" y="111"/>
                    </a:lnTo>
                    <a:lnTo>
                      <a:pt x="70" y="86"/>
                    </a:lnTo>
                    <a:lnTo>
                      <a:pt x="58" y="63"/>
                    </a:lnTo>
                    <a:lnTo>
                      <a:pt x="45" y="41"/>
                    </a:lnTo>
                    <a:lnTo>
                      <a:pt x="30" y="2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17" y="30"/>
                    </a:lnTo>
                    <a:lnTo>
                      <a:pt x="31" y="50"/>
                    </a:lnTo>
                    <a:lnTo>
                      <a:pt x="43" y="70"/>
                    </a:lnTo>
                    <a:lnTo>
                      <a:pt x="54" y="92"/>
                    </a:lnTo>
                    <a:lnTo>
                      <a:pt x="63" y="115"/>
                    </a:lnTo>
                    <a:lnTo>
                      <a:pt x="69" y="139"/>
                    </a:lnTo>
                    <a:lnTo>
                      <a:pt x="72" y="164"/>
                    </a:lnTo>
                    <a:lnTo>
                      <a:pt x="73" y="188"/>
                    </a:lnTo>
                    <a:lnTo>
                      <a:pt x="72" y="213"/>
                    </a:lnTo>
                    <a:lnTo>
                      <a:pt x="68" y="238"/>
                    </a:lnTo>
                    <a:lnTo>
                      <a:pt x="62" y="263"/>
                    </a:lnTo>
                    <a:lnTo>
                      <a:pt x="54" y="284"/>
                    </a:lnTo>
                    <a:lnTo>
                      <a:pt x="42" y="308"/>
                    </a:lnTo>
                    <a:lnTo>
                      <a:pt x="30" y="327"/>
                    </a:lnTo>
                    <a:lnTo>
                      <a:pt x="16" y="347"/>
                    </a:lnTo>
                    <a:lnTo>
                      <a:pt x="0" y="365"/>
                    </a:lnTo>
                    <a:lnTo>
                      <a:pt x="2" y="367"/>
                    </a:lnTo>
                    <a:lnTo>
                      <a:pt x="5" y="370"/>
                    </a:lnTo>
                    <a:lnTo>
                      <a:pt x="8" y="373"/>
                    </a:lnTo>
                    <a:lnTo>
                      <a:pt x="11" y="375"/>
                    </a:lnTo>
                    <a:lnTo>
                      <a:pt x="30" y="356"/>
                    </a:lnTo>
                    <a:lnTo>
                      <a:pt x="45" y="335"/>
                    </a:lnTo>
                    <a:lnTo>
                      <a:pt x="58" y="312"/>
                    </a:lnTo>
                    <a:lnTo>
                      <a:pt x="70" y="289"/>
                    </a:lnTo>
                    <a:lnTo>
                      <a:pt x="78" y="265"/>
                    </a:lnTo>
                    <a:lnTo>
                      <a:pt x="85" y="240"/>
                    </a:lnTo>
                    <a:lnTo>
                      <a:pt x="88" y="214"/>
                    </a:lnTo>
                    <a:lnTo>
                      <a:pt x="89" y="1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40" name="Freeform 27">
                <a:extLst>
                  <a:ext uri="{FF2B5EF4-FFF2-40B4-BE49-F238E27FC236}">
                    <a16:creationId xmlns:a16="http://schemas.microsoft.com/office/drawing/2014/main" id="{53F6C076-EA41-491A-BBD2-643F82D8F2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0" y="1516"/>
                <a:ext cx="31" cy="147"/>
              </a:xfrm>
              <a:custGeom>
                <a:avLst/>
                <a:gdLst>
                  <a:gd name="T0" fmla="*/ 0 w 76"/>
                  <a:gd name="T1" fmla="*/ 1 h 307"/>
                  <a:gd name="T2" fmla="*/ 0 w 76"/>
                  <a:gd name="T3" fmla="*/ 0 h 307"/>
                  <a:gd name="T4" fmla="*/ 0 w 76"/>
                  <a:gd name="T5" fmla="*/ 0 h 307"/>
                  <a:gd name="T6" fmla="*/ 0 w 76"/>
                  <a:gd name="T7" fmla="*/ 0 h 307"/>
                  <a:gd name="T8" fmla="*/ 0 w 76"/>
                  <a:gd name="T9" fmla="*/ 0 h 307"/>
                  <a:gd name="T10" fmla="*/ 0 w 76"/>
                  <a:gd name="T11" fmla="*/ 0 h 307"/>
                  <a:gd name="T12" fmla="*/ 0 w 76"/>
                  <a:gd name="T13" fmla="*/ 0 h 307"/>
                  <a:gd name="T14" fmla="*/ 0 w 76"/>
                  <a:gd name="T15" fmla="*/ 0 h 307"/>
                  <a:gd name="T16" fmla="*/ 0 w 76"/>
                  <a:gd name="T17" fmla="*/ 0 h 307"/>
                  <a:gd name="T18" fmla="*/ 0 w 76"/>
                  <a:gd name="T19" fmla="*/ 0 h 307"/>
                  <a:gd name="T20" fmla="*/ 0 w 76"/>
                  <a:gd name="T21" fmla="*/ 0 h 307"/>
                  <a:gd name="T22" fmla="*/ 0 w 76"/>
                  <a:gd name="T23" fmla="*/ 0 h 307"/>
                  <a:gd name="T24" fmla="*/ 0 w 76"/>
                  <a:gd name="T25" fmla="*/ 0 h 307"/>
                  <a:gd name="T26" fmla="*/ 0 w 76"/>
                  <a:gd name="T27" fmla="*/ 0 h 307"/>
                  <a:gd name="T28" fmla="*/ 0 w 76"/>
                  <a:gd name="T29" fmla="*/ 0 h 307"/>
                  <a:gd name="T30" fmla="*/ 0 w 76"/>
                  <a:gd name="T31" fmla="*/ 0 h 307"/>
                  <a:gd name="T32" fmla="*/ 0 w 76"/>
                  <a:gd name="T33" fmla="*/ 0 h 307"/>
                  <a:gd name="T34" fmla="*/ 0 w 76"/>
                  <a:gd name="T35" fmla="*/ 0 h 307"/>
                  <a:gd name="T36" fmla="*/ 0 w 76"/>
                  <a:gd name="T37" fmla="*/ 0 h 307"/>
                  <a:gd name="T38" fmla="*/ 0 w 76"/>
                  <a:gd name="T39" fmla="*/ 0 h 307"/>
                  <a:gd name="T40" fmla="*/ 0 w 76"/>
                  <a:gd name="T41" fmla="*/ 0 h 307"/>
                  <a:gd name="T42" fmla="*/ 0 w 76"/>
                  <a:gd name="T43" fmla="*/ 0 h 307"/>
                  <a:gd name="T44" fmla="*/ 0 w 76"/>
                  <a:gd name="T45" fmla="*/ 0 h 307"/>
                  <a:gd name="T46" fmla="*/ 0 w 76"/>
                  <a:gd name="T47" fmla="*/ 0 h 307"/>
                  <a:gd name="T48" fmla="*/ 0 w 76"/>
                  <a:gd name="T49" fmla="*/ 0 h 307"/>
                  <a:gd name="T50" fmla="*/ 0 w 76"/>
                  <a:gd name="T51" fmla="*/ 0 h 307"/>
                  <a:gd name="T52" fmla="*/ 0 w 76"/>
                  <a:gd name="T53" fmla="*/ 0 h 307"/>
                  <a:gd name="T54" fmla="*/ 0 w 76"/>
                  <a:gd name="T55" fmla="*/ 0 h 307"/>
                  <a:gd name="T56" fmla="*/ 0 w 76"/>
                  <a:gd name="T57" fmla="*/ 0 h 307"/>
                  <a:gd name="T58" fmla="*/ 0 w 76"/>
                  <a:gd name="T59" fmla="*/ 0 h 307"/>
                  <a:gd name="T60" fmla="*/ 0 w 76"/>
                  <a:gd name="T61" fmla="*/ 0 h 307"/>
                  <a:gd name="T62" fmla="*/ 0 w 76"/>
                  <a:gd name="T63" fmla="*/ 0 h 307"/>
                  <a:gd name="T64" fmla="*/ 0 w 76"/>
                  <a:gd name="T65" fmla="*/ 0 h 307"/>
                  <a:gd name="T66" fmla="*/ 0 w 76"/>
                  <a:gd name="T67" fmla="*/ 0 h 307"/>
                  <a:gd name="T68" fmla="*/ 0 w 76"/>
                  <a:gd name="T69" fmla="*/ 0 h 307"/>
                  <a:gd name="T70" fmla="*/ 0 w 76"/>
                  <a:gd name="T71" fmla="*/ 0 h 307"/>
                  <a:gd name="T72" fmla="*/ 0 w 76"/>
                  <a:gd name="T73" fmla="*/ 0 h 307"/>
                  <a:gd name="T74" fmla="*/ 0 w 76"/>
                  <a:gd name="T75" fmla="*/ 0 h 307"/>
                  <a:gd name="T76" fmla="*/ 0 w 76"/>
                  <a:gd name="T77" fmla="*/ 0 h 307"/>
                  <a:gd name="T78" fmla="*/ 0 w 76"/>
                  <a:gd name="T79" fmla="*/ 0 h 307"/>
                  <a:gd name="T80" fmla="*/ 0 w 76"/>
                  <a:gd name="T81" fmla="*/ 0 h 307"/>
                  <a:gd name="T82" fmla="*/ 0 w 76"/>
                  <a:gd name="T83" fmla="*/ 0 h 307"/>
                  <a:gd name="T84" fmla="*/ 0 w 76"/>
                  <a:gd name="T85" fmla="*/ 0 h 307"/>
                  <a:gd name="T86" fmla="*/ 0 w 76"/>
                  <a:gd name="T87" fmla="*/ 0 h 307"/>
                  <a:gd name="T88" fmla="*/ 0 w 76"/>
                  <a:gd name="T89" fmla="*/ 1 h 307"/>
                  <a:gd name="T90" fmla="*/ 0 w 76"/>
                  <a:gd name="T91" fmla="*/ 1 h 307"/>
                  <a:gd name="T92" fmla="*/ 0 w 76"/>
                  <a:gd name="T93" fmla="*/ 1 h 307"/>
                  <a:gd name="T94" fmla="*/ 0 w 76"/>
                  <a:gd name="T95" fmla="*/ 1 h 307"/>
                  <a:gd name="T96" fmla="*/ 0 w 76"/>
                  <a:gd name="T97" fmla="*/ 1 h 307"/>
                  <a:gd name="T98" fmla="*/ 0 w 76"/>
                  <a:gd name="T99" fmla="*/ 1 h 307"/>
                  <a:gd name="T100" fmla="*/ 0 w 76"/>
                  <a:gd name="T101" fmla="*/ 1 h 307"/>
                  <a:gd name="T102" fmla="*/ 0 w 76"/>
                  <a:gd name="T103" fmla="*/ 1 h 307"/>
                  <a:gd name="T104" fmla="*/ 0 w 76"/>
                  <a:gd name="T105" fmla="*/ 1 h 3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6"/>
                  <a:gd name="T160" fmla="*/ 0 h 307"/>
                  <a:gd name="T161" fmla="*/ 76 w 76"/>
                  <a:gd name="T162" fmla="*/ 307 h 30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6" h="307">
                    <a:moveTo>
                      <a:pt x="13" y="307"/>
                    </a:moveTo>
                    <a:lnTo>
                      <a:pt x="27" y="291"/>
                    </a:lnTo>
                    <a:lnTo>
                      <a:pt x="39" y="274"/>
                    </a:lnTo>
                    <a:lnTo>
                      <a:pt x="51" y="255"/>
                    </a:lnTo>
                    <a:lnTo>
                      <a:pt x="60" y="237"/>
                    </a:lnTo>
                    <a:lnTo>
                      <a:pt x="67" y="216"/>
                    </a:lnTo>
                    <a:lnTo>
                      <a:pt x="71" y="195"/>
                    </a:lnTo>
                    <a:lnTo>
                      <a:pt x="75" y="175"/>
                    </a:lnTo>
                    <a:lnTo>
                      <a:pt x="76" y="153"/>
                    </a:lnTo>
                    <a:lnTo>
                      <a:pt x="75" y="131"/>
                    </a:lnTo>
                    <a:lnTo>
                      <a:pt x="71" y="110"/>
                    </a:lnTo>
                    <a:lnTo>
                      <a:pt x="67" y="89"/>
                    </a:lnTo>
                    <a:lnTo>
                      <a:pt x="60" y="70"/>
                    </a:lnTo>
                    <a:lnTo>
                      <a:pt x="51" y="51"/>
                    </a:lnTo>
                    <a:lnTo>
                      <a:pt x="39" y="33"/>
                    </a:lnTo>
                    <a:lnTo>
                      <a:pt x="27" y="16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5" y="26"/>
                    </a:lnTo>
                    <a:lnTo>
                      <a:pt x="27" y="42"/>
                    </a:lnTo>
                    <a:lnTo>
                      <a:pt x="37" y="58"/>
                    </a:lnTo>
                    <a:lnTo>
                      <a:pt x="45" y="77"/>
                    </a:lnTo>
                    <a:lnTo>
                      <a:pt x="52" y="95"/>
                    </a:lnTo>
                    <a:lnTo>
                      <a:pt x="56" y="114"/>
                    </a:lnTo>
                    <a:lnTo>
                      <a:pt x="59" y="133"/>
                    </a:lnTo>
                    <a:lnTo>
                      <a:pt x="60" y="153"/>
                    </a:lnTo>
                    <a:lnTo>
                      <a:pt x="59" y="173"/>
                    </a:lnTo>
                    <a:lnTo>
                      <a:pt x="55" y="194"/>
                    </a:lnTo>
                    <a:lnTo>
                      <a:pt x="51" y="213"/>
                    </a:lnTo>
                    <a:lnTo>
                      <a:pt x="44" y="231"/>
                    </a:lnTo>
                    <a:lnTo>
                      <a:pt x="36" y="249"/>
                    </a:lnTo>
                    <a:lnTo>
                      <a:pt x="25" y="266"/>
                    </a:lnTo>
                    <a:lnTo>
                      <a:pt x="13" y="281"/>
                    </a:lnTo>
                    <a:lnTo>
                      <a:pt x="0" y="296"/>
                    </a:lnTo>
                    <a:lnTo>
                      <a:pt x="3" y="298"/>
                    </a:lnTo>
                    <a:lnTo>
                      <a:pt x="6" y="301"/>
                    </a:lnTo>
                    <a:lnTo>
                      <a:pt x="9" y="305"/>
                    </a:lnTo>
                    <a:lnTo>
                      <a:pt x="12" y="307"/>
                    </a:lnTo>
                    <a:lnTo>
                      <a:pt x="13" y="30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41" name="Freeform 28">
                <a:extLst>
                  <a:ext uri="{FF2B5EF4-FFF2-40B4-BE49-F238E27FC236}">
                    <a16:creationId xmlns:a16="http://schemas.microsoft.com/office/drawing/2014/main" id="{526D08B1-F2F3-4F5C-BAA9-C99F605EDF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6" y="1532"/>
                <a:ext cx="25" cy="115"/>
              </a:xfrm>
              <a:custGeom>
                <a:avLst/>
                <a:gdLst>
                  <a:gd name="T0" fmla="*/ 0 w 61"/>
                  <a:gd name="T1" fmla="*/ 0 h 240"/>
                  <a:gd name="T2" fmla="*/ 0 w 61"/>
                  <a:gd name="T3" fmla="*/ 0 h 240"/>
                  <a:gd name="T4" fmla="*/ 0 w 61"/>
                  <a:gd name="T5" fmla="*/ 0 h 240"/>
                  <a:gd name="T6" fmla="*/ 0 w 61"/>
                  <a:gd name="T7" fmla="*/ 0 h 240"/>
                  <a:gd name="T8" fmla="*/ 0 w 61"/>
                  <a:gd name="T9" fmla="*/ 0 h 240"/>
                  <a:gd name="T10" fmla="*/ 0 w 61"/>
                  <a:gd name="T11" fmla="*/ 0 h 240"/>
                  <a:gd name="T12" fmla="*/ 0 w 61"/>
                  <a:gd name="T13" fmla="*/ 0 h 240"/>
                  <a:gd name="T14" fmla="*/ 0 w 61"/>
                  <a:gd name="T15" fmla="*/ 0 h 240"/>
                  <a:gd name="T16" fmla="*/ 0 w 61"/>
                  <a:gd name="T17" fmla="*/ 0 h 240"/>
                  <a:gd name="T18" fmla="*/ 0 w 61"/>
                  <a:gd name="T19" fmla="*/ 0 h 240"/>
                  <a:gd name="T20" fmla="*/ 0 w 61"/>
                  <a:gd name="T21" fmla="*/ 0 h 240"/>
                  <a:gd name="T22" fmla="*/ 0 w 61"/>
                  <a:gd name="T23" fmla="*/ 0 h 240"/>
                  <a:gd name="T24" fmla="*/ 0 w 61"/>
                  <a:gd name="T25" fmla="*/ 0 h 240"/>
                  <a:gd name="T26" fmla="*/ 0 w 61"/>
                  <a:gd name="T27" fmla="*/ 0 h 240"/>
                  <a:gd name="T28" fmla="*/ 0 w 61"/>
                  <a:gd name="T29" fmla="*/ 0 h 240"/>
                  <a:gd name="T30" fmla="*/ 0 w 61"/>
                  <a:gd name="T31" fmla="*/ 0 h 240"/>
                  <a:gd name="T32" fmla="*/ 0 w 61"/>
                  <a:gd name="T33" fmla="*/ 0 h 240"/>
                  <a:gd name="T34" fmla="*/ 0 w 61"/>
                  <a:gd name="T35" fmla="*/ 0 h 240"/>
                  <a:gd name="T36" fmla="*/ 0 w 61"/>
                  <a:gd name="T37" fmla="*/ 0 h 240"/>
                  <a:gd name="T38" fmla="*/ 0 w 61"/>
                  <a:gd name="T39" fmla="*/ 0 h 240"/>
                  <a:gd name="T40" fmla="*/ 0 w 61"/>
                  <a:gd name="T41" fmla="*/ 0 h 240"/>
                  <a:gd name="T42" fmla="*/ 0 w 61"/>
                  <a:gd name="T43" fmla="*/ 0 h 240"/>
                  <a:gd name="T44" fmla="*/ 0 w 61"/>
                  <a:gd name="T45" fmla="*/ 0 h 240"/>
                  <a:gd name="T46" fmla="*/ 0 w 61"/>
                  <a:gd name="T47" fmla="*/ 0 h 240"/>
                  <a:gd name="T48" fmla="*/ 0 w 61"/>
                  <a:gd name="T49" fmla="*/ 0 h 240"/>
                  <a:gd name="T50" fmla="*/ 0 w 61"/>
                  <a:gd name="T51" fmla="*/ 0 h 240"/>
                  <a:gd name="T52" fmla="*/ 0 w 61"/>
                  <a:gd name="T53" fmla="*/ 0 h 240"/>
                  <a:gd name="T54" fmla="*/ 0 w 61"/>
                  <a:gd name="T55" fmla="*/ 0 h 240"/>
                  <a:gd name="T56" fmla="*/ 0 w 61"/>
                  <a:gd name="T57" fmla="*/ 0 h 240"/>
                  <a:gd name="T58" fmla="*/ 0 w 61"/>
                  <a:gd name="T59" fmla="*/ 0 h 240"/>
                  <a:gd name="T60" fmla="*/ 0 w 61"/>
                  <a:gd name="T61" fmla="*/ 0 h 240"/>
                  <a:gd name="T62" fmla="*/ 0 w 61"/>
                  <a:gd name="T63" fmla="*/ 0 h 240"/>
                  <a:gd name="T64" fmla="*/ 0 w 61"/>
                  <a:gd name="T65" fmla="*/ 0 h 240"/>
                  <a:gd name="T66" fmla="*/ 0 w 61"/>
                  <a:gd name="T67" fmla="*/ 0 h 240"/>
                  <a:gd name="T68" fmla="*/ 0 w 61"/>
                  <a:gd name="T69" fmla="*/ 0 h 240"/>
                  <a:gd name="T70" fmla="*/ 0 w 61"/>
                  <a:gd name="T71" fmla="*/ 0 h 240"/>
                  <a:gd name="T72" fmla="*/ 0 w 61"/>
                  <a:gd name="T73" fmla="*/ 0 h 240"/>
                  <a:gd name="T74" fmla="*/ 0 w 61"/>
                  <a:gd name="T75" fmla="*/ 0 h 240"/>
                  <a:gd name="T76" fmla="*/ 0 w 61"/>
                  <a:gd name="T77" fmla="*/ 0 h 240"/>
                  <a:gd name="T78" fmla="*/ 0 w 61"/>
                  <a:gd name="T79" fmla="*/ 0 h 240"/>
                  <a:gd name="T80" fmla="*/ 0 w 61"/>
                  <a:gd name="T81" fmla="*/ 0 h 240"/>
                  <a:gd name="T82" fmla="*/ 0 w 61"/>
                  <a:gd name="T83" fmla="*/ 0 h 240"/>
                  <a:gd name="T84" fmla="*/ 0 w 61"/>
                  <a:gd name="T85" fmla="*/ 0 h 240"/>
                  <a:gd name="T86" fmla="*/ 0 w 61"/>
                  <a:gd name="T87" fmla="*/ 0 h 240"/>
                  <a:gd name="T88" fmla="*/ 0 w 61"/>
                  <a:gd name="T89" fmla="*/ 0 h 240"/>
                  <a:gd name="T90" fmla="*/ 0 w 61"/>
                  <a:gd name="T91" fmla="*/ 0 h 240"/>
                  <a:gd name="T92" fmla="*/ 0 w 61"/>
                  <a:gd name="T93" fmla="*/ 0 h 240"/>
                  <a:gd name="T94" fmla="*/ 0 w 61"/>
                  <a:gd name="T95" fmla="*/ 0 h 240"/>
                  <a:gd name="T96" fmla="*/ 0 w 61"/>
                  <a:gd name="T97" fmla="*/ 0 h 240"/>
                  <a:gd name="T98" fmla="*/ 0 w 61"/>
                  <a:gd name="T99" fmla="*/ 0 h 240"/>
                  <a:gd name="T100" fmla="*/ 0 w 61"/>
                  <a:gd name="T101" fmla="*/ 0 h 240"/>
                  <a:gd name="T102" fmla="*/ 0 w 61"/>
                  <a:gd name="T103" fmla="*/ 0 h 240"/>
                  <a:gd name="T104" fmla="*/ 0 w 61"/>
                  <a:gd name="T105" fmla="*/ 0 h 2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1"/>
                  <a:gd name="T160" fmla="*/ 0 h 240"/>
                  <a:gd name="T161" fmla="*/ 61 w 61"/>
                  <a:gd name="T162" fmla="*/ 240 h 24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1" h="240">
                    <a:moveTo>
                      <a:pt x="11" y="240"/>
                    </a:moveTo>
                    <a:lnTo>
                      <a:pt x="23" y="227"/>
                    </a:lnTo>
                    <a:lnTo>
                      <a:pt x="33" y="213"/>
                    </a:lnTo>
                    <a:lnTo>
                      <a:pt x="41" y="199"/>
                    </a:lnTo>
                    <a:lnTo>
                      <a:pt x="48" y="184"/>
                    </a:lnTo>
                    <a:lnTo>
                      <a:pt x="54" y="169"/>
                    </a:lnTo>
                    <a:lnTo>
                      <a:pt x="57" y="153"/>
                    </a:lnTo>
                    <a:lnTo>
                      <a:pt x="60" y="137"/>
                    </a:lnTo>
                    <a:lnTo>
                      <a:pt x="61" y="120"/>
                    </a:lnTo>
                    <a:lnTo>
                      <a:pt x="60" y="102"/>
                    </a:lnTo>
                    <a:lnTo>
                      <a:pt x="57" y="86"/>
                    </a:lnTo>
                    <a:lnTo>
                      <a:pt x="54" y="70"/>
                    </a:lnTo>
                    <a:lnTo>
                      <a:pt x="48" y="55"/>
                    </a:lnTo>
                    <a:lnTo>
                      <a:pt x="41" y="40"/>
                    </a:lnTo>
                    <a:lnTo>
                      <a:pt x="33" y="26"/>
                    </a:lnTo>
                    <a:lnTo>
                      <a:pt x="23" y="13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1" y="23"/>
                    </a:lnTo>
                    <a:lnTo>
                      <a:pt x="19" y="35"/>
                    </a:lnTo>
                    <a:lnTo>
                      <a:pt x="27" y="47"/>
                    </a:lnTo>
                    <a:lnTo>
                      <a:pt x="33" y="61"/>
                    </a:lnTo>
                    <a:lnTo>
                      <a:pt x="39" y="75"/>
                    </a:lnTo>
                    <a:lnTo>
                      <a:pt x="42" y="90"/>
                    </a:lnTo>
                    <a:lnTo>
                      <a:pt x="43" y="105"/>
                    </a:lnTo>
                    <a:lnTo>
                      <a:pt x="45" y="120"/>
                    </a:lnTo>
                    <a:lnTo>
                      <a:pt x="43" y="136"/>
                    </a:lnTo>
                    <a:lnTo>
                      <a:pt x="41" y="151"/>
                    </a:lnTo>
                    <a:lnTo>
                      <a:pt x="38" y="166"/>
                    </a:lnTo>
                    <a:lnTo>
                      <a:pt x="33" y="180"/>
                    </a:lnTo>
                    <a:lnTo>
                      <a:pt x="26" y="193"/>
                    </a:lnTo>
                    <a:lnTo>
                      <a:pt x="18" y="206"/>
                    </a:lnTo>
                    <a:lnTo>
                      <a:pt x="10" y="219"/>
                    </a:lnTo>
                    <a:lnTo>
                      <a:pt x="0" y="229"/>
                    </a:lnTo>
                    <a:lnTo>
                      <a:pt x="2" y="231"/>
                    </a:lnTo>
                    <a:lnTo>
                      <a:pt x="5" y="234"/>
                    </a:lnTo>
                    <a:lnTo>
                      <a:pt x="9" y="237"/>
                    </a:lnTo>
                    <a:lnTo>
                      <a:pt x="11" y="2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42" name="Freeform 29">
                <a:extLst>
                  <a:ext uri="{FF2B5EF4-FFF2-40B4-BE49-F238E27FC236}">
                    <a16:creationId xmlns:a16="http://schemas.microsoft.com/office/drawing/2014/main" id="{2B766ED9-BD0E-4AE2-A219-2F6935AA96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3" y="1549"/>
                <a:ext cx="19" cy="81"/>
              </a:xfrm>
              <a:custGeom>
                <a:avLst/>
                <a:gdLst>
                  <a:gd name="T0" fmla="*/ 0 w 46"/>
                  <a:gd name="T1" fmla="*/ 0 h 171"/>
                  <a:gd name="T2" fmla="*/ 0 w 46"/>
                  <a:gd name="T3" fmla="*/ 0 h 171"/>
                  <a:gd name="T4" fmla="*/ 0 w 46"/>
                  <a:gd name="T5" fmla="*/ 0 h 171"/>
                  <a:gd name="T6" fmla="*/ 0 w 46"/>
                  <a:gd name="T7" fmla="*/ 0 h 171"/>
                  <a:gd name="T8" fmla="*/ 0 w 46"/>
                  <a:gd name="T9" fmla="*/ 0 h 171"/>
                  <a:gd name="T10" fmla="*/ 0 w 46"/>
                  <a:gd name="T11" fmla="*/ 0 h 171"/>
                  <a:gd name="T12" fmla="*/ 0 w 46"/>
                  <a:gd name="T13" fmla="*/ 0 h 171"/>
                  <a:gd name="T14" fmla="*/ 0 w 46"/>
                  <a:gd name="T15" fmla="*/ 0 h 171"/>
                  <a:gd name="T16" fmla="*/ 0 w 46"/>
                  <a:gd name="T17" fmla="*/ 0 h 171"/>
                  <a:gd name="T18" fmla="*/ 0 w 46"/>
                  <a:gd name="T19" fmla="*/ 0 h 171"/>
                  <a:gd name="T20" fmla="*/ 0 w 46"/>
                  <a:gd name="T21" fmla="*/ 0 h 171"/>
                  <a:gd name="T22" fmla="*/ 0 w 46"/>
                  <a:gd name="T23" fmla="*/ 0 h 171"/>
                  <a:gd name="T24" fmla="*/ 0 w 46"/>
                  <a:gd name="T25" fmla="*/ 0 h 171"/>
                  <a:gd name="T26" fmla="*/ 0 w 46"/>
                  <a:gd name="T27" fmla="*/ 0 h 171"/>
                  <a:gd name="T28" fmla="*/ 0 w 46"/>
                  <a:gd name="T29" fmla="*/ 0 h 171"/>
                  <a:gd name="T30" fmla="*/ 0 w 46"/>
                  <a:gd name="T31" fmla="*/ 0 h 171"/>
                  <a:gd name="T32" fmla="*/ 0 w 46"/>
                  <a:gd name="T33" fmla="*/ 0 h 171"/>
                  <a:gd name="T34" fmla="*/ 0 w 46"/>
                  <a:gd name="T35" fmla="*/ 0 h 171"/>
                  <a:gd name="T36" fmla="*/ 0 w 46"/>
                  <a:gd name="T37" fmla="*/ 0 h 171"/>
                  <a:gd name="T38" fmla="*/ 0 w 46"/>
                  <a:gd name="T39" fmla="*/ 0 h 171"/>
                  <a:gd name="T40" fmla="*/ 0 w 46"/>
                  <a:gd name="T41" fmla="*/ 0 h 171"/>
                  <a:gd name="T42" fmla="*/ 0 w 46"/>
                  <a:gd name="T43" fmla="*/ 0 h 171"/>
                  <a:gd name="T44" fmla="*/ 0 w 46"/>
                  <a:gd name="T45" fmla="*/ 0 h 171"/>
                  <a:gd name="T46" fmla="*/ 0 w 46"/>
                  <a:gd name="T47" fmla="*/ 0 h 171"/>
                  <a:gd name="T48" fmla="*/ 0 w 46"/>
                  <a:gd name="T49" fmla="*/ 0 h 171"/>
                  <a:gd name="T50" fmla="*/ 0 w 46"/>
                  <a:gd name="T51" fmla="*/ 0 h 171"/>
                  <a:gd name="T52" fmla="*/ 0 w 46"/>
                  <a:gd name="T53" fmla="*/ 0 h 171"/>
                  <a:gd name="T54" fmla="*/ 0 w 46"/>
                  <a:gd name="T55" fmla="*/ 0 h 171"/>
                  <a:gd name="T56" fmla="*/ 0 w 46"/>
                  <a:gd name="T57" fmla="*/ 0 h 171"/>
                  <a:gd name="T58" fmla="*/ 0 w 46"/>
                  <a:gd name="T59" fmla="*/ 0 h 171"/>
                  <a:gd name="T60" fmla="*/ 0 w 46"/>
                  <a:gd name="T61" fmla="*/ 0 h 171"/>
                  <a:gd name="T62" fmla="*/ 0 w 46"/>
                  <a:gd name="T63" fmla="*/ 0 h 171"/>
                  <a:gd name="T64" fmla="*/ 0 w 46"/>
                  <a:gd name="T65" fmla="*/ 0 h 171"/>
                  <a:gd name="T66" fmla="*/ 0 w 46"/>
                  <a:gd name="T67" fmla="*/ 0 h 171"/>
                  <a:gd name="T68" fmla="*/ 0 w 46"/>
                  <a:gd name="T69" fmla="*/ 0 h 171"/>
                  <a:gd name="T70" fmla="*/ 0 w 46"/>
                  <a:gd name="T71" fmla="*/ 0 h 171"/>
                  <a:gd name="T72" fmla="*/ 0 w 46"/>
                  <a:gd name="T73" fmla="*/ 0 h 171"/>
                  <a:gd name="T74" fmla="*/ 0 w 46"/>
                  <a:gd name="T75" fmla="*/ 0 h 171"/>
                  <a:gd name="T76" fmla="*/ 0 w 46"/>
                  <a:gd name="T77" fmla="*/ 0 h 171"/>
                  <a:gd name="T78" fmla="*/ 0 w 46"/>
                  <a:gd name="T79" fmla="*/ 0 h 171"/>
                  <a:gd name="T80" fmla="*/ 0 w 46"/>
                  <a:gd name="T81" fmla="*/ 0 h 171"/>
                  <a:gd name="T82" fmla="*/ 0 w 46"/>
                  <a:gd name="T83" fmla="*/ 0 h 171"/>
                  <a:gd name="T84" fmla="*/ 0 w 46"/>
                  <a:gd name="T85" fmla="*/ 0 h 171"/>
                  <a:gd name="T86" fmla="*/ 0 w 46"/>
                  <a:gd name="T87" fmla="*/ 0 h 171"/>
                  <a:gd name="T88" fmla="*/ 0 w 46"/>
                  <a:gd name="T89" fmla="*/ 0 h 17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6"/>
                  <a:gd name="T136" fmla="*/ 0 h 171"/>
                  <a:gd name="T137" fmla="*/ 46 w 46"/>
                  <a:gd name="T138" fmla="*/ 171 h 17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6" h="171">
                    <a:moveTo>
                      <a:pt x="11" y="171"/>
                    </a:moveTo>
                    <a:lnTo>
                      <a:pt x="19" y="162"/>
                    </a:lnTo>
                    <a:lnTo>
                      <a:pt x="26" y="153"/>
                    </a:lnTo>
                    <a:lnTo>
                      <a:pt x="33" y="142"/>
                    </a:lnTo>
                    <a:lnTo>
                      <a:pt x="37" y="131"/>
                    </a:lnTo>
                    <a:lnTo>
                      <a:pt x="41" y="120"/>
                    </a:lnTo>
                    <a:lnTo>
                      <a:pt x="44" y="109"/>
                    </a:lnTo>
                    <a:lnTo>
                      <a:pt x="45" y="96"/>
                    </a:lnTo>
                    <a:lnTo>
                      <a:pt x="46" y="85"/>
                    </a:lnTo>
                    <a:lnTo>
                      <a:pt x="45" y="73"/>
                    </a:lnTo>
                    <a:lnTo>
                      <a:pt x="44" y="61"/>
                    </a:lnTo>
                    <a:lnTo>
                      <a:pt x="41" y="50"/>
                    </a:lnTo>
                    <a:lnTo>
                      <a:pt x="37" y="39"/>
                    </a:lnTo>
                    <a:lnTo>
                      <a:pt x="33" y="28"/>
                    </a:lnTo>
                    <a:lnTo>
                      <a:pt x="26" y="18"/>
                    </a:lnTo>
                    <a:lnTo>
                      <a:pt x="19" y="9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3" y="27"/>
                    </a:lnTo>
                    <a:lnTo>
                      <a:pt x="22" y="44"/>
                    </a:lnTo>
                    <a:lnTo>
                      <a:pt x="28" y="64"/>
                    </a:lnTo>
                    <a:lnTo>
                      <a:pt x="30" y="85"/>
                    </a:lnTo>
                    <a:lnTo>
                      <a:pt x="28" y="107"/>
                    </a:lnTo>
                    <a:lnTo>
                      <a:pt x="22" y="126"/>
                    </a:lnTo>
                    <a:lnTo>
                      <a:pt x="12" y="145"/>
                    </a:lnTo>
                    <a:lnTo>
                      <a:pt x="0" y="160"/>
                    </a:lnTo>
                    <a:lnTo>
                      <a:pt x="3" y="162"/>
                    </a:lnTo>
                    <a:lnTo>
                      <a:pt x="5" y="165"/>
                    </a:lnTo>
                    <a:lnTo>
                      <a:pt x="7" y="169"/>
                    </a:lnTo>
                    <a:lnTo>
                      <a:pt x="10" y="171"/>
                    </a:lnTo>
                    <a:lnTo>
                      <a:pt x="11" y="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</p:grpSp>
      <p:pic>
        <p:nvPicPr>
          <p:cNvPr id="64" name="Immagine 63">
            <a:extLst>
              <a:ext uri="{FF2B5EF4-FFF2-40B4-BE49-F238E27FC236}">
                <a16:creationId xmlns:a16="http://schemas.microsoft.com/office/drawing/2014/main" id="{434CD552-FA8E-427A-A14A-38E188E264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33300">
            <a:off x="570515" y="5238401"/>
            <a:ext cx="2437344" cy="936000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0008444B-02DE-4465-B7FE-8E5E072F49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10225">
            <a:off x="3037479" y="5195382"/>
            <a:ext cx="932905" cy="1180708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1DDCB6DB-1391-4133-A61C-3E3B04CF69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1820960">
            <a:off x="802912" y="4273862"/>
            <a:ext cx="2444833" cy="93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C217F355-B26F-4339-988F-16A0D05C503A}"/>
                  </a:ext>
                </a:extLst>
              </p:cNvPr>
              <p:cNvSpPr txBox="1"/>
              <p:nvPr/>
            </p:nvSpPr>
            <p:spPr>
              <a:xfrm>
                <a:off x="757362" y="4564368"/>
                <a:ext cx="28796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C217F355-B26F-4339-988F-16A0D05C5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62" y="4564368"/>
                <a:ext cx="287963" cy="307777"/>
              </a:xfrm>
              <a:prstGeom prst="rect">
                <a:avLst/>
              </a:prstGeom>
              <a:blipFill>
                <a:blip r:embed="rId9"/>
                <a:stretch>
                  <a:fillRect l="-27660" r="-12766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1D086C58-73AA-4718-BF29-2415D85E6B3C}"/>
                  </a:ext>
                </a:extLst>
              </p:cNvPr>
              <p:cNvSpPr txBox="1"/>
              <p:nvPr/>
            </p:nvSpPr>
            <p:spPr>
              <a:xfrm>
                <a:off x="757362" y="5876777"/>
                <a:ext cx="28796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it-IT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1D086C58-73AA-4718-BF29-2415D85E6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62" y="5876777"/>
                <a:ext cx="287963" cy="307777"/>
              </a:xfrm>
              <a:prstGeom prst="rect">
                <a:avLst/>
              </a:prstGeom>
              <a:blipFill>
                <a:blip r:embed="rId10"/>
                <a:stretch>
                  <a:fillRect l="-27660" r="-12766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9" name="Picture 11">
            <a:extLst>
              <a:ext uri="{FF2B5EF4-FFF2-40B4-BE49-F238E27FC236}">
                <a16:creationId xmlns:a16="http://schemas.microsoft.com/office/drawing/2014/main" id="{B974EB70-1752-45D3-B6C6-CCF24C7AD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205" y="2396081"/>
            <a:ext cx="651530" cy="69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9" name="Group 5">
            <a:extLst>
              <a:ext uri="{FF2B5EF4-FFF2-40B4-BE49-F238E27FC236}">
                <a16:creationId xmlns:a16="http://schemas.microsoft.com/office/drawing/2014/main" id="{313C9A9D-9A2F-4FA0-924F-09EFED3FCBD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05499" y="1178024"/>
            <a:ext cx="291889" cy="535489"/>
            <a:chOff x="2474" y="2489"/>
            <a:chExt cx="206" cy="532"/>
          </a:xfrm>
        </p:grpSpPr>
        <p:grpSp>
          <p:nvGrpSpPr>
            <p:cNvPr id="100" name="Group 6">
              <a:extLst>
                <a:ext uri="{FF2B5EF4-FFF2-40B4-BE49-F238E27FC236}">
                  <a16:creationId xmlns:a16="http://schemas.microsoft.com/office/drawing/2014/main" id="{B7BFB2CF-35DE-48C6-988D-FD09E040A31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7039688">
              <a:off x="2567" y="2453"/>
              <a:ext cx="54" cy="125"/>
              <a:chOff x="457" y="956"/>
              <a:chExt cx="96" cy="187"/>
            </a:xfrm>
          </p:grpSpPr>
          <p:sp>
            <p:nvSpPr>
              <p:cNvPr id="120" name="Freeform 7">
                <a:extLst>
                  <a:ext uri="{FF2B5EF4-FFF2-40B4-BE49-F238E27FC236}">
                    <a16:creationId xmlns:a16="http://schemas.microsoft.com/office/drawing/2014/main" id="{44B03C6C-A827-4398-9D8B-467F5132CD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21" name="Freeform 8">
                <a:extLst>
                  <a:ext uri="{FF2B5EF4-FFF2-40B4-BE49-F238E27FC236}">
                    <a16:creationId xmlns:a16="http://schemas.microsoft.com/office/drawing/2014/main" id="{39912377-B040-42FC-9BFF-F6EC98221B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22" name="Freeform 9">
                <a:extLst>
                  <a:ext uri="{FF2B5EF4-FFF2-40B4-BE49-F238E27FC236}">
                    <a16:creationId xmlns:a16="http://schemas.microsoft.com/office/drawing/2014/main" id="{26013639-5651-4343-AFB5-5F8BB5686B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23" name="Freeform 10">
                <a:extLst>
                  <a:ext uri="{FF2B5EF4-FFF2-40B4-BE49-F238E27FC236}">
                    <a16:creationId xmlns:a16="http://schemas.microsoft.com/office/drawing/2014/main" id="{B4DFA31A-761C-481C-ABD2-46034B8B7B5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  <p:grpSp>
          <p:nvGrpSpPr>
            <p:cNvPr id="101" name="Group 11">
              <a:extLst>
                <a:ext uri="{FF2B5EF4-FFF2-40B4-BE49-F238E27FC236}">
                  <a16:creationId xmlns:a16="http://schemas.microsoft.com/office/drawing/2014/main" id="{1F34130E-019E-41EC-A0D6-802374EF50D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13688">
              <a:off x="2499" y="2508"/>
              <a:ext cx="42" cy="118"/>
              <a:chOff x="457" y="956"/>
              <a:chExt cx="96" cy="187"/>
            </a:xfrm>
          </p:grpSpPr>
          <p:sp>
            <p:nvSpPr>
              <p:cNvPr id="116" name="Freeform 12">
                <a:extLst>
                  <a:ext uri="{FF2B5EF4-FFF2-40B4-BE49-F238E27FC236}">
                    <a16:creationId xmlns:a16="http://schemas.microsoft.com/office/drawing/2014/main" id="{387D71DB-4C22-4D74-8625-88F74A00AF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7" y="956"/>
                <a:ext cx="45" cy="187"/>
              </a:xfrm>
              <a:custGeom>
                <a:avLst/>
                <a:gdLst>
                  <a:gd name="T0" fmla="*/ 1 w 89"/>
                  <a:gd name="T1" fmla="*/ 1 h 374"/>
                  <a:gd name="T2" fmla="*/ 1 w 89"/>
                  <a:gd name="T3" fmla="*/ 1 h 374"/>
                  <a:gd name="T4" fmla="*/ 1 w 89"/>
                  <a:gd name="T5" fmla="*/ 1 h 374"/>
                  <a:gd name="T6" fmla="*/ 1 w 89"/>
                  <a:gd name="T7" fmla="*/ 1 h 374"/>
                  <a:gd name="T8" fmla="*/ 1 w 89"/>
                  <a:gd name="T9" fmla="*/ 0 h 374"/>
                  <a:gd name="T10" fmla="*/ 1 w 89"/>
                  <a:gd name="T11" fmla="*/ 1 h 374"/>
                  <a:gd name="T12" fmla="*/ 1 w 89"/>
                  <a:gd name="T13" fmla="*/ 1 h 374"/>
                  <a:gd name="T14" fmla="*/ 1 w 89"/>
                  <a:gd name="T15" fmla="*/ 1 h 374"/>
                  <a:gd name="T16" fmla="*/ 1 w 89"/>
                  <a:gd name="T17" fmla="*/ 1 h 374"/>
                  <a:gd name="T18" fmla="*/ 1 w 89"/>
                  <a:gd name="T19" fmla="*/ 1 h 374"/>
                  <a:gd name="T20" fmla="*/ 1 w 89"/>
                  <a:gd name="T21" fmla="*/ 1 h 374"/>
                  <a:gd name="T22" fmla="*/ 1 w 89"/>
                  <a:gd name="T23" fmla="*/ 1 h 374"/>
                  <a:gd name="T24" fmla="*/ 0 w 89"/>
                  <a:gd name="T25" fmla="*/ 1 h 374"/>
                  <a:gd name="T26" fmla="*/ 1 w 89"/>
                  <a:gd name="T27" fmla="*/ 1 h 374"/>
                  <a:gd name="T28" fmla="*/ 1 w 89"/>
                  <a:gd name="T29" fmla="*/ 1 h 374"/>
                  <a:gd name="T30" fmla="*/ 1 w 89"/>
                  <a:gd name="T31" fmla="*/ 1 h 374"/>
                  <a:gd name="T32" fmla="*/ 1 w 89"/>
                  <a:gd name="T33" fmla="*/ 1 h 374"/>
                  <a:gd name="T34" fmla="*/ 1 w 89"/>
                  <a:gd name="T35" fmla="*/ 1 h 374"/>
                  <a:gd name="T36" fmla="*/ 1 w 89"/>
                  <a:gd name="T37" fmla="*/ 1 h 374"/>
                  <a:gd name="T38" fmla="*/ 1 w 89"/>
                  <a:gd name="T39" fmla="*/ 1 h 374"/>
                  <a:gd name="T40" fmla="*/ 1 w 89"/>
                  <a:gd name="T41" fmla="*/ 1 h 374"/>
                  <a:gd name="T42" fmla="*/ 1 w 89"/>
                  <a:gd name="T43" fmla="*/ 1 h 374"/>
                  <a:gd name="T44" fmla="*/ 1 w 89"/>
                  <a:gd name="T45" fmla="*/ 1 h 374"/>
                  <a:gd name="T46" fmla="*/ 1 w 89"/>
                  <a:gd name="T47" fmla="*/ 1 h 374"/>
                  <a:gd name="T48" fmla="*/ 1 w 89"/>
                  <a:gd name="T49" fmla="*/ 1 h 374"/>
                  <a:gd name="T50" fmla="*/ 1 w 89"/>
                  <a:gd name="T51" fmla="*/ 1 h 374"/>
                  <a:gd name="T52" fmla="*/ 1 w 89"/>
                  <a:gd name="T53" fmla="*/ 1 h 374"/>
                  <a:gd name="T54" fmla="*/ 1 w 89"/>
                  <a:gd name="T55" fmla="*/ 1 h 374"/>
                  <a:gd name="T56" fmla="*/ 1 w 89"/>
                  <a:gd name="T57" fmla="*/ 1 h 374"/>
                  <a:gd name="T58" fmla="*/ 1 w 89"/>
                  <a:gd name="T59" fmla="*/ 1 h 374"/>
                  <a:gd name="T60" fmla="*/ 1 w 89"/>
                  <a:gd name="T61" fmla="*/ 1 h 374"/>
                  <a:gd name="T62" fmla="*/ 1 w 89"/>
                  <a:gd name="T63" fmla="*/ 1 h 374"/>
                  <a:gd name="T64" fmla="*/ 1 w 89"/>
                  <a:gd name="T65" fmla="*/ 1 h 374"/>
                  <a:gd name="T66" fmla="*/ 1 w 89"/>
                  <a:gd name="T67" fmla="*/ 1 h 374"/>
                  <a:gd name="T68" fmla="*/ 1 w 89"/>
                  <a:gd name="T69" fmla="*/ 1 h 374"/>
                  <a:gd name="T70" fmla="*/ 1 w 89"/>
                  <a:gd name="T71" fmla="*/ 1 h 374"/>
                  <a:gd name="T72" fmla="*/ 1 w 89"/>
                  <a:gd name="T73" fmla="*/ 1 h 374"/>
                  <a:gd name="T74" fmla="*/ 1 w 89"/>
                  <a:gd name="T75" fmla="*/ 1 h 374"/>
                  <a:gd name="T76" fmla="*/ 1 w 89"/>
                  <a:gd name="T77" fmla="*/ 1 h 374"/>
                  <a:gd name="T78" fmla="*/ 1 w 89"/>
                  <a:gd name="T79" fmla="*/ 1 h 374"/>
                  <a:gd name="T80" fmla="*/ 1 w 89"/>
                  <a:gd name="T81" fmla="*/ 1 h 3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89"/>
                  <a:gd name="T124" fmla="*/ 0 h 374"/>
                  <a:gd name="T125" fmla="*/ 89 w 89"/>
                  <a:gd name="T126" fmla="*/ 374 h 3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89" h="374">
                    <a:moveTo>
                      <a:pt x="89" y="12"/>
                    </a:moveTo>
                    <a:lnTo>
                      <a:pt x="87" y="9"/>
                    </a:lnTo>
                    <a:lnTo>
                      <a:pt x="83" y="6"/>
                    </a:lnTo>
                    <a:lnTo>
                      <a:pt x="81" y="2"/>
                    </a:lnTo>
                    <a:lnTo>
                      <a:pt x="78" y="0"/>
                    </a:lnTo>
                    <a:lnTo>
                      <a:pt x="60" y="20"/>
                    </a:lnTo>
                    <a:lnTo>
                      <a:pt x="44" y="40"/>
                    </a:lnTo>
                    <a:lnTo>
                      <a:pt x="31" y="62"/>
                    </a:lnTo>
                    <a:lnTo>
                      <a:pt x="20" y="85"/>
                    </a:lnTo>
                    <a:lnTo>
                      <a:pt x="12" y="110"/>
                    </a:lnTo>
                    <a:lnTo>
                      <a:pt x="5" y="135"/>
                    </a:lnTo>
                    <a:lnTo>
                      <a:pt x="1" y="160"/>
                    </a:lnTo>
                    <a:lnTo>
                      <a:pt x="0" y="187"/>
                    </a:lnTo>
                    <a:lnTo>
                      <a:pt x="1" y="213"/>
                    </a:lnTo>
                    <a:lnTo>
                      <a:pt x="5" y="239"/>
                    </a:lnTo>
                    <a:lnTo>
                      <a:pt x="12" y="264"/>
                    </a:lnTo>
                    <a:lnTo>
                      <a:pt x="20" y="288"/>
                    </a:lnTo>
                    <a:lnTo>
                      <a:pt x="31" y="311"/>
                    </a:lnTo>
                    <a:lnTo>
                      <a:pt x="44" y="334"/>
                    </a:lnTo>
                    <a:lnTo>
                      <a:pt x="60" y="355"/>
                    </a:lnTo>
                    <a:lnTo>
                      <a:pt x="78" y="374"/>
                    </a:lnTo>
                    <a:lnTo>
                      <a:pt x="81" y="371"/>
                    </a:lnTo>
                    <a:lnTo>
                      <a:pt x="83" y="369"/>
                    </a:lnTo>
                    <a:lnTo>
                      <a:pt x="87" y="365"/>
                    </a:lnTo>
                    <a:lnTo>
                      <a:pt x="89" y="363"/>
                    </a:lnTo>
                    <a:lnTo>
                      <a:pt x="73" y="345"/>
                    </a:lnTo>
                    <a:lnTo>
                      <a:pt x="58" y="325"/>
                    </a:lnTo>
                    <a:lnTo>
                      <a:pt x="45" y="304"/>
                    </a:lnTo>
                    <a:lnTo>
                      <a:pt x="36" y="282"/>
                    </a:lnTo>
                    <a:lnTo>
                      <a:pt x="27" y="259"/>
                    </a:lnTo>
                    <a:lnTo>
                      <a:pt x="21" y="236"/>
                    </a:lnTo>
                    <a:lnTo>
                      <a:pt x="18" y="212"/>
                    </a:lnTo>
                    <a:lnTo>
                      <a:pt x="16" y="187"/>
                    </a:lnTo>
                    <a:lnTo>
                      <a:pt x="18" y="163"/>
                    </a:lnTo>
                    <a:lnTo>
                      <a:pt x="21" y="138"/>
                    </a:lnTo>
                    <a:lnTo>
                      <a:pt x="27" y="115"/>
                    </a:lnTo>
                    <a:lnTo>
                      <a:pt x="36" y="92"/>
                    </a:lnTo>
                    <a:lnTo>
                      <a:pt x="45" y="70"/>
                    </a:lnTo>
                    <a:lnTo>
                      <a:pt x="58" y="50"/>
                    </a:lnTo>
                    <a:lnTo>
                      <a:pt x="73" y="30"/>
                    </a:ln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117" name="Freeform 13">
                <a:extLst>
                  <a:ext uri="{FF2B5EF4-FFF2-40B4-BE49-F238E27FC236}">
                    <a16:creationId xmlns:a16="http://schemas.microsoft.com/office/drawing/2014/main" id="{2FA72901-2371-4BDD-9F15-B88A10BB922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" y="972"/>
                <a:ext cx="38" cy="153"/>
              </a:xfrm>
              <a:custGeom>
                <a:avLst/>
                <a:gdLst>
                  <a:gd name="T0" fmla="*/ 1 w 75"/>
                  <a:gd name="T1" fmla="*/ 1 h 306"/>
                  <a:gd name="T2" fmla="*/ 1 w 75"/>
                  <a:gd name="T3" fmla="*/ 1 h 306"/>
                  <a:gd name="T4" fmla="*/ 1 w 75"/>
                  <a:gd name="T5" fmla="*/ 1 h 306"/>
                  <a:gd name="T6" fmla="*/ 1 w 75"/>
                  <a:gd name="T7" fmla="*/ 1 h 306"/>
                  <a:gd name="T8" fmla="*/ 1 w 75"/>
                  <a:gd name="T9" fmla="*/ 0 h 306"/>
                  <a:gd name="T10" fmla="*/ 1 w 75"/>
                  <a:gd name="T11" fmla="*/ 1 h 306"/>
                  <a:gd name="T12" fmla="*/ 1 w 75"/>
                  <a:gd name="T13" fmla="*/ 1 h 306"/>
                  <a:gd name="T14" fmla="*/ 1 w 75"/>
                  <a:gd name="T15" fmla="*/ 1 h 306"/>
                  <a:gd name="T16" fmla="*/ 1 w 75"/>
                  <a:gd name="T17" fmla="*/ 1 h 306"/>
                  <a:gd name="T18" fmla="*/ 1 w 75"/>
                  <a:gd name="T19" fmla="*/ 1 h 306"/>
                  <a:gd name="T20" fmla="*/ 1 w 75"/>
                  <a:gd name="T21" fmla="*/ 1 h 306"/>
                  <a:gd name="T22" fmla="*/ 1 w 75"/>
                  <a:gd name="T23" fmla="*/ 1 h 306"/>
                  <a:gd name="T24" fmla="*/ 0 w 75"/>
                  <a:gd name="T25" fmla="*/ 1 h 306"/>
                  <a:gd name="T26" fmla="*/ 1 w 75"/>
                  <a:gd name="T27" fmla="*/ 1 h 306"/>
                  <a:gd name="T28" fmla="*/ 1 w 75"/>
                  <a:gd name="T29" fmla="*/ 1 h 306"/>
                  <a:gd name="T30" fmla="*/ 1 w 75"/>
                  <a:gd name="T31" fmla="*/ 1 h 306"/>
                  <a:gd name="T32" fmla="*/ 1 w 75"/>
                  <a:gd name="T33" fmla="*/ 1 h 306"/>
                  <a:gd name="T34" fmla="*/ 1 w 75"/>
                  <a:gd name="T35" fmla="*/ 1 h 306"/>
                  <a:gd name="T36" fmla="*/ 1 w 75"/>
                  <a:gd name="T37" fmla="*/ 1 h 306"/>
                  <a:gd name="T38" fmla="*/ 1 w 75"/>
                  <a:gd name="T39" fmla="*/ 1 h 306"/>
                  <a:gd name="T40" fmla="*/ 1 w 75"/>
                  <a:gd name="T41" fmla="*/ 1 h 306"/>
                  <a:gd name="T42" fmla="*/ 1 w 75"/>
                  <a:gd name="T43" fmla="*/ 1 h 306"/>
                  <a:gd name="T44" fmla="*/ 1 w 75"/>
                  <a:gd name="T45" fmla="*/ 1 h 306"/>
                  <a:gd name="T46" fmla="*/ 1 w 75"/>
                  <a:gd name="T47" fmla="*/ 1 h 306"/>
                  <a:gd name="T48" fmla="*/ 1 w 75"/>
                  <a:gd name="T49" fmla="*/ 1 h 306"/>
                  <a:gd name="T50" fmla="*/ 1 w 75"/>
                  <a:gd name="T51" fmla="*/ 1 h 306"/>
                  <a:gd name="T52" fmla="*/ 1 w 75"/>
                  <a:gd name="T53" fmla="*/ 1 h 306"/>
                  <a:gd name="T54" fmla="*/ 1 w 75"/>
                  <a:gd name="T55" fmla="*/ 1 h 306"/>
                  <a:gd name="T56" fmla="*/ 1 w 75"/>
                  <a:gd name="T57" fmla="*/ 1 h 306"/>
                  <a:gd name="T58" fmla="*/ 1 w 75"/>
                  <a:gd name="T59" fmla="*/ 1 h 306"/>
                  <a:gd name="T60" fmla="*/ 1 w 75"/>
                  <a:gd name="T61" fmla="*/ 1 h 306"/>
                  <a:gd name="T62" fmla="*/ 1 w 75"/>
                  <a:gd name="T63" fmla="*/ 1 h 306"/>
                  <a:gd name="T64" fmla="*/ 1 w 75"/>
                  <a:gd name="T65" fmla="*/ 1 h 306"/>
                  <a:gd name="T66" fmla="*/ 1 w 75"/>
                  <a:gd name="T67" fmla="*/ 1 h 306"/>
                  <a:gd name="T68" fmla="*/ 1 w 75"/>
                  <a:gd name="T69" fmla="*/ 1 h 306"/>
                  <a:gd name="T70" fmla="*/ 1 w 75"/>
                  <a:gd name="T71" fmla="*/ 1 h 306"/>
                  <a:gd name="T72" fmla="*/ 1 w 75"/>
                  <a:gd name="T73" fmla="*/ 1 h 306"/>
                  <a:gd name="T74" fmla="*/ 1 w 75"/>
                  <a:gd name="T75" fmla="*/ 1 h 306"/>
                  <a:gd name="T76" fmla="*/ 1 w 75"/>
                  <a:gd name="T77" fmla="*/ 1 h 306"/>
                  <a:gd name="T78" fmla="*/ 1 w 75"/>
                  <a:gd name="T79" fmla="*/ 1 h 306"/>
                  <a:gd name="T80" fmla="*/ 1 w 75"/>
                  <a:gd name="T81" fmla="*/ 1 h 3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5"/>
                  <a:gd name="T124" fmla="*/ 0 h 306"/>
                  <a:gd name="T125" fmla="*/ 75 w 75"/>
                  <a:gd name="T126" fmla="*/ 306 h 3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5" h="306">
                    <a:moveTo>
                      <a:pt x="75" y="11"/>
                    </a:moveTo>
                    <a:lnTo>
                      <a:pt x="71" y="9"/>
                    </a:lnTo>
                    <a:lnTo>
                      <a:pt x="69" y="5"/>
                    </a:lnTo>
                    <a:lnTo>
                      <a:pt x="65" y="3"/>
                    </a:lnTo>
                    <a:lnTo>
                      <a:pt x="63" y="0"/>
                    </a:lnTo>
                    <a:lnTo>
                      <a:pt x="48" y="16"/>
                    </a:lnTo>
                    <a:lnTo>
                      <a:pt x="35" y="33"/>
                    </a:lnTo>
                    <a:lnTo>
                      <a:pt x="25" y="51"/>
                    </a:lnTo>
                    <a:lnTo>
                      <a:pt x="16" y="70"/>
                    </a:lnTo>
                    <a:lnTo>
                      <a:pt x="9" y="89"/>
                    </a:lnTo>
                    <a:lnTo>
                      <a:pt x="4" y="110"/>
                    </a:lnTo>
                    <a:lnTo>
                      <a:pt x="1" y="131"/>
                    </a:lnTo>
                    <a:lnTo>
                      <a:pt x="0" y="153"/>
                    </a:lnTo>
                    <a:lnTo>
                      <a:pt x="1" y="175"/>
                    </a:lnTo>
                    <a:lnTo>
                      <a:pt x="4" y="195"/>
                    </a:lnTo>
                    <a:lnTo>
                      <a:pt x="9" y="216"/>
                    </a:lnTo>
                    <a:lnTo>
                      <a:pt x="16" y="236"/>
                    </a:lnTo>
                    <a:lnTo>
                      <a:pt x="25" y="255"/>
                    </a:lnTo>
                    <a:lnTo>
                      <a:pt x="35" y="273"/>
                    </a:lnTo>
                    <a:lnTo>
                      <a:pt x="48" y="290"/>
                    </a:lnTo>
                    <a:lnTo>
                      <a:pt x="63" y="306"/>
                    </a:lnTo>
                    <a:lnTo>
                      <a:pt x="65" y="304"/>
                    </a:lnTo>
                    <a:lnTo>
                      <a:pt x="69" y="300"/>
                    </a:lnTo>
                    <a:lnTo>
                      <a:pt x="71" y="298"/>
                    </a:lnTo>
                    <a:lnTo>
                      <a:pt x="75" y="294"/>
                    </a:lnTo>
                    <a:lnTo>
                      <a:pt x="61" y="279"/>
                    </a:lnTo>
                    <a:lnTo>
                      <a:pt x="49" y="263"/>
                    </a:lnTo>
                    <a:lnTo>
                      <a:pt x="39" y="247"/>
                    </a:lnTo>
                    <a:lnTo>
                      <a:pt x="31" y="230"/>
                    </a:lnTo>
                    <a:lnTo>
                      <a:pt x="24" y="211"/>
                    </a:lnTo>
                    <a:lnTo>
                      <a:pt x="19" y="192"/>
                    </a:lnTo>
                    <a:lnTo>
                      <a:pt x="17" y="172"/>
                    </a:lnTo>
                    <a:lnTo>
                      <a:pt x="16" y="153"/>
                    </a:lnTo>
                    <a:lnTo>
                      <a:pt x="17" y="133"/>
                    </a:lnTo>
                    <a:lnTo>
                      <a:pt x="19" y="114"/>
                    </a:lnTo>
                    <a:lnTo>
                      <a:pt x="24" y="95"/>
                    </a:lnTo>
                    <a:lnTo>
                      <a:pt x="31" y="77"/>
                    </a:lnTo>
                    <a:lnTo>
                      <a:pt x="39" y="58"/>
                    </a:lnTo>
                    <a:lnTo>
                      <a:pt x="49" y="42"/>
                    </a:lnTo>
                    <a:lnTo>
                      <a:pt x="61" y="26"/>
                    </a:lnTo>
                    <a:lnTo>
                      <a:pt x="75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118" name="Freeform 14">
                <a:extLst>
                  <a:ext uri="{FF2B5EF4-FFF2-40B4-BE49-F238E27FC236}">
                    <a16:creationId xmlns:a16="http://schemas.microsoft.com/office/drawing/2014/main" id="{0A477860-FA9F-402F-BA61-15AFE8F20E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6" y="990"/>
                <a:ext cx="30" cy="119"/>
              </a:xfrm>
              <a:custGeom>
                <a:avLst/>
                <a:gdLst>
                  <a:gd name="T0" fmla="*/ 1 w 60"/>
                  <a:gd name="T1" fmla="*/ 0 h 239"/>
                  <a:gd name="T2" fmla="*/ 1 w 60"/>
                  <a:gd name="T3" fmla="*/ 0 h 239"/>
                  <a:gd name="T4" fmla="*/ 1 w 60"/>
                  <a:gd name="T5" fmla="*/ 0 h 239"/>
                  <a:gd name="T6" fmla="*/ 1 w 60"/>
                  <a:gd name="T7" fmla="*/ 0 h 239"/>
                  <a:gd name="T8" fmla="*/ 1 w 60"/>
                  <a:gd name="T9" fmla="*/ 0 h 239"/>
                  <a:gd name="T10" fmla="*/ 1 w 60"/>
                  <a:gd name="T11" fmla="*/ 0 h 239"/>
                  <a:gd name="T12" fmla="*/ 1 w 60"/>
                  <a:gd name="T13" fmla="*/ 0 h 239"/>
                  <a:gd name="T14" fmla="*/ 1 w 60"/>
                  <a:gd name="T15" fmla="*/ 0 h 239"/>
                  <a:gd name="T16" fmla="*/ 1 w 60"/>
                  <a:gd name="T17" fmla="*/ 0 h 239"/>
                  <a:gd name="T18" fmla="*/ 1 w 60"/>
                  <a:gd name="T19" fmla="*/ 0 h 239"/>
                  <a:gd name="T20" fmla="*/ 1 w 60"/>
                  <a:gd name="T21" fmla="*/ 0 h 239"/>
                  <a:gd name="T22" fmla="*/ 1 w 60"/>
                  <a:gd name="T23" fmla="*/ 0 h 239"/>
                  <a:gd name="T24" fmla="*/ 0 w 60"/>
                  <a:gd name="T25" fmla="*/ 0 h 239"/>
                  <a:gd name="T26" fmla="*/ 1 w 60"/>
                  <a:gd name="T27" fmla="*/ 0 h 239"/>
                  <a:gd name="T28" fmla="*/ 1 w 60"/>
                  <a:gd name="T29" fmla="*/ 0 h 239"/>
                  <a:gd name="T30" fmla="*/ 1 w 60"/>
                  <a:gd name="T31" fmla="*/ 0 h 239"/>
                  <a:gd name="T32" fmla="*/ 1 w 60"/>
                  <a:gd name="T33" fmla="*/ 0 h 239"/>
                  <a:gd name="T34" fmla="*/ 1 w 60"/>
                  <a:gd name="T35" fmla="*/ 0 h 239"/>
                  <a:gd name="T36" fmla="*/ 1 w 60"/>
                  <a:gd name="T37" fmla="*/ 0 h 239"/>
                  <a:gd name="T38" fmla="*/ 1 w 60"/>
                  <a:gd name="T39" fmla="*/ 0 h 239"/>
                  <a:gd name="T40" fmla="*/ 1 w 60"/>
                  <a:gd name="T41" fmla="*/ 0 h 239"/>
                  <a:gd name="T42" fmla="*/ 1 w 60"/>
                  <a:gd name="T43" fmla="*/ 0 h 239"/>
                  <a:gd name="T44" fmla="*/ 1 w 60"/>
                  <a:gd name="T45" fmla="*/ 0 h 239"/>
                  <a:gd name="T46" fmla="*/ 1 w 60"/>
                  <a:gd name="T47" fmla="*/ 0 h 239"/>
                  <a:gd name="T48" fmla="*/ 1 w 60"/>
                  <a:gd name="T49" fmla="*/ 0 h 239"/>
                  <a:gd name="T50" fmla="*/ 1 w 60"/>
                  <a:gd name="T51" fmla="*/ 0 h 239"/>
                  <a:gd name="T52" fmla="*/ 1 w 60"/>
                  <a:gd name="T53" fmla="*/ 0 h 239"/>
                  <a:gd name="T54" fmla="*/ 1 w 60"/>
                  <a:gd name="T55" fmla="*/ 0 h 239"/>
                  <a:gd name="T56" fmla="*/ 1 w 60"/>
                  <a:gd name="T57" fmla="*/ 0 h 239"/>
                  <a:gd name="T58" fmla="*/ 1 w 60"/>
                  <a:gd name="T59" fmla="*/ 0 h 239"/>
                  <a:gd name="T60" fmla="*/ 1 w 60"/>
                  <a:gd name="T61" fmla="*/ 0 h 239"/>
                  <a:gd name="T62" fmla="*/ 1 w 60"/>
                  <a:gd name="T63" fmla="*/ 0 h 239"/>
                  <a:gd name="T64" fmla="*/ 1 w 60"/>
                  <a:gd name="T65" fmla="*/ 0 h 239"/>
                  <a:gd name="T66" fmla="*/ 1 w 60"/>
                  <a:gd name="T67" fmla="*/ 0 h 239"/>
                  <a:gd name="T68" fmla="*/ 1 w 60"/>
                  <a:gd name="T69" fmla="*/ 0 h 239"/>
                  <a:gd name="T70" fmla="*/ 1 w 60"/>
                  <a:gd name="T71" fmla="*/ 0 h 239"/>
                  <a:gd name="T72" fmla="*/ 1 w 60"/>
                  <a:gd name="T73" fmla="*/ 0 h 239"/>
                  <a:gd name="T74" fmla="*/ 1 w 60"/>
                  <a:gd name="T75" fmla="*/ 0 h 239"/>
                  <a:gd name="T76" fmla="*/ 1 w 60"/>
                  <a:gd name="T77" fmla="*/ 0 h 239"/>
                  <a:gd name="T78" fmla="*/ 1 w 60"/>
                  <a:gd name="T79" fmla="*/ 0 h 239"/>
                  <a:gd name="T80" fmla="*/ 1 w 60"/>
                  <a:gd name="T81" fmla="*/ 0 h 2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0"/>
                  <a:gd name="T124" fmla="*/ 0 h 239"/>
                  <a:gd name="T125" fmla="*/ 60 w 60"/>
                  <a:gd name="T126" fmla="*/ 239 h 2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0" h="239">
                    <a:moveTo>
                      <a:pt x="60" y="12"/>
                    </a:move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9" y="0"/>
                    </a:lnTo>
                    <a:lnTo>
                      <a:pt x="37" y="13"/>
                    </a:lnTo>
                    <a:lnTo>
                      <a:pt x="28" y="25"/>
                    </a:lnTo>
                    <a:lnTo>
                      <a:pt x="20" y="40"/>
                    </a:lnTo>
                    <a:lnTo>
                      <a:pt x="13" y="54"/>
                    </a:lnTo>
                    <a:lnTo>
                      <a:pt x="7" y="70"/>
                    </a:lnTo>
                    <a:lnTo>
                      <a:pt x="4" y="85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1" y="136"/>
                    </a:lnTo>
                    <a:lnTo>
                      <a:pt x="4" y="152"/>
                    </a:lnTo>
                    <a:lnTo>
                      <a:pt x="7" y="168"/>
                    </a:lnTo>
                    <a:lnTo>
                      <a:pt x="13" y="183"/>
                    </a:lnTo>
                    <a:lnTo>
                      <a:pt x="20" y="198"/>
                    </a:lnTo>
                    <a:lnTo>
                      <a:pt x="28" y="212"/>
                    </a:lnTo>
                    <a:lnTo>
                      <a:pt x="37" y="226"/>
                    </a:lnTo>
                    <a:lnTo>
                      <a:pt x="49" y="239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8" y="229"/>
                    </a:lnTo>
                    <a:lnTo>
                      <a:pt x="60" y="227"/>
                    </a:lnTo>
                    <a:lnTo>
                      <a:pt x="50" y="215"/>
                    </a:lnTo>
                    <a:lnTo>
                      <a:pt x="42" y="204"/>
                    </a:lnTo>
                    <a:lnTo>
                      <a:pt x="34" y="191"/>
                    </a:lnTo>
                    <a:lnTo>
                      <a:pt x="28" y="177"/>
                    </a:lnTo>
                    <a:lnTo>
                      <a:pt x="22" y="164"/>
                    </a:lnTo>
                    <a:lnTo>
                      <a:pt x="19" y="149"/>
                    </a:lnTo>
                    <a:lnTo>
                      <a:pt x="17" y="134"/>
                    </a:lnTo>
                    <a:lnTo>
                      <a:pt x="16" y="119"/>
                    </a:lnTo>
                    <a:lnTo>
                      <a:pt x="17" y="104"/>
                    </a:lnTo>
                    <a:lnTo>
                      <a:pt x="19" y="89"/>
                    </a:lnTo>
                    <a:lnTo>
                      <a:pt x="22" y="75"/>
                    </a:lnTo>
                    <a:lnTo>
                      <a:pt x="28" y="61"/>
                    </a:lnTo>
                    <a:lnTo>
                      <a:pt x="34" y="47"/>
                    </a:lnTo>
                    <a:lnTo>
                      <a:pt x="42" y="35"/>
                    </a:lnTo>
                    <a:lnTo>
                      <a:pt x="50" y="23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  <p:sp>
            <p:nvSpPr>
              <p:cNvPr id="119" name="Freeform 15">
                <a:extLst>
                  <a:ext uri="{FF2B5EF4-FFF2-40B4-BE49-F238E27FC236}">
                    <a16:creationId xmlns:a16="http://schemas.microsoft.com/office/drawing/2014/main" id="{902B6402-0F55-4F1D-829C-C2F468123E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9" y="1006"/>
                <a:ext cx="24" cy="85"/>
              </a:xfrm>
              <a:custGeom>
                <a:avLst/>
                <a:gdLst>
                  <a:gd name="T0" fmla="*/ 1 w 48"/>
                  <a:gd name="T1" fmla="*/ 1 h 170"/>
                  <a:gd name="T2" fmla="*/ 1 w 48"/>
                  <a:gd name="T3" fmla="*/ 1 h 170"/>
                  <a:gd name="T4" fmla="*/ 1 w 48"/>
                  <a:gd name="T5" fmla="*/ 1 h 170"/>
                  <a:gd name="T6" fmla="*/ 1 w 48"/>
                  <a:gd name="T7" fmla="*/ 1 h 170"/>
                  <a:gd name="T8" fmla="*/ 1 w 48"/>
                  <a:gd name="T9" fmla="*/ 0 h 170"/>
                  <a:gd name="T10" fmla="*/ 1 w 48"/>
                  <a:gd name="T11" fmla="*/ 1 h 170"/>
                  <a:gd name="T12" fmla="*/ 1 w 48"/>
                  <a:gd name="T13" fmla="*/ 1 h 170"/>
                  <a:gd name="T14" fmla="*/ 1 w 48"/>
                  <a:gd name="T15" fmla="*/ 1 h 170"/>
                  <a:gd name="T16" fmla="*/ 1 w 48"/>
                  <a:gd name="T17" fmla="*/ 1 h 170"/>
                  <a:gd name="T18" fmla="*/ 1 w 48"/>
                  <a:gd name="T19" fmla="*/ 1 h 170"/>
                  <a:gd name="T20" fmla="*/ 1 w 48"/>
                  <a:gd name="T21" fmla="*/ 1 h 170"/>
                  <a:gd name="T22" fmla="*/ 1 w 48"/>
                  <a:gd name="T23" fmla="*/ 1 h 170"/>
                  <a:gd name="T24" fmla="*/ 0 w 48"/>
                  <a:gd name="T25" fmla="*/ 1 h 170"/>
                  <a:gd name="T26" fmla="*/ 1 w 48"/>
                  <a:gd name="T27" fmla="*/ 1 h 170"/>
                  <a:gd name="T28" fmla="*/ 1 w 48"/>
                  <a:gd name="T29" fmla="*/ 1 h 170"/>
                  <a:gd name="T30" fmla="*/ 1 w 48"/>
                  <a:gd name="T31" fmla="*/ 1 h 170"/>
                  <a:gd name="T32" fmla="*/ 1 w 48"/>
                  <a:gd name="T33" fmla="*/ 1 h 170"/>
                  <a:gd name="T34" fmla="*/ 1 w 48"/>
                  <a:gd name="T35" fmla="*/ 1 h 170"/>
                  <a:gd name="T36" fmla="*/ 1 w 48"/>
                  <a:gd name="T37" fmla="*/ 1 h 170"/>
                  <a:gd name="T38" fmla="*/ 1 w 48"/>
                  <a:gd name="T39" fmla="*/ 1 h 170"/>
                  <a:gd name="T40" fmla="*/ 1 w 48"/>
                  <a:gd name="T41" fmla="*/ 1 h 170"/>
                  <a:gd name="T42" fmla="*/ 1 w 48"/>
                  <a:gd name="T43" fmla="*/ 1 h 170"/>
                  <a:gd name="T44" fmla="*/ 1 w 48"/>
                  <a:gd name="T45" fmla="*/ 1 h 170"/>
                  <a:gd name="T46" fmla="*/ 1 w 48"/>
                  <a:gd name="T47" fmla="*/ 1 h 170"/>
                  <a:gd name="T48" fmla="*/ 1 w 48"/>
                  <a:gd name="T49" fmla="*/ 1 h 170"/>
                  <a:gd name="T50" fmla="*/ 1 w 48"/>
                  <a:gd name="T51" fmla="*/ 1 h 170"/>
                  <a:gd name="T52" fmla="*/ 1 w 48"/>
                  <a:gd name="T53" fmla="*/ 1 h 170"/>
                  <a:gd name="T54" fmla="*/ 1 w 48"/>
                  <a:gd name="T55" fmla="*/ 1 h 170"/>
                  <a:gd name="T56" fmla="*/ 1 w 48"/>
                  <a:gd name="T57" fmla="*/ 1 h 170"/>
                  <a:gd name="T58" fmla="*/ 1 w 48"/>
                  <a:gd name="T59" fmla="*/ 1 h 170"/>
                  <a:gd name="T60" fmla="*/ 1 w 48"/>
                  <a:gd name="T61" fmla="*/ 1 h 170"/>
                  <a:gd name="T62" fmla="*/ 1 w 48"/>
                  <a:gd name="T63" fmla="*/ 1 h 170"/>
                  <a:gd name="T64" fmla="*/ 1 w 48"/>
                  <a:gd name="T65" fmla="*/ 1 h 17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8"/>
                  <a:gd name="T100" fmla="*/ 0 h 170"/>
                  <a:gd name="T101" fmla="*/ 48 w 48"/>
                  <a:gd name="T102" fmla="*/ 170 h 17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8" h="170">
                    <a:moveTo>
                      <a:pt x="48" y="11"/>
                    </a:moveTo>
                    <a:lnTo>
                      <a:pt x="44" y="9"/>
                    </a:lnTo>
                    <a:lnTo>
                      <a:pt x="42" y="5"/>
                    </a:lnTo>
                    <a:lnTo>
                      <a:pt x="38" y="3"/>
                    </a:lnTo>
                    <a:lnTo>
                      <a:pt x="36" y="0"/>
                    </a:lnTo>
                    <a:lnTo>
                      <a:pt x="28" y="8"/>
                    </a:lnTo>
                    <a:lnTo>
                      <a:pt x="21" y="18"/>
                    </a:lnTo>
                    <a:lnTo>
                      <a:pt x="15" y="27"/>
                    </a:lnTo>
                    <a:lnTo>
                      <a:pt x="10" y="39"/>
                    </a:lnTo>
                    <a:lnTo>
                      <a:pt x="6" y="49"/>
                    </a:lnTo>
                    <a:lnTo>
                      <a:pt x="3" y="61"/>
                    </a:lnTo>
                    <a:lnTo>
                      <a:pt x="2" y="73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3" y="109"/>
                    </a:lnTo>
                    <a:lnTo>
                      <a:pt x="6" y="119"/>
                    </a:lnTo>
                    <a:lnTo>
                      <a:pt x="10" y="131"/>
                    </a:lnTo>
                    <a:lnTo>
                      <a:pt x="14" y="141"/>
                    </a:lnTo>
                    <a:lnTo>
                      <a:pt x="21" y="152"/>
                    </a:lnTo>
                    <a:lnTo>
                      <a:pt x="28" y="161"/>
                    </a:lnTo>
                    <a:lnTo>
                      <a:pt x="36" y="170"/>
                    </a:lnTo>
                    <a:lnTo>
                      <a:pt x="38" y="168"/>
                    </a:lnTo>
                    <a:lnTo>
                      <a:pt x="42" y="164"/>
                    </a:lnTo>
                    <a:lnTo>
                      <a:pt x="44" y="162"/>
                    </a:lnTo>
                    <a:lnTo>
                      <a:pt x="48" y="158"/>
                    </a:lnTo>
                    <a:lnTo>
                      <a:pt x="35" y="142"/>
                    </a:lnTo>
                    <a:lnTo>
                      <a:pt x="25" y="125"/>
                    </a:lnTo>
                    <a:lnTo>
                      <a:pt x="19" y="105"/>
                    </a:lnTo>
                    <a:lnTo>
                      <a:pt x="17" y="85"/>
                    </a:lnTo>
                    <a:lnTo>
                      <a:pt x="19" y="64"/>
                    </a:lnTo>
                    <a:lnTo>
                      <a:pt x="25" y="44"/>
                    </a:lnTo>
                    <a:lnTo>
                      <a:pt x="35" y="27"/>
                    </a:lnTo>
                    <a:lnTo>
                      <a:pt x="48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1600"/>
              </a:p>
            </p:txBody>
          </p:sp>
        </p:grpSp>
        <p:grpSp>
          <p:nvGrpSpPr>
            <p:cNvPr id="102" name="Group 16">
              <a:extLst>
                <a:ext uri="{FF2B5EF4-FFF2-40B4-BE49-F238E27FC236}">
                  <a16:creationId xmlns:a16="http://schemas.microsoft.com/office/drawing/2014/main" id="{0DF9E3BE-305C-4C7A-8AF4-1E11B4E4E5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4" y="2541"/>
              <a:ext cx="206" cy="480"/>
              <a:chOff x="2959" y="2679"/>
              <a:chExt cx="390" cy="839"/>
            </a:xfrm>
          </p:grpSpPr>
          <p:grpSp>
            <p:nvGrpSpPr>
              <p:cNvPr id="108" name="Group 17">
                <a:extLst>
                  <a:ext uri="{FF2B5EF4-FFF2-40B4-BE49-F238E27FC236}">
                    <a16:creationId xmlns:a16="http://schemas.microsoft.com/office/drawing/2014/main" id="{78FAA945-2222-4459-B816-AD170CD059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9" y="2775"/>
                <a:ext cx="390" cy="743"/>
                <a:chOff x="776" y="2263"/>
                <a:chExt cx="126" cy="291"/>
              </a:xfrm>
            </p:grpSpPr>
            <p:sp>
              <p:nvSpPr>
                <p:cNvPr id="112" name="Freeform 18">
                  <a:extLst>
                    <a:ext uri="{FF2B5EF4-FFF2-40B4-BE49-F238E27FC236}">
                      <a16:creationId xmlns:a16="http://schemas.microsoft.com/office/drawing/2014/main" id="{3022F1D1-2018-4083-AAC7-32B34793D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" y="2324"/>
                  <a:ext cx="106" cy="203"/>
                </a:xfrm>
                <a:custGeom>
                  <a:avLst/>
                  <a:gdLst>
                    <a:gd name="T0" fmla="*/ 53 w 106"/>
                    <a:gd name="T1" fmla="*/ 203 h 203"/>
                    <a:gd name="T2" fmla="*/ 106 w 106"/>
                    <a:gd name="T3" fmla="*/ 173 h 203"/>
                    <a:gd name="T4" fmla="*/ 18 w 106"/>
                    <a:gd name="T5" fmla="*/ 123 h 203"/>
                    <a:gd name="T6" fmla="*/ 79 w 106"/>
                    <a:gd name="T7" fmla="*/ 88 h 203"/>
                    <a:gd name="T8" fmla="*/ 33 w 106"/>
                    <a:gd name="T9" fmla="*/ 62 h 203"/>
                    <a:gd name="T10" fmla="*/ 68 w 106"/>
                    <a:gd name="T11" fmla="*/ 43 h 203"/>
                    <a:gd name="T12" fmla="*/ 40 w 106"/>
                    <a:gd name="T13" fmla="*/ 27 h 203"/>
                    <a:gd name="T14" fmla="*/ 62 w 106"/>
                    <a:gd name="T15" fmla="*/ 14 h 203"/>
                    <a:gd name="T16" fmla="*/ 45 w 106"/>
                    <a:gd name="T17" fmla="*/ 4 h 203"/>
                    <a:gd name="T18" fmla="*/ 52 w 106"/>
                    <a:gd name="T19" fmla="*/ 0 h 203"/>
                    <a:gd name="T20" fmla="*/ 60 w 106"/>
                    <a:gd name="T21" fmla="*/ 4 h 203"/>
                    <a:gd name="T22" fmla="*/ 43 w 106"/>
                    <a:gd name="T23" fmla="*/ 14 h 203"/>
                    <a:gd name="T24" fmla="*/ 65 w 106"/>
                    <a:gd name="T25" fmla="*/ 27 h 203"/>
                    <a:gd name="T26" fmla="*/ 37 w 106"/>
                    <a:gd name="T27" fmla="*/ 43 h 203"/>
                    <a:gd name="T28" fmla="*/ 71 w 106"/>
                    <a:gd name="T29" fmla="*/ 62 h 203"/>
                    <a:gd name="T30" fmla="*/ 27 w 106"/>
                    <a:gd name="T31" fmla="*/ 88 h 203"/>
                    <a:gd name="T32" fmla="*/ 88 w 106"/>
                    <a:gd name="T33" fmla="*/ 123 h 203"/>
                    <a:gd name="T34" fmla="*/ 0 w 106"/>
                    <a:gd name="T35" fmla="*/ 173 h 203"/>
                    <a:gd name="T36" fmla="*/ 53 w 106"/>
                    <a:gd name="T37" fmla="*/ 203 h 20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6"/>
                    <a:gd name="T58" fmla="*/ 0 h 203"/>
                    <a:gd name="T59" fmla="*/ 106 w 106"/>
                    <a:gd name="T60" fmla="*/ 203 h 203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6" h="203">
                      <a:moveTo>
                        <a:pt x="53" y="203"/>
                      </a:moveTo>
                      <a:lnTo>
                        <a:pt x="106" y="173"/>
                      </a:lnTo>
                      <a:lnTo>
                        <a:pt x="18" y="123"/>
                      </a:lnTo>
                      <a:lnTo>
                        <a:pt x="79" y="88"/>
                      </a:lnTo>
                      <a:lnTo>
                        <a:pt x="33" y="62"/>
                      </a:lnTo>
                      <a:lnTo>
                        <a:pt x="68" y="43"/>
                      </a:lnTo>
                      <a:lnTo>
                        <a:pt x="40" y="27"/>
                      </a:lnTo>
                      <a:lnTo>
                        <a:pt x="62" y="14"/>
                      </a:lnTo>
                      <a:lnTo>
                        <a:pt x="45" y="4"/>
                      </a:lnTo>
                      <a:lnTo>
                        <a:pt x="52" y="0"/>
                      </a:lnTo>
                      <a:lnTo>
                        <a:pt x="60" y="4"/>
                      </a:lnTo>
                      <a:lnTo>
                        <a:pt x="43" y="14"/>
                      </a:lnTo>
                      <a:lnTo>
                        <a:pt x="65" y="27"/>
                      </a:lnTo>
                      <a:lnTo>
                        <a:pt x="37" y="43"/>
                      </a:lnTo>
                      <a:lnTo>
                        <a:pt x="71" y="62"/>
                      </a:lnTo>
                      <a:lnTo>
                        <a:pt x="27" y="88"/>
                      </a:lnTo>
                      <a:lnTo>
                        <a:pt x="88" y="123"/>
                      </a:lnTo>
                      <a:lnTo>
                        <a:pt x="0" y="173"/>
                      </a:lnTo>
                      <a:lnTo>
                        <a:pt x="53" y="203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113" name="Line 19">
                  <a:extLst>
                    <a:ext uri="{FF2B5EF4-FFF2-40B4-BE49-F238E27FC236}">
                      <a16:creationId xmlns:a16="http://schemas.microsoft.com/office/drawing/2014/main" id="{3BCC3B41-029D-4972-A762-6D411AB5A3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8" y="2263"/>
                  <a:ext cx="1" cy="291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114" name="Freeform 20">
                  <a:extLst>
                    <a:ext uri="{FF2B5EF4-FFF2-40B4-BE49-F238E27FC236}">
                      <a16:creationId xmlns:a16="http://schemas.microsoft.com/office/drawing/2014/main" id="{799E806B-241C-4C21-959D-97FE7372C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" y="2328"/>
                  <a:ext cx="87" cy="168"/>
                </a:xfrm>
                <a:custGeom>
                  <a:avLst/>
                  <a:gdLst>
                    <a:gd name="T0" fmla="*/ 43 w 87"/>
                    <a:gd name="T1" fmla="*/ 168 h 168"/>
                    <a:gd name="T2" fmla="*/ 0 w 87"/>
                    <a:gd name="T3" fmla="*/ 143 h 168"/>
                    <a:gd name="T4" fmla="*/ 74 w 87"/>
                    <a:gd name="T5" fmla="*/ 102 h 168"/>
                    <a:gd name="T6" fmla="*/ 20 w 87"/>
                    <a:gd name="T7" fmla="*/ 71 h 168"/>
                    <a:gd name="T8" fmla="*/ 60 w 87"/>
                    <a:gd name="T9" fmla="*/ 48 h 168"/>
                    <a:gd name="T10" fmla="*/ 29 w 87"/>
                    <a:gd name="T11" fmla="*/ 30 h 168"/>
                    <a:gd name="T12" fmla="*/ 54 w 87"/>
                    <a:gd name="T13" fmla="*/ 16 h 168"/>
                    <a:gd name="T14" fmla="*/ 35 w 87"/>
                    <a:gd name="T15" fmla="*/ 5 h 168"/>
                    <a:gd name="T16" fmla="*/ 43 w 87"/>
                    <a:gd name="T17" fmla="*/ 0 h 168"/>
                    <a:gd name="T18" fmla="*/ 51 w 87"/>
                    <a:gd name="T19" fmla="*/ 5 h 168"/>
                    <a:gd name="T20" fmla="*/ 33 w 87"/>
                    <a:gd name="T21" fmla="*/ 16 h 168"/>
                    <a:gd name="T22" fmla="*/ 58 w 87"/>
                    <a:gd name="T23" fmla="*/ 30 h 168"/>
                    <a:gd name="T24" fmla="*/ 26 w 87"/>
                    <a:gd name="T25" fmla="*/ 48 h 168"/>
                    <a:gd name="T26" fmla="*/ 66 w 87"/>
                    <a:gd name="T27" fmla="*/ 71 h 168"/>
                    <a:gd name="T28" fmla="*/ 13 w 87"/>
                    <a:gd name="T29" fmla="*/ 101 h 168"/>
                    <a:gd name="T30" fmla="*/ 87 w 87"/>
                    <a:gd name="T31" fmla="*/ 144 h 168"/>
                    <a:gd name="T32" fmla="*/ 43 w 87"/>
                    <a:gd name="T33" fmla="*/ 168 h 16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87"/>
                    <a:gd name="T52" fmla="*/ 0 h 168"/>
                    <a:gd name="T53" fmla="*/ 87 w 87"/>
                    <a:gd name="T54" fmla="*/ 168 h 16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87" h="168">
                      <a:moveTo>
                        <a:pt x="43" y="168"/>
                      </a:moveTo>
                      <a:lnTo>
                        <a:pt x="0" y="143"/>
                      </a:lnTo>
                      <a:lnTo>
                        <a:pt x="74" y="102"/>
                      </a:lnTo>
                      <a:lnTo>
                        <a:pt x="20" y="71"/>
                      </a:lnTo>
                      <a:lnTo>
                        <a:pt x="60" y="48"/>
                      </a:lnTo>
                      <a:lnTo>
                        <a:pt x="29" y="30"/>
                      </a:lnTo>
                      <a:lnTo>
                        <a:pt x="54" y="16"/>
                      </a:lnTo>
                      <a:lnTo>
                        <a:pt x="35" y="5"/>
                      </a:lnTo>
                      <a:lnTo>
                        <a:pt x="43" y="0"/>
                      </a:lnTo>
                      <a:lnTo>
                        <a:pt x="51" y="5"/>
                      </a:lnTo>
                      <a:lnTo>
                        <a:pt x="33" y="16"/>
                      </a:lnTo>
                      <a:lnTo>
                        <a:pt x="58" y="30"/>
                      </a:lnTo>
                      <a:lnTo>
                        <a:pt x="26" y="48"/>
                      </a:lnTo>
                      <a:lnTo>
                        <a:pt x="66" y="71"/>
                      </a:lnTo>
                      <a:lnTo>
                        <a:pt x="13" y="101"/>
                      </a:lnTo>
                      <a:lnTo>
                        <a:pt x="87" y="144"/>
                      </a:lnTo>
                      <a:lnTo>
                        <a:pt x="43" y="168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  <p:sp>
              <p:nvSpPr>
                <p:cNvPr id="115" name="Freeform 21">
                  <a:extLst>
                    <a:ext uri="{FF2B5EF4-FFF2-40B4-BE49-F238E27FC236}">
                      <a16:creationId xmlns:a16="http://schemas.microsoft.com/office/drawing/2014/main" id="{21165FB0-E6BE-4F29-85C6-6FFCEA03A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" y="2299"/>
                  <a:ext cx="126" cy="255"/>
                </a:xfrm>
                <a:custGeom>
                  <a:avLst/>
                  <a:gdLst>
                    <a:gd name="T0" fmla="*/ 0 w 726"/>
                    <a:gd name="T1" fmla="*/ 0 h 1328"/>
                    <a:gd name="T2" fmla="*/ 0 w 726"/>
                    <a:gd name="T3" fmla="*/ 0 h 1328"/>
                    <a:gd name="T4" fmla="*/ 0 w 726"/>
                    <a:gd name="T5" fmla="*/ 0 h 1328"/>
                    <a:gd name="T6" fmla="*/ 0 w 726"/>
                    <a:gd name="T7" fmla="*/ 0 h 1328"/>
                    <a:gd name="T8" fmla="*/ 0 w 726"/>
                    <a:gd name="T9" fmla="*/ 0 h 1328"/>
                    <a:gd name="T10" fmla="*/ 0 w 726"/>
                    <a:gd name="T11" fmla="*/ 0 h 1328"/>
                    <a:gd name="T12" fmla="*/ 0 w 726"/>
                    <a:gd name="T13" fmla="*/ 0 h 1328"/>
                    <a:gd name="T14" fmla="*/ 0 w 726"/>
                    <a:gd name="T15" fmla="*/ 0 h 1328"/>
                    <a:gd name="T16" fmla="*/ 0 w 726"/>
                    <a:gd name="T17" fmla="*/ 0 h 1328"/>
                    <a:gd name="T18" fmla="*/ 0 w 726"/>
                    <a:gd name="T19" fmla="*/ 0 h 1328"/>
                    <a:gd name="T20" fmla="*/ 0 w 726"/>
                    <a:gd name="T21" fmla="*/ 0 h 1328"/>
                    <a:gd name="T22" fmla="*/ 0 w 726"/>
                    <a:gd name="T23" fmla="*/ 0 h 1328"/>
                    <a:gd name="T24" fmla="*/ 0 w 726"/>
                    <a:gd name="T25" fmla="*/ 0 h 1328"/>
                    <a:gd name="T26" fmla="*/ 0 w 726"/>
                    <a:gd name="T27" fmla="*/ 0 h 1328"/>
                    <a:gd name="T28" fmla="*/ 0 w 726"/>
                    <a:gd name="T29" fmla="*/ 0 h 1328"/>
                    <a:gd name="T30" fmla="*/ 0 w 726"/>
                    <a:gd name="T31" fmla="*/ 0 h 132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726"/>
                    <a:gd name="T49" fmla="*/ 0 h 1328"/>
                    <a:gd name="T50" fmla="*/ 726 w 726"/>
                    <a:gd name="T51" fmla="*/ 1328 h 132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726" h="1328">
                      <a:moveTo>
                        <a:pt x="0" y="1160"/>
                      </a:moveTo>
                      <a:cubicBezTo>
                        <a:pt x="147" y="835"/>
                        <a:pt x="251" y="497"/>
                        <a:pt x="311" y="150"/>
                      </a:cubicBezTo>
                      <a:lnTo>
                        <a:pt x="327" y="149"/>
                      </a:lnTo>
                      <a:cubicBezTo>
                        <a:pt x="331" y="100"/>
                        <a:pt x="335" y="50"/>
                        <a:pt x="338" y="1"/>
                      </a:cubicBezTo>
                      <a:cubicBezTo>
                        <a:pt x="351" y="1"/>
                        <a:pt x="364" y="0"/>
                        <a:pt x="377" y="0"/>
                      </a:cubicBezTo>
                      <a:cubicBezTo>
                        <a:pt x="378" y="49"/>
                        <a:pt x="381" y="97"/>
                        <a:pt x="385" y="146"/>
                      </a:cubicBezTo>
                      <a:cubicBezTo>
                        <a:pt x="391" y="147"/>
                        <a:pt x="397" y="149"/>
                        <a:pt x="402" y="150"/>
                      </a:cubicBezTo>
                      <a:cubicBezTo>
                        <a:pt x="460" y="498"/>
                        <a:pt x="569" y="838"/>
                        <a:pt x="726" y="1160"/>
                      </a:cubicBezTo>
                      <a:lnTo>
                        <a:pt x="666" y="1035"/>
                      </a:lnTo>
                      <a:lnTo>
                        <a:pt x="361" y="1191"/>
                      </a:lnTo>
                      <a:lnTo>
                        <a:pt x="359" y="1328"/>
                      </a:lnTo>
                      <a:lnTo>
                        <a:pt x="361" y="1191"/>
                      </a:lnTo>
                      <a:lnTo>
                        <a:pt x="56" y="1034"/>
                      </a:lnTo>
                      <a:lnTo>
                        <a:pt x="0" y="1160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it-IT" sz="1600"/>
                </a:p>
              </p:txBody>
            </p:sp>
          </p:grpSp>
          <p:grpSp>
            <p:nvGrpSpPr>
              <p:cNvPr id="109" name="Group 22">
                <a:extLst>
                  <a:ext uri="{FF2B5EF4-FFF2-40B4-BE49-F238E27FC236}">
                    <a16:creationId xmlns:a16="http://schemas.microsoft.com/office/drawing/2014/main" id="{DCE8DB9B-F8DA-470A-BA9A-2F649B2003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4" y="2679"/>
                <a:ext cx="34" cy="173"/>
                <a:chOff x="1277" y="2487"/>
                <a:chExt cx="161" cy="446"/>
              </a:xfrm>
            </p:grpSpPr>
            <p:sp>
              <p:nvSpPr>
                <p:cNvPr id="110" name="Freeform 23">
                  <a:extLst>
                    <a:ext uri="{FF2B5EF4-FFF2-40B4-BE49-F238E27FC236}">
                      <a16:creationId xmlns:a16="http://schemas.microsoft.com/office/drawing/2014/main" id="{8178AC86-53E8-4309-AB66-E0172CD62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9" y="2487"/>
                  <a:ext cx="157" cy="108"/>
                </a:xfrm>
                <a:custGeom>
                  <a:avLst/>
                  <a:gdLst>
                    <a:gd name="T0" fmla="*/ 19 w 162"/>
                    <a:gd name="T1" fmla="*/ 0 h 108"/>
                    <a:gd name="T2" fmla="*/ 126 w 162"/>
                    <a:gd name="T3" fmla="*/ 27 h 108"/>
                    <a:gd name="T4" fmla="*/ 0 w 162"/>
                    <a:gd name="T5" fmla="*/ 108 h 108"/>
                    <a:gd name="T6" fmla="*/ 19 w 162"/>
                    <a:gd name="T7" fmla="*/ 0 h 1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2"/>
                    <a:gd name="T13" fmla="*/ 0 h 108"/>
                    <a:gd name="T14" fmla="*/ 162 w 162"/>
                    <a:gd name="T15" fmla="*/ 108 h 1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2" h="108">
                      <a:moveTo>
                        <a:pt x="27" y="0"/>
                      </a:moveTo>
                      <a:lnTo>
                        <a:pt x="162" y="27"/>
                      </a:lnTo>
                      <a:lnTo>
                        <a:pt x="0" y="108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  <p:sp>
              <p:nvSpPr>
                <p:cNvPr id="111" name="Freeform 24">
                  <a:extLst>
                    <a:ext uri="{FF2B5EF4-FFF2-40B4-BE49-F238E27FC236}">
                      <a16:creationId xmlns:a16="http://schemas.microsoft.com/office/drawing/2014/main" id="{9021D720-8665-4EB0-91D3-427D9AC66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" y="2513"/>
                  <a:ext cx="161" cy="420"/>
                </a:xfrm>
                <a:custGeom>
                  <a:avLst/>
                  <a:gdLst>
                    <a:gd name="T0" fmla="*/ 2 w 161"/>
                    <a:gd name="T1" fmla="*/ 84 h 420"/>
                    <a:gd name="T2" fmla="*/ 161 w 161"/>
                    <a:gd name="T3" fmla="*/ 0 h 420"/>
                    <a:gd name="T4" fmla="*/ 158 w 161"/>
                    <a:gd name="T5" fmla="*/ 312 h 420"/>
                    <a:gd name="T6" fmla="*/ 0 w 161"/>
                    <a:gd name="T7" fmla="*/ 420 h 420"/>
                    <a:gd name="T8" fmla="*/ 2 w 161"/>
                    <a:gd name="T9" fmla="*/ 8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420"/>
                    <a:gd name="T17" fmla="*/ 161 w 161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420">
                      <a:moveTo>
                        <a:pt x="2" y="84"/>
                      </a:moveTo>
                      <a:lnTo>
                        <a:pt x="161" y="0"/>
                      </a:lnTo>
                      <a:lnTo>
                        <a:pt x="158" y="312"/>
                      </a:lnTo>
                      <a:lnTo>
                        <a:pt x="0" y="420"/>
                      </a:lnTo>
                      <a:lnTo>
                        <a:pt x="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</p:grpSp>
        </p:grpSp>
        <p:grpSp>
          <p:nvGrpSpPr>
            <p:cNvPr id="103" name="Group 25">
              <a:extLst>
                <a:ext uri="{FF2B5EF4-FFF2-40B4-BE49-F238E27FC236}">
                  <a16:creationId xmlns:a16="http://schemas.microsoft.com/office/drawing/2014/main" id="{16452434-B975-46F5-B9E6-538CCD818067}"/>
                </a:ext>
              </a:extLst>
            </p:cNvPr>
            <p:cNvGrpSpPr>
              <a:grpSpLocks/>
            </p:cNvGrpSpPr>
            <p:nvPr/>
          </p:nvGrpSpPr>
          <p:grpSpPr bwMode="auto">
            <a:xfrm rot="3349453">
              <a:off x="2574" y="2546"/>
              <a:ext cx="41" cy="113"/>
              <a:chOff x="2663" y="1500"/>
              <a:chExt cx="77" cy="179"/>
            </a:xfrm>
          </p:grpSpPr>
          <p:sp>
            <p:nvSpPr>
              <p:cNvPr id="104" name="Freeform 26">
                <a:extLst>
                  <a:ext uri="{FF2B5EF4-FFF2-40B4-BE49-F238E27FC236}">
                    <a16:creationId xmlns:a16="http://schemas.microsoft.com/office/drawing/2014/main" id="{9EB6B63B-0578-453C-B481-1A58A843CB3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04" y="1500"/>
                <a:ext cx="36" cy="179"/>
              </a:xfrm>
              <a:custGeom>
                <a:avLst/>
                <a:gdLst>
                  <a:gd name="T0" fmla="*/ 0 w 89"/>
                  <a:gd name="T1" fmla="*/ 0 h 375"/>
                  <a:gd name="T2" fmla="*/ 0 w 89"/>
                  <a:gd name="T3" fmla="*/ 0 h 375"/>
                  <a:gd name="T4" fmla="*/ 0 w 89"/>
                  <a:gd name="T5" fmla="*/ 0 h 375"/>
                  <a:gd name="T6" fmla="*/ 0 w 89"/>
                  <a:gd name="T7" fmla="*/ 0 h 375"/>
                  <a:gd name="T8" fmla="*/ 0 w 89"/>
                  <a:gd name="T9" fmla="*/ 0 h 375"/>
                  <a:gd name="T10" fmla="*/ 0 w 89"/>
                  <a:gd name="T11" fmla="*/ 0 h 375"/>
                  <a:gd name="T12" fmla="*/ 0 w 89"/>
                  <a:gd name="T13" fmla="*/ 0 h 375"/>
                  <a:gd name="T14" fmla="*/ 0 w 89"/>
                  <a:gd name="T15" fmla="*/ 0 h 375"/>
                  <a:gd name="T16" fmla="*/ 0 w 89"/>
                  <a:gd name="T17" fmla="*/ 0 h 375"/>
                  <a:gd name="T18" fmla="*/ 0 w 89"/>
                  <a:gd name="T19" fmla="*/ 0 h 375"/>
                  <a:gd name="T20" fmla="*/ 0 w 89"/>
                  <a:gd name="T21" fmla="*/ 0 h 375"/>
                  <a:gd name="T22" fmla="*/ 0 w 89"/>
                  <a:gd name="T23" fmla="*/ 0 h 375"/>
                  <a:gd name="T24" fmla="*/ 0 w 89"/>
                  <a:gd name="T25" fmla="*/ 0 h 375"/>
                  <a:gd name="T26" fmla="*/ 0 w 89"/>
                  <a:gd name="T27" fmla="*/ 0 h 375"/>
                  <a:gd name="T28" fmla="*/ 0 w 89"/>
                  <a:gd name="T29" fmla="*/ 0 h 375"/>
                  <a:gd name="T30" fmla="*/ 0 w 89"/>
                  <a:gd name="T31" fmla="*/ 0 h 375"/>
                  <a:gd name="T32" fmla="*/ 0 w 89"/>
                  <a:gd name="T33" fmla="*/ 0 h 375"/>
                  <a:gd name="T34" fmla="*/ 0 w 89"/>
                  <a:gd name="T35" fmla="*/ 0 h 375"/>
                  <a:gd name="T36" fmla="*/ 0 w 89"/>
                  <a:gd name="T37" fmla="*/ 0 h 375"/>
                  <a:gd name="T38" fmla="*/ 0 w 89"/>
                  <a:gd name="T39" fmla="*/ 0 h 375"/>
                  <a:gd name="T40" fmla="*/ 0 w 89"/>
                  <a:gd name="T41" fmla="*/ 0 h 375"/>
                  <a:gd name="T42" fmla="*/ 0 w 89"/>
                  <a:gd name="T43" fmla="*/ 0 h 375"/>
                  <a:gd name="T44" fmla="*/ 0 w 89"/>
                  <a:gd name="T45" fmla="*/ 0 h 375"/>
                  <a:gd name="T46" fmla="*/ 0 w 89"/>
                  <a:gd name="T47" fmla="*/ 0 h 375"/>
                  <a:gd name="T48" fmla="*/ 0 w 89"/>
                  <a:gd name="T49" fmla="*/ 0 h 375"/>
                  <a:gd name="T50" fmla="*/ 0 w 89"/>
                  <a:gd name="T51" fmla="*/ 0 h 375"/>
                  <a:gd name="T52" fmla="*/ 0 w 89"/>
                  <a:gd name="T53" fmla="*/ 0 h 375"/>
                  <a:gd name="T54" fmla="*/ 0 w 89"/>
                  <a:gd name="T55" fmla="*/ 0 h 375"/>
                  <a:gd name="T56" fmla="*/ 0 w 89"/>
                  <a:gd name="T57" fmla="*/ 0 h 375"/>
                  <a:gd name="T58" fmla="*/ 0 w 89"/>
                  <a:gd name="T59" fmla="*/ 0 h 375"/>
                  <a:gd name="T60" fmla="*/ 0 w 89"/>
                  <a:gd name="T61" fmla="*/ 0 h 375"/>
                  <a:gd name="T62" fmla="*/ 0 w 89"/>
                  <a:gd name="T63" fmla="*/ 0 h 375"/>
                  <a:gd name="T64" fmla="*/ 0 w 89"/>
                  <a:gd name="T65" fmla="*/ 0 h 375"/>
                  <a:gd name="T66" fmla="*/ 0 w 89"/>
                  <a:gd name="T67" fmla="*/ 1 h 375"/>
                  <a:gd name="T68" fmla="*/ 0 w 89"/>
                  <a:gd name="T69" fmla="*/ 1 h 375"/>
                  <a:gd name="T70" fmla="*/ 0 w 89"/>
                  <a:gd name="T71" fmla="*/ 1 h 375"/>
                  <a:gd name="T72" fmla="*/ 0 w 89"/>
                  <a:gd name="T73" fmla="*/ 1 h 375"/>
                  <a:gd name="T74" fmla="*/ 0 w 89"/>
                  <a:gd name="T75" fmla="*/ 1 h 375"/>
                  <a:gd name="T76" fmla="*/ 0 w 89"/>
                  <a:gd name="T77" fmla="*/ 1 h 375"/>
                  <a:gd name="T78" fmla="*/ 0 w 89"/>
                  <a:gd name="T79" fmla="*/ 1 h 375"/>
                  <a:gd name="T80" fmla="*/ 0 w 89"/>
                  <a:gd name="T81" fmla="*/ 1 h 375"/>
                  <a:gd name="T82" fmla="*/ 0 w 89"/>
                  <a:gd name="T83" fmla="*/ 1 h 375"/>
                  <a:gd name="T84" fmla="*/ 0 w 89"/>
                  <a:gd name="T85" fmla="*/ 1 h 375"/>
                  <a:gd name="T86" fmla="*/ 0 w 89"/>
                  <a:gd name="T87" fmla="*/ 1 h 375"/>
                  <a:gd name="T88" fmla="*/ 0 w 89"/>
                  <a:gd name="T89" fmla="*/ 1 h 375"/>
                  <a:gd name="T90" fmla="*/ 0 w 89"/>
                  <a:gd name="T91" fmla="*/ 1 h 375"/>
                  <a:gd name="T92" fmla="*/ 0 w 89"/>
                  <a:gd name="T93" fmla="*/ 1 h 375"/>
                  <a:gd name="T94" fmla="*/ 0 w 89"/>
                  <a:gd name="T95" fmla="*/ 1 h 375"/>
                  <a:gd name="T96" fmla="*/ 0 w 89"/>
                  <a:gd name="T97" fmla="*/ 0 h 375"/>
                  <a:gd name="T98" fmla="*/ 0 w 89"/>
                  <a:gd name="T99" fmla="*/ 0 h 375"/>
                  <a:gd name="T100" fmla="*/ 0 w 89"/>
                  <a:gd name="T101" fmla="*/ 0 h 375"/>
                  <a:gd name="T102" fmla="*/ 0 w 89"/>
                  <a:gd name="T103" fmla="*/ 0 h 375"/>
                  <a:gd name="T104" fmla="*/ 0 w 89"/>
                  <a:gd name="T105" fmla="*/ 0 h 37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9"/>
                  <a:gd name="T160" fmla="*/ 0 h 375"/>
                  <a:gd name="T161" fmla="*/ 89 w 89"/>
                  <a:gd name="T162" fmla="*/ 375 h 37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9" h="375">
                    <a:moveTo>
                      <a:pt x="89" y="188"/>
                    </a:moveTo>
                    <a:lnTo>
                      <a:pt x="88" y="161"/>
                    </a:lnTo>
                    <a:lnTo>
                      <a:pt x="85" y="136"/>
                    </a:lnTo>
                    <a:lnTo>
                      <a:pt x="78" y="111"/>
                    </a:lnTo>
                    <a:lnTo>
                      <a:pt x="70" y="86"/>
                    </a:lnTo>
                    <a:lnTo>
                      <a:pt x="58" y="63"/>
                    </a:lnTo>
                    <a:lnTo>
                      <a:pt x="45" y="41"/>
                    </a:lnTo>
                    <a:lnTo>
                      <a:pt x="30" y="2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17" y="30"/>
                    </a:lnTo>
                    <a:lnTo>
                      <a:pt x="31" y="50"/>
                    </a:lnTo>
                    <a:lnTo>
                      <a:pt x="43" y="70"/>
                    </a:lnTo>
                    <a:lnTo>
                      <a:pt x="54" y="92"/>
                    </a:lnTo>
                    <a:lnTo>
                      <a:pt x="63" y="115"/>
                    </a:lnTo>
                    <a:lnTo>
                      <a:pt x="69" y="139"/>
                    </a:lnTo>
                    <a:lnTo>
                      <a:pt x="72" y="164"/>
                    </a:lnTo>
                    <a:lnTo>
                      <a:pt x="73" y="188"/>
                    </a:lnTo>
                    <a:lnTo>
                      <a:pt x="72" y="213"/>
                    </a:lnTo>
                    <a:lnTo>
                      <a:pt x="68" y="238"/>
                    </a:lnTo>
                    <a:lnTo>
                      <a:pt x="62" y="263"/>
                    </a:lnTo>
                    <a:lnTo>
                      <a:pt x="54" y="284"/>
                    </a:lnTo>
                    <a:lnTo>
                      <a:pt x="42" y="308"/>
                    </a:lnTo>
                    <a:lnTo>
                      <a:pt x="30" y="327"/>
                    </a:lnTo>
                    <a:lnTo>
                      <a:pt x="16" y="347"/>
                    </a:lnTo>
                    <a:lnTo>
                      <a:pt x="0" y="365"/>
                    </a:lnTo>
                    <a:lnTo>
                      <a:pt x="2" y="367"/>
                    </a:lnTo>
                    <a:lnTo>
                      <a:pt x="5" y="370"/>
                    </a:lnTo>
                    <a:lnTo>
                      <a:pt x="8" y="373"/>
                    </a:lnTo>
                    <a:lnTo>
                      <a:pt x="11" y="375"/>
                    </a:lnTo>
                    <a:lnTo>
                      <a:pt x="30" y="356"/>
                    </a:lnTo>
                    <a:lnTo>
                      <a:pt x="45" y="335"/>
                    </a:lnTo>
                    <a:lnTo>
                      <a:pt x="58" y="312"/>
                    </a:lnTo>
                    <a:lnTo>
                      <a:pt x="70" y="289"/>
                    </a:lnTo>
                    <a:lnTo>
                      <a:pt x="78" y="265"/>
                    </a:lnTo>
                    <a:lnTo>
                      <a:pt x="85" y="240"/>
                    </a:lnTo>
                    <a:lnTo>
                      <a:pt x="88" y="214"/>
                    </a:lnTo>
                    <a:lnTo>
                      <a:pt x="89" y="1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05" name="Freeform 27">
                <a:extLst>
                  <a:ext uri="{FF2B5EF4-FFF2-40B4-BE49-F238E27FC236}">
                    <a16:creationId xmlns:a16="http://schemas.microsoft.com/office/drawing/2014/main" id="{3FF1FFC9-0CA3-43D3-A1A3-8C6E05E539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0" y="1516"/>
                <a:ext cx="31" cy="147"/>
              </a:xfrm>
              <a:custGeom>
                <a:avLst/>
                <a:gdLst>
                  <a:gd name="T0" fmla="*/ 0 w 76"/>
                  <a:gd name="T1" fmla="*/ 1 h 307"/>
                  <a:gd name="T2" fmla="*/ 0 w 76"/>
                  <a:gd name="T3" fmla="*/ 0 h 307"/>
                  <a:gd name="T4" fmla="*/ 0 w 76"/>
                  <a:gd name="T5" fmla="*/ 0 h 307"/>
                  <a:gd name="T6" fmla="*/ 0 w 76"/>
                  <a:gd name="T7" fmla="*/ 0 h 307"/>
                  <a:gd name="T8" fmla="*/ 0 w 76"/>
                  <a:gd name="T9" fmla="*/ 0 h 307"/>
                  <a:gd name="T10" fmla="*/ 0 w 76"/>
                  <a:gd name="T11" fmla="*/ 0 h 307"/>
                  <a:gd name="T12" fmla="*/ 0 w 76"/>
                  <a:gd name="T13" fmla="*/ 0 h 307"/>
                  <a:gd name="T14" fmla="*/ 0 w 76"/>
                  <a:gd name="T15" fmla="*/ 0 h 307"/>
                  <a:gd name="T16" fmla="*/ 0 w 76"/>
                  <a:gd name="T17" fmla="*/ 0 h 307"/>
                  <a:gd name="T18" fmla="*/ 0 w 76"/>
                  <a:gd name="T19" fmla="*/ 0 h 307"/>
                  <a:gd name="T20" fmla="*/ 0 w 76"/>
                  <a:gd name="T21" fmla="*/ 0 h 307"/>
                  <a:gd name="T22" fmla="*/ 0 w 76"/>
                  <a:gd name="T23" fmla="*/ 0 h 307"/>
                  <a:gd name="T24" fmla="*/ 0 w 76"/>
                  <a:gd name="T25" fmla="*/ 0 h 307"/>
                  <a:gd name="T26" fmla="*/ 0 w 76"/>
                  <a:gd name="T27" fmla="*/ 0 h 307"/>
                  <a:gd name="T28" fmla="*/ 0 w 76"/>
                  <a:gd name="T29" fmla="*/ 0 h 307"/>
                  <a:gd name="T30" fmla="*/ 0 w 76"/>
                  <a:gd name="T31" fmla="*/ 0 h 307"/>
                  <a:gd name="T32" fmla="*/ 0 w 76"/>
                  <a:gd name="T33" fmla="*/ 0 h 307"/>
                  <a:gd name="T34" fmla="*/ 0 w 76"/>
                  <a:gd name="T35" fmla="*/ 0 h 307"/>
                  <a:gd name="T36" fmla="*/ 0 w 76"/>
                  <a:gd name="T37" fmla="*/ 0 h 307"/>
                  <a:gd name="T38" fmla="*/ 0 w 76"/>
                  <a:gd name="T39" fmla="*/ 0 h 307"/>
                  <a:gd name="T40" fmla="*/ 0 w 76"/>
                  <a:gd name="T41" fmla="*/ 0 h 307"/>
                  <a:gd name="T42" fmla="*/ 0 w 76"/>
                  <a:gd name="T43" fmla="*/ 0 h 307"/>
                  <a:gd name="T44" fmla="*/ 0 w 76"/>
                  <a:gd name="T45" fmla="*/ 0 h 307"/>
                  <a:gd name="T46" fmla="*/ 0 w 76"/>
                  <a:gd name="T47" fmla="*/ 0 h 307"/>
                  <a:gd name="T48" fmla="*/ 0 w 76"/>
                  <a:gd name="T49" fmla="*/ 0 h 307"/>
                  <a:gd name="T50" fmla="*/ 0 w 76"/>
                  <a:gd name="T51" fmla="*/ 0 h 307"/>
                  <a:gd name="T52" fmla="*/ 0 w 76"/>
                  <a:gd name="T53" fmla="*/ 0 h 307"/>
                  <a:gd name="T54" fmla="*/ 0 w 76"/>
                  <a:gd name="T55" fmla="*/ 0 h 307"/>
                  <a:gd name="T56" fmla="*/ 0 w 76"/>
                  <a:gd name="T57" fmla="*/ 0 h 307"/>
                  <a:gd name="T58" fmla="*/ 0 w 76"/>
                  <a:gd name="T59" fmla="*/ 0 h 307"/>
                  <a:gd name="T60" fmla="*/ 0 w 76"/>
                  <a:gd name="T61" fmla="*/ 0 h 307"/>
                  <a:gd name="T62" fmla="*/ 0 w 76"/>
                  <a:gd name="T63" fmla="*/ 0 h 307"/>
                  <a:gd name="T64" fmla="*/ 0 w 76"/>
                  <a:gd name="T65" fmla="*/ 0 h 307"/>
                  <a:gd name="T66" fmla="*/ 0 w 76"/>
                  <a:gd name="T67" fmla="*/ 0 h 307"/>
                  <a:gd name="T68" fmla="*/ 0 w 76"/>
                  <a:gd name="T69" fmla="*/ 0 h 307"/>
                  <a:gd name="T70" fmla="*/ 0 w 76"/>
                  <a:gd name="T71" fmla="*/ 0 h 307"/>
                  <a:gd name="T72" fmla="*/ 0 w 76"/>
                  <a:gd name="T73" fmla="*/ 0 h 307"/>
                  <a:gd name="T74" fmla="*/ 0 w 76"/>
                  <a:gd name="T75" fmla="*/ 0 h 307"/>
                  <a:gd name="T76" fmla="*/ 0 w 76"/>
                  <a:gd name="T77" fmla="*/ 0 h 307"/>
                  <a:gd name="T78" fmla="*/ 0 w 76"/>
                  <a:gd name="T79" fmla="*/ 0 h 307"/>
                  <a:gd name="T80" fmla="*/ 0 w 76"/>
                  <a:gd name="T81" fmla="*/ 0 h 307"/>
                  <a:gd name="T82" fmla="*/ 0 w 76"/>
                  <a:gd name="T83" fmla="*/ 0 h 307"/>
                  <a:gd name="T84" fmla="*/ 0 w 76"/>
                  <a:gd name="T85" fmla="*/ 0 h 307"/>
                  <a:gd name="T86" fmla="*/ 0 w 76"/>
                  <a:gd name="T87" fmla="*/ 0 h 307"/>
                  <a:gd name="T88" fmla="*/ 0 w 76"/>
                  <a:gd name="T89" fmla="*/ 1 h 307"/>
                  <a:gd name="T90" fmla="*/ 0 w 76"/>
                  <a:gd name="T91" fmla="*/ 1 h 307"/>
                  <a:gd name="T92" fmla="*/ 0 w 76"/>
                  <a:gd name="T93" fmla="*/ 1 h 307"/>
                  <a:gd name="T94" fmla="*/ 0 w 76"/>
                  <a:gd name="T95" fmla="*/ 1 h 307"/>
                  <a:gd name="T96" fmla="*/ 0 w 76"/>
                  <a:gd name="T97" fmla="*/ 1 h 307"/>
                  <a:gd name="T98" fmla="*/ 0 w 76"/>
                  <a:gd name="T99" fmla="*/ 1 h 307"/>
                  <a:gd name="T100" fmla="*/ 0 w 76"/>
                  <a:gd name="T101" fmla="*/ 1 h 307"/>
                  <a:gd name="T102" fmla="*/ 0 w 76"/>
                  <a:gd name="T103" fmla="*/ 1 h 307"/>
                  <a:gd name="T104" fmla="*/ 0 w 76"/>
                  <a:gd name="T105" fmla="*/ 1 h 3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6"/>
                  <a:gd name="T160" fmla="*/ 0 h 307"/>
                  <a:gd name="T161" fmla="*/ 76 w 76"/>
                  <a:gd name="T162" fmla="*/ 307 h 30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6" h="307">
                    <a:moveTo>
                      <a:pt x="13" y="307"/>
                    </a:moveTo>
                    <a:lnTo>
                      <a:pt x="27" y="291"/>
                    </a:lnTo>
                    <a:lnTo>
                      <a:pt x="39" y="274"/>
                    </a:lnTo>
                    <a:lnTo>
                      <a:pt x="51" y="255"/>
                    </a:lnTo>
                    <a:lnTo>
                      <a:pt x="60" y="237"/>
                    </a:lnTo>
                    <a:lnTo>
                      <a:pt x="67" y="216"/>
                    </a:lnTo>
                    <a:lnTo>
                      <a:pt x="71" y="195"/>
                    </a:lnTo>
                    <a:lnTo>
                      <a:pt x="75" y="175"/>
                    </a:lnTo>
                    <a:lnTo>
                      <a:pt x="76" y="153"/>
                    </a:lnTo>
                    <a:lnTo>
                      <a:pt x="75" y="131"/>
                    </a:lnTo>
                    <a:lnTo>
                      <a:pt x="71" y="110"/>
                    </a:lnTo>
                    <a:lnTo>
                      <a:pt x="67" y="89"/>
                    </a:lnTo>
                    <a:lnTo>
                      <a:pt x="60" y="70"/>
                    </a:lnTo>
                    <a:lnTo>
                      <a:pt x="51" y="51"/>
                    </a:lnTo>
                    <a:lnTo>
                      <a:pt x="39" y="33"/>
                    </a:lnTo>
                    <a:lnTo>
                      <a:pt x="27" y="16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5" y="26"/>
                    </a:lnTo>
                    <a:lnTo>
                      <a:pt x="27" y="42"/>
                    </a:lnTo>
                    <a:lnTo>
                      <a:pt x="37" y="58"/>
                    </a:lnTo>
                    <a:lnTo>
                      <a:pt x="45" y="77"/>
                    </a:lnTo>
                    <a:lnTo>
                      <a:pt x="52" y="95"/>
                    </a:lnTo>
                    <a:lnTo>
                      <a:pt x="56" y="114"/>
                    </a:lnTo>
                    <a:lnTo>
                      <a:pt x="59" y="133"/>
                    </a:lnTo>
                    <a:lnTo>
                      <a:pt x="60" y="153"/>
                    </a:lnTo>
                    <a:lnTo>
                      <a:pt x="59" y="173"/>
                    </a:lnTo>
                    <a:lnTo>
                      <a:pt x="55" y="194"/>
                    </a:lnTo>
                    <a:lnTo>
                      <a:pt x="51" y="213"/>
                    </a:lnTo>
                    <a:lnTo>
                      <a:pt x="44" y="231"/>
                    </a:lnTo>
                    <a:lnTo>
                      <a:pt x="36" y="249"/>
                    </a:lnTo>
                    <a:lnTo>
                      <a:pt x="25" y="266"/>
                    </a:lnTo>
                    <a:lnTo>
                      <a:pt x="13" y="281"/>
                    </a:lnTo>
                    <a:lnTo>
                      <a:pt x="0" y="296"/>
                    </a:lnTo>
                    <a:lnTo>
                      <a:pt x="3" y="298"/>
                    </a:lnTo>
                    <a:lnTo>
                      <a:pt x="6" y="301"/>
                    </a:lnTo>
                    <a:lnTo>
                      <a:pt x="9" y="305"/>
                    </a:lnTo>
                    <a:lnTo>
                      <a:pt x="12" y="307"/>
                    </a:lnTo>
                    <a:lnTo>
                      <a:pt x="13" y="30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06" name="Freeform 28">
                <a:extLst>
                  <a:ext uri="{FF2B5EF4-FFF2-40B4-BE49-F238E27FC236}">
                    <a16:creationId xmlns:a16="http://schemas.microsoft.com/office/drawing/2014/main" id="{64CA732B-0716-4017-9DC0-6FC86CFBA2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6" y="1532"/>
                <a:ext cx="25" cy="115"/>
              </a:xfrm>
              <a:custGeom>
                <a:avLst/>
                <a:gdLst>
                  <a:gd name="T0" fmla="*/ 0 w 61"/>
                  <a:gd name="T1" fmla="*/ 0 h 240"/>
                  <a:gd name="T2" fmla="*/ 0 w 61"/>
                  <a:gd name="T3" fmla="*/ 0 h 240"/>
                  <a:gd name="T4" fmla="*/ 0 w 61"/>
                  <a:gd name="T5" fmla="*/ 0 h 240"/>
                  <a:gd name="T6" fmla="*/ 0 w 61"/>
                  <a:gd name="T7" fmla="*/ 0 h 240"/>
                  <a:gd name="T8" fmla="*/ 0 w 61"/>
                  <a:gd name="T9" fmla="*/ 0 h 240"/>
                  <a:gd name="T10" fmla="*/ 0 w 61"/>
                  <a:gd name="T11" fmla="*/ 0 h 240"/>
                  <a:gd name="T12" fmla="*/ 0 w 61"/>
                  <a:gd name="T13" fmla="*/ 0 h 240"/>
                  <a:gd name="T14" fmla="*/ 0 w 61"/>
                  <a:gd name="T15" fmla="*/ 0 h 240"/>
                  <a:gd name="T16" fmla="*/ 0 w 61"/>
                  <a:gd name="T17" fmla="*/ 0 h 240"/>
                  <a:gd name="T18" fmla="*/ 0 w 61"/>
                  <a:gd name="T19" fmla="*/ 0 h 240"/>
                  <a:gd name="T20" fmla="*/ 0 w 61"/>
                  <a:gd name="T21" fmla="*/ 0 h 240"/>
                  <a:gd name="T22" fmla="*/ 0 w 61"/>
                  <a:gd name="T23" fmla="*/ 0 h 240"/>
                  <a:gd name="T24" fmla="*/ 0 w 61"/>
                  <a:gd name="T25" fmla="*/ 0 h 240"/>
                  <a:gd name="T26" fmla="*/ 0 w 61"/>
                  <a:gd name="T27" fmla="*/ 0 h 240"/>
                  <a:gd name="T28" fmla="*/ 0 w 61"/>
                  <a:gd name="T29" fmla="*/ 0 h 240"/>
                  <a:gd name="T30" fmla="*/ 0 w 61"/>
                  <a:gd name="T31" fmla="*/ 0 h 240"/>
                  <a:gd name="T32" fmla="*/ 0 w 61"/>
                  <a:gd name="T33" fmla="*/ 0 h 240"/>
                  <a:gd name="T34" fmla="*/ 0 w 61"/>
                  <a:gd name="T35" fmla="*/ 0 h 240"/>
                  <a:gd name="T36" fmla="*/ 0 w 61"/>
                  <a:gd name="T37" fmla="*/ 0 h 240"/>
                  <a:gd name="T38" fmla="*/ 0 w 61"/>
                  <a:gd name="T39" fmla="*/ 0 h 240"/>
                  <a:gd name="T40" fmla="*/ 0 w 61"/>
                  <a:gd name="T41" fmla="*/ 0 h 240"/>
                  <a:gd name="T42" fmla="*/ 0 w 61"/>
                  <a:gd name="T43" fmla="*/ 0 h 240"/>
                  <a:gd name="T44" fmla="*/ 0 w 61"/>
                  <a:gd name="T45" fmla="*/ 0 h 240"/>
                  <a:gd name="T46" fmla="*/ 0 w 61"/>
                  <a:gd name="T47" fmla="*/ 0 h 240"/>
                  <a:gd name="T48" fmla="*/ 0 w 61"/>
                  <a:gd name="T49" fmla="*/ 0 h 240"/>
                  <a:gd name="T50" fmla="*/ 0 w 61"/>
                  <a:gd name="T51" fmla="*/ 0 h 240"/>
                  <a:gd name="T52" fmla="*/ 0 w 61"/>
                  <a:gd name="T53" fmla="*/ 0 h 240"/>
                  <a:gd name="T54" fmla="*/ 0 w 61"/>
                  <a:gd name="T55" fmla="*/ 0 h 240"/>
                  <a:gd name="T56" fmla="*/ 0 w 61"/>
                  <a:gd name="T57" fmla="*/ 0 h 240"/>
                  <a:gd name="T58" fmla="*/ 0 w 61"/>
                  <a:gd name="T59" fmla="*/ 0 h 240"/>
                  <a:gd name="T60" fmla="*/ 0 w 61"/>
                  <a:gd name="T61" fmla="*/ 0 h 240"/>
                  <a:gd name="T62" fmla="*/ 0 w 61"/>
                  <a:gd name="T63" fmla="*/ 0 h 240"/>
                  <a:gd name="T64" fmla="*/ 0 w 61"/>
                  <a:gd name="T65" fmla="*/ 0 h 240"/>
                  <a:gd name="T66" fmla="*/ 0 w 61"/>
                  <a:gd name="T67" fmla="*/ 0 h 240"/>
                  <a:gd name="T68" fmla="*/ 0 w 61"/>
                  <a:gd name="T69" fmla="*/ 0 h 240"/>
                  <a:gd name="T70" fmla="*/ 0 w 61"/>
                  <a:gd name="T71" fmla="*/ 0 h 240"/>
                  <a:gd name="T72" fmla="*/ 0 w 61"/>
                  <a:gd name="T73" fmla="*/ 0 h 240"/>
                  <a:gd name="T74" fmla="*/ 0 w 61"/>
                  <a:gd name="T75" fmla="*/ 0 h 240"/>
                  <a:gd name="T76" fmla="*/ 0 w 61"/>
                  <a:gd name="T77" fmla="*/ 0 h 240"/>
                  <a:gd name="T78" fmla="*/ 0 w 61"/>
                  <a:gd name="T79" fmla="*/ 0 h 240"/>
                  <a:gd name="T80" fmla="*/ 0 w 61"/>
                  <a:gd name="T81" fmla="*/ 0 h 240"/>
                  <a:gd name="T82" fmla="*/ 0 w 61"/>
                  <a:gd name="T83" fmla="*/ 0 h 240"/>
                  <a:gd name="T84" fmla="*/ 0 w 61"/>
                  <a:gd name="T85" fmla="*/ 0 h 240"/>
                  <a:gd name="T86" fmla="*/ 0 w 61"/>
                  <a:gd name="T87" fmla="*/ 0 h 240"/>
                  <a:gd name="T88" fmla="*/ 0 w 61"/>
                  <a:gd name="T89" fmla="*/ 0 h 240"/>
                  <a:gd name="T90" fmla="*/ 0 w 61"/>
                  <a:gd name="T91" fmla="*/ 0 h 240"/>
                  <a:gd name="T92" fmla="*/ 0 w 61"/>
                  <a:gd name="T93" fmla="*/ 0 h 240"/>
                  <a:gd name="T94" fmla="*/ 0 w 61"/>
                  <a:gd name="T95" fmla="*/ 0 h 240"/>
                  <a:gd name="T96" fmla="*/ 0 w 61"/>
                  <a:gd name="T97" fmla="*/ 0 h 240"/>
                  <a:gd name="T98" fmla="*/ 0 w 61"/>
                  <a:gd name="T99" fmla="*/ 0 h 240"/>
                  <a:gd name="T100" fmla="*/ 0 w 61"/>
                  <a:gd name="T101" fmla="*/ 0 h 240"/>
                  <a:gd name="T102" fmla="*/ 0 w 61"/>
                  <a:gd name="T103" fmla="*/ 0 h 240"/>
                  <a:gd name="T104" fmla="*/ 0 w 61"/>
                  <a:gd name="T105" fmla="*/ 0 h 24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1"/>
                  <a:gd name="T160" fmla="*/ 0 h 240"/>
                  <a:gd name="T161" fmla="*/ 61 w 61"/>
                  <a:gd name="T162" fmla="*/ 240 h 24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1" h="240">
                    <a:moveTo>
                      <a:pt x="11" y="240"/>
                    </a:moveTo>
                    <a:lnTo>
                      <a:pt x="23" y="227"/>
                    </a:lnTo>
                    <a:lnTo>
                      <a:pt x="33" y="213"/>
                    </a:lnTo>
                    <a:lnTo>
                      <a:pt x="41" y="199"/>
                    </a:lnTo>
                    <a:lnTo>
                      <a:pt x="48" y="184"/>
                    </a:lnTo>
                    <a:lnTo>
                      <a:pt x="54" y="169"/>
                    </a:lnTo>
                    <a:lnTo>
                      <a:pt x="57" y="153"/>
                    </a:lnTo>
                    <a:lnTo>
                      <a:pt x="60" y="137"/>
                    </a:lnTo>
                    <a:lnTo>
                      <a:pt x="61" y="120"/>
                    </a:lnTo>
                    <a:lnTo>
                      <a:pt x="60" y="102"/>
                    </a:lnTo>
                    <a:lnTo>
                      <a:pt x="57" y="86"/>
                    </a:lnTo>
                    <a:lnTo>
                      <a:pt x="54" y="70"/>
                    </a:lnTo>
                    <a:lnTo>
                      <a:pt x="48" y="55"/>
                    </a:lnTo>
                    <a:lnTo>
                      <a:pt x="41" y="40"/>
                    </a:lnTo>
                    <a:lnTo>
                      <a:pt x="33" y="26"/>
                    </a:lnTo>
                    <a:lnTo>
                      <a:pt x="23" y="13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1" y="23"/>
                    </a:lnTo>
                    <a:lnTo>
                      <a:pt x="19" y="35"/>
                    </a:lnTo>
                    <a:lnTo>
                      <a:pt x="27" y="47"/>
                    </a:lnTo>
                    <a:lnTo>
                      <a:pt x="33" y="61"/>
                    </a:lnTo>
                    <a:lnTo>
                      <a:pt x="39" y="75"/>
                    </a:lnTo>
                    <a:lnTo>
                      <a:pt x="42" y="90"/>
                    </a:lnTo>
                    <a:lnTo>
                      <a:pt x="43" y="105"/>
                    </a:lnTo>
                    <a:lnTo>
                      <a:pt x="45" y="120"/>
                    </a:lnTo>
                    <a:lnTo>
                      <a:pt x="43" y="136"/>
                    </a:lnTo>
                    <a:lnTo>
                      <a:pt x="41" y="151"/>
                    </a:lnTo>
                    <a:lnTo>
                      <a:pt x="38" y="166"/>
                    </a:lnTo>
                    <a:lnTo>
                      <a:pt x="33" y="180"/>
                    </a:lnTo>
                    <a:lnTo>
                      <a:pt x="26" y="193"/>
                    </a:lnTo>
                    <a:lnTo>
                      <a:pt x="18" y="206"/>
                    </a:lnTo>
                    <a:lnTo>
                      <a:pt x="10" y="219"/>
                    </a:lnTo>
                    <a:lnTo>
                      <a:pt x="0" y="229"/>
                    </a:lnTo>
                    <a:lnTo>
                      <a:pt x="2" y="231"/>
                    </a:lnTo>
                    <a:lnTo>
                      <a:pt x="5" y="234"/>
                    </a:lnTo>
                    <a:lnTo>
                      <a:pt x="9" y="237"/>
                    </a:lnTo>
                    <a:lnTo>
                      <a:pt x="11" y="2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  <p:sp>
            <p:nvSpPr>
              <p:cNvPr id="107" name="Freeform 29">
                <a:extLst>
                  <a:ext uri="{FF2B5EF4-FFF2-40B4-BE49-F238E27FC236}">
                    <a16:creationId xmlns:a16="http://schemas.microsoft.com/office/drawing/2014/main" id="{1CFC9A68-A5AD-4556-A191-ACBA672E4C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3" y="1549"/>
                <a:ext cx="19" cy="81"/>
              </a:xfrm>
              <a:custGeom>
                <a:avLst/>
                <a:gdLst>
                  <a:gd name="T0" fmla="*/ 0 w 46"/>
                  <a:gd name="T1" fmla="*/ 0 h 171"/>
                  <a:gd name="T2" fmla="*/ 0 w 46"/>
                  <a:gd name="T3" fmla="*/ 0 h 171"/>
                  <a:gd name="T4" fmla="*/ 0 w 46"/>
                  <a:gd name="T5" fmla="*/ 0 h 171"/>
                  <a:gd name="T6" fmla="*/ 0 w 46"/>
                  <a:gd name="T7" fmla="*/ 0 h 171"/>
                  <a:gd name="T8" fmla="*/ 0 w 46"/>
                  <a:gd name="T9" fmla="*/ 0 h 171"/>
                  <a:gd name="T10" fmla="*/ 0 w 46"/>
                  <a:gd name="T11" fmla="*/ 0 h 171"/>
                  <a:gd name="T12" fmla="*/ 0 w 46"/>
                  <a:gd name="T13" fmla="*/ 0 h 171"/>
                  <a:gd name="T14" fmla="*/ 0 w 46"/>
                  <a:gd name="T15" fmla="*/ 0 h 171"/>
                  <a:gd name="T16" fmla="*/ 0 w 46"/>
                  <a:gd name="T17" fmla="*/ 0 h 171"/>
                  <a:gd name="T18" fmla="*/ 0 w 46"/>
                  <a:gd name="T19" fmla="*/ 0 h 171"/>
                  <a:gd name="T20" fmla="*/ 0 w 46"/>
                  <a:gd name="T21" fmla="*/ 0 h 171"/>
                  <a:gd name="T22" fmla="*/ 0 w 46"/>
                  <a:gd name="T23" fmla="*/ 0 h 171"/>
                  <a:gd name="T24" fmla="*/ 0 w 46"/>
                  <a:gd name="T25" fmla="*/ 0 h 171"/>
                  <a:gd name="T26" fmla="*/ 0 w 46"/>
                  <a:gd name="T27" fmla="*/ 0 h 171"/>
                  <a:gd name="T28" fmla="*/ 0 w 46"/>
                  <a:gd name="T29" fmla="*/ 0 h 171"/>
                  <a:gd name="T30" fmla="*/ 0 w 46"/>
                  <a:gd name="T31" fmla="*/ 0 h 171"/>
                  <a:gd name="T32" fmla="*/ 0 w 46"/>
                  <a:gd name="T33" fmla="*/ 0 h 171"/>
                  <a:gd name="T34" fmla="*/ 0 w 46"/>
                  <a:gd name="T35" fmla="*/ 0 h 171"/>
                  <a:gd name="T36" fmla="*/ 0 w 46"/>
                  <a:gd name="T37" fmla="*/ 0 h 171"/>
                  <a:gd name="T38" fmla="*/ 0 w 46"/>
                  <a:gd name="T39" fmla="*/ 0 h 171"/>
                  <a:gd name="T40" fmla="*/ 0 w 46"/>
                  <a:gd name="T41" fmla="*/ 0 h 171"/>
                  <a:gd name="T42" fmla="*/ 0 w 46"/>
                  <a:gd name="T43" fmla="*/ 0 h 171"/>
                  <a:gd name="T44" fmla="*/ 0 w 46"/>
                  <a:gd name="T45" fmla="*/ 0 h 171"/>
                  <a:gd name="T46" fmla="*/ 0 w 46"/>
                  <a:gd name="T47" fmla="*/ 0 h 171"/>
                  <a:gd name="T48" fmla="*/ 0 w 46"/>
                  <a:gd name="T49" fmla="*/ 0 h 171"/>
                  <a:gd name="T50" fmla="*/ 0 w 46"/>
                  <a:gd name="T51" fmla="*/ 0 h 171"/>
                  <a:gd name="T52" fmla="*/ 0 w 46"/>
                  <a:gd name="T53" fmla="*/ 0 h 171"/>
                  <a:gd name="T54" fmla="*/ 0 w 46"/>
                  <a:gd name="T55" fmla="*/ 0 h 171"/>
                  <a:gd name="T56" fmla="*/ 0 w 46"/>
                  <a:gd name="T57" fmla="*/ 0 h 171"/>
                  <a:gd name="T58" fmla="*/ 0 w 46"/>
                  <a:gd name="T59" fmla="*/ 0 h 171"/>
                  <a:gd name="T60" fmla="*/ 0 w 46"/>
                  <a:gd name="T61" fmla="*/ 0 h 171"/>
                  <a:gd name="T62" fmla="*/ 0 w 46"/>
                  <a:gd name="T63" fmla="*/ 0 h 171"/>
                  <a:gd name="T64" fmla="*/ 0 w 46"/>
                  <a:gd name="T65" fmla="*/ 0 h 171"/>
                  <a:gd name="T66" fmla="*/ 0 w 46"/>
                  <a:gd name="T67" fmla="*/ 0 h 171"/>
                  <a:gd name="T68" fmla="*/ 0 w 46"/>
                  <a:gd name="T69" fmla="*/ 0 h 171"/>
                  <a:gd name="T70" fmla="*/ 0 w 46"/>
                  <a:gd name="T71" fmla="*/ 0 h 171"/>
                  <a:gd name="T72" fmla="*/ 0 w 46"/>
                  <a:gd name="T73" fmla="*/ 0 h 171"/>
                  <a:gd name="T74" fmla="*/ 0 w 46"/>
                  <a:gd name="T75" fmla="*/ 0 h 171"/>
                  <a:gd name="T76" fmla="*/ 0 w 46"/>
                  <a:gd name="T77" fmla="*/ 0 h 171"/>
                  <a:gd name="T78" fmla="*/ 0 w 46"/>
                  <a:gd name="T79" fmla="*/ 0 h 171"/>
                  <a:gd name="T80" fmla="*/ 0 w 46"/>
                  <a:gd name="T81" fmla="*/ 0 h 171"/>
                  <a:gd name="T82" fmla="*/ 0 w 46"/>
                  <a:gd name="T83" fmla="*/ 0 h 171"/>
                  <a:gd name="T84" fmla="*/ 0 w 46"/>
                  <a:gd name="T85" fmla="*/ 0 h 171"/>
                  <a:gd name="T86" fmla="*/ 0 w 46"/>
                  <a:gd name="T87" fmla="*/ 0 h 171"/>
                  <a:gd name="T88" fmla="*/ 0 w 46"/>
                  <a:gd name="T89" fmla="*/ 0 h 17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6"/>
                  <a:gd name="T136" fmla="*/ 0 h 171"/>
                  <a:gd name="T137" fmla="*/ 46 w 46"/>
                  <a:gd name="T138" fmla="*/ 171 h 17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6" h="171">
                    <a:moveTo>
                      <a:pt x="11" y="171"/>
                    </a:moveTo>
                    <a:lnTo>
                      <a:pt x="19" y="162"/>
                    </a:lnTo>
                    <a:lnTo>
                      <a:pt x="26" y="153"/>
                    </a:lnTo>
                    <a:lnTo>
                      <a:pt x="33" y="142"/>
                    </a:lnTo>
                    <a:lnTo>
                      <a:pt x="37" y="131"/>
                    </a:lnTo>
                    <a:lnTo>
                      <a:pt x="41" y="120"/>
                    </a:lnTo>
                    <a:lnTo>
                      <a:pt x="44" y="109"/>
                    </a:lnTo>
                    <a:lnTo>
                      <a:pt x="45" y="96"/>
                    </a:lnTo>
                    <a:lnTo>
                      <a:pt x="46" y="85"/>
                    </a:lnTo>
                    <a:lnTo>
                      <a:pt x="45" y="73"/>
                    </a:lnTo>
                    <a:lnTo>
                      <a:pt x="44" y="61"/>
                    </a:lnTo>
                    <a:lnTo>
                      <a:pt x="41" y="50"/>
                    </a:lnTo>
                    <a:lnTo>
                      <a:pt x="37" y="39"/>
                    </a:lnTo>
                    <a:lnTo>
                      <a:pt x="33" y="28"/>
                    </a:lnTo>
                    <a:lnTo>
                      <a:pt x="26" y="18"/>
                    </a:lnTo>
                    <a:lnTo>
                      <a:pt x="19" y="9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3" y="27"/>
                    </a:lnTo>
                    <a:lnTo>
                      <a:pt x="22" y="44"/>
                    </a:lnTo>
                    <a:lnTo>
                      <a:pt x="28" y="64"/>
                    </a:lnTo>
                    <a:lnTo>
                      <a:pt x="30" y="85"/>
                    </a:lnTo>
                    <a:lnTo>
                      <a:pt x="28" y="107"/>
                    </a:lnTo>
                    <a:lnTo>
                      <a:pt x="22" y="126"/>
                    </a:lnTo>
                    <a:lnTo>
                      <a:pt x="12" y="145"/>
                    </a:lnTo>
                    <a:lnTo>
                      <a:pt x="0" y="160"/>
                    </a:lnTo>
                    <a:lnTo>
                      <a:pt x="3" y="162"/>
                    </a:lnTo>
                    <a:lnTo>
                      <a:pt x="5" y="165"/>
                    </a:lnTo>
                    <a:lnTo>
                      <a:pt x="7" y="169"/>
                    </a:lnTo>
                    <a:lnTo>
                      <a:pt x="10" y="171"/>
                    </a:lnTo>
                    <a:lnTo>
                      <a:pt x="11" y="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endParaRPr lang="it-IT" sz="1600"/>
              </a:p>
            </p:txBody>
          </p:sp>
        </p:grpSp>
      </p:grp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D5513E6C-AD86-4C0E-8F9A-607A08EA4205}"/>
              </a:ext>
            </a:extLst>
          </p:cNvPr>
          <p:cNvSpPr txBox="1"/>
          <p:nvPr/>
        </p:nvSpPr>
        <p:spPr>
          <a:xfrm>
            <a:off x="327738" y="1318387"/>
            <a:ext cx="73223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With Release 14, the Third Generation Partnership Project (3GPP) [1] paved the way to the possibility of delivering digital television services on mobile terminals, such as smartphones and tablets.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46F15829-EFD4-4774-85D1-3A28E193F4AA}"/>
              </a:ext>
            </a:extLst>
          </p:cNvPr>
          <p:cNvSpPr txBox="1"/>
          <p:nvPr/>
        </p:nvSpPr>
        <p:spPr>
          <a:xfrm>
            <a:off x="327739" y="2241717"/>
            <a:ext cx="7543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This poses a great challenge for the antenna designers: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48854008-4FB1-4CB5-8922-1CDDF91A3227}"/>
              </a:ext>
            </a:extLst>
          </p:cNvPr>
          <p:cNvSpPr txBox="1"/>
          <p:nvPr/>
        </p:nvSpPr>
        <p:spPr>
          <a:xfrm>
            <a:off x="336617" y="2571939"/>
            <a:ext cx="69608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whole digital terrestrial television (</a:t>
            </a:r>
            <a:r>
              <a:rPr lang="en-GB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band to cover (470-694 MHz) </a:t>
            </a:r>
          </a:p>
          <a:p>
            <a:pPr marL="285750" indent="-28575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limited volume available for the antennas on a mobile device</a:t>
            </a:r>
            <a:endParaRPr lang="en-US" dirty="0"/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36155944-C85B-4A5D-A260-C03A36E21B48}"/>
              </a:ext>
            </a:extLst>
          </p:cNvPr>
          <p:cNvSpPr txBox="1"/>
          <p:nvPr/>
        </p:nvSpPr>
        <p:spPr>
          <a:xfrm>
            <a:off x="344265" y="3403071"/>
            <a:ext cx="33236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Characteristic modes eigen-currents of the chassis:</a:t>
            </a:r>
            <a:endParaRPr lang="en-US" sz="1600" b="1" dirty="0">
              <a:solidFill>
                <a:srgbClr val="1254A3"/>
              </a:solidFill>
            </a:endParaRPr>
          </a:p>
        </p:txBody>
      </p:sp>
      <p:pic>
        <p:nvPicPr>
          <p:cNvPr id="62" name="Immagine 61">
            <a:extLst>
              <a:ext uri="{FF2B5EF4-FFF2-40B4-BE49-F238E27FC236}">
                <a16:creationId xmlns:a16="http://schemas.microsoft.com/office/drawing/2014/main" id="{6850364B-08FC-4C3D-8098-68A2F55A4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651272">
            <a:off x="2945696" y="3926026"/>
            <a:ext cx="1061444" cy="1111044"/>
          </a:xfrm>
          <a:prstGeom prst="rect">
            <a:avLst/>
          </a:prstGeom>
        </p:spPr>
      </p:pic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A503070C-DD38-4F03-BC98-52C15A5324C2}"/>
              </a:ext>
            </a:extLst>
          </p:cNvPr>
          <p:cNvSpPr txBox="1"/>
          <p:nvPr/>
        </p:nvSpPr>
        <p:spPr>
          <a:xfrm>
            <a:off x="4325514" y="3803039"/>
            <a:ext cx="75438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only solution seems to be the possibility to excite the </a:t>
            </a:r>
            <a:r>
              <a:rPr lang="en-GB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characteristic modes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of the ground layers and metal shielding of the entire device 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chassis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by means of properly-shaped capacitive coupling elements (CCE), moving the resonances across the DTT band with a matching circuit.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5" name="Immagine 64">
            <a:extLst>
              <a:ext uri="{FF2B5EF4-FFF2-40B4-BE49-F238E27FC236}">
                <a16:creationId xmlns:a16="http://schemas.microsoft.com/office/drawing/2014/main" id="{99DA9B8C-5E0C-4D7A-9B23-EF28C760F6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5377">
            <a:off x="2040227" y="3904917"/>
            <a:ext cx="849399" cy="524473"/>
          </a:xfrm>
          <a:prstGeom prst="rect">
            <a:avLst/>
          </a:prstGeom>
        </p:spPr>
      </p:pic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82C31007-226E-4A57-8B40-6C83D77AE293}"/>
              </a:ext>
            </a:extLst>
          </p:cNvPr>
          <p:cNvSpPr txBox="1"/>
          <p:nvPr/>
        </p:nvSpPr>
        <p:spPr>
          <a:xfrm>
            <a:off x="5436455" y="6235737"/>
            <a:ext cx="646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[2] J. Holopainen, et al., 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IEEE Trans. Antennas Propag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., vol. 58, no. 10, 2010.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6FE10D2C-3AE1-41F4-956E-23F62E96A3BC}"/>
              </a:ext>
            </a:extLst>
          </p:cNvPr>
          <p:cNvSpPr txBox="1"/>
          <p:nvPr/>
        </p:nvSpPr>
        <p:spPr>
          <a:xfrm>
            <a:off x="8937362" y="3302110"/>
            <a:ext cx="2931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[1] 3GPP TR 38.913 V0.4.0, 2016.</a:t>
            </a:r>
          </a:p>
        </p:txBody>
      </p: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838F123B-50C2-473D-AAA3-4FEB13A5A006}"/>
              </a:ext>
            </a:extLst>
          </p:cNvPr>
          <p:cNvGrpSpPr/>
          <p:nvPr/>
        </p:nvGrpSpPr>
        <p:grpSpPr>
          <a:xfrm>
            <a:off x="4710783" y="5117898"/>
            <a:ext cx="6545712" cy="898057"/>
            <a:chOff x="4710783" y="4942409"/>
            <a:chExt cx="6545712" cy="898057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5EBFE464-2923-4146-BF67-0F4A6CECE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294865" y="5057122"/>
              <a:ext cx="2724076" cy="643532"/>
            </a:xfrm>
            <a:prstGeom prst="rect">
              <a:avLst/>
            </a:prstGeom>
          </p:spPr>
        </p:pic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918D69E4-85AA-459F-95B6-55CF0F36B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868356" y="5038703"/>
              <a:ext cx="2840073" cy="661951"/>
            </a:xfrm>
            <a:prstGeom prst="rect">
              <a:avLst/>
            </a:prstGeom>
          </p:spPr>
        </p:pic>
        <p:sp>
          <p:nvSpPr>
            <p:cNvPr id="130" name="CasellaDiTesto 129">
              <a:extLst>
                <a:ext uri="{FF2B5EF4-FFF2-40B4-BE49-F238E27FC236}">
                  <a16:creationId xmlns:a16="http://schemas.microsoft.com/office/drawing/2014/main" id="{B0CE53B2-CAE2-4C1A-AEF6-5D653EED4DA4}"/>
                </a:ext>
              </a:extLst>
            </p:cNvPr>
            <p:cNvSpPr txBox="1"/>
            <p:nvPr/>
          </p:nvSpPr>
          <p:spPr>
            <a:xfrm>
              <a:off x="5763132" y="5091844"/>
              <a:ext cx="9236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1" dirty="0">
                  <a:latin typeface="Calibri" panose="020F0502020204030204" pitchFamily="34" charset="0"/>
                  <a:cs typeface="Calibri" panose="020F0502020204030204" pitchFamily="34" charset="0"/>
                </a:rPr>
                <a:t>chassis</a:t>
              </a:r>
              <a:endParaRPr lang="en-US" i="1" dirty="0"/>
            </a:p>
          </p:txBody>
        </p:sp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CDCEE690-4EA5-43EB-926E-DF2FA865AA30}"/>
                </a:ext>
              </a:extLst>
            </p:cNvPr>
            <p:cNvSpPr txBox="1"/>
            <p:nvPr/>
          </p:nvSpPr>
          <p:spPr>
            <a:xfrm>
              <a:off x="9205645" y="5092766"/>
              <a:ext cx="9236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1" dirty="0">
                  <a:latin typeface="Calibri" panose="020F0502020204030204" pitchFamily="34" charset="0"/>
                  <a:cs typeface="Calibri" panose="020F0502020204030204" pitchFamily="34" charset="0"/>
                </a:rPr>
                <a:t>chassis</a:t>
              </a:r>
              <a:endParaRPr lang="en-US" i="1" dirty="0"/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F9244907-9EA1-4E8B-8D27-9F3E3013A374}"/>
                </a:ext>
              </a:extLst>
            </p:cNvPr>
            <p:cNvSpPr txBox="1"/>
            <p:nvPr/>
          </p:nvSpPr>
          <p:spPr>
            <a:xfrm>
              <a:off x="7135730" y="5464049"/>
              <a:ext cx="9236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1" dirty="0">
                  <a:latin typeface="Calibri" panose="020F0502020204030204" pitchFamily="34" charset="0"/>
                  <a:cs typeface="Calibri" panose="020F0502020204030204" pitchFamily="34" charset="0"/>
                </a:rPr>
                <a:t>CCE</a:t>
              </a:r>
              <a:endParaRPr lang="en-US" i="1" dirty="0"/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94DD2B6E-D259-4EB9-8885-5958EE4F8ADE}"/>
                </a:ext>
              </a:extLst>
            </p:cNvPr>
            <p:cNvSpPr txBox="1"/>
            <p:nvPr/>
          </p:nvSpPr>
          <p:spPr>
            <a:xfrm>
              <a:off x="10332859" y="5471134"/>
              <a:ext cx="9236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1" dirty="0">
                  <a:latin typeface="Calibri" panose="020F0502020204030204" pitchFamily="34" charset="0"/>
                  <a:cs typeface="Calibri" panose="020F0502020204030204" pitchFamily="34" charset="0"/>
                </a:rPr>
                <a:t>CCE</a:t>
              </a:r>
              <a:endParaRPr lang="en-US" i="1" dirty="0"/>
            </a:p>
          </p:txBody>
        </p:sp>
        <p:sp>
          <p:nvSpPr>
            <p:cNvPr id="135" name="CasellaDiTesto 134">
              <a:extLst>
                <a:ext uri="{FF2B5EF4-FFF2-40B4-BE49-F238E27FC236}">
                  <a16:creationId xmlns:a16="http://schemas.microsoft.com/office/drawing/2014/main" id="{A8359711-6F22-41E2-98AC-321F6C6E4F16}"/>
                </a:ext>
              </a:extLst>
            </p:cNvPr>
            <p:cNvSpPr txBox="1"/>
            <p:nvPr/>
          </p:nvSpPr>
          <p:spPr>
            <a:xfrm>
              <a:off x="4710783" y="4942409"/>
              <a:ext cx="61991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[2]</a:t>
              </a:r>
              <a:endParaRPr lang="en-US" sz="1600" dirty="0"/>
            </a:p>
          </p:txBody>
        </p:sp>
      </p:grpSp>
      <p:sp>
        <p:nvSpPr>
          <p:cNvPr id="82" name="Freccia a sinistra 81">
            <a:extLst>
              <a:ext uri="{FF2B5EF4-FFF2-40B4-BE49-F238E27FC236}">
                <a16:creationId xmlns:a16="http://schemas.microsoft.com/office/drawing/2014/main" id="{4268B655-6175-43A4-A0FD-3FB99092AC51}"/>
              </a:ext>
            </a:extLst>
          </p:cNvPr>
          <p:cNvSpPr/>
          <p:nvPr/>
        </p:nvSpPr>
        <p:spPr>
          <a:xfrm rot="16200000">
            <a:off x="5371020" y="3347655"/>
            <a:ext cx="332704" cy="314036"/>
          </a:xfrm>
          <a:prstGeom prst="leftArrow">
            <a:avLst/>
          </a:prstGeom>
          <a:solidFill>
            <a:srgbClr val="1254A3">
              <a:alpha val="48000"/>
            </a:srgbClr>
          </a:solidFill>
          <a:ln w="15875">
            <a:solidFill>
              <a:srgbClr val="125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9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3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2" name="Rettangolo 1">
            <a:extLst>
              <a:ext uri="{FF2B5EF4-FFF2-40B4-BE49-F238E27FC236}">
                <a16:creationId xmlns:a16="http://schemas.microsoft.com/office/drawing/2014/main" id="{A4D6F0FF-CE07-4785-ABC5-FC219481DFC0}"/>
              </a:ext>
            </a:extLst>
          </p:cNvPr>
          <p:cNvSpPr/>
          <p:nvPr/>
        </p:nvSpPr>
        <p:spPr>
          <a:xfrm>
            <a:off x="300879" y="324260"/>
            <a:ext cx="69876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CCE-based antenna solutions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Simulated prototypes (COMSOL)</a:t>
            </a:r>
            <a:endParaRPr lang="en-US" sz="2000" b="1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D056C5A7-9F9E-4BD8-93D4-A2E50666280A}"/>
              </a:ext>
            </a:extLst>
          </p:cNvPr>
          <p:cNvGrpSpPr/>
          <p:nvPr/>
        </p:nvGrpSpPr>
        <p:grpSpPr>
          <a:xfrm>
            <a:off x="427719" y="1368239"/>
            <a:ext cx="5442617" cy="2926345"/>
            <a:chOff x="427719" y="1448141"/>
            <a:chExt cx="5442617" cy="2926345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A9F743CD-E594-4EED-A5E8-2513A0481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5377">
              <a:off x="500114" y="1517134"/>
              <a:ext cx="849399" cy="524473"/>
            </a:xfrm>
            <a:prstGeom prst="rect">
              <a:avLst/>
            </a:prstGeom>
          </p:spPr>
        </p:pic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24DCB820-5A76-4F89-A7EC-6ADD02EDB410}"/>
                </a:ext>
              </a:extLst>
            </p:cNvPr>
            <p:cNvGrpSpPr/>
            <p:nvPr/>
          </p:nvGrpSpPr>
          <p:grpSpPr>
            <a:xfrm>
              <a:off x="427719" y="1448141"/>
              <a:ext cx="5442617" cy="2926345"/>
              <a:chOff x="330063" y="1448141"/>
              <a:chExt cx="5442617" cy="2926345"/>
            </a:xfrm>
          </p:grpSpPr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70B2EC14-3863-4831-89D9-FEC6AF4535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69406" y="1448141"/>
                <a:ext cx="2803274" cy="2926345"/>
              </a:xfrm>
              <a:prstGeom prst="rect">
                <a:avLst/>
              </a:prstGeom>
            </p:spPr>
          </p:pic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E140A466-6BEB-490D-88CF-0C71D6265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7158" y="2354998"/>
                <a:ext cx="2322896" cy="1319253"/>
              </a:xfrm>
              <a:prstGeom prst="rect">
                <a:avLst/>
              </a:prstGeom>
            </p:spPr>
          </p:pic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E53D3FED-2672-4538-AD71-4EE9CF15F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81269" y="1503149"/>
                <a:ext cx="1398903" cy="950400"/>
              </a:xfrm>
              <a:prstGeom prst="ellipse">
                <a:avLst/>
              </a:prstGeom>
              <a:ln>
                <a:solidFill>
                  <a:srgbClr val="3E40FE"/>
                </a:solidFill>
                <a:prstDash val="dash"/>
              </a:ln>
            </p:spPr>
          </p:pic>
          <p:cxnSp>
            <p:nvCxnSpPr>
              <p:cNvPr id="13" name="Connettore 2 12">
                <a:extLst>
                  <a:ext uri="{FF2B5EF4-FFF2-40B4-BE49-F238E27FC236}">
                    <a16:creationId xmlns:a16="http://schemas.microsoft.com/office/drawing/2014/main" id="{C0450D28-FDB9-48DA-96A0-B9A25219B7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89231" y="3307736"/>
                <a:ext cx="972180" cy="38568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2 13">
                <a:extLst>
                  <a:ext uri="{FF2B5EF4-FFF2-40B4-BE49-F238E27FC236}">
                    <a16:creationId xmlns:a16="http://schemas.microsoft.com/office/drawing/2014/main" id="{1CAF9875-7C40-4147-99C2-8256F13EE9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72368" y="2356057"/>
                <a:ext cx="1302273" cy="881163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19E5312-825B-4282-BCF1-94B87271F6A2}"/>
                  </a:ext>
                </a:extLst>
              </p:cNvPr>
              <p:cNvSpPr txBox="1"/>
              <p:nvPr/>
            </p:nvSpPr>
            <p:spPr>
              <a:xfrm>
                <a:off x="2459397" y="2514351"/>
                <a:ext cx="347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L</a:t>
                </a:r>
                <a:r>
                  <a:rPr lang="en-US" sz="1600" b="1" i="1" baseline="-25000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7CC74BB-277C-48AB-9997-F15AC731639E}"/>
                  </a:ext>
                </a:extLst>
              </p:cNvPr>
              <p:cNvSpPr txBox="1"/>
              <p:nvPr/>
            </p:nvSpPr>
            <p:spPr>
              <a:xfrm>
                <a:off x="2601499" y="3438568"/>
                <a:ext cx="4176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W</a:t>
                </a:r>
                <a:r>
                  <a:rPr lang="en-US" sz="1600" b="1" i="1" baseline="-25000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7117ACD0-DC93-4B8E-9FDC-88D75030F42F}"/>
                  </a:ext>
                </a:extLst>
              </p:cNvPr>
              <p:cNvSpPr/>
              <p:nvPr/>
            </p:nvSpPr>
            <p:spPr>
              <a:xfrm>
                <a:off x="1103220" y="2364523"/>
                <a:ext cx="578469" cy="376821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9525">
                <a:solidFill>
                  <a:srgbClr val="3E40F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E8E1006D-669E-4EB3-A362-10C548F92316}"/>
                  </a:ext>
                </a:extLst>
              </p:cNvPr>
              <p:cNvSpPr/>
              <p:nvPr/>
            </p:nvSpPr>
            <p:spPr>
              <a:xfrm>
                <a:off x="597549" y="2610321"/>
                <a:ext cx="578469" cy="376821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9525">
                <a:solidFill>
                  <a:srgbClr val="3E40F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uppo 18">
                <a:extLst>
                  <a:ext uri="{FF2B5EF4-FFF2-40B4-BE49-F238E27FC236}">
                    <a16:creationId xmlns:a16="http://schemas.microsoft.com/office/drawing/2014/main" id="{2B8E7870-8F30-4BA9-B281-592DE3C5C88D}"/>
                  </a:ext>
                </a:extLst>
              </p:cNvPr>
              <p:cNvGrpSpPr/>
              <p:nvPr/>
            </p:nvGrpSpPr>
            <p:grpSpPr>
              <a:xfrm>
                <a:off x="330063" y="3182427"/>
                <a:ext cx="1394266" cy="1051063"/>
                <a:chOff x="649334" y="785078"/>
                <a:chExt cx="1394266" cy="1051063"/>
              </a:xfrm>
            </p:grpSpPr>
            <p:pic>
              <p:nvPicPr>
                <p:cNvPr id="22" name="Immagine 21">
                  <a:extLst>
                    <a:ext uri="{FF2B5EF4-FFF2-40B4-BE49-F238E27FC236}">
                      <a16:creationId xmlns:a16="http://schemas.microsoft.com/office/drawing/2014/main" id="{C063E535-A67A-4F4F-9A92-6901BCE7EC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5603" y="886367"/>
                  <a:ext cx="1377997" cy="949774"/>
                </a:xfrm>
                <a:prstGeom prst="ellipse">
                  <a:avLst/>
                </a:prstGeom>
                <a:ln>
                  <a:solidFill>
                    <a:srgbClr val="3E40FE"/>
                  </a:solidFill>
                  <a:prstDash val="dash"/>
                </a:ln>
              </p:spPr>
            </p:pic>
            <p:cxnSp>
              <p:nvCxnSpPr>
                <p:cNvPr id="23" name="Connettore 2 22">
                  <a:extLst>
                    <a:ext uri="{FF2B5EF4-FFF2-40B4-BE49-F238E27FC236}">
                      <a16:creationId xmlns:a16="http://schemas.microsoft.com/office/drawing/2014/main" id="{22B84D4C-C3AC-46EB-A53B-2DD3A362A8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3772" y="1118170"/>
                  <a:ext cx="0" cy="338595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2 23">
                  <a:extLst>
                    <a:ext uri="{FF2B5EF4-FFF2-40B4-BE49-F238E27FC236}">
                      <a16:creationId xmlns:a16="http://schemas.microsoft.com/office/drawing/2014/main" id="{CB6D1590-E7D6-4E94-AF6A-DC66F5CF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13772" y="1461247"/>
                  <a:ext cx="270940" cy="183774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ttore 2 24">
                  <a:extLst>
                    <a:ext uri="{FF2B5EF4-FFF2-40B4-BE49-F238E27FC236}">
                      <a16:creationId xmlns:a16="http://schemas.microsoft.com/office/drawing/2014/main" id="{E7748DB9-7C4E-4354-A112-04A98B776B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93767" y="1052839"/>
                  <a:ext cx="270940" cy="183774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1CE28951-F6AE-497E-903D-303008F706B2}"/>
                    </a:ext>
                  </a:extLst>
                </p:cNvPr>
                <p:cNvSpPr txBox="1"/>
                <p:nvPr/>
              </p:nvSpPr>
              <p:spPr>
                <a:xfrm>
                  <a:off x="649334" y="1120922"/>
                  <a:ext cx="34754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i="1" dirty="0">
                      <a:solidFill>
                        <a:srgbClr val="FF0000"/>
                      </a:solidFill>
                    </a:rPr>
                    <a:t>h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CasellaDiTesto 26">
                      <a:extLst>
                        <a:ext uri="{FF2B5EF4-FFF2-40B4-BE49-F238E27FC236}">
                          <a16:creationId xmlns:a16="http://schemas.microsoft.com/office/drawing/2014/main" id="{ACF7EB1D-DA2D-44EE-9E24-7564228AE60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6031" y="1526413"/>
                      <a:ext cx="17312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oMath>
                        </m:oMathPara>
                      </a14:m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9" name="CasellaDiTesto 38">
                      <a:extLst>
                        <a:ext uri="{FF2B5EF4-FFF2-40B4-BE49-F238E27FC236}">
                          <a16:creationId xmlns:a16="http://schemas.microsoft.com/office/drawing/2014/main" id="{CD88619D-0719-484F-A30B-099C237C91C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6031" y="1526413"/>
                      <a:ext cx="173124" cy="2769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35714" r="-35714" b="-888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F1512C67-F0C8-4879-A9C9-A01BE11C7F2F}"/>
                    </a:ext>
                  </a:extLst>
                </p:cNvPr>
                <p:cNvSpPr txBox="1"/>
                <p:nvPr/>
              </p:nvSpPr>
              <p:spPr>
                <a:xfrm>
                  <a:off x="878266" y="785078"/>
                  <a:ext cx="34754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i="1" dirty="0">
                      <a:solidFill>
                        <a:srgbClr val="FF0000"/>
                      </a:solidFill>
                    </a:rPr>
                    <a:t>d</a:t>
                  </a:r>
                </a:p>
              </p:txBody>
            </p:sp>
          </p:grpSp>
          <p:cxnSp>
            <p:nvCxnSpPr>
              <p:cNvPr id="20" name="Connettore diritto 19">
                <a:extLst>
                  <a:ext uri="{FF2B5EF4-FFF2-40B4-BE49-F238E27FC236}">
                    <a16:creationId xmlns:a16="http://schemas.microsoft.com/office/drawing/2014/main" id="{A7B8EE29-80B8-47B0-9819-29E3FA16C86F}"/>
                  </a:ext>
                </a:extLst>
              </p:cNvPr>
              <p:cNvCxnSpPr>
                <a:cxnSpLocks/>
                <a:stCxn id="17" idx="7"/>
              </p:cNvCxnSpPr>
              <p:nvPr/>
            </p:nvCxnSpPr>
            <p:spPr>
              <a:xfrm flipV="1">
                <a:off x="1596974" y="2144291"/>
                <a:ext cx="223088" cy="275416"/>
              </a:xfrm>
              <a:prstGeom prst="line">
                <a:avLst/>
              </a:prstGeom>
              <a:ln w="15875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diritto 20">
                <a:extLst>
                  <a:ext uri="{FF2B5EF4-FFF2-40B4-BE49-F238E27FC236}">
                    <a16:creationId xmlns:a16="http://schemas.microsoft.com/office/drawing/2014/main" id="{4A15EC74-5002-4FD1-AD38-0D3369F936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1447" y="2995716"/>
                <a:ext cx="0" cy="288000"/>
              </a:xfrm>
              <a:prstGeom prst="line">
                <a:avLst/>
              </a:prstGeom>
              <a:ln w="15875">
                <a:prstDash val="sysDash"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86272ADA-9D93-4DD0-9C84-A5D851084647}"/>
              </a:ext>
            </a:extLst>
          </p:cNvPr>
          <p:cNvGrpSpPr/>
          <p:nvPr/>
        </p:nvGrpSpPr>
        <p:grpSpPr>
          <a:xfrm>
            <a:off x="5609249" y="3578381"/>
            <a:ext cx="6222380" cy="2926800"/>
            <a:chOff x="915504" y="3169741"/>
            <a:chExt cx="6222380" cy="2926800"/>
          </a:xfrm>
        </p:grpSpPr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215D9AD7-DC3F-4DFD-BF96-91BA7FDC1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11630" y="3169741"/>
              <a:ext cx="2426254" cy="2926800"/>
            </a:xfrm>
            <a:prstGeom prst="rect">
              <a:avLst/>
            </a:prstGeom>
          </p:spPr>
        </p:pic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9AB326D2-3C67-493E-BFDC-C921EA13DED6}"/>
                </a:ext>
              </a:extLst>
            </p:cNvPr>
            <p:cNvGrpSpPr/>
            <p:nvPr/>
          </p:nvGrpSpPr>
          <p:grpSpPr>
            <a:xfrm>
              <a:off x="915504" y="4053761"/>
              <a:ext cx="2369701" cy="1615059"/>
              <a:chOff x="936636" y="4452830"/>
              <a:chExt cx="2369701" cy="1615059"/>
            </a:xfrm>
          </p:grpSpPr>
          <p:pic>
            <p:nvPicPr>
              <p:cNvPr id="44" name="Immagine 43">
                <a:extLst>
                  <a:ext uri="{FF2B5EF4-FFF2-40B4-BE49-F238E27FC236}">
                    <a16:creationId xmlns:a16="http://schemas.microsoft.com/office/drawing/2014/main" id="{3BE71872-151A-46F5-B39A-DA3EAB6F8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50126" y="4452830"/>
                <a:ext cx="2333463" cy="1321200"/>
              </a:xfrm>
              <a:prstGeom prst="rect">
                <a:avLst/>
              </a:prstGeom>
            </p:spPr>
          </p:pic>
          <p:cxnSp>
            <p:nvCxnSpPr>
              <p:cNvPr id="45" name="Connettore 2 44">
                <a:extLst>
                  <a:ext uri="{FF2B5EF4-FFF2-40B4-BE49-F238E27FC236}">
                    <a16:creationId xmlns:a16="http://schemas.microsoft.com/office/drawing/2014/main" id="{04FE119F-9674-4A14-A9FE-BF2973FA19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636" y="4896498"/>
                <a:ext cx="1302273" cy="881163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6AFFEA21-67C3-4C07-AFA0-FD7FD8C0D440}"/>
                  </a:ext>
                </a:extLst>
              </p:cNvPr>
              <p:cNvSpPr txBox="1"/>
              <p:nvPr/>
            </p:nvSpPr>
            <p:spPr>
              <a:xfrm>
                <a:off x="1340861" y="5268015"/>
                <a:ext cx="347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L</a:t>
                </a:r>
                <a:r>
                  <a:rPr lang="en-US" sz="1600" b="1" i="1" baseline="-25000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  <p:cxnSp>
            <p:nvCxnSpPr>
              <p:cNvPr id="47" name="Connettore 2 46">
                <a:extLst>
                  <a:ext uri="{FF2B5EF4-FFF2-40B4-BE49-F238E27FC236}">
                    <a16:creationId xmlns:a16="http://schemas.microsoft.com/office/drawing/2014/main" id="{0C890053-0A44-435B-9B7A-700EEBD5B3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11409" y="5473921"/>
                <a:ext cx="994928" cy="38077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8FD5B7BF-3E7A-48E2-99B6-1E28F4A1AAAC}"/>
                  </a:ext>
                </a:extLst>
              </p:cNvPr>
              <p:cNvSpPr txBox="1"/>
              <p:nvPr/>
            </p:nvSpPr>
            <p:spPr>
              <a:xfrm>
                <a:off x="2453828" y="5729335"/>
                <a:ext cx="4176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W</a:t>
                </a:r>
                <a:r>
                  <a:rPr lang="en-US" sz="1600" b="1" i="1" baseline="-25000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</p:grp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9D343185-D022-4D6F-96F9-DDF523AAD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83854" y="3456399"/>
              <a:ext cx="1476000" cy="924688"/>
            </a:xfrm>
            <a:prstGeom prst="ellipse">
              <a:avLst/>
            </a:prstGeom>
            <a:ln>
              <a:solidFill>
                <a:srgbClr val="3E40FE"/>
              </a:solidFill>
              <a:prstDash val="dash"/>
            </a:ln>
          </p:spPr>
        </p:pic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0AF95747-3EF7-4584-B6A0-3BBA37906DD1}"/>
                </a:ext>
              </a:extLst>
            </p:cNvPr>
            <p:cNvGrpSpPr/>
            <p:nvPr/>
          </p:nvGrpSpPr>
          <p:grpSpPr>
            <a:xfrm>
              <a:off x="3162968" y="4905575"/>
              <a:ext cx="1543257" cy="1137774"/>
              <a:chOff x="3162968" y="4905575"/>
              <a:chExt cx="1543257" cy="1137774"/>
            </a:xfrm>
          </p:grpSpPr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37B6A342-0481-4E15-90B8-9187292183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162968" y="4992149"/>
                <a:ext cx="1453556" cy="1051200"/>
              </a:xfrm>
              <a:prstGeom prst="ellipse">
                <a:avLst/>
              </a:prstGeom>
              <a:ln>
                <a:solidFill>
                  <a:srgbClr val="3E40FE"/>
                </a:solidFill>
                <a:prstDash val="dash"/>
              </a:ln>
            </p:spPr>
          </p:pic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84FE6515-75FF-4CDD-B231-C377F22AF7F5}"/>
                  </a:ext>
                </a:extLst>
              </p:cNvPr>
              <p:cNvSpPr txBox="1"/>
              <p:nvPr/>
            </p:nvSpPr>
            <p:spPr>
              <a:xfrm>
                <a:off x="4358684" y="5348472"/>
                <a:ext cx="347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h</a:t>
                </a:r>
              </a:p>
            </p:txBody>
          </p:sp>
          <p:cxnSp>
            <p:nvCxnSpPr>
              <p:cNvPr id="39" name="Connettore 2 38">
                <a:extLst>
                  <a:ext uri="{FF2B5EF4-FFF2-40B4-BE49-F238E27FC236}">
                    <a16:creationId xmlns:a16="http://schemas.microsoft.com/office/drawing/2014/main" id="{23397104-AF54-4C35-8369-9B8C069707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81500" y="5374961"/>
                <a:ext cx="0" cy="33855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>
                <a:extLst>
                  <a:ext uri="{FF2B5EF4-FFF2-40B4-BE49-F238E27FC236}">
                    <a16:creationId xmlns:a16="http://schemas.microsoft.com/office/drawing/2014/main" id="{23039F45-7C85-4420-83A9-BFB73D9E28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51300" y="5748857"/>
                <a:ext cx="330200" cy="10308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ttore 2 40">
                <a:extLst>
                  <a:ext uri="{FF2B5EF4-FFF2-40B4-BE49-F238E27FC236}">
                    <a16:creationId xmlns:a16="http://schemas.microsoft.com/office/drawing/2014/main" id="{70EC9ED8-A697-49CC-9440-D56374DFBD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23245" y="5174221"/>
                <a:ext cx="544666" cy="16264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CasellaDiTesto 41">
                    <a:extLst>
                      <a:ext uri="{FF2B5EF4-FFF2-40B4-BE49-F238E27FC236}">
                        <a16:creationId xmlns:a16="http://schemas.microsoft.com/office/drawing/2014/main" id="{8E088089-FB09-4FA9-80F4-0C7249597433}"/>
                      </a:ext>
                    </a:extLst>
                  </p:cNvPr>
                  <p:cNvSpPr txBox="1"/>
                  <p:nvPr/>
                </p:nvSpPr>
                <p:spPr>
                  <a:xfrm>
                    <a:off x="4150518" y="5766350"/>
                    <a:ext cx="17312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b="1" i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2" name="CasellaDiTesto 81">
                    <a:extLst>
                      <a:ext uri="{FF2B5EF4-FFF2-40B4-BE49-F238E27FC236}">
                        <a16:creationId xmlns:a16="http://schemas.microsoft.com/office/drawing/2014/main" id="{1297F0EA-9CDA-475D-B462-EEFB6A43DF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50518" y="5766350"/>
                    <a:ext cx="173124" cy="276999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35714" r="-35714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5BE8D8FC-4248-491A-AA3F-E2675641311D}"/>
                  </a:ext>
                </a:extLst>
              </p:cNvPr>
              <p:cNvSpPr txBox="1"/>
              <p:nvPr/>
            </p:nvSpPr>
            <p:spPr>
              <a:xfrm>
                <a:off x="3863519" y="4905575"/>
                <a:ext cx="3475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i="1" dirty="0">
                    <a:solidFill>
                      <a:srgbClr val="FF0000"/>
                    </a:solidFill>
                  </a:rPr>
                  <a:t>d</a:t>
                </a:r>
              </a:p>
            </p:txBody>
          </p:sp>
        </p:grpSp>
        <p:sp>
          <p:nvSpPr>
            <p:cNvPr id="34" name="Ovale 33">
              <a:extLst>
                <a:ext uri="{FF2B5EF4-FFF2-40B4-BE49-F238E27FC236}">
                  <a16:creationId xmlns:a16="http://schemas.microsoft.com/office/drawing/2014/main" id="{7813625A-45F7-4F21-94C6-96AE1E1D065C}"/>
                </a:ext>
              </a:extLst>
            </p:cNvPr>
            <p:cNvSpPr/>
            <p:nvPr/>
          </p:nvSpPr>
          <p:spPr>
            <a:xfrm>
              <a:off x="2896767" y="4815438"/>
              <a:ext cx="578469" cy="376821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rgbClr val="3E40F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e 34">
              <a:extLst>
                <a:ext uri="{FF2B5EF4-FFF2-40B4-BE49-F238E27FC236}">
                  <a16:creationId xmlns:a16="http://schemas.microsoft.com/office/drawing/2014/main" id="{6EFB75F1-4DF2-4DF6-A5A2-C716C2401CC2}"/>
                </a:ext>
              </a:extLst>
            </p:cNvPr>
            <p:cNvSpPr/>
            <p:nvPr/>
          </p:nvSpPr>
          <p:spPr>
            <a:xfrm>
              <a:off x="2271908" y="4315152"/>
              <a:ext cx="578469" cy="376821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rgbClr val="3E40F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C6A1FE46-8036-43FA-961A-C4D67AD10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5377">
              <a:off x="3933985" y="4370905"/>
              <a:ext cx="849399" cy="52447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a 5">
                <a:extLst>
                  <a:ext uri="{FF2B5EF4-FFF2-40B4-BE49-F238E27FC236}">
                    <a16:creationId xmlns:a16="http://schemas.microsoft.com/office/drawing/2014/main" id="{8B931937-82E2-4468-9092-4BDEE42290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26950967"/>
                  </p:ext>
                </p:extLst>
              </p:nvPr>
            </p:nvGraphicFramePr>
            <p:xfrm>
              <a:off x="432274" y="4621155"/>
              <a:ext cx="5022076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7118">
                      <a:extLst>
                        <a:ext uri="{9D8B030D-6E8A-4147-A177-3AD203B41FA5}">
                          <a16:colId xmlns:a16="http://schemas.microsoft.com/office/drawing/2014/main" val="1804634556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421086460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774746465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2369668365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763797108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603237823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189071091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Prot.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𝑾</m:t>
                                    </m:r>
                                  </m:e>
                                  <m:sub>
                                    <m:r>
                                      <a:rPr lang="it-IT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/>
                            <a:t>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/>
                            <a:t>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83161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1254A3"/>
                              </a:solidFill>
                            </a:rPr>
                            <a:t>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046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6EB423"/>
                              </a:solidFill>
                            </a:rPr>
                            <a:t>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5832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6EB423"/>
                              </a:solidFill>
                            </a:rPr>
                            <a:t>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1528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a 5">
                <a:extLst>
                  <a:ext uri="{FF2B5EF4-FFF2-40B4-BE49-F238E27FC236}">
                    <a16:creationId xmlns:a16="http://schemas.microsoft.com/office/drawing/2014/main" id="{8B931937-82E2-4468-9092-4BDEE42290D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26950967"/>
                  </p:ext>
                </p:extLst>
              </p:nvPr>
            </p:nvGraphicFramePr>
            <p:xfrm>
              <a:off x="432274" y="4621155"/>
              <a:ext cx="5022076" cy="147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7118">
                      <a:extLst>
                        <a:ext uri="{9D8B030D-6E8A-4147-A177-3AD203B41FA5}">
                          <a16:colId xmlns:a16="http://schemas.microsoft.com/office/drawing/2014/main" val="1804634556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421086460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774746465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2369668365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763797108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3603237823"/>
                        </a:ext>
                      </a:extLst>
                    </a:gridCol>
                    <a:gridCol w="697493">
                      <a:extLst>
                        <a:ext uri="{9D8B030D-6E8A-4147-A177-3AD203B41FA5}">
                          <a16:colId xmlns:a16="http://schemas.microsoft.com/office/drawing/2014/main" val="189071091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Prot. #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6"/>
                          <a:stretch>
                            <a:fillRect l="-220000" t="-8333" r="-401739" b="-3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6"/>
                          <a:stretch>
                            <a:fillRect l="-322807" t="-8333" r="-305263" b="-3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/>
                            <a:t>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1" dirty="0"/>
                            <a:t>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6"/>
                          <a:stretch>
                            <a:fillRect l="-618261" t="-8333" r="-3478" b="-3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83161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1254A3"/>
                              </a:solidFill>
                            </a:rPr>
                            <a:t>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046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6EB423"/>
                              </a:solidFill>
                            </a:rPr>
                            <a:t>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5832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4472C4"/>
                              </a:solidFill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rgbClr val="6EB423"/>
                              </a:solidFill>
                            </a:rPr>
                            <a:t>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1528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F872CA73-9EE5-490A-B1DA-B4270A6E2862}"/>
              </a:ext>
            </a:extLst>
          </p:cNvPr>
          <p:cNvSpPr txBox="1"/>
          <p:nvPr/>
        </p:nvSpPr>
        <p:spPr>
          <a:xfrm>
            <a:off x="6303259" y="1069913"/>
            <a:ext cx="544475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254A3"/>
              </a:buClr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CCE-based antenna solution has been analysed in two configurations:</a:t>
            </a:r>
          </a:p>
          <a:p>
            <a:pPr>
              <a:buClr>
                <a:srgbClr val="1254A3"/>
              </a:buClr>
            </a:pPr>
            <a:endParaRPr lang="en-GB" sz="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 on the short edge (SE)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of the chassis</a:t>
            </a:r>
          </a:p>
          <a:p>
            <a:pPr marL="342000" lvl="1" indent="-342000">
              <a:buClr>
                <a:srgbClr val="1254A3"/>
              </a:buClr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(which basically excites the chassis fundamental</a:t>
            </a:r>
          </a:p>
          <a:p>
            <a:pPr>
              <a:buClr>
                <a:srgbClr val="1254A3"/>
              </a:buCl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  characteristic mode) (Prot. #1)</a:t>
            </a:r>
          </a:p>
          <a:p>
            <a:pPr>
              <a:buClr>
                <a:srgbClr val="1254A3"/>
              </a:buClr>
            </a:pPr>
            <a:endParaRPr lang="en-US" sz="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 on the long edge (LE)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 the chassis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1254A3"/>
              </a:buClr>
            </a:pPr>
            <a:r>
              <a:rPr lang="en-US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(which excites the first higher-order chassis   </a:t>
            </a:r>
          </a:p>
          <a:p>
            <a:pPr>
              <a:buClr>
                <a:srgbClr val="1254A3"/>
              </a:buClr>
            </a:pPr>
            <a:r>
              <a:rPr lang="en-US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characteristic mode</a:t>
            </a:r>
            <a:r>
              <a:rPr lang="it-IT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(Prot. #2,3)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1254A3"/>
              </a:buClr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C7D96B6B-C935-41C2-8B89-73A9A471E6E9}"/>
              </a:ext>
            </a:extLst>
          </p:cNvPr>
          <p:cNvSpPr txBox="1"/>
          <p:nvPr/>
        </p:nvSpPr>
        <p:spPr>
          <a:xfrm>
            <a:off x="2185881" y="3780640"/>
            <a:ext cx="7187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(SE)</a:t>
            </a:r>
            <a:endParaRPr lang="en-US" sz="2000" b="1" dirty="0">
              <a:solidFill>
                <a:srgbClr val="1254A3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018C045-9A58-4EBE-BDEB-AC11B3536D80}"/>
              </a:ext>
            </a:extLst>
          </p:cNvPr>
          <p:cNvSpPr txBox="1"/>
          <p:nvPr/>
        </p:nvSpPr>
        <p:spPr>
          <a:xfrm>
            <a:off x="8730434" y="3908024"/>
            <a:ext cx="7187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(LE)</a:t>
            </a:r>
            <a:endParaRPr lang="en-US" sz="2000" b="1" dirty="0">
              <a:solidFill>
                <a:srgbClr val="6EB423"/>
              </a:solidFill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7DEBEAA-3F63-48D8-94E7-A7622EC49B71}"/>
              </a:ext>
            </a:extLst>
          </p:cNvPr>
          <p:cNvSpPr txBox="1"/>
          <p:nvPr/>
        </p:nvSpPr>
        <p:spPr>
          <a:xfrm>
            <a:off x="4871478" y="6082657"/>
            <a:ext cx="751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[mm]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20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4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S11 parameter: SE configuration (#1)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 </a:t>
            </a:r>
            <a:r>
              <a:rPr lang="en-US" sz="2400" b="1" i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experiment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2DCA702-287D-4F14-93BD-3991D6F40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586" y="1253615"/>
            <a:ext cx="5246479" cy="42588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1360B23-D3D2-430B-BC8D-157FE8374B49}"/>
              </a:ext>
            </a:extLst>
          </p:cNvPr>
          <p:cNvSpPr txBox="1"/>
          <p:nvPr/>
        </p:nvSpPr>
        <p:spPr>
          <a:xfrm>
            <a:off x="10016533" y="1170378"/>
            <a:ext cx="157111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254A3"/>
              </a:buClr>
            </a:pPr>
            <a:endParaRPr lang="en-GB" sz="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1254A3"/>
              </a:buClr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Coaxial Lumped Port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7EC8DC8F-B857-4031-AABC-C8A2858EA814}"/>
              </a:ext>
            </a:extLst>
          </p:cNvPr>
          <p:cNvGrpSpPr/>
          <p:nvPr/>
        </p:nvGrpSpPr>
        <p:grpSpPr>
          <a:xfrm>
            <a:off x="7896059" y="3671419"/>
            <a:ext cx="3839639" cy="2996316"/>
            <a:chOff x="7896059" y="3671419"/>
            <a:chExt cx="3839639" cy="2996316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4173CE52-5CE2-4AF6-9128-0BFE7C44722A}"/>
                </a:ext>
              </a:extLst>
            </p:cNvPr>
            <p:cNvGrpSpPr/>
            <p:nvPr/>
          </p:nvGrpSpPr>
          <p:grpSpPr>
            <a:xfrm>
              <a:off x="7896059" y="3671419"/>
              <a:ext cx="3839639" cy="2996316"/>
              <a:chOff x="6271490" y="1290558"/>
              <a:chExt cx="5021004" cy="4050000"/>
            </a:xfrm>
          </p:grpSpPr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3E2E4BD5-A010-481A-98A2-2599C9F7D2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71490" y="1290558"/>
                <a:ext cx="5021004" cy="4050000"/>
              </a:xfrm>
              <a:prstGeom prst="rect">
                <a:avLst/>
              </a:prstGeom>
            </p:spPr>
          </p:pic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BCA792C8-B55A-4090-9974-6270BEC6960B}"/>
                  </a:ext>
                </a:extLst>
              </p:cNvPr>
              <p:cNvSpPr/>
              <p:nvPr/>
            </p:nvSpPr>
            <p:spPr>
              <a:xfrm>
                <a:off x="7250544" y="1355328"/>
                <a:ext cx="1704163" cy="3539946"/>
              </a:xfrm>
              <a:prstGeom prst="rect">
                <a:avLst/>
              </a:prstGeom>
              <a:solidFill>
                <a:schemeClr val="accent1">
                  <a:alpha val="8000"/>
                </a:schemeClr>
              </a:solidFill>
              <a:ln>
                <a:solidFill>
                  <a:srgbClr val="0070C0">
                    <a:alpha val="16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" name="Immagine 1">
                <a:extLst>
                  <a:ext uri="{FF2B5EF4-FFF2-40B4-BE49-F238E27FC236}">
                    <a16:creationId xmlns:a16="http://schemas.microsoft.com/office/drawing/2014/main" id="{5F21948D-5BF5-40D9-AF27-9B46971AC4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29987" y="4362163"/>
                <a:ext cx="1214835" cy="460800"/>
              </a:xfrm>
              <a:prstGeom prst="rect">
                <a:avLst/>
              </a:prstGeom>
            </p:spPr>
          </p:pic>
        </p:grp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E6A6B982-9C9B-4592-A74D-7DD0EFFF2F01}"/>
                </a:ext>
              </a:extLst>
            </p:cNvPr>
            <p:cNvSpPr txBox="1"/>
            <p:nvPr/>
          </p:nvSpPr>
          <p:spPr>
            <a:xfrm>
              <a:off x="9387908" y="6016887"/>
              <a:ext cx="106218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rgbClr val="1254A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DTT</a:t>
              </a:r>
              <a:endParaRPr lang="en-US" sz="1600" b="1" dirty="0">
                <a:solidFill>
                  <a:srgbClr val="1254A3"/>
                </a:solidFill>
              </a:endParaRPr>
            </a:p>
          </p:txBody>
        </p: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81552B2F-D732-4D52-B945-248504794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5368" y="1319768"/>
            <a:ext cx="2712275" cy="162969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EC59279-7621-46DC-9817-CB853040C0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5073" y="1319768"/>
            <a:ext cx="1350919" cy="1187746"/>
          </a:xfrm>
          <a:prstGeom prst="ellipse">
            <a:avLst/>
          </a:prstGeom>
          <a:ln w="15875">
            <a:solidFill>
              <a:schemeClr val="tx1"/>
            </a:solidFill>
            <a:prstDash val="dash"/>
          </a:ln>
        </p:spPr>
      </p:pic>
      <p:sp>
        <p:nvSpPr>
          <p:cNvPr id="27" name="Ovale 26">
            <a:extLst>
              <a:ext uri="{FF2B5EF4-FFF2-40B4-BE49-F238E27FC236}">
                <a16:creationId xmlns:a16="http://schemas.microsoft.com/office/drawing/2014/main" id="{9B934002-02D7-4FE0-849C-9C5D5BE8C00C}"/>
              </a:ext>
            </a:extLst>
          </p:cNvPr>
          <p:cNvSpPr/>
          <p:nvPr/>
        </p:nvSpPr>
        <p:spPr>
          <a:xfrm>
            <a:off x="7676756" y="2215779"/>
            <a:ext cx="672960" cy="464961"/>
          </a:xfrm>
          <a:prstGeom prst="ellipse">
            <a:avLst/>
          </a:prstGeom>
          <a:solidFill>
            <a:schemeClr val="accent1">
              <a:alpha val="0"/>
            </a:schemeClr>
          </a:solidFill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458ED8DB-2F66-4CE2-AF91-D2A4697FF764}"/>
              </a:ext>
            </a:extLst>
          </p:cNvPr>
          <p:cNvCxnSpPr>
            <a:cxnSpLocks/>
          </p:cNvCxnSpPr>
          <p:nvPr/>
        </p:nvCxnSpPr>
        <p:spPr>
          <a:xfrm flipV="1">
            <a:off x="8299217" y="2138545"/>
            <a:ext cx="252187" cy="15446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D7DF0B7-9A89-4782-BBBC-944E03F44E82}"/>
                  </a:ext>
                </a:extLst>
              </p:cNvPr>
              <p:cNvSpPr txBox="1"/>
              <p:nvPr/>
            </p:nvSpPr>
            <p:spPr>
              <a:xfrm>
                <a:off x="10101991" y="1998585"/>
                <a:ext cx="1381725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D7DF0B7-9A89-4782-BBBC-944E03F44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1991" y="1998585"/>
                <a:ext cx="1381725" cy="332399"/>
              </a:xfrm>
              <a:prstGeom prst="rect">
                <a:avLst/>
              </a:prstGeom>
              <a:blipFill>
                <a:blip r:embed="rId10"/>
                <a:stretch>
                  <a:fillRect l="-3524" r="-3965" b="-2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3502940-D43F-4F22-B995-7517A4D090C9}"/>
              </a:ext>
            </a:extLst>
          </p:cNvPr>
          <p:cNvSpPr txBox="1"/>
          <p:nvPr/>
        </p:nvSpPr>
        <p:spPr>
          <a:xfrm>
            <a:off x="5652852" y="3048042"/>
            <a:ext cx="62130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reflection coefficient (S11) provided by COMSOL is compared to the S11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computed with the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VNA and correctly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de-embedded</a:t>
            </a:r>
            <a:endParaRPr lang="en-US" dirty="0"/>
          </a:p>
        </p:txBody>
      </p:sp>
      <p:sp>
        <p:nvSpPr>
          <p:cNvPr id="14" name="Freccia a sinistra 13">
            <a:extLst>
              <a:ext uri="{FF2B5EF4-FFF2-40B4-BE49-F238E27FC236}">
                <a16:creationId xmlns:a16="http://schemas.microsoft.com/office/drawing/2014/main" id="{EB7BECF5-6D72-462B-8835-23D55D38F45F}"/>
              </a:ext>
            </a:extLst>
          </p:cNvPr>
          <p:cNvSpPr/>
          <p:nvPr/>
        </p:nvSpPr>
        <p:spPr>
          <a:xfrm>
            <a:off x="5209212" y="3565236"/>
            <a:ext cx="332704" cy="314036"/>
          </a:xfrm>
          <a:prstGeom prst="leftArrow">
            <a:avLst/>
          </a:prstGeom>
          <a:solidFill>
            <a:srgbClr val="1254A3">
              <a:alpha val="48000"/>
            </a:srgbClr>
          </a:solidFill>
          <a:ln w="15875">
            <a:solidFill>
              <a:srgbClr val="125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27BE07F-3A93-4573-AEF1-8774F73D2B8A}"/>
              </a:ext>
            </a:extLst>
          </p:cNvPr>
          <p:cNvSpPr txBox="1"/>
          <p:nvPr/>
        </p:nvSpPr>
        <p:spPr>
          <a:xfrm>
            <a:off x="398350" y="5552705"/>
            <a:ext cx="76833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S11 is matched across the DTT band with a proper matching circuit</a:t>
            </a:r>
          </a:p>
          <a:p>
            <a:pPr marL="285750" indent="-28575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MC evaluated on the simulated S11 curve leads to a matching circuit which is very similar to that found using the experimental curve</a:t>
            </a:r>
          </a:p>
        </p:txBody>
      </p:sp>
      <p:sp>
        <p:nvSpPr>
          <p:cNvPr id="17" name="Freccia a sinistra 16">
            <a:extLst>
              <a:ext uri="{FF2B5EF4-FFF2-40B4-BE49-F238E27FC236}">
                <a16:creationId xmlns:a16="http://schemas.microsoft.com/office/drawing/2014/main" id="{5F550E40-B7A8-46AD-A117-BA8750E5FA49}"/>
              </a:ext>
            </a:extLst>
          </p:cNvPr>
          <p:cNvSpPr/>
          <p:nvPr/>
        </p:nvSpPr>
        <p:spPr>
          <a:xfrm rot="10800000">
            <a:off x="7600739" y="5600015"/>
            <a:ext cx="332704" cy="314036"/>
          </a:xfrm>
          <a:prstGeom prst="leftArrow">
            <a:avLst/>
          </a:prstGeom>
          <a:solidFill>
            <a:srgbClr val="1254A3">
              <a:alpha val="48000"/>
            </a:srgbClr>
          </a:solidFill>
          <a:ln w="15875">
            <a:solidFill>
              <a:srgbClr val="125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EFCBD29E-1A3D-4D5B-9F7D-01EF1E17D42B}"/>
              </a:ext>
            </a:extLst>
          </p:cNvPr>
          <p:cNvCxnSpPr/>
          <p:nvPr/>
        </p:nvCxnSpPr>
        <p:spPr>
          <a:xfrm>
            <a:off x="8253036" y="4285673"/>
            <a:ext cx="3436481" cy="0"/>
          </a:xfrm>
          <a:prstGeom prst="line">
            <a:avLst/>
          </a:prstGeom>
          <a:ln w="15875">
            <a:solidFill>
              <a:srgbClr val="6EB42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4487EFEB-9023-48C3-8E04-6909AC5A44BA}"/>
              </a:ext>
            </a:extLst>
          </p:cNvPr>
          <p:cNvSpPr txBox="1"/>
          <p:nvPr/>
        </p:nvSpPr>
        <p:spPr>
          <a:xfrm>
            <a:off x="10537469" y="3979085"/>
            <a:ext cx="12259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DVB-H spec.</a:t>
            </a:r>
            <a:endParaRPr lang="en-US" sz="1600" b="1" dirty="0">
              <a:solidFill>
                <a:srgbClr val="6EB4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4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5627315E-1D90-4772-94F6-F53D7895D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77" y="1262201"/>
            <a:ext cx="5373338" cy="4258800"/>
          </a:xfrm>
          <a:prstGeom prst="rect">
            <a:avLst/>
          </a:prstGeom>
        </p:spPr>
      </p:pic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5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S11 parameter: LE configurations (#2,3)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 </a:t>
            </a:r>
            <a:r>
              <a:rPr lang="en-US" sz="2400" b="1" i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experiment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8309823-89BE-47DE-8E33-37360EDE88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4266" y="1262201"/>
            <a:ext cx="5395683" cy="42588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70E0106B-EBB2-4DF0-B9CD-9D03A06ACDAE}"/>
              </a:ext>
            </a:extLst>
          </p:cNvPr>
          <p:cNvSpPr txBox="1"/>
          <p:nvPr/>
        </p:nvSpPr>
        <p:spPr>
          <a:xfrm>
            <a:off x="398350" y="5561941"/>
            <a:ext cx="11165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sufficiently good agreement between the numerical and experimental results is observed for all the prototypes. </a:t>
            </a:r>
          </a:p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robustness of the numerical results allows to perform a priori optimization of the chassis-CCE structure, providing a realistic forecast of what will be the coverage quality in the DTT band.</a:t>
            </a:r>
          </a:p>
        </p:txBody>
      </p:sp>
      <p:sp>
        <p:nvSpPr>
          <p:cNvPr id="2" name="CasellaDiTesto 53">
            <a:extLst>
              <a:ext uri="{FF2B5EF4-FFF2-40B4-BE49-F238E27FC236}">
                <a16:creationId xmlns:a16="http://schemas.microsoft.com/office/drawing/2014/main" id="{3CB69EB3-7093-4120-B5E3-9DE78F592ADE}"/>
              </a:ext>
            </a:extLst>
          </p:cNvPr>
          <p:cNvSpPr txBox="1"/>
          <p:nvPr/>
        </p:nvSpPr>
        <p:spPr>
          <a:xfrm>
            <a:off x="4257676" y="3198167"/>
            <a:ext cx="12281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Prot. #2</a:t>
            </a:r>
            <a:endParaRPr lang="en-US" sz="2000" b="1" dirty="0">
              <a:solidFill>
                <a:srgbClr val="1254A3"/>
              </a:solidFill>
            </a:endParaRPr>
          </a:p>
        </p:txBody>
      </p:sp>
      <p:sp>
        <p:nvSpPr>
          <p:cNvPr id="3" name="CasellaDiTesto 53">
            <a:extLst>
              <a:ext uri="{FF2B5EF4-FFF2-40B4-BE49-F238E27FC236}">
                <a16:creationId xmlns:a16="http://schemas.microsoft.com/office/drawing/2014/main" id="{0897B97C-F679-4326-B28A-F507D64E2EBC}"/>
              </a:ext>
            </a:extLst>
          </p:cNvPr>
          <p:cNvSpPr txBox="1"/>
          <p:nvPr/>
        </p:nvSpPr>
        <p:spPr>
          <a:xfrm>
            <a:off x="10016554" y="3198167"/>
            <a:ext cx="12281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Prot. #3</a:t>
            </a:r>
            <a:endParaRPr lang="en-US" sz="2000" b="1" dirty="0">
              <a:solidFill>
                <a:srgbClr val="1254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62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2DCE1B83-EA7F-4DCA-B9F9-324A6CE60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00" y="1351794"/>
            <a:ext cx="2360528" cy="2211726"/>
          </a:xfrm>
          <a:prstGeom prst="rect">
            <a:avLst/>
          </a:prstGeom>
        </p:spPr>
      </p:pic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6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Directivity patterns: SE configuration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 </a:t>
            </a:r>
            <a:r>
              <a:rPr lang="en-US" sz="2400" b="1" i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EM-Scan RFX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C649119-0D4B-4A68-B708-FC4D4B982E1C}"/>
              </a:ext>
            </a:extLst>
          </p:cNvPr>
          <p:cNvSpPr txBox="1"/>
          <p:nvPr/>
        </p:nvSpPr>
        <p:spPr>
          <a:xfrm>
            <a:off x="7962415" y="6169531"/>
            <a:ext cx="4116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[3] 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EM-Scan-RFX2-Datasheet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Calgary, Canada.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5AFB65E-5999-47E6-952B-826FE60B38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9293" y="1645167"/>
            <a:ext cx="3893829" cy="300437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3BD5C9E-40DD-4505-971E-4F9AF28E30C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50" t="35336" r="15562" b="25836"/>
          <a:stretch/>
        </p:blipFill>
        <p:spPr>
          <a:xfrm flipH="1">
            <a:off x="6506391" y="1351794"/>
            <a:ext cx="2304000" cy="1378238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53317CE-DF1D-4D76-AEE7-855972E058FB}"/>
              </a:ext>
            </a:extLst>
          </p:cNvPr>
          <p:cNvSpPr txBox="1"/>
          <p:nvPr/>
        </p:nvSpPr>
        <p:spPr>
          <a:xfrm>
            <a:off x="7976879" y="4827301"/>
            <a:ext cx="3742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Compact bench-top electromagnetic scanner that allows a real time antenna characterization in the laboratory environment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ella 3">
                <a:extLst>
                  <a:ext uri="{FF2B5EF4-FFF2-40B4-BE49-F238E27FC236}">
                    <a16:creationId xmlns:a16="http://schemas.microsoft.com/office/drawing/2014/main" id="{25A7122D-A3BA-4F8A-9AA2-5B5DFA0D72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7216553"/>
                  </p:ext>
                </p:extLst>
              </p:nvPr>
            </p:nvGraphicFramePr>
            <p:xfrm>
              <a:off x="3311646" y="3675251"/>
              <a:ext cx="4317999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333">
                      <a:extLst>
                        <a:ext uri="{9D8B030D-6E8A-4147-A177-3AD203B41FA5}">
                          <a16:colId xmlns:a16="http://schemas.microsoft.com/office/drawing/2014/main" val="2098311402"/>
                        </a:ext>
                      </a:extLst>
                    </a:gridCol>
                    <a:gridCol w="1439333">
                      <a:extLst>
                        <a:ext uri="{9D8B030D-6E8A-4147-A177-3AD203B41FA5}">
                          <a16:colId xmlns:a16="http://schemas.microsoft.com/office/drawing/2014/main" val="489836540"/>
                        </a:ext>
                      </a:extLst>
                    </a:gridCol>
                    <a:gridCol w="1439333">
                      <a:extLst>
                        <a:ext uri="{9D8B030D-6E8A-4147-A177-3AD203B41FA5}">
                          <a16:colId xmlns:a16="http://schemas.microsoft.com/office/drawing/2014/main" val="177994263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1200"/>
                            </a:spcBef>
                          </a:pPr>
                          <a:r>
                            <a:rPr lang="en-US" i="1" dirty="0"/>
                            <a:t>f</a:t>
                          </a:r>
                          <a:r>
                            <a:rPr lang="en-US" dirty="0"/>
                            <a:t> (MHz)</a:t>
                          </a:r>
                        </a:p>
                      </a:txBody>
                      <a:tcPr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(dBi)</a:t>
                          </a:r>
                        </a:p>
                        <a:p>
                          <a:pPr algn="ctr"/>
                          <a:r>
                            <a:rPr lang="en-US" dirty="0"/>
                            <a:t>(COMSOL)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(dBi)</a:t>
                          </a:r>
                        </a:p>
                        <a:p>
                          <a:pPr algn="ctr"/>
                          <a:r>
                            <a:rPr lang="en-US" dirty="0"/>
                            <a:t>(EM-Scan)</a:t>
                          </a:r>
                        </a:p>
                      </a:txBody>
                      <a:tcPr>
                        <a:solidFill>
                          <a:srgbClr val="33996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2511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470 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2.23</a:t>
                          </a:r>
                        </a:p>
                      </a:txBody>
                      <a:tcPr>
                        <a:solidFill>
                          <a:srgbClr val="339966">
                            <a:alpha val="43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5807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526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2.19</a:t>
                          </a:r>
                        </a:p>
                      </a:txBody>
                      <a:tcPr>
                        <a:solidFill>
                          <a:srgbClr val="339966">
                            <a:alpha val="13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93322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582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2.21</a:t>
                          </a:r>
                        </a:p>
                      </a:txBody>
                      <a:tcPr>
                        <a:solidFill>
                          <a:srgbClr val="A7D3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744833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638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2.23</a:t>
                          </a:r>
                        </a:p>
                      </a:txBody>
                      <a:tcPr>
                        <a:solidFill>
                          <a:srgbClr val="E5F2E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42774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694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2.29</a:t>
                          </a:r>
                        </a:p>
                      </a:txBody>
                      <a:tcPr>
                        <a:solidFill>
                          <a:srgbClr val="A7D3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5054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ella 3">
                <a:extLst>
                  <a:ext uri="{FF2B5EF4-FFF2-40B4-BE49-F238E27FC236}">
                    <a16:creationId xmlns:a16="http://schemas.microsoft.com/office/drawing/2014/main" id="{25A7122D-A3BA-4F8A-9AA2-5B5DFA0D72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7216553"/>
                  </p:ext>
                </p:extLst>
              </p:nvPr>
            </p:nvGraphicFramePr>
            <p:xfrm>
              <a:off x="3311646" y="3675251"/>
              <a:ext cx="4317999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39333">
                      <a:extLst>
                        <a:ext uri="{9D8B030D-6E8A-4147-A177-3AD203B41FA5}">
                          <a16:colId xmlns:a16="http://schemas.microsoft.com/office/drawing/2014/main" val="2098311402"/>
                        </a:ext>
                      </a:extLst>
                    </a:gridCol>
                    <a:gridCol w="1439333">
                      <a:extLst>
                        <a:ext uri="{9D8B030D-6E8A-4147-A177-3AD203B41FA5}">
                          <a16:colId xmlns:a16="http://schemas.microsoft.com/office/drawing/2014/main" val="489836540"/>
                        </a:ext>
                      </a:extLst>
                    </a:gridCol>
                    <a:gridCol w="1439333">
                      <a:extLst>
                        <a:ext uri="{9D8B030D-6E8A-4147-A177-3AD203B41FA5}">
                          <a16:colId xmlns:a16="http://schemas.microsoft.com/office/drawing/2014/main" val="1779942633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1200"/>
                            </a:spcBef>
                          </a:pPr>
                          <a:r>
                            <a:rPr lang="en-US" i="1" dirty="0"/>
                            <a:t>f</a:t>
                          </a:r>
                          <a:r>
                            <a:rPr lang="en-US" dirty="0"/>
                            <a:t> (MHz)</a:t>
                          </a:r>
                        </a:p>
                      </a:txBody>
                      <a:tcPr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000" t="-4762" r="-101266" b="-3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0847" t="-4762" r="-1695" b="-30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2511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470 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2.23</a:t>
                          </a:r>
                        </a:p>
                      </a:txBody>
                      <a:tcPr>
                        <a:solidFill>
                          <a:srgbClr val="339966">
                            <a:alpha val="43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5807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526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2.19</a:t>
                          </a:r>
                        </a:p>
                      </a:txBody>
                      <a:tcPr>
                        <a:solidFill>
                          <a:srgbClr val="339966">
                            <a:alpha val="13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93322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582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2.21</a:t>
                          </a:r>
                        </a:p>
                      </a:txBody>
                      <a:tcPr>
                        <a:solidFill>
                          <a:srgbClr val="A7D3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744833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638</a:t>
                          </a: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2.23</a:t>
                          </a:r>
                        </a:p>
                      </a:txBody>
                      <a:tcPr>
                        <a:solidFill>
                          <a:srgbClr val="E5F2E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42774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694</a:t>
                          </a:r>
                        </a:p>
                      </a:txBody>
                      <a:tcPr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2.29</a:t>
                          </a:r>
                        </a:p>
                      </a:txBody>
                      <a:tcPr>
                        <a:solidFill>
                          <a:srgbClr val="A7D3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5054005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51A6D1F-C0DD-4ED6-97E9-E84E61200247}"/>
              </a:ext>
            </a:extLst>
          </p:cNvPr>
          <p:cNvCxnSpPr/>
          <p:nvPr/>
        </p:nvCxnSpPr>
        <p:spPr>
          <a:xfrm>
            <a:off x="6188363" y="1114853"/>
            <a:ext cx="0" cy="5436000"/>
          </a:xfrm>
          <a:prstGeom prst="line">
            <a:avLst/>
          </a:prstGeom>
          <a:ln w="19050">
            <a:solidFill>
              <a:srgbClr val="1254A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221F64A-B93A-42EE-AAB9-B928E0DC78B7}"/>
              </a:ext>
            </a:extLst>
          </p:cNvPr>
          <p:cNvSpPr txBox="1"/>
          <p:nvPr/>
        </p:nvSpPr>
        <p:spPr>
          <a:xfrm>
            <a:off x="9000429" y="1275073"/>
            <a:ext cx="19425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EM-Scan RFX </a:t>
            </a:r>
            <a:r>
              <a:rPr lang="en-GB" sz="2000" b="1" baseline="30000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[3]</a:t>
            </a:r>
            <a:endParaRPr lang="en-US" b="1" baseline="30000" dirty="0">
              <a:solidFill>
                <a:srgbClr val="1254A3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BA547D-E0BD-4E94-83D5-63BA45EBF20F}"/>
              </a:ext>
            </a:extLst>
          </p:cNvPr>
          <p:cNvSpPr txBox="1"/>
          <p:nvPr/>
        </p:nvSpPr>
        <p:spPr>
          <a:xfrm>
            <a:off x="2984015" y="1304423"/>
            <a:ext cx="28571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</a:t>
            </a:r>
            <a:endParaRPr lang="en-US" b="1" baseline="30000" dirty="0">
              <a:solidFill>
                <a:srgbClr val="1254A3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9F68DD1-BE8E-423C-9FAF-2F9B16F4C296}"/>
              </a:ext>
            </a:extLst>
          </p:cNvPr>
          <p:cNvSpPr txBox="1"/>
          <p:nvPr/>
        </p:nvSpPr>
        <p:spPr>
          <a:xfrm>
            <a:off x="345114" y="5884407"/>
            <a:ext cx="2441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Far-Field domain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1245FF54-817F-47F3-AE40-FF6A9EBFB847}"/>
              </a:ext>
            </a:extLst>
          </p:cNvPr>
          <p:cNvSpPr txBox="1"/>
          <p:nvPr/>
        </p:nvSpPr>
        <p:spPr>
          <a:xfrm>
            <a:off x="3002487" y="1711004"/>
            <a:ext cx="30935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Far-Field Calculation feature in COMSOL Multiphysics allowed us to analyse the radiation pattern of the simulated antenna solutions</a:t>
            </a:r>
            <a:endParaRPr lang="en-US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9697055-21B5-4B39-BEFD-81F40F6266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200" y="3625626"/>
            <a:ext cx="2360528" cy="225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16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9D88B38-28A2-4C80-B13D-0BEE038D6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47" t="44507" b="-5"/>
          <a:stretch/>
        </p:blipFill>
        <p:spPr>
          <a:xfrm>
            <a:off x="4342852" y="2957467"/>
            <a:ext cx="2113486" cy="2097831"/>
          </a:xfrm>
          <a:prstGeom prst="rect">
            <a:avLst/>
          </a:prstGeom>
        </p:spPr>
      </p:pic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7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03A5A9AE-EC67-4F7C-B821-2FB1AE7958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786"/>
          <a:stretch/>
        </p:blipFill>
        <p:spPr>
          <a:xfrm>
            <a:off x="437033" y="1246055"/>
            <a:ext cx="3806493" cy="3780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5C0AC52-544C-44A5-906A-57D51466A3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1723" y="1393722"/>
            <a:ext cx="4472074" cy="37080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Directivity patterns: SE configuration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 </a:t>
            </a:r>
            <a:r>
              <a:rPr lang="en-US" sz="2400" b="1" i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EM-Scan RFX:  θ = 90° plane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B1FB199-AFCE-4A89-90D5-E6F31A6E66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50" t="35336" r="15562" b="25836"/>
          <a:stretch/>
        </p:blipFill>
        <p:spPr>
          <a:xfrm>
            <a:off x="10297424" y="1634837"/>
            <a:ext cx="1513341" cy="102565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75E992E-1F2D-401C-A563-E41218B6155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523" b="57981"/>
          <a:stretch/>
        </p:blipFill>
        <p:spPr>
          <a:xfrm>
            <a:off x="4479773" y="1279675"/>
            <a:ext cx="2137643" cy="1588329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F081979-B1E1-44EC-9312-119E1655BEF6}"/>
              </a:ext>
            </a:extLst>
          </p:cNvPr>
          <p:cNvSpPr txBox="1"/>
          <p:nvPr/>
        </p:nvSpPr>
        <p:spPr>
          <a:xfrm>
            <a:off x="3564854" y="1352588"/>
            <a:ext cx="13616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</a:t>
            </a:r>
            <a:endParaRPr lang="en-US" b="1" dirty="0">
              <a:solidFill>
                <a:srgbClr val="1254A3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04537C0-03AF-41C1-8930-585904E6D6CE}"/>
              </a:ext>
            </a:extLst>
          </p:cNvPr>
          <p:cNvSpPr txBox="1"/>
          <p:nvPr/>
        </p:nvSpPr>
        <p:spPr>
          <a:xfrm>
            <a:off x="10504110" y="2707340"/>
            <a:ext cx="13616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EM-Scan RFX</a:t>
            </a:r>
            <a:endParaRPr lang="en-US" b="1" dirty="0">
              <a:solidFill>
                <a:srgbClr val="1254A3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8F6F4D7-3E4C-4303-89E1-45804C7ECA21}"/>
              </a:ext>
            </a:extLst>
          </p:cNvPr>
          <p:cNvSpPr txBox="1"/>
          <p:nvPr/>
        </p:nvSpPr>
        <p:spPr>
          <a:xfrm>
            <a:off x="398350" y="5887095"/>
            <a:ext cx="115321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6EB423"/>
              </a:buClr>
            </a:pPr>
            <a:endParaRPr lang="en-GB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Good agreement between the simulated and experimental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658D1FF-9ABD-4575-8DE6-ACDCCB1FE9D0}"/>
                  </a:ext>
                </a:extLst>
              </p:cNvPr>
              <p:cNvSpPr txBox="1"/>
              <p:nvPr/>
            </p:nvSpPr>
            <p:spPr>
              <a:xfrm>
                <a:off x="722275" y="5312885"/>
                <a:ext cx="2937086" cy="57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𝐶𝑂𝑀𝑆𝑂𝐿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7658D1FF-9ABD-4575-8DE6-ACDCCB1FE9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75" y="5312885"/>
                <a:ext cx="2937086" cy="57291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1780A56-E3AB-4E5A-8E25-BB1CC1BC0ABB}"/>
              </a:ext>
            </a:extLst>
          </p:cNvPr>
          <p:cNvSpPr txBox="1"/>
          <p:nvPr/>
        </p:nvSpPr>
        <p:spPr>
          <a:xfrm>
            <a:off x="3875952" y="5275655"/>
            <a:ext cx="79898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Directivity patterns on the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xy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plane relative to the Prot. #1 at different frequencies, evaluated with COMSOL 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and measured with the EM-Scan RFX 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DE32AEE-0392-4860-B379-69ABD4271856}"/>
              </a:ext>
            </a:extLst>
          </p:cNvPr>
          <p:cNvSpPr txBox="1"/>
          <p:nvPr/>
        </p:nvSpPr>
        <p:spPr>
          <a:xfrm>
            <a:off x="398350" y="5328727"/>
            <a:ext cx="516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6EB423"/>
              </a:buClr>
            </a:pPr>
            <a:endParaRPr lang="en-GB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4059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D32C9C55-91AE-4ABE-BB83-005973909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70" t="43386"/>
          <a:stretch/>
        </p:blipFill>
        <p:spPr>
          <a:xfrm>
            <a:off x="4380341" y="2901146"/>
            <a:ext cx="2047000" cy="213998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A1CDAAD-A32A-4C17-9ECD-3EC8B1B1B1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586"/>
          <a:stretch/>
        </p:blipFill>
        <p:spPr>
          <a:xfrm>
            <a:off x="427797" y="1261919"/>
            <a:ext cx="3833485" cy="3780000"/>
          </a:xfrm>
          <a:prstGeom prst="rect">
            <a:avLst/>
          </a:prstGeom>
        </p:spPr>
      </p:pic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8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Directivity patterns: SE configuration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 Multiphysics </a:t>
            </a:r>
            <a:r>
              <a:rPr lang="en-US" sz="2400" b="1" i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EM-Scan RFX:  </a:t>
            </a:r>
            <a:r>
              <a:rPr lang="el-GR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 = 0° 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plane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0D5648D-0B34-4FE3-9022-BB8C20D98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7416" y="1378803"/>
            <a:ext cx="4470532" cy="3708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199E62C-DE19-448E-A03B-221E88313E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050" t="35336" r="15562" b="25836"/>
          <a:stretch/>
        </p:blipFill>
        <p:spPr>
          <a:xfrm>
            <a:off x="10297424" y="1634837"/>
            <a:ext cx="1513341" cy="102565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11FADAF-D0F1-4A30-8692-30B25EABE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523" b="57981"/>
          <a:stretch/>
        </p:blipFill>
        <p:spPr>
          <a:xfrm>
            <a:off x="4479773" y="1279675"/>
            <a:ext cx="2137643" cy="158832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00B7AEF-0311-4E24-B73B-24C06CE11D7D}"/>
              </a:ext>
            </a:extLst>
          </p:cNvPr>
          <p:cNvSpPr txBox="1"/>
          <p:nvPr/>
        </p:nvSpPr>
        <p:spPr>
          <a:xfrm>
            <a:off x="3564854" y="1352588"/>
            <a:ext cx="13616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COMSOL</a:t>
            </a:r>
            <a:endParaRPr lang="en-US" b="1" dirty="0">
              <a:solidFill>
                <a:srgbClr val="1254A3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61ABDEA-844B-4D70-BE40-FDB40C18D414}"/>
              </a:ext>
            </a:extLst>
          </p:cNvPr>
          <p:cNvSpPr txBox="1"/>
          <p:nvPr/>
        </p:nvSpPr>
        <p:spPr>
          <a:xfrm>
            <a:off x="10504110" y="2707340"/>
            <a:ext cx="13616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EM-Scan RFX</a:t>
            </a:r>
            <a:endParaRPr lang="en-US" b="1" dirty="0">
              <a:solidFill>
                <a:srgbClr val="1254A3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65C63EB-7DA8-4859-ACAD-7E4C75C27D66}"/>
              </a:ext>
            </a:extLst>
          </p:cNvPr>
          <p:cNvSpPr txBox="1"/>
          <p:nvPr/>
        </p:nvSpPr>
        <p:spPr>
          <a:xfrm>
            <a:off x="398350" y="5887095"/>
            <a:ext cx="115321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6EB423"/>
              </a:buClr>
            </a:pPr>
            <a:endParaRPr lang="en-GB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Good agreement between the simulated and experimental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780ABC3-91EE-4D21-9976-CFFF42C583E7}"/>
                  </a:ext>
                </a:extLst>
              </p:cNvPr>
              <p:cNvSpPr txBox="1"/>
              <p:nvPr/>
            </p:nvSpPr>
            <p:spPr>
              <a:xfrm>
                <a:off x="722275" y="5312885"/>
                <a:ext cx="2937086" cy="57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𝐶𝑂𝑀𝑆𝑂𝐿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780ABC3-91EE-4D21-9976-CFFF42C58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75" y="5312885"/>
                <a:ext cx="2937086" cy="5729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DB0C14-605C-4C56-AA57-674AE06F5E6E}"/>
              </a:ext>
            </a:extLst>
          </p:cNvPr>
          <p:cNvSpPr txBox="1"/>
          <p:nvPr/>
        </p:nvSpPr>
        <p:spPr>
          <a:xfrm>
            <a:off x="3875952" y="5275655"/>
            <a:ext cx="79898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Directivity patterns on the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xz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plane relative to the Prot. #1 at different frequencies, evaluated with COMSOL 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and measured with the EM-Scan RFX (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F512F24-5161-4238-9E47-899690BBF671}"/>
              </a:ext>
            </a:extLst>
          </p:cNvPr>
          <p:cNvSpPr txBox="1"/>
          <p:nvPr/>
        </p:nvSpPr>
        <p:spPr>
          <a:xfrm>
            <a:off x="398350" y="5328727"/>
            <a:ext cx="516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6EB423"/>
              </a:buClr>
            </a:pPr>
            <a:endParaRPr lang="en-GB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6EB42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309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0979F0F-C0CA-476F-81F4-0C6C86BA0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757" y="4875360"/>
            <a:ext cx="3777919" cy="1630102"/>
          </a:xfrm>
          <a:prstGeom prst="rect">
            <a:avLst/>
          </a:prstGeom>
        </p:spPr>
      </p:pic>
      <p:sp>
        <p:nvSpPr>
          <p:cNvPr id="88" name="Segnaposto numero diapositiva 87">
            <a:extLst>
              <a:ext uri="{FF2B5EF4-FFF2-40B4-BE49-F238E27FC236}">
                <a16:creationId xmlns:a16="http://schemas.microsoft.com/office/drawing/2014/main" id="{3F3541E9-5FF8-47ED-9E0E-CA3245B0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4748" y="6552316"/>
            <a:ext cx="685800" cy="244705"/>
          </a:xfrm>
        </p:spPr>
        <p:txBody>
          <a:bodyPr/>
          <a:lstStyle/>
          <a:p>
            <a:fld id="{B9C8B172-F318-4202-A882-E8B70EECDEF6}" type="slidenum">
              <a:rPr lang="en-GB" sz="1400" smtClean="0">
                <a:solidFill>
                  <a:srgbClr val="224F6E"/>
                </a:solidFill>
              </a:rPr>
              <a:pPr/>
              <a:t>9</a:t>
            </a:fld>
            <a:endParaRPr lang="en-GB" sz="1400" dirty="0">
              <a:solidFill>
                <a:srgbClr val="224F6E"/>
              </a:solidFill>
            </a:endParaRPr>
          </a:p>
        </p:txBody>
      </p: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ECC186AF-6E41-44A4-8157-F408A133933B}"/>
              </a:ext>
            </a:extLst>
          </p:cNvPr>
          <p:cNvGrpSpPr>
            <a:grpSpLocks noChangeAspect="1"/>
          </p:cNvGrpSpPr>
          <p:nvPr/>
        </p:nvGrpSpPr>
        <p:grpSpPr>
          <a:xfrm>
            <a:off x="8011962" y="176623"/>
            <a:ext cx="3996598" cy="720000"/>
            <a:chOff x="6922792" y="995895"/>
            <a:chExt cx="5025955" cy="905442"/>
          </a:xfrm>
        </p:grpSpPr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C419E20-B525-40AD-B9D3-1E2F4E0F6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2792" y="995895"/>
              <a:ext cx="1811251" cy="868496"/>
            </a:xfrm>
            <a:prstGeom prst="rect">
              <a:avLst/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BEA48326-85EA-41EE-87AA-5A26AFCCE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3452" y="1003813"/>
              <a:ext cx="888286" cy="888286"/>
            </a:xfrm>
            <a:prstGeom prst="rect">
              <a:avLst/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C81431FE-70B9-4FBE-B836-C5689A61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8880" y="1013051"/>
              <a:ext cx="1959867" cy="888286"/>
            </a:xfrm>
            <a:prstGeom prst="rect">
              <a:avLst/>
            </a:prstGeom>
          </p:spPr>
        </p:pic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3B51DAAB-FCE7-4986-905F-A395BE9315D4}"/>
              </a:ext>
            </a:extLst>
          </p:cNvPr>
          <p:cNvSpPr/>
          <p:nvPr/>
        </p:nvSpPr>
        <p:spPr>
          <a:xfrm>
            <a:off x="300878" y="324260"/>
            <a:ext cx="771108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PIFA optimization with Genetic Algorithm (GA)</a:t>
            </a:r>
          </a:p>
          <a:p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 implemented with LiveLink</a:t>
            </a:r>
            <a:r>
              <a:rPr lang="en-US" sz="2000" b="1" baseline="30000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</a:t>
            </a:r>
            <a:r>
              <a:rPr lang="en-US" sz="2400" b="1" dirty="0">
                <a:solidFill>
                  <a:srgbClr val="6EB4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MATLAB®</a:t>
            </a:r>
            <a:endParaRPr lang="en-US" sz="2000" b="1" baseline="30000" dirty="0">
              <a:solidFill>
                <a:srgbClr val="6EB4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B0562A3-504B-49FE-89B8-94D95EB4A10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1734"/>
          <a:stretch/>
        </p:blipFill>
        <p:spPr>
          <a:xfrm>
            <a:off x="7821676" y="1167589"/>
            <a:ext cx="3852460" cy="20383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B6BC73E-19A8-4C81-A54E-DEDC81B20F59}"/>
                  </a:ext>
                </a:extLst>
              </p:cNvPr>
              <p:cNvSpPr txBox="1"/>
              <p:nvPr/>
            </p:nvSpPr>
            <p:spPr>
              <a:xfrm>
                <a:off x="303234" y="1260585"/>
                <a:ext cx="7367073" cy="10536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1254A3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Metal coverage of the antenna divided into an arbitrary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532 of small sectors </a:t>
                </a:r>
                <a:r>
                  <a:rPr lang="en-GB" dirty="0"/>
                  <a:t>(</a:t>
                </a:r>
                <a:r>
                  <a:rPr lang="en-GB" i="1" dirty="0"/>
                  <a:t>number of genes </a:t>
                </a:r>
                <a:r>
                  <a:rPr lang="en-GB" dirty="0"/>
                  <a:t>of each individual) </a:t>
                </a:r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Clr>
                    <a:srgbClr val="1254A3"/>
                  </a:buClr>
                </a:pPr>
                <a:endParaRPr lang="en-GB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Clr>
                    <a:srgbClr val="1254A3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Each independent sector is represented by a bit in the chromosome: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4B6BC73E-19A8-4C81-A54E-DEDC81B20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34" y="1260585"/>
                <a:ext cx="7367073" cy="1053622"/>
              </a:xfrm>
              <a:prstGeom prst="rect">
                <a:avLst/>
              </a:prstGeom>
              <a:blipFill>
                <a:blip r:embed="rId7"/>
                <a:stretch>
                  <a:fillRect l="-579" t="-2890" r="-414" b="-8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E4D812-B4D2-4DE3-B6BC-608F0B2B98EA}"/>
              </a:ext>
            </a:extLst>
          </p:cNvPr>
          <p:cNvSpPr txBox="1"/>
          <p:nvPr/>
        </p:nvSpPr>
        <p:spPr>
          <a:xfrm>
            <a:off x="603188" y="2352482"/>
            <a:ext cx="376713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6EB42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 means the presence of metal</a:t>
            </a:r>
          </a:p>
          <a:p>
            <a:pPr>
              <a:buClr>
                <a:srgbClr val="6EB423"/>
              </a:buClr>
            </a:pPr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6EB423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0 means that the metal is removed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2AAE83D-4377-4BDF-804F-90B45FE2BE7A}"/>
              </a:ext>
            </a:extLst>
          </p:cNvPr>
          <p:cNvSpPr txBox="1"/>
          <p:nvPr/>
        </p:nvSpPr>
        <p:spPr>
          <a:xfrm>
            <a:off x="9428875" y="2529314"/>
            <a:ext cx="22363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Metal regions changed by the GA 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6CEA1034-9393-486D-ACAC-5A8FD36A5394}"/>
              </a:ext>
            </a:extLst>
          </p:cNvPr>
          <p:cNvGrpSpPr/>
          <p:nvPr/>
        </p:nvGrpSpPr>
        <p:grpSpPr>
          <a:xfrm>
            <a:off x="5543916" y="2370238"/>
            <a:ext cx="1819205" cy="738664"/>
            <a:chOff x="9618774" y="2423506"/>
            <a:chExt cx="1819205" cy="738664"/>
          </a:xfrm>
        </p:grpSpPr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DA3C6263-74A3-4FFD-A60A-918F2933D669}"/>
                </a:ext>
              </a:extLst>
            </p:cNvPr>
            <p:cNvSpPr/>
            <p:nvPr/>
          </p:nvSpPr>
          <p:spPr>
            <a:xfrm>
              <a:off x="9627652" y="2423506"/>
              <a:ext cx="1810327" cy="738664"/>
            </a:xfrm>
            <a:prstGeom prst="roundRect">
              <a:avLst/>
            </a:prstGeom>
            <a:solidFill>
              <a:srgbClr val="CEF4EE"/>
            </a:solidFill>
            <a:ln w="25400">
              <a:solidFill>
                <a:srgbClr val="2FB9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BB2203A5-09CE-4402-B9F6-3B5F2662C83C}"/>
                </a:ext>
              </a:extLst>
            </p:cNvPr>
            <p:cNvSpPr txBox="1"/>
            <p:nvPr/>
          </p:nvSpPr>
          <p:spPr>
            <a:xfrm>
              <a:off x="9618774" y="2469672"/>
              <a:ext cx="181032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changed in the COMSOL model</a:t>
              </a:r>
              <a:endParaRPr lang="en-US" dirty="0"/>
            </a:p>
          </p:txBody>
        </p:sp>
      </p:grpSp>
      <p:sp>
        <p:nvSpPr>
          <p:cNvPr id="41" name="Freccia a destra 40">
            <a:extLst>
              <a:ext uri="{FF2B5EF4-FFF2-40B4-BE49-F238E27FC236}">
                <a16:creationId xmlns:a16="http://schemas.microsoft.com/office/drawing/2014/main" id="{86E3E4F6-136C-4DA7-9C40-88E6B89EC5C0}"/>
              </a:ext>
            </a:extLst>
          </p:cNvPr>
          <p:cNvSpPr/>
          <p:nvPr/>
        </p:nvSpPr>
        <p:spPr>
          <a:xfrm>
            <a:off x="5274648" y="2594546"/>
            <a:ext cx="216000" cy="271392"/>
          </a:xfrm>
          <a:prstGeom prst="rightArrow">
            <a:avLst/>
          </a:prstGeom>
          <a:solidFill>
            <a:srgbClr val="2FB9A1"/>
          </a:solidFill>
          <a:ln>
            <a:solidFill>
              <a:srgbClr val="2FB9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1C2AF21-68C6-4433-AA07-A3B85282CE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8604" y="3453012"/>
            <a:ext cx="3914293" cy="30768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9A74CEA-9612-4612-98F0-09058BF180C1}"/>
                  </a:ext>
                </a:extLst>
              </p:cNvPr>
              <p:cNvSpPr txBox="1"/>
              <p:nvPr/>
            </p:nvSpPr>
            <p:spPr>
              <a:xfrm>
                <a:off x="582274" y="3943334"/>
                <a:ext cx="1948873" cy="89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9A74CEA-9612-4612-98F0-09058BF18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74" y="3943334"/>
                <a:ext cx="1948873" cy="8925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25CDB310-DCAE-41B3-9305-30F667F2AB20}"/>
              </a:ext>
            </a:extLst>
          </p:cNvPr>
          <p:cNvGrpSpPr/>
          <p:nvPr/>
        </p:nvGrpSpPr>
        <p:grpSpPr>
          <a:xfrm>
            <a:off x="2724630" y="4116825"/>
            <a:ext cx="3499981" cy="633791"/>
            <a:chOff x="668492" y="4909931"/>
            <a:chExt cx="3499981" cy="6337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C3DA68F2-F548-4B6D-8656-16F5E812859A}"/>
                    </a:ext>
                  </a:extLst>
                </p:cNvPr>
                <p:cNvSpPr txBox="1"/>
                <p:nvPr/>
              </p:nvSpPr>
              <p:spPr>
                <a:xfrm>
                  <a:off x="668492" y="5072218"/>
                  <a:ext cx="8091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C3DA68F2-F548-4B6D-8656-16F5E81285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492" y="5072218"/>
                  <a:ext cx="809196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9023" t="-2222" r="-2256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01F4FA14-37CA-4116-98D5-FB1164C82C86}"/>
                    </a:ext>
                  </a:extLst>
                </p:cNvPr>
                <p:cNvSpPr txBox="1"/>
                <p:nvPr/>
              </p:nvSpPr>
              <p:spPr>
                <a:xfrm>
                  <a:off x="1739090" y="4909931"/>
                  <a:ext cx="24293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if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01F4FA14-37CA-4116-98D5-FB1164C82C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9090" y="4909931"/>
                  <a:ext cx="242938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508" t="-2174" r="-1508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D72D718C-68E1-4EF2-BF94-3C12A7168706}"/>
                    </a:ext>
                  </a:extLst>
                </p:cNvPr>
                <p:cNvSpPr txBox="1"/>
                <p:nvPr/>
              </p:nvSpPr>
              <p:spPr>
                <a:xfrm>
                  <a:off x="1760986" y="5266723"/>
                  <a:ext cx="24067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</m:t>
                        </m:r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if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D72D718C-68E1-4EF2-BF94-3C12A71687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0986" y="5266723"/>
                  <a:ext cx="2406749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278" t="-2222" r="-2278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Parentesi graffa aperta 11">
              <a:extLst>
                <a:ext uri="{FF2B5EF4-FFF2-40B4-BE49-F238E27FC236}">
                  <a16:creationId xmlns:a16="http://schemas.microsoft.com/office/drawing/2014/main" id="{74EF6246-0DA4-45E9-A449-1FD94AA02333}"/>
                </a:ext>
              </a:extLst>
            </p:cNvPr>
            <p:cNvSpPr/>
            <p:nvPr/>
          </p:nvSpPr>
          <p:spPr>
            <a:xfrm>
              <a:off x="1536892" y="4919409"/>
              <a:ext cx="120201" cy="589401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DF4A58-D3D3-4E53-9FA1-754AA5D34975}"/>
                  </a:ext>
                </a:extLst>
              </p:cNvPr>
              <p:cNvSpPr txBox="1"/>
              <p:nvPr/>
            </p:nvSpPr>
            <p:spPr>
              <a:xfrm>
                <a:off x="300267" y="3208685"/>
                <a:ext cx="756452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1254A3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Each sequence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 bits represents a single </a:t>
                </a:r>
                <a:r>
                  <a:rPr lang="en-GB" i="1" dirty="0">
                    <a:solidFill>
                      <a:srgbClr val="1254A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individual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9FDF4A58-D3D3-4E53-9FA1-754AA5D34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67" y="3208685"/>
                <a:ext cx="7564524" cy="391902"/>
              </a:xfrm>
              <a:prstGeom prst="rect">
                <a:avLst/>
              </a:prstGeom>
              <a:blipFill>
                <a:blip r:embed="rId13"/>
                <a:stretch>
                  <a:fillRect l="-483" t="-6154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9852611-4197-43CF-B7B7-12D7B0ECC538}"/>
              </a:ext>
            </a:extLst>
          </p:cNvPr>
          <p:cNvSpPr txBox="1"/>
          <p:nvPr/>
        </p:nvSpPr>
        <p:spPr>
          <a:xfrm>
            <a:off x="300011" y="3607414"/>
            <a:ext cx="6973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254A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each individual, the following fitness function is estimated: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170F14E6-8346-460E-B625-B4CC66E6E84E}"/>
                  </a:ext>
                </a:extLst>
              </p:cNvPr>
              <p:cNvSpPr txBox="1"/>
              <p:nvPr/>
            </p:nvSpPr>
            <p:spPr>
              <a:xfrm>
                <a:off x="300011" y="4898302"/>
                <a:ext cx="4233427" cy="945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2FB9A1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: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frequencies in the DTT range</a:t>
                </a:r>
              </a:p>
              <a:p>
                <a:pPr marL="285750" indent="-285750">
                  <a:buClr>
                    <a:srgbClr val="2FB9A1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it-IT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: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reflection coefficient </a:t>
                </a:r>
                <a:r>
                  <a:rPr lang="en-GB" b="1" dirty="0">
                    <a:solidFill>
                      <a:srgbClr val="2FB9A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(COMSOL)</a:t>
                </a:r>
              </a:p>
              <a:p>
                <a:pPr marL="285750" indent="-285750">
                  <a:buClr>
                    <a:srgbClr val="2FB9A1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it-IT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𝑡h</m:t>
                    </m:r>
                    <m:r>
                      <a:rPr lang="it-IT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 -5 dB: fixed threshold </a:t>
                </a: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170F14E6-8346-460E-B625-B4CC66E6E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011" y="4898302"/>
                <a:ext cx="4233427" cy="945580"/>
              </a:xfrm>
              <a:prstGeom prst="rect">
                <a:avLst/>
              </a:prstGeom>
              <a:blipFill>
                <a:blip r:embed="rId14"/>
                <a:stretch>
                  <a:fillRect l="-863" t="-3871" r="-863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798A3A5A-BAB4-4958-8C2D-1005BB73B1E9}"/>
              </a:ext>
            </a:extLst>
          </p:cNvPr>
          <p:cNvSpPr/>
          <p:nvPr/>
        </p:nvSpPr>
        <p:spPr>
          <a:xfrm>
            <a:off x="10325131" y="5150978"/>
            <a:ext cx="1464693" cy="923330"/>
          </a:xfrm>
          <a:prstGeom prst="roundRect">
            <a:avLst/>
          </a:prstGeom>
          <a:solidFill>
            <a:srgbClr val="C6D4ED"/>
          </a:solidFill>
          <a:ln w="25400">
            <a:solidFill>
              <a:srgbClr val="446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B9852F0-8486-4B13-BCD4-7BD4EF2F1E0D}"/>
              </a:ext>
            </a:extLst>
          </p:cNvPr>
          <p:cNvSpPr txBox="1"/>
          <p:nvPr/>
        </p:nvSpPr>
        <p:spPr>
          <a:xfrm>
            <a:off x="10378270" y="5152768"/>
            <a:ext cx="13838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254A3"/>
              </a:buClr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Unavoidable narrowband behaviour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8F3FCA08-785A-4D64-A1A5-CFFC4D372BE5}"/>
              </a:ext>
            </a:extLst>
          </p:cNvPr>
          <p:cNvSpPr txBox="1"/>
          <p:nvPr/>
        </p:nvSpPr>
        <p:spPr>
          <a:xfrm>
            <a:off x="5968740" y="6127015"/>
            <a:ext cx="2122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254A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configuration</a:t>
            </a:r>
            <a:endParaRPr lang="en-US" dirty="0">
              <a:solidFill>
                <a:srgbClr val="1254A3"/>
              </a:solidFill>
            </a:endParaRPr>
          </a:p>
        </p:txBody>
      </p:sp>
      <p:sp>
        <p:nvSpPr>
          <p:cNvPr id="22" name="Freccia a sinistra 21">
            <a:extLst>
              <a:ext uri="{FF2B5EF4-FFF2-40B4-BE49-F238E27FC236}">
                <a16:creationId xmlns:a16="http://schemas.microsoft.com/office/drawing/2014/main" id="{0D65CB9A-17F4-4896-8017-05615B600F7E}"/>
              </a:ext>
            </a:extLst>
          </p:cNvPr>
          <p:cNvSpPr/>
          <p:nvPr/>
        </p:nvSpPr>
        <p:spPr>
          <a:xfrm rot="10800000">
            <a:off x="7578070" y="5707004"/>
            <a:ext cx="332704" cy="314036"/>
          </a:xfrm>
          <a:prstGeom prst="leftArrow">
            <a:avLst/>
          </a:prstGeom>
          <a:solidFill>
            <a:srgbClr val="1254A3">
              <a:alpha val="48000"/>
            </a:srgbClr>
          </a:solidFill>
          <a:ln w="15875">
            <a:solidFill>
              <a:srgbClr val="125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64980877-7F3B-44BB-B33E-0DE5BA343DA0}"/>
              </a:ext>
            </a:extLst>
          </p:cNvPr>
          <p:cNvSpPr txBox="1"/>
          <p:nvPr/>
        </p:nvSpPr>
        <p:spPr>
          <a:xfrm>
            <a:off x="1148767" y="5935306"/>
            <a:ext cx="26779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1254A3"/>
                </a:solidFill>
              </a:rPr>
              <a:t>After 155 generations </a:t>
            </a:r>
            <a:endParaRPr lang="en-US" dirty="0">
              <a:solidFill>
                <a:srgbClr val="1254A3"/>
              </a:solidFill>
            </a:endParaRPr>
          </a:p>
        </p:txBody>
      </p:sp>
      <p:sp>
        <p:nvSpPr>
          <p:cNvPr id="34" name="Freccia a sinistra 33">
            <a:extLst>
              <a:ext uri="{FF2B5EF4-FFF2-40B4-BE49-F238E27FC236}">
                <a16:creationId xmlns:a16="http://schemas.microsoft.com/office/drawing/2014/main" id="{8226646A-61D9-455F-81C0-20F62CE9A439}"/>
              </a:ext>
            </a:extLst>
          </p:cNvPr>
          <p:cNvSpPr/>
          <p:nvPr/>
        </p:nvSpPr>
        <p:spPr>
          <a:xfrm rot="10800000">
            <a:off x="3486778" y="5991189"/>
            <a:ext cx="332704" cy="314036"/>
          </a:xfrm>
          <a:prstGeom prst="leftArrow">
            <a:avLst/>
          </a:prstGeom>
          <a:solidFill>
            <a:srgbClr val="1254A3">
              <a:alpha val="48000"/>
            </a:srgbClr>
          </a:solidFill>
          <a:ln w="15875">
            <a:solidFill>
              <a:srgbClr val="125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6DE4C3F3-043B-4247-86F3-AB8BCC7EC78C}"/>
              </a:ext>
            </a:extLst>
          </p:cNvPr>
          <p:cNvSpPr/>
          <p:nvPr/>
        </p:nvSpPr>
        <p:spPr>
          <a:xfrm>
            <a:off x="4533438" y="2441175"/>
            <a:ext cx="216000" cy="207906"/>
          </a:xfrm>
          <a:prstGeom prst="rect">
            <a:avLst/>
          </a:prstGeom>
          <a:solidFill>
            <a:srgbClr val="7979F1"/>
          </a:solidFill>
          <a:ln>
            <a:solidFill>
              <a:srgbClr val="7979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06E8D35B-A9D0-49C8-9D2F-83F95520FC6C}"/>
              </a:ext>
            </a:extLst>
          </p:cNvPr>
          <p:cNvSpPr/>
          <p:nvPr/>
        </p:nvSpPr>
        <p:spPr>
          <a:xfrm>
            <a:off x="4533438" y="2789160"/>
            <a:ext cx="216000" cy="216000"/>
          </a:xfrm>
          <a:prstGeom prst="rect">
            <a:avLst/>
          </a:prstGeom>
          <a:solidFill>
            <a:schemeClr val="bg1"/>
          </a:solidFill>
          <a:ln w="25400">
            <a:solidFill>
              <a:srgbClr val="7979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65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12102</TotalTime>
  <Words>1200</Words>
  <Application>Microsoft Office PowerPoint</Application>
  <PresentationFormat>Widescreen</PresentationFormat>
  <Paragraphs>195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21" baseType="lpstr">
      <vt:lpstr>Arial</vt:lpstr>
      <vt:lpstr>Bebas Neue Regular</vt:lpstr>
      <vt:lpstr>Calibri</vt:lpstr>
      <vt:lpstr>Calibri Light</vt:lpstr>
      <vt:lpstr>Cambria Math</vt:lpstr>
      <vt:lpstr>Lato</vt:lpstr>
      <vt:lpstr>Segoe UI</vt:lpstr>
      <vt:lpstr>Times New Roman</vt:lpstr>
      <vt:lpstr>Wingdings</vt:lpstr>
      <vt:lpstr>Office Theme</vt:lpstr>
      <vt:lpstr>Compact antennas for digital TV  reception on mobile terminals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Rossella Gaffoglio</cp:lastModifiedBy>
  <cp:revision>1366</cp:revision>
  <dcterms:created xsi:type="dcterms:W3CDTF">2015-01-30T02:59:27Z</dcterms:created>
  <dcterms:modified xsi:type="dcterms:W3CDTF">2020-09-25T10:20:41Z</dcterms:modified>
</cp:coreProperties>
</file>