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120" d="100"/>
          <a:sy n="120" d="100"/>
        </p:scale>
        <p:origin x="2436" y="-2670"/>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9/15/2020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9/15/2020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9/15/2020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9/15/2020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9/15/2020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9/15/2020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9/15/2020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9/15/2020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9/15/2020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mailto:ralf.schuster@uni-ulm.de" TargetMode="External"/></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489809" y="1524000"/>
            <a:ext cx="2925829" cy="14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The mechanical characterization of certain cell types is important to obtain physiological insights. Simulations help to understand, verify and improve the analysis of deformation-based cell characterization such as flow-based cytometry. We achieve efficient computations by using a 2D-rotational symmetric model, based on Fluid-Structure-Interaction with a hyper-elastic material.</a:t>
            </a:r>
          </a:p>
          <a:p>
            <a:pPr eaLnBrk="1" hangingPunct="1">
              <a:spcBef>
                <a:spcPct val="0"/>
              </a:spcBef>
              <a:buFontTx/>
              <a:buNone/>
              <a:defRPr/>
            </a:pPr>
            <a:endParaRPr lang="en-US" altLang="en-US" sz="1000" dirty="0">
              <a:latin typeface="Calibri" panose="020F0502020204030204" pitchFamily="34" charset="0"/>
              <a:ea typeface="Cambria" charset="0"/>
              <a:cs typeface="Arial" panose="020B0604020202020204" pitchFamily="34" charset="0"/>
            </a:endParaRPr>
          </a:p>
        </p:txBody>
      </p:sp>
      <p:sp>
        <p:nvSpPr>
          <p:cNvPr id="3076" name="TextBox 7"/>
          <p:cNvSpPr txBox="1">
            <a:spLocks noChangeArrowheads="1"/>
          </p:cNvSpPr>
          <p:nvPr/>
        </p:nvSpPr>
        <p:spPr bwMode="auto">
          <a:xfrm>
            <a:off x="469744" y="4364735"/>
            <a:ext cx="2925830" cy="4789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r>
              <a:rPr lang="en-US" altLang="en-US" sz="1000" dirty="0">
                <a:latin typeface="Calibri" panose="020F0502020204030204" pitchFamily="34" charset="0"/>
                <a:cs typeface="Arial" panose="020B0604020202020204" pitchFamily="34" charset="0"/>
              </a:rPr>
              <a:t>: Simulating fluid flow at very low Reynolds numbers (Re &lt;&lt; 1) implies that the inertial term in the Navier-Stokes equations can be neglected. Our fluid is incompressible, as well as in some of </a:t>
            </a:r>
            <a:r>
              <a:rPr lang="en-US" altLang="en-US" sz="1000" dirty="0" smtClean="0">
                <a:latin typeface="Calibri" panose="020F0502020204030204" pitchFamily="34" charset="0"/>
                <a:cs typeface="Arial" panose="020B0604020202020204" pitchFamily="34" charset="0"/>
              </a:rPr>
              <a:t>the </a:t>
            </a:r>
            <a:r>
              <a:rPr lang="en-US" altLang="en-US" sz="1000" dirty="0">
                <a:latin typeface="Calibri" panose="020F0502020204030204" pitchFamily="34" charset="0"/>
                <a:cs typeface="Arial" panose="020B0604020202020204" pitchFamily="34" charset="0"/>
              </a:rPr>
              <a:t>simulations non-Newtonian. This means that the dynamic viscosity is a function of the shear rate. In our simulations re-meshing of the deforming domain or a sliding mapped mesh</a:t>
            </a:r>
            <a:r>
              <a:rPr lang="en-US" altLang="en-US" sz="1000" baseline="30000" dirty="0">
                <a:latin typeface="Calibri" panose="020F0502020204030204" pitchFamily="34" charset="0"/>
                <a:cs typeface="Arial" panose="020B0604020202020204" pitchFamily="34" charset="0"/>
              </a:rPr>
              <a:t>1</a:t>
            </a:r>
            <a:r>
              <a:rPr lang="en-US" altLang="en-US" sz="1000" dirty="0">
                <a:latin typeface="Calibri" panose="020F0502020204030204" pitchFamily="34" charset="0"/>
                <a:cs typeface="Arial" panose="020B0604020202020204" pitchFamily="34" charset="0"/>
              </a:rPr>
              <a:t> is used to be able to </a:t>
            </a:r>
            <a:r>
              <a:rPr lang="en-US" altLang="en-US" sz="1000" dirty="0" smtClean="0">
                <a:latin typeface="Calibri" panose="020F0502020204030204" pitchFamily="34" charset="0"/>
                <a:cs typeface="Arial" panose="020B0604020202020204" pitchFamily="34" charset="0"/>
              </a:rPr>
              <a:t>handle </a:t>
            </a:r>
            <a:r>
              <a:rPr lang="en-US" altLang="en-US" sz="1000" dirty="0">
                <a:latin typeface="Calibri" panose="020F0502020204030204" pitchFamily="34" charset="0"/>
                <a:cs typeface="Arial" panose="020B0604020202020204" pitchFamily="34" charset="0"/>
              </a:rPr>
              <a:t>deformations of cells having a Young’s modulus (E) of less than 1 kPa.</a:t>
            </a:r>
          </a:p>
          <a:p>
            <a:pPr eaLnBrk="1" hangingPunct="1">
              <a:spcBef>
                <a:spcPct val="0"/>
              </a:spcBef>
              <a:buFontTx/>
              <a:buNone/>
              <a:defRPr/>
            </a:pPr>
            <a:r>
              <a:rPr lang="en-US" altLang="en-US" sz="1000" dirty="0">
                <a:latin typeface="Calibri" panose="020F0502020204030204" pitchFamily="34" charset="0"/>
                <a:cs typeface="Arial" panose="020B0604020202020204" pitchFamily="34" charset="0"/>
              </a:rPr>
              <a:t>Boundary conditions: At the inlet the intended flow rate is applied and at the outlet, the pressure was set to zero. At the walls, a no-slip boundary condition is set. A prescribed displacement is applied to the rotation axis, which constrains the cell to move only at the channel center in the direction of the flow. </a:t>
            </a: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082" name="TextBox 15"/>
              <p:cNvSpPr txBox="1">
                <a:spLocks noChangeArrowheads="1"/>
              </p:cNvSpPr>
              <p:nvPr/>
            </p:nvSpPr>
            <p:spPr bwMode="auto">
              <a:xfrm>
                <a:off x="3619500" y="1524000"/>
                <a:ext cx="2845428" cy="134177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Our simulation is capable to map the deformation of a cell along an entire microfluidic channel. In Figure 3 the computational domain is associated with the deformation dependence on elasticity, technically speaking the shear modulus G, and on the viscosity μ</a:t>
                </a:r>
                <a:r>
                  <a:rPr lang="en-US" altLang="en-US" sz="1000" baseline="-25000" dirty="0">
                    <a:latin typeface="Calibri" panose="020F0502020204030204" pitchFamily="34" charset="0"/>
                    <a:cs typeface="Arial" panose="020B0604020202020204" pitchFamily="34" charset="0"/>
                  </a:rPr>
                  <a:t>cell</a:t>
                </a:r>
                <a:r>
                  <a:rPr lang="en-US" altLang="en-US" sz="1000" dirty="0">
                    <a:latin typeface="Calibri" panose="020F0502020204030204" pitchFamily="34" charset="0"/>
                    <a:cs typeface="Arial" panose="020B0604020202020204" pitchFamily="34" charset="0"/>
                  </a:rPr>
                  <a:t> of a cell along the entire channel. </a:t>
                </a:r>
              </a:p>
              <a:p>
                <a:pPr eaLnBrk="1" hangingPunct="1">
                  <a:spcBef>
                    <a:spcPct val="0"/>
                  </a:spcBef>
                  <a:buFontTx/>
                  <a:buNone/>
                  <a:defRPr/>
                </a:pPr>
                <a:r>
                  <a:rPr lang="de-DE" sz="1000" dirty="0"/>
                  <a:t>Definition of the deformation</a:t>
                </a:r>
                <a:r>
                  <a:rPr lang="de-DE" sz="1000" baseline="30000" dirty="0"/>
                  <a:t>2</a:t>
                </a:r>
                <a:r>
                  <a:rPr lang="de-DE" sz="1000" dirty="0"/>
                  <a:t>: </a:t>
                </a:r>
                <a14:m>
                  <m:oMath xmlns:m="http://schemas.openxmlformats.org/officeDocument/2006/math">
                    <m:r>
                      <a:rPr lang="de-DE" sz="1000" b="0" i="1">
                        <a:solidFill>
                          <a:srgbClr val="000000"/>
                        </a:solidFill>
                        <a:latin typeface="Cambria Math" panose="02040503050406030204" pitchFamily="18" charset="0"/>
                        <a:cs typeface="Arial" pitchFamily="34"/>
                      </a:rPr>
                      <m:t>𝑑</m:t>
                    </m:r>
                    <m:r>
                      <a:rPr lang="en-US" sz="1000" b="0" i="1">
                        <a:solidFill>
                          <a:srgbClr val="000000"/>
                        </a:solidFill>
                        <a:latin typeface="Cambria Math" panose="02040503050406030204" pitchFamily="18" charset="0"/>
                        <a:cs typeface="Arial" pitchFamily="34"/>
                      </a:rPr>
                      <m:t>=</m:t>
                    </m:r>
                    <m:r>
                      <a:rPr lang="de-DE" sz="1000" b="0" i="1">
                        <a:solidFill>
                          <a:srgbClr val="000000"/>
                        </a:solidFill>
                        <a:latin typeface="Cambria Math" panose="02040503050406030204" pitchFamily="18" charset="0"/>
                        <a:cs typeface="Arial" pitchFamily="34"/>
                      </a:rPr>
                      <m:t>1−</m:t>
                    </m:r>
                    <m:r>
                      <a:rPr lang="de-DE" sz="1000" b="0" i="1">
                        <a:solidFill>
                          <a:srgbClr val="000000"/>
                        </a:solidFill>
                        <a:latin typeface="Cambria Math" panose="02040503050406030204" pitchFamily="18" charset="0"/>
                        <a:cs typeface="Arial" pitchFamily="34"/>
                      </a:rPr>
                      <m:t>𝑐</m:t>
                    </m:r>
                    <m:r>
                      <a:rPr lang="de-DE" sz="1000" b="0" i="1">
                        <a:solidFill>
                          <a:srgbClr val="000000"/>
                        </a:solidFill>
                        <a:latin typeface="Cambria Math" panose="02040503050406030204" pitchFamily="18" charset="0"/>
                        <a:cs typeface="Arial" pitchFamily="34"/>
                      </a:rPr>
                      <m:t>=1−</m:t>
                    </m:r>
                    <m:f>
                      <m:fPr>
                        <m:ctrlPr>
                          <a:rPr lang="en-US" sz="1000" b="1" i="1">
                            <a:solidFill>
                              <a:srgbClr val="000000"/>
                            </a:solidFill>
                            <a:latin typeface="Cambria Math" panose="02040503050406030204" pitchFamily="18" charset="0"/>
                            <a:cs typeface="Arial" pitchFamily="34"/>
                          </a:rPr>
                        </m:ctrlPr>
                      </m:fPr>
                      <m:num>
                        <m:r>
                          <a:rPr lang="de-DE" sz="1000" b="1" i="1">
                            <a:solidFill>
                              <a:srgbClr val="000000"/>
                            </a:solidFill>
                            <a:latin typeface="Cambria Math" panose="02040503050406030204" pitchFamily="18" charset="0"/>
                            <a:cs typeface="Arial" pitchFamily="34"/>
                          </a:rPr>
                          <m:t>𝟐</m:t>
                        </m:r>
                        <m:rad>
                          <m:radPr>
                            <m:degHide m:val="on"/>
                            <m:ctrlPr>
                              <a:rPr lang="de-DE" sz="1000" b="1" i="1">
                                <a:solidFill>
                                  <a:srgbClr val="000000"/>
                                </a:solidFill>
                                <a:latin typeface="Cambria Math" panose="02040503050406030204" pitchFamily="18" charset="0"/>
                                <a:cs typeface="Arial" pitchFamily="34"/>
                              </a:rPr>
                            </m:ctrlPr>
                          </m:radPr>
                          <m:deg/>
                          <m:e>
                            <m:r>
                              <a:rPr lang="de-DE" sz="1000" b="1" i="1">
                                <a:solidFill>
                                  <a:srgbClr val="000000"/>
                                </a:solidFill>
                                <a:latin typeface="Cambria Math" panose="02040503050406030204" pitchFamily="18" charset="0"/>
                                <a:ea typeface="Cambria Math"/>
                                <a:cs typeface="Arial" pitchFamily="34"/>
                              </a:rPr>
                              <m:t>𝝅</m:t>
                            </m:r>
                            <m:r>
                              <a:rPr lang="de-DE" sz="1000" b="0" i="1" smtClean="0">
                                <a:solidFill>
                                  <a:schemeClr val="tx1"/>
                                </a:solidFill>
                                <a:latin typeface="Cambria Math" panose="02040503050406030204" pitchFamily="18" charset="0"/>
                                <a:ea typeface="Cambria Math"/>
                                <a:cs typeface="Arial" pitchFamily="34"/>
                              </a:rPr>
                              <m:t>𝐴</m:t>
                            </m:r>
                          </m:e>
                        </m:rad>
                      </m:num>
                      <m:den>
                        <m:r>
                          <a:rPr lang="de-DE" sz="1000" b="0" i="1" smtClean="0">
                            <a:solidFill>
                              <a:schemeClr val="tx1"/>
                            </a:solidFill>
                            <a:latin typeface="Cambria Math" panose="02040503050406030204" pitchFamily="18" charset="0"/>
                            <a:cs typeface="Arial" pitchFamily="34"/>
                          </a:rPr>
                          <m:t>𝑃</m:t>
                        </m:r>
                      </m:den>
                    </m:f>
                  </m:oMath>
                </a14:m>
                <a:endParaRPr lang="en-US" altLang="en-US" sz="1000" dirty="0">
                  <a:latin typeface="Calibri" panose="020F0502020204030204" pitchFamily="34" charset="0"/>
                  <a:cs typeface="Arial" panose="020B0604020202020204" pitchFamily="34" charset="0"/>
                </a:endParaRPr>
              </a:p>
            </p:txBody>
          </p:sp>
        </mc:Choice>
        <mc:Fallback xmlns="">
          <p:sp>
            <p:nvSpPr>
              <p:cNvPr id="3082" name="TextBox 15"/>
              <p:cNvSpPr txBox="1">
                <a:spLocks noRot="1" noChangeAspect="1" noMove="1" noResize="1" noEditPoints="1" noAdjustHandles="1" noChangeArrowheads="1" noChangeShapeType="1" noTextEdit="1"/>
              </p:cNvSpPr>
              <p:nvPr/>
            </p:nvSpPr>
            <p:spPr bwMode="auto">
              <a:xfrm>
                <a:off x="3619500" y="1524000"/>
                <a:ext cx="2845428" cy="1341776"/>
              </a:xfrm>
              <a:prstGeom prst="rect">
                <a:avLst/>
              </a:prstGeom>
              <a:blipFill>
                <a:blip r:embed="rId3"/>
                <a:stretch>
                  <a:fillRect l="-2141" t="-1818" b="-227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noFill/>
                  </a:rPr>
                  <a:t> </a:t>
                </a:r>
              </a:p>
            </p:txBody>
          </p:sp>
        </mc:Fallback>
      </mc:AlternateContent>
      <p:sp>
        <p:nvSpPr>
          <p:cNvPr id="3110" name="TextBox 22"/>
          <p:cNvSpPr txBox="1">
            <a:spLocks noChangeArrowheads="1"/>
          </p:cNvSpPr>
          <p:nvPr/>
        </p:nvSpPr>
        <p:spPr bwMode="auto">
          <a:xfrm>
            <a:off x="3673942" y="6513153"/>
            <a:ext cx="2833357" cy="2481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In this work the parameters, which have an effect on the deformation of a cell in a microfluidic device are investigated in various simulations. Our results can help to improve the characterization and differentiation of cells. As a next step we are interested in a 3D model, which represents the real geometry with higher accuracy.</a:t>
            </a: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ACKNOWLEDGMENTS</a:t>
            </a:r>
            <a:r>
              <a:rPr lang="en-US" altLang="en-US" sz="1000" b="1" dirty="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We want to thank Dr. Tobias </a:t>
            </a:r>
            <a:r>
              <a:rPr lang="en-US" altLang="en-US" sz="1000" dirty="0" err="1">
                <a:latin typeface="Calibri" panose="020F0502020204030204" pitchFamily="34" charset="0"/>
                <a:cs typeface="Arial" panose="020B0604020202020204" pitchFamily="34" charset="0"/>
              </a:rPr>
              <a:t>Neckernuss</a:t>
            </a:r>
            <a:r>
              <a:rPr lang="en-US" altLang="en-US" sz="1000" dirty="0">
                <a:latin typeface="Calibri" panose="020F0502020204030204" pitchFamily="34" charset="0"/>
                <a:cs typeface="Arial" panose="020B0604020202020204" pitchFamily="34" charset="0"/>
              </a:rPr>
              <a:t> for helpful discussions and reviewing the article. Furthermore, we acknowledge the Comsol support for handing out useful suggestions to approach modeling issues. </a:t>
            </a:r>
            <a:endParaRPr lang="en-US" altLang="en-US" sz="1000" dirty="0" smtClean="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b="1" dirty="0">
              <a:latin typeface="Calibri" panose="020F0502020204030204" pitchFamily="34" charset="0"/>
              <a:cs typeface="Arial" panose="020B0604020202020204" pitchFamily="34" charset="0"/>
            </a:endParaRPr>
          </a:p>
          <a:p>
            <a:pPr eaLnBrk="1" hangingPunct="1">
              <a:spcBef>
                <a:spcPct val="0"/>
              </a:spcBef>
              <a:buNone/>
              <a:defRPr/>
            </a:pPr>
            <a:r>
              <a:rPr lang="en-US" altLang="en-US" sz="1000" b="1" dirty="0">
                <a:latin typeface="Calibri" panose="020F0502020204030204" pitchFamily="34" charset="0"/>
                <a:cs typeface="Arial" panose="020B0604020202020204" pitchFamily="34" charset="0"/>
              </a:rPr>
              <a:t>CONTACT: </a:t>
            </a:r>
            <a:r>
              <a:rPr lang="en-US" altLang="en-US" sz="1000" dirty="0">
                <a:latin typeface="Calibri" panose="020F0502020204030204" pitchFamily="34" charset="0"/>
                <a:cs typeface="Arial" panose="020B0604020202020204" pitchFamily="34" charset="0"/>
                <a:hlinkClick r:id="rId4"/>
              </a:rPr>
              <a:t>ralf.schuster@uni-ulm.de</a:t>
            </a: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b="1" dirty="0">
              <a:latin typeface="Calibri" panose="020F0502020204030204" pitchFamily="34" charset="0"/>
              <a:cs typeface="Arial" panose="020B0604020202020204" pitchFamily="34" charset="0"/>
            </a:endParaRPr>
          </a:p>
        </p:txBody>
      </p:sp>
      <p:sp>
        <p:nvSpPr>
          <p:cNvPr id="24" name="TextBox 23"/>
          <p:cNvSpPr txBox="1"/>
          <p:nvPr/>
        </p:nvSpPr>
        <p:spPr>
          <a:xfrm>
            <a:off x="4625532" y="8903357"/>
            <a:ext cx="2069372" cy="621643"/>
          </a:xfrm>
          <a:prstGeom prst="rect">
            <a:avLst/>
          </a:prstGeom>
          <a:noFill/>
        </p:spPr>
        <p:txBody>
          <a:bodyPr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Frei, W., 2015. Deformed Mesh Interfaces: Rotations and Linear Translations. COMSOL Multiphysics. </a:t>
            </a:r>
          </a:p>
          <a:p>
            <a:pPr marL="107145" indent="-107145" defTabSz="914181" eaLnBrk="1" fontAlgn="auto" hangingPunct="1">
              <a:spcBef>
                <a:spcPts val="0"/>
              </a:spcBef>
              <a:spcAft>
                <a:spcPts val="0"/>
              </a:spcAft>
              <a:buFont typeface="+mj-lt"/>
              <a:buAutoNum type="arabicPeriod"/>
              <a:defRPr/>
            </a:pPr>
            <a:r>
              <a:rPr lang="en-US" sz="583" dirty="0" err="1">
                <a:latin typeface="Calibri" panose="020F0502020204030204" pitchFamily="34" charset="0"/>
                <a:ea typeface="+mn-ea"/>
                <a:cs typeface="Arial" panose="020B0604020202020204" pitchFamily="34" charset="0"/>
              </a:rPr>
              <a:t>Mietke</a:t>
            </a:r>
            <a:r>
              <a:rPr lang="en-US" sz="583" dirty="0">
                <a:latin typeface="Calibri" panose="020F0502020204030204" pitchFamily="34" charset="0"/>
                <a:ea typeface="+mn-ea"/>
                <a:cs typeface="Arial" panose="020B0604020202020204" pitchFamily="34" charset="0"/>
              </a:rPr>
              <a:t> et al., 2015. Extracting Cell Stiffness from Real-Time Deformability Cytometry: Theory and Experiment. </a:t>
            </a:r>
            <a:r>
              <a:rPr lang="en-US" sz="583" dirty="0" err="1">
                <a:latin typeface="Calibri" panose="020F0502020204030204" pitchFamily="34" charset="0"/>
                <a:ea typeface="+mn-ea"/>
                <a:cs typeface="Arial" panose="020B0604020202020204" pitchFamily="34" charset="0"/>
              </a:rPr>
              <a:t>Biophys</a:t>
            </a:r>
            <a:r>
              <a:rPr lang="en-US" sz="583" dirty="0">
                <a:latin typeface="Calibri" panose="020F0502020204030204" pitchFamily="34" charset="0"/>
                <a:ea typeface="+mn-ea"/>
                <a:cs typeface="Arial" panose="020B0604020202020204" pitchFamily="34" charset="0"/>
              </a:rPr>
              <a:t>. J. 109, 2023–2036. </a:t>
            </a:r>
          </a:p>
        </p:txBody>
      </p:sp>
      <p:sp>
        <p:nvSpPr>
          <p:cNvPr id="4135" name="TextBox 24"/>
          <p:cNvSpPr txBox="1">
            <a:spLocks noChangeArrowheads="1"/>
          </p:cNvSpPr>
          <p:nvPr/>
        </p:nvSpPr>
        <p:spPr bwMode="auto">
          <a:xfrm>
            <a:off x="784568" y="9154506"/>
            <a:ext cx="1578952"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Part of the meshed geometry.</a:t>
            </a:r>
          </a:p>
        </p:txBody>
      </p:sp>
      <p:sp>
        <p:nvSpPr>
          <p:cNvPr id="4136" name="TextBox 25"/>
          <p:cNvSpPr txBox="1">
            <a:spLocks noChangeArrowheads="1"/>
          </p:cNvSpPr>
          <p:nvPr/>
        </p:nvSpPr>
        <p:spPr bwMode="auto">
          <a:xfrm>
            <a:off x="3674235" y="5685925"/>
            <a:ext cx="2762250" cy="7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9047" tIns="9524" rIns="19047" bIns="9524" numCol="1">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Deformation and maximum shear stress on cell surface over distance for cells with radius = 7.66 μm, starting 30 μm before channel entry. The shown cell shapes are associated with the bright red curve. The channel is 160 μm in length and has an equivalent channel radius of 10.94 μm. The flow rate is 0.04 μl/s and the viscosity of the medium is 0.015 </a:t>
            </a:r>
            <a:r>
              <a:rPr lang="en-US" altLang="en-US" sz="750" dirty="0" err="1">
                <a:cs typeface="Arial" panose="020B0604020202020204" pitchFamily="34" charset="0"/>
              </a:rPr>
              <a:t>Pa·s</a:t>
            </a:r>
            <a:r>
              <a:rPr lang="en-US" altLang="en-US" sz="750" dirty="0">
                <a:cs typeface="Arial" panose="020B0604020202020204" pitchFamily="34" charset="0"/>
              </a:rPr>
              <a:t>.</a:t>
            </a:r>
          </a:p>
        </p:txBody>
      </p:sp>
      <p:sp>
        <p:nvSpPr>
          <p:cNvPr id="4143" name="TextBox 33"/>
          <p:cNvSpPr txBox="1">
            <a:spLocks noChangeArrowheads="1"/>
          </p:cNvSpPr>
          <p:nvPr/>
        </p:nvSpPr>
        <p:spPr bwMode="auto">
          <a:xfrm>
            <a:off x="471165" y="4114093"/>
            <a:ext cx="2543960"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Cell moving through a 2D rotational-symmetric model.</a:t>
            </a:r>
          </a:p>
        </p:txBody>
      </p:sp>
      <p:sp>
        <p:nvSpPr>
          <p:cNvPr id="25" name="TextBox 3"/>
          <p:cNvSpPr txBox="1">
            <a:spLocks noChangeArrowheads="1"/>
          </p:cNvSpPr>
          <p:nvPr/>
        </p:nvSpPr>
        <p:spPr bwMode="auto">
          <a:xfrm>
            <a:off x="393071" y="338487"/>
            <a:ext cx="6071857" cy="865491"/>
          </a:xfrm>
          <a:prstGeom prst="rect">
            <a:avLst/>
          </a:prstGeom>
          <a:noFill/>
          <a:ln w="9525">
            <a:noFill/>
            <a:miter lim="800000"/>
            <a:headEnd/>
            <a:tailEnd/>
          </a:ln>
        </p:spPr>
        <p:txBody>
          <a:bodyPr lIns="19047" tIns="9524" rIns="19047" bIns="9524" anchor="ctr" anchorCtr="0">
            <a:spAutoFit/>
          </a:bodyPr>
          <a:lstStyle/>
          <a:p>
            <a:pPr algn="ctr" defTabSz="913916" eaLnBrk="1" hangingPunct="1">
              <a:defRPr/>
            </a:pPr>
            <a:r>
              <a:rPr lang="en-US" sz="1500" dirty="0">
                <a:latin typeface="Calibri" panose="020F0502020204030204" pitchFamily="34" charset="0"/>
                <a:ea typeface="+mn-ea"/>
                <a:cs typeface="Arial" panose="020B0604020202020204" pitchFamily="34" charset="0"/>
              </a:rPr>
              <a:t>Simulation of cell deformation inside a microfluidic channel </a:t>
            </a:r>
            <a:br>
              <a:rPr lang="en-US" sz="1500" dirty="0">
                <a:latin typeface="Calibri" panose="020F0502020204030204" pitchFamily="34" charset="0"/>
                <a:ea typeface="+mn-ea"/>
                <a:cs typeface="Arial" panose="020B0604020202020204" pitchFamily="34" charset="0"/>
              </a:rPr>
            </a:br>
            <a:r>
              <a:rPr lang="en-US" sz="1500" dirty="0">
                <a:latin typeface="Calibri" panose="020F0502020204030204" pitchFamily="34" charset="0"/>
                <a:ea typeface="+mn-ea"/>
                <a:cs typeface="Arial" panose="020B0604020202020204" pitchFamily="34" charset="0"/>
              </a:rPr>
              <a:t>using Fluid-Structure-Interaction</a:t>
            </a:r>
          </a:p>
          <a:p>
            <a:pPr algn="ctr" defTabSz="913916" eaLnBrk="1" hangingPunct="1">
              <a:lnSpc>
                <a:spcPct val="150000"/>
              </a:lnSpc>
              <a:defRPr/>
            </a:pPr>
            <a:r>
              <a:rPr lang="en-US" sz="833" dirty="0">
                <a:latin typeface="Calibri" panose="020F0502020204030204" pitchFamily="34" charset="0"/>
                <a:ea typeface="+mn-ea"/>
                <a:cs typeface="Arial" panose="020B0604020202020204" pitchFamily="34" charset="0"/>
              </a:rPr>
              <a:t>Ralf Schuster</a:t>
            </a:r>
            <a:r>
              <a:rPr lang="en-US" sz="833" baseline="30000" dirty="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a:t>
            </a:r>
            <a:r>
              <a:rPr lang="en-US" sz="833" dirty="0" err="1">
                <a:latin typeface="Calibri" panose="020F0502020204030204" pitchFamily="34" charset="0"/>
                <a:ea typeface="+mn-ea"/>
                <a:cs typeface="Arial" panose="020B0604020202020204" pitchFamily="34" charset="0"/>
              </a:rPr>
              <a:t>Othmar</a:t>
            </a:r>
            <a:r>
              <a:rPr lang="en-US" sz="833" dirty="0">
                <a:latin typeface="Calibri" panose="020F0502020204030204" pitchFamily="34" charset="0"/>
                <a:ea typeface="+mn-ea"/>
                <a:cs typeface="Arial" panose="020B0604020202020204" pitchFamily="34" charset="0"/>
              </a:rPr>
              <a:t> Marti</a:t>
            </a:r>
            <a:r>
              <a:rPr lang="en-US" sz="833" baseline="30000" dirty="0">
                <a:latin typeface="Calibri" panose="020F0502020204030204" pitchFamily="34" charset="0"/>
                <a:ea typeface="+mn-ea"/>
                <a:cs typeface="Arial" panose="020B0604020202020204" pitchFamily="34" charset="0"/>
              </a:rPr>
              <a:t>1</a:t>
            </a:r>
            <a:endParaRPr lang="en-US" sz="833" baseline="30000" dirty="0">
              <a:latin typeface="Calibri" panose="020F0502020204030204" pitchFamily="34" charset="0"/>
              <a:cs typeface="Arial" panose="020B0604020202020204" pitchFamily="34" charset="0"/>
            </a:endParaRPr>
          </a:p>
          <a:p>
            <a:pPr marL="190455" indent="-190455" algn="ctr" defTabSz="913916" eaLnBrk="1" hangingPunct="1">
              <a:lnSpc>
                <a:spcPct val="150000"/>
              </a:lnSpc>
              <a:defRPr/>
            </a:pPr>
            <a:r>
              <a:rPr lang="en-US" sz="833" dirty="0">
                <a:latin typeface="Calibri" panose="020F0502020204030204" pitchFamily="34" charset="0"/>
                <a:cs typeface="Arial" panose="020B0604020202020204" pitchFamily="34" charset="0"/>
              </a:rPr>
              <a:t>1. Institute of Experimental Physics, Ulm, Germany</a:t>
            </a:r>
            <a:endParaRPr lang="en-US" sz="833"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3" name="Picture 2"/>
          <p:cNvPicPr>
            <a:picLocks noChangeAspect="1"/>
          </p:cNvPicPr>
          <p:nvPr/>
        </p:nvPicPr>
        <p:blipFill>
          <a:blip r:embed="rId5"/>
          <a:stretch>
            <a:fillRect/>
          </a:stretch>
        </p:blipFill>
        <p:spPr>
          <a:xfrm>
            <a:off x="489810" y="2771298"/>
            <a:ext cx="2285650" cy="1317610"/>
          </a:xfrm>
          <a:prstGeom prst="rect">
            <a:avLst/>
          </a:prstGeom>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772851" y="6795682"/>
            <a:ext cx="2330100" cy="2387554"/>
          </a:xfrm>
          <a:prstGeom prst="rect">
            <a:avLst/>
          </a:prstGeom>
        </p:spPr>
      </p:pic>
      <p:sp>
        <p:nvSpPr>
          <p:cNvPr id="4103" name="TextBox 13"/>
          <p:cNvSpPr txBox="1">
            <a:spLocks noChangeArrowheads="1"/>
          </p:cNvSpPr>
          <p:nvPr/>
        </p:nvSpPr>
        <p:spPr bwMode="auto">
          <a:xfrm>
            <a:off x="3116206" y="7367715"/>
            <a:ext cx="37028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a:cs typeface="Arial" panose="020B0604020202020204" pitchFamily="34" charset="0"/>
              </a:rPr>
              <a:t>Outlet</a:t>
            </a:r>
          </a:p>
        </p:txBody>
      </p:sp>
      <p:sp>
        <p:nvSpPr>
          <p:cNvPr id="4101" name="TextBox 11"/>
          <p:cNvSpPr txBox="1">
            <a:spLocks noChangeArrowheads="1"/>
          </p:cNvSpPr>
          <p:nvPr/>
        </p:nvSpPr>
        <p:spPr bwMode="auto">
          <a:xfrm>
            <a:off x="469115" y="7367715"/>
            <a:ext cx="27410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a:cs typeface="Arial" panose="020B0604020202020204" pitchFamily="34" charset="0"/>
              </a:rPr>
              <a:t>Inlet</a:t>
            </a:r>
          </a:p>
        </p:txBody>
      </p:sp>
      <p:sp>
        <p:nvSpPr>
          <p:cNvPr id="4102" name="TextBox 12"/>
          <p:cNvSpPr txBox="1">
            <a:spLocks noChangeArrowheads="1"/>
          </p:cNvSpPr>
          <p:nvPr/>
        </p:nvSpPr>
        <p:spPr bwMode="auto">
          <a:xfrm>
            <a:off x="2346915" y="7841805"/>
            <a:ext cx="320595"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a:cs typeface="Arial" panose="020B0604020202020204" pitchFamily="34" charset="0"/>
              </a:rPr>
              <a:t>Walls</a:t>
            </a:r>
          </a:p>
        </p:txBody>
      </p:sp>
      <p:cxnSp>
        <p:nvCxnSpPr>
          <p:cNvPr id="8" name="Straight Arrow Connector 7"/>
          <p:cNvCxnSpPr>
            <a:stCxn id="4102" idx="0"/>
          </p:cNvCxnSpPr>
          <p:nvPr/>
        </p:nvCxnSpPr>
        <p:spPr>
          <a:xfrm flipH="1" flipV="1">
            <a:off x="2507212" y="7575105"/>
            <a:ext cx="1" cy="2667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4102" idx="1"/>
          </p:cNvCxnSpPr>
          <p:nvPr/>
        </p:nvCxnSpPr>
        <p:spPr>
          <a:xfrm flipH="1">
            <a:off x="1930878" y="7928366"/>
            <a:ext cx="416037" cy="830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13"/>
          <p:cNvSpPr txBox="1">
            <a:spLocks noChangeArrowheads="1"/>
          </p:cNvSpPr>
          <p:nvPr/>
        </p:nvSpPr>
        <p:spPr bwMode="auto">
          <a:xfrm>
            <a:off x="1909982" y="7026180"/>
            <a:ext cx="129894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a:cs typeface="Arial" panose="020B0604020202020204" pitchFamily="34" charset="0"/>
              </a:rPr>
              <a:t>Sliding mapped mesh</a:t>
            </a:r>
          </a:p>
        </p:txBody>
      </p:sp>
      <p:cxnSp>
        <p:nvCxnSpPr>
          <p:cNvPr id="38" name="Straight Arrow Connector 37"/>
          <p:cNvCxnSpPr>
            <a:stCxn id="37" idx="2"/>
          </p:cNvCxnSpPr>
          <p:nvPr/>
        </p:nvCxnSpPr>
        <p:spPr>
          <a:xfrm flipH="1">
            <a:off x="2480796" y="7199302"/>
            <a:ext cx="78660" cy="19064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11"/>
          <p:cNvSpPr txBox="1">
            <a:spLocks noChangeArrowheads="1"/>
          </p:cNvSpPr>
          <p:nvPr/>
        </p:nvSpPr>
        <p:spPr bwMode="auto">
          <a:xfrm>
            <a:off x="902335" y="7031804"/>
            <a:ext cx="710125"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a:cs typeface="Arial" panose="020B0604020202020204" pitchFamily="34" charset="0"/>
              </a:rPr>
              <a:t>Rotation axis</a:t>
            </a:r>
          </a:p>
        </p:txBody>
      </p:sp>
      <p:cxnSp>
        <p:nvCxnSpPr>
          <p:cNvPr id="44" name="Straight Arrow Connector 43"/>
          <p:cNvCxnSpPr>
            <a:stCxn id="43" idx="2"/>
          </p:cNvCxnSpPr>
          <p:nvPr/>
        </p:nvCxnSpPr>
        <p:spPr>
          <a:xfrm flipH="1">
            <a:off x="901434" y="7204926"/>
            <a:ext cx="355964" cy="18502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9" name="Picture 28"/>
          <p:cNvPicPr>
            <a:picLocks noChangeAspect="1"/>
          </p:cNvPicPr>
          <p:nvPr/>
        </p:nvPicPr>
        <p:blipFill>
          <a:blip r:embed="rId7"/>
          <a:stretch>
            <a:fillRect/>
          </a:stretch>
        </p:blipFill>
        <p:spPr>
          <a:xfrm>
            <a:off x="3615056" y="2928229"/>
            <a:ext cx="2880609" cy="274343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570</Words>
  <Application>Microsoft Office PowerPoint</Application>
  <PresentationFormat>A4 Paper (210x297 mm)</PresentationFormat>
  <Paragraphs>38</Paragraphs>
  <Slides>1</Slides>
  <Notes>1</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ＭＳ Ｐゴシック</vt:lpstr>
      <vt:lpstr>Arial</vt:lpstr>
      <vt:lpstr>Calibri</vt:lpstr>
      <vt:lpstr>Cambria</vt:lpstr>
      <vt:lpstr>Cambria Math</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2020-09-15T07:43:05Z</dcterms:modified>
</cp:coreProperties>
</file>