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125" d="100"/>
          <a:sy n="125" d="100"/>
        </p:scale>
        <p:origin x="774" y="-500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C449353C-EF85-4519-A619-449A36A60D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46" y="7330282"/>
            <a:ext cx="2351513" cy="2079532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89810" y="1524000"/>
            <a:ext cx="2748692" cy="171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The calibration of groundwater models is usually limited by the scarcity of direct hydraulic data. In this work we present a strategy for parameter estimation of hydraulic properties using  jointly hydraulic and geophysical information through a coupled </a:t>
            </a:r>
            <a:r>
              <a:rPr lang="en-US" altLang="en-US" sz="1000" dirty="0" err="1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hydrogeophysical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inversion.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We show an example in which we delineate saltwater intrusion in a coastal aquifer using electrical resistivity (ERT) and borehole salinities.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489810" y="3872857"/>
            <a:ext cx="2901818" cy="474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 (The Forward Model)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flow-transport variable-density groundwater 2D problem was solved using </a:t>
            </a:r>
            <a:r>
              <a:rPr lang="en-US" altLang="en-US" sz="1000" i="1" dirty="0">
                <a:latin typeface="Calibri" panose="020F0502020204030204" pitchFamily="34" charset="0"/>
                <a:cs typeface="Arial" panose="020B0604020202020204" pitchFamily="34" charset="0"/>
              </a:rPr>
              <a:t>Darcy’s Law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1000" i="1" dirty="0">
                <a:latin typeface="Calibri" panose="020F0502020204030204" pitchFamily="34" charset="0"/>
                <a:cs typeface="Arial" panose="020B0604020202020204" pitchFamily="34" charset="0"/>
              </a:rPr>
              <a:t>Transport of Diluted Species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from the </a:t>
            </a:r>
            <a:r>
              <a:rPr lang="en-US" altLang="en-US" sz="1000" i="1" dirty="0">
                <a:latin typeface="Calibri" panose="020F0502020204030204" pitchFamily="34" charset="0"/>
                <a:cs typeface="Arial" panose="020B0604020202020204" pitchFamily="34" charset="0"/>
              </a:rPr>
              <a:t>Porous Media Flow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module.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electrical resistivity problem in 2.5D was solved using the </a:t>
            </a:r>
            <a:r>
              <a:rPr lang="en-US" altLang="en-US" sz="1000" i="1" dirty="0">
                <a:latin typeface="Calibri" panose="020F0502020204030204" pitchFamily="34" charset="0"/>
                <a:cs typeface="Arial" panose="020B0604020202020204" pitchFamily="34" charset="0"/>
              </a:rPr>
              <a:t>PDE Helmholtz equation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module. 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Both problems were coupled using a petrophysical model. Postprocessing to obtain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quadripole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data for the desired ERT array was performed in MATLAB® (González-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Quirós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and Comte, 2020).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en-US" altLang="en-US" sz="7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 (The Coupled Inversion)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For model calibration and uncertainty analysis we coupled COMSOL with the calibration software PEST/PEST++ (Doherty, 2019; White et al., 2020) using the COMSOL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Server</a:t>
            </a:r>
            <a:r>
              <a:rPr lang="en-US" altLang="en-US" sz="1000" baseline="30000" dirty="0" err="1">
                <a:latin typeface="Calibri" panose="020F0502020204030204" pitchFamily="34" charset="0"/>
                <a:cs typeface="Arial" panose="020B0604020202020204" pitchFamily="34" charset="0"/>
              </a:rPr>
              <a:t>TM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LiveLink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for MATLAB®. The procedure was parallelized to increase efficiency.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19500" y="1524000"/>
            <a:ext cx="2802930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The forward model is solved coupled to obtain distribution of hydraulic heads and salinity, bulk electrical resistivity and computed electrical response in the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quadripoles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of the ERT profile.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18869" y="7873133"/>
            <a:ext cx="2833357" cy="7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We have shown an efficient strategy to solve coupled inverse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hydrogeophysical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inversion by coupling the widely known software PEST/PEST++ with COMSOL. The methodology can be used with slight modifications in other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multiphysical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problems.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19500" y="8676118"/>
            <a:ext cx="3093560" cy="890755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González-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Quirós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A., &amp; Comte, J-C. (2020). Relative importance of conceptual and computational errors when delineating saltwater intrusion from resistivity inverse models in heterogeneous coastal aquifers. Advances in Water Resources, 144, 103695.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Doherty (2019). Doherty, J. (2019). PEST, Model-independent Parameter Estimation, User Manual, Watermark Numerical Computing.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White, J. T., Hunt, R. J., , Doherty, J. E., and Fienen, M. N. (2020). PEST++ version 5, a parameter estimation and uncertainty analysis software suite optimized for large environmental models. U.S. Geological Survey.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750872" y="9362192"/>
            <a:ext cx="2226566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Flowchart of the coupled inversion procedure.</a:t>
            </a: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3668654" y="7569892"/>
            <a:ext cx="2901818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4</a:t>
            </a:r>
            <a:r>
              <a:rPr lang="en-US" altLang="en-US" sz="750" dirty="0">
                <a:cs typeface="Arial" panose="020B0604020202020204" pitchFamily="34" charset="0"/>
              </a:rPr>
              <a:t>. Results of the coupled inversion in the domain of investigation of ERT data: electrical resistivities and salinity reference contours</a:t>
            </a: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613785" y="3704855"/>
            <a:ext cx="2478236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Conceptual model of the Hydrogeophysical problem.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589466" y="255131"/>
            <a:ext cx="5654749" cy="103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Coupling PEST/PEST++ and COMSOL® for </a:t>
            </a:r>
            <a:r>
              <a:rPr lang="en-US" sz="15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hydrogeophysical</a:t>
            </a: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model calibration using pilot points </a:t>
            </a:r>
          </a:p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A. González-</a:t>
            </a:r>
            <a:r>
              <a:rPr lang="en-US" sz="83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Quirós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J-C. Comte</a:t>
            </a:r>
            <a:endParaRPr lang="en-US" sz="833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School of Geosciences, University of Aberdeen, Aberdeen, Scotland, United Kingdom.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9398D27-BBB3-4E0A-8BEB-FD80E6821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66" y="2937852"/>
            <a:ext cx="2478236" cy="780541"/>
          </a:xfrm>
          <a:prstGeom prst="rect">
            <a:avLst/>
          </a:prstGeom>
        </p:spPr>
      </p:pic>
      <p:pic>
        <p:nvPicPr>
          <p:cNvPr id="8" name="Imagen 7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09B85A1C-9963-47CB-8C10-17A9C53A2D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1" r="7573" b="7600"/>
          <a:stretch/>
        </p:blipFill>
        <p:spPr>
          <a:xfrm>
            <a:off x="3834066" y="2171756"/>
            <a:ext cx="2506209" cy="1793796"/>
          </a:xfrm>
          <a:prstGeom prst="rect">
            <a:avLst/>
          </a:prstGeom>
        </p:spPr>
      </p:pic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817463" y="4006452"/>
            <a:ext cx="245178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Results of the forward model: fluid conductivity and salinity contours (</a:t>
            </a:r>
            <a:r>
              <a:rPr lang="en-US" altLang="en-US" sz="750" b="1" dirty="0">
                <a:cs typeface="Arial" panose="020B0604020202020204" pitchFamily="34" charset="0"/>
              </a:rPr>
              <a:t>up</a:t>
            </a:r>
            <a:r>
              <a:rPr lang="en-US" altLang="en-US" sz="750" dirty="0">
                <a:cs typeface="Arial" panose="020B0604020202020204" pitchFamily="34" charset="0"/>
              </a:rPr>
              <a:t>) and log10 electrical resistivity (</a:t>
            </a:r>
            <a:r>
              <a:rPr lang="en-US" altLang="en-US" sz="750" b="1" dirty="0">
                <a:cs typeface="Arial" panose="020B0604020202020204" pitchFamily="34" charset="0"/>
              </a:rPr>
              <a:t>bottom</a:t>
            </a:r>
            <a:r>
              <a:rPr lang="en-US" altLang="en-US" sz="750" dirty="0">
                <a:cs typeface="Arial" panose="020B0604020202020204" pitchFamily="34" charset="0"/>
              </a:rPr>
              <a:t>).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0BA38EE-2740-41BB-AAF3-4C4BBC894F0E}"/>
              </a:ext>
            </a:extLst>
          </p:cNvPr>
          <p:cNvSpPr txBox="1"/>
          <p:nvPr/>
        </p:nvSpPr>
        <p:spPr>
          <a:xfrm>
            <a:off x="3626613" y="4274026"/>
            <a:ext cx="3048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RESULTS</a:t>
            </a: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 We solved the inverse problem for disturbed synthetic salinity and ERT data using the PEST GLM mode and the Iterative Ensemble Smoother of PEST ++. For domain parametrization we used pilot points. The results show a good delineation of the saltwater-freshwater mixing zone and an accurate recovery of the spatial distribution of electrical resistivities.</a:t>
            </a:r>
            <a:endParaRPr lang="es-E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CD6DCB1-DB0D-4100-8995-792E4062E46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059" r="34060" b="27270"/>
          <a:stretch/>
        </p:blipFill>
        <p:spPr>
          <a:xfrm>
            <a:off x="1066049" y="4450318"/>
            <a:ext cx="1467314" cy="38773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D39EB72-8667-45DA-A44C-C47E2050D0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369" r="31202" b="25212"/>
          <a:stretch/>
        </p:blipFill>
        <p:spPr>
          <a:xfrm>
            <a:off x="834647" y="4773893"/>
            <a:ext cx="1763728" cy="36753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166E0D0-963A-4820-84C9-6F02AB7A8D3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221" t="11812" r="12779" b="34298"/>
          <a:stretch/>
        </p:blipFill>
        <p:spPr>
          <a:xfrm>
            <a:off x="190499" y="5402143"/>
            <a:ext cx="3429001" cy="28470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AECDC2F6-8FA6-42D3-B924-E90A9F5AD5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7677" y="5513609"/>
            <a:ext cx="2859598" cy="20212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561</Words>
  <Application>Microsoft Office PowerPoint</Application>
  <PresentationFormat>A4 (210 x 297 mm)</PresentationFormat>
  <Paragraphs>37</Paragraphs>
  <Slides>1</Slides>
  <Notes>1</Notes>
  <HiddenSlides>1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2020-09-17T13:54:40Z</dcterms:modified>
</cp:coreProperties>
</file>