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7" r:id="rId2"/>
  </p:sldIdLst>
  <p:sldSz cx="6858000" cy="9906000" type="A4"/>
  <p:notesSz cx="6858000" cy="9144000"/>
  <p:defaultTextStyle>
    <a:defPPr>
      <a:defRPr lang="en-US"/>
    </a:defPPr>
    <a:lvl1pPr algn="l" defTabSz="956543" rtl="0" eaLnBrk="0" fontAlgn="base" hangingPunct="0">
      <a:spcBef>
        <a:spcPct val="0"/>
      </a:spcBef>
      <a:spcAft>
        <a:spcPct val="0"/>
      </a:spcAft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77925" indent="-378184" algn="l" defTabSz="956543" rtl="0" eaLnBrk="0" fontAlgn="base" hangingPunct="0">
      <a:spcBef>
        <a:spcPct val="0"/>
      </a:spcBef>
      <a:spcAft>
        <a:spcPct val="0"/>
      </a:spcAft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56543" indent="-757061" algn="l" defTabSz="956543" rtl="0" eaLnBrk="0" fontAlgn="base" hangingPunct="0">
      <a:spcBef>
        <a:spcPct val="0"/>
      </a:spcBef>
      <a:spcAft>
        <a:spcPct val="0"/>
      </a:spcAft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435508" indent="-1136285" algn="l" defTabSz="956543" rtl="0" eaLnBrk="0" fontAlgn="base" hangingPunct="0">
      <a:spcBef>
        <a:spcPct val="0"/>
      </a:spcBef>
      <a:spcAft>
        <a:spcPct val="0"/>
      </a:spcAft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914126" indent="-1515162" algn="l" defTabSz="956543" rtl="0" eaLnBrk="0" fontAlgn="base" hangingPunct="0">
      <a:spcBef>
        <a:spcPct val="0"/>
      </a:spcBef>
      <a:spcAft>
        <a:spcPct val="0"/>
      </a:spcAft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498705" algn="l" defTabSz="199482" rtl="0" eaLnBrk="1" latinLnBrk="0" hangingPunct="1"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598445" algn="l" defTabSz="199482" rtl="0" eaLnBrk="1" latinLnBrk="0" hangingPunct="1"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698187" algn="l" defTabSz="199482" rtl="0" eaLnBrk="1" latinLnBrk="0" hangingPunct="1"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797928" algn="l" defTabSz="199482" rtl="0" eaLnBrk="1" latinLnBrk="0" hangingPunct="1"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9C1"/>
    <a:srgbClr val="DEEBF8"/>
    <a:srgbClr val="CADDF8"/>
    <a:srgbClr val="D9F8F4"/>
    <a:srgbClr val="D0F8F7"/>
    <a:srgbClr val="AEE6F8"/>
    <a:srgbClr val="2B9AF5"/>
    <a:srgbClr val="5BB0F7"/>
    <a:srgbClr val="78BE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603" autoAdjust="0"/>
    <p:restoredTop sz="94711" autoAdjust="0"/>
  </p:normalViewPr>
  <p:slideViewPr>
    <p:cSldViewPr>
      <p:cViewPr>
        <p:scale>
          <a:sx n="160" d="100"/>
          <a:sy n="160" d="100"/>
        </p:scale>
        <p:origin x="1584" y="-3396"/>
      </p:cViewPr>
      <p:guideLst>
        <p:guide orient="horz" pos="312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914400" cy="9144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7A49201A-7505-4B7D-9D84-C2AF0BC8D17F}" type="datetimeFigureOut">
              <a:rPr lang="en-US"/>
              <a:pPr>
                <a:defRPr/>
              </a:pPr>
              <a:t>9/18/2020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2EAD9E59-F8D1-4D21-8803-D28193E70FB9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5323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defTabSz="4173538" eaLnBrk="1" hangingPunct="1">
              <a:defRPr sz="1200">
                <a:latin typeface="Arial" charset="0"/>
                <a:ea typeface="ＭＳ Ｐゴシック" panose="020B0600070205080204" pitchFamily="34" charset="-128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3B1E44C4-76E0-4510-BF89-2236422CE1B1}" type="datetimeFigureOut">
              <a:rPr lang="en-US" altLang="en-US"/>
              <a:pPr>
                <a:defRPr/>
              </a:pPr>
              <a:t>9/18/2020</a:t>
            </a:fld>
            <a:endParaRPr lang="en-US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defTabSz="4173538" eaLnBrk="1" hangingPunct="1">
              <a:defRPr sz="1200">
                <a:latin typeface="Arial" charset="0"/>
                <a:ea typeface="ＭＳ Ｐゴシック" panose="020B0600070205080204" pitchFamily="34" charset="-128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C7275B16-A72A-4DD8-A2FF-9D3665BC87DD}" type="slidenum">
              <a:rPr lang="en-US" altLang="en-US"/>
              <a:pPr>
                <a:defRPr/>
              </a:pPr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147362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199136" rtl="0" eaLnBrk="0" fontAlgn="base" hangingPunct="0">
      <a:spcBef>
        <a:spcPct val="30000"/>
      </a:spcBef>
      <a:spcAft>
        <a:spcPct val="0"/>
      </a:spcAft>
      <a:defRPr sz="262" kern="1200">
        <a:solidFill>
          <a:schemeClr val="tx1"/>
        </a:solidFill>
        <a:latin typeface="+mn-lt"/>
        <a:ea typeface="ＭＳ Ｐゴシック" charset="0"/>
        <a:cs typeface="+mn-cs"/>
      </a:defRPr>
    </a:lvl1pPr>
    <a:lvl2pPr marL="99395" algn="l" defTabSz="199136" rtl="0" eaLnBrk="0" fontAlgn="base" hangingPunct="0">
      <a:spcBef>
        <a:spcPct val="30000"/>
      </a:spcBef>
      <a:spcAft>
        <a:spcPct val="0"/>
      </a:spcAft>
      <a:defRPr sz="262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199136" algn="l" defTabSz="199136" rtl="0" eaLnBrk="0" fontAlgn="base" hangingPunct="0">
      <a:spcBef>
        <a:spcPct val="30000"/>
      </a:spcBef>
      <a:spcAft>
        <a:spcPct val="0"/>
      </a:spcAft>
      <a:defRPr sz="262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298876" algn="l" defTabSz="199136" rtl="0" eaLnBrk="0" fontAlgn="base" hangingPunct="0">
      <a:spcBef>
        <a:spcPct val="30000"/>
      </a:spcBef>
      <a:spcAft>
        <a:spcPct val="0"/>
      </a:spcAft>
      <a:defRPr sz="262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398617" algn="l" defTabSz="199136" rtl="0" eaLnBrk="0" fontAlgn="base" hangingPunct="0">
      <a:spcBef>
        <a:spcPct val="30000"/>
      </a:spcBef>
      <a:spcAft>
        <a:spcPct val="0"/>
      </a:spcAft>
      <a:defRPr sz="262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498636" algn="l" defTabSz="199455" rtl="0" eaLnBrk="1" latinLnBrk="0" hangingPunct="1">
      <a:defRPr sz="262" kern="1200">
        <a:solidFill>
          <a:schemeClr val="tx1"/>
        </a:solidFill>
        <a:latin typeface="+mn-lt"/>
        <a:ea typeface="+mn-ea"/>
        <a:cs typeface="+mn-cs"/>
      </a:defRPr>
    </a:lvl6pPr>
    <a:lvl7pPr marL="598364" algn="l" defTabSz="199455" rtl="0" eaLnBrk="1" latinLnBrk="0" hangingPunct="1">
      <a:defRPr sz="262" kern="1200">
        <a:solidFill>
          <a:schemeClr val="tx1"/>
        </a:solidFill>
        <a:latin typeface="+mn-lt"/>
        <a:ea typeface="+mn-ea"/>
        <a:cs typeface="+mn-cs"/>
      </a:defRPr>
    </a:lvl7pPr>
    <a:lvl8pPr marL="698091" algn="l" defTabSz="199455" rtl="0" eaLnBrk="1" latinLnBrk="0" hangingPunct="1">
      <a:defRPr sz="262" kern="1200">
        <a:solidFill>
          <a:schemeClr val="tx1"/>
        </a:solidFill>
        <a:latin typeface="+mn-lt"/>
        <a:ea typeface="+mn-ea"/>
        <a:cs typeface="+mn-cs"/>
      </a:defRPr>
    </a:lvl8pPr>
    <a:lvl9pPr marL="797818" algn="l" defTabSz="199455" rtl="0" eaLnBrk="1" latinLnBrk="0" hangingPunct="1">
      <a:defRPr sz="262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241550" y="685800"/>
            <a:ext cx="23749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D800E2F5-9325-49D0-9CA7-003E887F6141}" type="slidenum">
              <a:rPr lang="en-US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</a:t>
            </a:fld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5738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1" y="3077282"/>
            <a:ext cx="5829300" cy="212336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0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3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6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7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270584-CE83-4C86-A8A6-90D479AF1694}" type="datetimeFigureOut">
              <a:rPr lang="en-US" altLang="en-US"/>
              <a:pPr>
                <a:defRPr/>
              </a:pPr>
              <a:t>9/18/2020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217850-2264-4BB2-BF85-8562A1142915}" type="slidenum">
              <a:rPr lang="en-US" altLang="en-US"/>
              <a:pPr>
                <a:defRPr/>
              </a:pPr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002643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09B170-3FD2-4166-8F99-7C5ACB6DEC97}" type="datetimeFigureOut">
              <a:rPr lang="en-US" altLang="en-US"/>
              <a:pPr>
                <a:defRPr/>
              </a:pPr>
              <a:t>9/18/2020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48C773-9DA3-4359-9C28-7DD1554617A1}" type="slidenum">
              <a:rPr lang="en-US" altLang="en-US"/>
              <a:pPr>
                <a:defRPr/>
              </a:pPr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66927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899857" y="2538414"/>
            <a:ext cx="5554266" cy="5409547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34679" y="2538414"/>
            <a:ext cx="16550878" cy="5409547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EBDFF8-C9F9-45D4-9049-FD5E4E486AB6}" type="datetimeFigureOut">
              <a:rPr lang="en-US" altLang="en-US"/>
              <a:pPr>
                <a:defRPr/>
              </a:pPr>
              <a:t>9/18/2020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D5E088-61DA-430C-9D99-F1B9976A3745}" type="slidenum">
              <a:rPr lang="en-US" altLang="en-US"/>
              <a:pPr>
                <a:defRPr/>
              </a:pPr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264338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D41B9A-0EE9-4713-ABF5-56D3A419B13D}" type="datetimeFigureOut">
              <a:rPr lang="en-US" altLang="en-US"/>
              <a:pPr>
                <a:defRPr/>
              </a:pPr>
              <a:t>9/18/2020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4B739F-F50A-42E8-BF2A-DEC102E7C0CA}" type="slidenum">
              <a:rPr lang="en-US" altLang="en-US"/>
              <a:pPr>
                <a:defRPr/>
              </a:pPr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480661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091" indent="0">
              <a:buNone/>
              <a:defRPr sz="1791">
                <a:solidFill>
                  <a:schemeClr val="tx1">
                    <a:tint val="75000"/>
                  </a:schemeClr>
                </a:solidFill>
              </a:defRPr>
            </a:lvl2pPr>
            <a:lvl3pPr marL="914181" indent="0">
              <a:buNone/>
              <a:defRPr sz="1604">
                <a:solidFill>
                  <a:schemeClr val="tx1">
                    <a:tint val="75000"/>
                  </a:schemeClr>
                </a:solidFill>
              </a:defRPr>
            </a:lvl3pPr>
            <a:lvl4pPr marL="1371272" indent="0">
              <a:buNone/>
              <a:defRPr sz="1396">
                <a:solidFill>
                  <a:schemeClr val="tx1">
                    <a:tint val="75000"/>
                  </a:schemeClr>
                </a:solidFill>
              </a:defRPr>
            </a:lvl4pPr>
            <a:lvl5pPr marL="1828362" indent="0">
              <a:buNone/>
              <a:defRPr sz="1396">
                <a:solidFill>
                  <a:schemeClr val="tx1">
                    <a:tint val="75000"/>
                  </a:schemeClr>
                </a:solidFill>
              </a:defRPr>
            </a:lvl5pPr>
            <a:lvl6pPr marL="2285453" indent="0">
              <a:buNone/>
              <a:defRPr sz="1396">
                <a:solidFill>
                  <a:schemeClr val="tx1">
                    <a:tint val="75000"/>
                  </a:schemeClr>
                </a:solidFill>
              </a:defRPr>
            </a:lvl6pPr>
            <a:lvl7pPr marL="2742543" indent="0">
              <a:buNone/>
              <a:defRPr sz="1396">
                <a:solidFill>
                  <a:schemeClr val="tx1">
                    <a:tint val="75000"/>
                  </a:schemeClr>
                </a:solidFill>
              </a:defRPr>
            </a:lvl7pPr>
            <a:lvl8pPr marL="3199634" indent="0">
              <a:buNone/>
              <a:defRPr sz="1396">
                <a:solidFill>
                  <a:schemeClr val="tx1">
                    <a:tint val="75000"/>
                  </a:schemeClr>
                </a:solidFill>
              </a:defRPr>
            </a:lvl8pPr>
            <a:lvl9pPr marL="3656724" indent="0">
              <a:buNone/>
              <a:defRPr sz="139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52635E-513B-410C-9E11-543414069F4B}" type="datetimeFigureOut">
              <a:rPr lang="en-US" altLang="en-US"/>
              <a:pPr>
                <a:defRPr/>
              </a:pPr>
              <a:t>9/18/2020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A611B7-A08A-453F-ADAC-FA7D979D7AC1}" type="slidenum">
              <a:rPr lang="en-US" altLang="en-US"/>
              <a:pPr>
                <a:defRPr/>
              </a:pPr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11177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34679" y="14792502"/>
            <a:ext cx="11052572" cy="41841384"/>
          </a:xfrm>
        </p:spPr>
        <p:txBody>
          <a:bodyPr/>
          <a:lstStyle>
            <a:lvl1pPr>
              <a:defRPr sz="2812"/>
            </a:lvl1pPr>
            <a:lvl2pPr>
              <a:defRPr sz="2396"/>
            </a:lvl2pPr>
            <a:lvl3pPr>
              <a:defRPr sz="2000"/>
            </a:lvl3pPr>
            <a:lvl4pPr>
              <a:defRPr sz="1791"/>
            </a:lvl4pPr>
            <a:lvl5pPr>
              <a:defRPr sz="1791"/>
            </a:lvl5pPr>
            <a:lvl6pPr>
              <a:defRPr sz="1791"/>
            </a:lvl6pPr>
            <a:lvl7pPr>
              <a:defRPr sz="1791"/>
            </a:lvl7pPr>
            <a:lvl8pPr>
              <a:defRPr sz="1791"/>
            </a:lvl8pPr>
            <a:lvl9pPr>
              <a:defRPr sz="179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401551" y="14792502"/>
            <a:ext cx="11052572" cy="41841384"/>
          </a:xfrm>
        </p:spPr>
        <p:txBody>
          <a:bodyPr/>
          <a:lstStyle>
            <a:lvl1pPr>
              <a:defRPr sz="2812"/>
            </a:lvl1pPr>
            <a:lvl2pPr>
              <a:defRPr sz="2396"/>
            </a:lvl2pPr>
            <a:lvl3pPr>
              <a:defRPr sz="2000"/>
            </a:lvl3pPr>
            <a:lvl4pPr>
              <a:defRPr sz="1791"/>
            </a:lvl4pPr>
            <a:lvl5pPr>
              <a:defRPr sz="1791"/>
            </a:lvl5pPr>
            <a:lvl6pPr>
              <a:defRPr sz="1791"/>
            </a:lvl6pPr>
            <a:lvl7pPr>
              <a:defRPr sz="1791"/>
            </a:lvl7pPr>
            <a:lvl8pPr>
              <a:defRPr sz="1791"/>
            </a:lvl8pPr>
            <a:lvl9pPr>
              <a:defRPr sz="179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BBF237-0882-4343-A6E2-E8DF0B642C23}" type="datetimeFigureOut">
              <a:rPr lang="en-US" altLang="en-US"/>
              <a:pPr>
                <a:defRPr/>
              </a:pPr>
              <a:t>9/18/2020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4A5CF2-18D3-4565-8442-C13E320DDFA4}" type="slidenum">
              <a:rPr lang="en-US" altLang="en-US"/>
              <a:pPr>
                <a:defRPr/>
              </a:pPr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440845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6"/>
            <a:ext cx="3030141" cy="924101"/>
          </a:xfrm>
        </p:spPr>
        <p:txBody>
          <a:bodyPr anchor="b"/>
          <a:lstStyle>
            <a:lvl1pPr marL="0" indent="0">
              <a:buNone/>
              <a:defRPr sz="2396" b="1"/>
            </a:lvl1pPr>
            <a:lvl2pPr marL="457091" indent="0">
              <a:buNone/>
              <a:defRPr sz="2000" b="1"/>
            </a:lvl2pPr>
            <a:lvl3pPr marL="914181" indent="0">
              <a:buNone/>
              <a:defRPr sz="1791" b="1"/>
            </a:lvl3pPr>
            <a:lvl4pPr marL="1371272" indent="0">
              <a:buNone/>
              <a:defRPr sz="1604" b="1"/>
            </a:lvl4pPr>
            <a:lvl5pPr marL="1828362" indent="0">
              <a:buNone/>
              <a:defRPr sz="1604" b="1"/>
            </a:lvl5pPr>
            <a:lvl6pPr marL="2285453" indent="0">
              <a:buNone/>
              <a:defRPr sz="1604" b="1"/>
            </a:lvl6pPr>
            <a:lvl7pPr marL="2742543" indent="0">
              <a:buNone/>
              <a:defRPr sz="1604" b="1"/>
            </a:lvl7pPr>
            <a:lvl8pPr marL="3199634" indent="0">
              <a:buNone/>
              <a:defRPr sz="1604" b="1"/>
            </a:lvl8pPr>
            <a:lvl9pPr marL="3656724" indent="0">
              <a:buNone/>
              <a:defRPr sz="160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396"/>
            </a:lvl1pPr>
            <a:lvl2pPr>
              <a:defRPr sz="2000"/>
            </a:lvl2pPr>
            <a:lvl3pPr>
              <a:defRPr sz="1791"/>
            </a:lvl3pPr>
            <a:lvl4pPr>
              <a:defRPr sz="1604"/>
            </a:lvl4pPr>
            <a:lvl5pPr>
              <a:defRPr sz="1604"/>
            </a:lvl5pPr>
            <a:lvl6pPr>
              <a:defRPr sz="1604"/>
            </a:lvl6pPr>
            <a:lvl7pPr>
              <a:defRPr sz="1604"/>
            </a:lvl7pPr>
            <a:lvl8pPr>
              <a:defRPr sz="1604"/>
            </a:lvl8pPr>
            <a:lvl9pPr>
              <a:defRPr sz="160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217386"/>
            <a:ext cx="3031332" cy="924101"/>
          </a:xfrm>
        </p:spPr>
        <p:txBody>
          <a:bodyPr anchor="b"/>
          <a:lstStyle>
            <a:lvl1pPr marL="0" indent="0">
              <a:buNone/>
              <a:defRPr sz="2396" b="1"/>
            </a:lvl1pPr>
            <a:lvl2pPr marL="457091" indent="0">
              <a:buNone/>
              <a:defRPr sz="2000" b="1"/>
            </a:lvl2pPr>
            <a:lvl3pPr marL="914181" indent="0">
              <a:buNone/>
              <a:defRPr sz="1791" b="1"/>
            </a:lvl3pPr>
            <a:lvl4pPr marL="1371272" indent="0">
              <a:buNone/>
              <a:defRPr sz="1604" b="1"/>
            </a:lvl4pPr>
            <a:lvl5pPr marL="1828362" indent="0">
              <a:buNone/>
              <a:defRPr sz="1604" b="1"/>
            </a:lvl5pPr>
            <a:lvl6pPr marL="2285453" indent="0">
              <a:buNone/>
              <a:defRPr sz="1604" b="1"/>
            </a:lvl6pPr>
            <a:lvl7pPr marL="2742543" indent="0">
              <a:buNone/>
              <a:defRPr sz="1604" b="1"/>
            </a:lvl7pPr>
            <a:lvl8pPr marL="3199634" indent="0">
              <a:buNone/>
              <a:defRPr sz="1604" b="1"/>
            </a:lvl8pPr>
            <a:lvl9pPr marL="3656724" indent="0">
              <a:buNone/>
              <a:defRPr sz="160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2" cy="5707416"/>
          </a:xfrm>
        </p:spPr>
        <p:txBody>
          <a:bodyPr/>
          <a:lstStyle>
            <a:lvl1pPr>
              <a:defRPr sz="2396"/>
            </a:lvl1pPr>
            <a:lvl2pPr>
              <a:defRPr sz="2000"/>
            </a:lvl2pPr>
            <a:lvl3pPr>
              <a:defRPr sz="1791"/>
            </a:lvl3pPr>
            <a:lvl4pPr>
              <a:defRPr sz="1604"/>
            </a:lvl4pPr>
            <a:lvl5pPr>
              <a:defRPr sz="1604"/>
            </a:lvl5pPr>
            <a:lvl6pPr>
              <a:defRPr sz="1604"/>
            </a:lvl6pPr>
            <a:lvl7pPr>
              <a:defRPr sz="1604"/>
            </a:lvl7pPr>
            <a:lvl8pPr>
              <a:defRPr sz="1604"/>
            </a:lvl8pPr>
            <a:lvl9pPr>
              <a:defRPr sz="160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30EBE0-87FE-4EB3-BED7-C65F8246E07D}" type="datetimeFigureOut">
              <a:rPr lang="en-US" altLang="en-US"/>
              <a:pPr>
                <a:defRPr/>
              </a:pPr>
              <a:t>9/18/2020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F21328-5078-47A0-B579-5C84232C2786}" type="slidenum">
              <a:rPr lang="en-US" altLang="en-US"/>
              <a:pPr>
                <a:defRPr/>
              </a:pPr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66862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88AC96-B8EA-494A-AAF5-FFE9C69C5B9A}" type="datetimeFigureOut">
              <a:rPr lang="en-US" altLang="en-US"/>
              <a:pPr>
                <a:defRPr/>
              </a:pPr>
              <a:t>9/18/2020</a:t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4D85E0-A158-4BAA-80D5-356E7FD89A6F}" type="slidenum">
              <a:rPr lang="en-US" altLang="en-US"/>
              <a:pPr>
                <a:defRPr/>
              </a:pPr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8965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C3B864-8E65-44B0-AAAC-856EC5B5702A}" type="datetimeFigureOut">
              <a:rPr lang="en-US" altLang="en-US"/>
              <a:pPr>
                <a:defRPr/>
              </a:pPr>
              <a:t>9/18/2020</a:t>
            </a:fld>
            <a:endParaRPr lang="en-US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C1E8A8-87F2-4885-95EF-4A36E81D6CD1}" type="slidenum">
              <a:rPr lang="en-US" altLang="en-US"/>
              <a:pPr>
                <a:defRPr/>
              </a:pPr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138512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94407"/>
            <a:ext cx="3833812" cy="8454497"/>
          </a:xfrm>
        </p:spPr>
        <p:txBody>
          <a:bodyPr/>
          <a:lstStyle>
            <a:lvl1pPr>
              <a:defRPr sz="3208"/>
            </a:lvl1pPr>
            <a:lvl2pPr>
              <a:defRPr sz="2812"/>
            </a:lvl2pPr>
            <a:lvl3pPr>
              <a:defRPr sz="2396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396"/>
            </a:lvl1pPr>
            <a:lvl2pPr marL="457091" indent="0">
              <a:buNone/>
              <a:defRPr sz="1208"/>
            </a:lvl2pPr>
            <a:lvl3pPr marL="914181" indent="0">
              <a:buNone/>
              <a:defRPr sz="1000"/>
            </a:lvl3pPr>
            <a:lvl4pPr marL="1371272" indent="0">
              <a:buNone/>
              <a:defRPr sz="896"/>
            </a:lvl4pPr>
            <a:lvl5pPr marL="1828362" indent="0">
              <a:buNone/>
              <a:defRPr sz="896"/>
            </a:lvl5pPr>
            <a:lvl6pPr marL="2285453" indent="0">
              <a:buNone/>
              <a:defRPr sz="896"/>
            </a:lvl6pPr>
            <a:lvl7pPr marL="2742543" indent="0">
              <a:buNone/>
              <a:defRPr sz="896"/>
            </a:lvl7pPr>
            <a:lvl8pPr marL="3199634" indent="0">
              <a:buNone/>
              <a:defRPr sz="896"/>
            </a:lvl8pPr>
            <a:lvl9pPr marL="3656724" indent="0">
              <a:buNone/>
              <a:defRPr sz="89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126E59-54E6-4E03-9E07-D40B85935CA5}" type="datetimeFigureOut">
              <a:rPr lang="en-US" altLang="en-US"/>
              <a:pPr>
                <a:defRPr/>
              </a:pPr>
              <a:t>9/18/2020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36EF51-CF3D-453A-8691-04CB516D3109}" type="slidenum">
              <a:rPr lang="en-US" altLang="en-US"/>
              <a:pPr>
                <a:defRPr/>
              </a:pPr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85547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20"/>
            <a:ext cx="4114800" cy="5943600"/>
          </a:xfrm>
        </p:spPr>
        <p:txBody>
          <a:bodyPr rtlCol="0">
            <a:normAutofit/>
          </a:bodyPr>
          <a:lstStyle>
            <a:lvl1pPr marL="0" indent="0">
              <a:buNone/>
              <a:defRPr sz="3208"/>
            </a:lvl1pPr>
            <a:lvl2pPr marL="457091" indent="0">
              <a:buNone/>
              <a:defRPr sz="2812"/>
            </a:lvl2pPr>
            <a:lvl3pPr marL="914181" indent="0">
              <a:buNone/>
              <a:defRPr sz="2396"/>
            </a:lvl3pPr>
            <a:lvl4pPr marL="1371272" indent="0">
              <a:buNone/>
              <a:defRPr sz="2000"/>
            </a:lvl4pPr>
            <a:lvl5pPr marL="1828362" indent="0">
              <a:buNone/>
              <a:defRPr sz="2000"/>
            </a:lvl5pPr>
            <a:lvl6pPr marL="2285453" indent="0">
              <a:buNone/>
              <a:defRPr sz="2000"/>
            </a:lvl6pPr>
            <a:lvl7pPr marL="2742543" indent="0">
              <a:buNone/>
              <a:defRPr sz="2000"/>
            </a:lvl7pPr>
            <a:lvl8pPr marL="3199634" indent="0">
              <a:buNone/>
              <a:defRPr sz="2000"/>
            </a:lvl8pPr>
            <a:lvl9pPr marL="3656724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396"/>
            </a:lvl1pPr>
            <a:lvl2pPr marL="457091" indent="0">
              <a:buNone/>
              <a:defRPr sz="1208"/>
            </a:lvl2pPr>
            <a:lvl3pPr marL="914181" indent="0">
              <a:buNone/>
              <a:defRPr sz="1000"/>
            </a:lvl3pPr>
            <a:lvl4pPr marL="1371272" indent="0">
              <a:buNone/>
              <a:defRPr sz="896"/>
            </a:lvl4pPr>
            <a:lvl5pPr marL="1828362" indent="0">
              <a:buNone/>
              <a:defRPr sz="896"/>
            </a:lvl5pPr>
            <a:lvl6pPr marL="2285453" indent="0">
              <a:buNone/>
              <a:defRPr sz="896"/>
            </a:lvl6pPr>
            <a:lvl7pPr marL="2742543" indent="0">
              <a:buNone/>
              <a:defRPr sz="896"/>
            </a:lvl7pPr>
            <a:lvl8pPr marL="3199634" indent="0">
              <a:buNone/>
              <a:defRPr sz="896"/>
            </a:lvl8pPr>
            <a:lvl9pPr marL="3656724" indent="0">
              <a:buNone/>
              <a:defRPr sz="89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8CA4E6-9543-4DFD-A949-1A245BABB9B8}" type="datetimeFigureOut">
              <a:rPr lang="en-US" altLang="en-US"/>
              <a:pPr>
                <a:defRPr/>
              </a:pPr>
              <a:t>9/18/2020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55EDFF-D8FA-4C07-B392-D32C37DB6171}" type="slidenum">
              <a:rPr lang="en-US" altLang="en-US"/>
              <a:pPr>
                <a:defRPr/>
              </a:pPr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12572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42966" y="396627"/>
            <a:ext cx="6172068" cy="165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38852" tIns="219426" rIns="438852" bIns="21942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42966" y="2311329"/>
            <a:ext cx="6172068" cy="6537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38852" tIns="219426" rIns="438852" bIns="21942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66" y="9181538"/>
            <a:ext cx="1600068" cy="527403"/>
          </a:xfrm>
          <a:prstGeom prst="rect">
            <a:avLst/>
          </a:prstGeom>
        </p:spPr>
        <p:txBody>
          <a:bodyPr vert="horz" wrap="square" lIns="438852" tIns="219426" rIns="438852" bIns="219426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8">
                <a:solidFill>
                  <a:srgbClr val="898989"/>
                </a:solidFill>
                <a:latin typeface="Calibri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B72D218E-FCE8-4527-8743-B5A6254E7791}" type="datetimeFigureOut">
              <a:rPr lang="en-US" altLang="en-US"/>
              <a:pPr>
                <a:defRPr/>
              </a:pPr>
              <a:t>9/18/2020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216" y="9181538"/>
            <a:ext cx="2171568" cy="527403"/>
          </a:xfrm>
          <a:prstGeom prst="rect">
            <a:avLst/>
          </a:prstGeom>
        </p:spPr>
        <p:txBody>
          <a:bodyPr vert="horz" wrap="square" lIns="438852" tIns="219426" rIns="438852" bIns="219426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8">
                <a:solidFill>
                  <a:srgbClr val="898989"/>
                </a:solidFill>
                <a:latin typeface="Calibri" pitchFamily="34" charset="0"/>
                <a:ea typeface="ＭＳ Ｐゴシック" panose="020B0600070205080204" pitchFamily="34" charset="-128"/>
                <a:cs typeface="Arial" charset="0"/>
              </a:defRPr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66" y="9181538"/>
            <a:ext cx="1600068" cy="527403"/>
          </a:xfrm>
          <a:prstGeom prst="rect">
            <a:avLst/>
          </a:prstGeom>
        </p:spPr>
        <p:txBody>
          <a:bodyPr vert="horz" wrap="square" lIns="438852" tIns="219426" rIns="438852" bIns="219426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8">
                <a:solidFill>
                  <a:srgbClr val="898989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0B562D54-643E-44AB-ACA5-972A5DA01750}" type="slidenum">
              <a:rPr lang="en-US" altLang="en-US"/>
              <a:pPr>
                <a:defRPr/>
              </a:pPr>
              <a:t>‹N°›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3381" rtl="0" eaLnBrk="0" fontAlgn="base" hangingPunct="0">
        <a:spcBef>
          <a:spcPct val="0"/>
        </a:spcBef>
        <a:spcAft>
          <a:spcPct val="0"/>
        </a:spcAft>
        <a:defRPr sz="4395" kern="1200">
          <a:solidFill>
            <a:schemeClr val="tx1"/>
          </a:solidFill>
          <a:latin typeface="+mj-lt"/>
          <a:ea typeface="ＭＳ Ｐゴシック" charset="0"/>
          <a:cs typeface="+mj-cs"/>
        </a:defRPr>
      </a:lvl1pPr>
      <a:lvl2pPr algn="ctr" defTabSz="913381" rtl="0" eaLnBrk="0" fontAlgn="base" hangingPunct="0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  <a:ea typeface="ＭＳ Ｐゴシック" charset="0"/>
        </a:defRPr>
      </a:lvl2pPr>
      <a:lvl3pPr algn="ctr" defTabSz="913381" rtl="0" eaLnBrk="0" fontAlgn="base" hangingPunct="0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  <a:ea typeface="ＭＳ Ｐゴシック" charset="0"/>
        </a:defRPr>
      </a:lvl3pPr>
      <a:lvl4pPr algn="ctr" defTabSz="913381" rtl="0" eaLnBrk="0" fontAlgn="base" hangingPunct="0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  <a:ea typeface="ＭＳ Ｐゴシック" charset="0"/>
        </a:defRPr>
      </a:lvl4pPr>
      <a:lvl5pPr algn="ctr" defTabSz="913381" rtl="0" eaLnBrk="0" fontAlgn="base" hangingPunct="0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  <a:ea typeface="ＭＳ Ｐゴシック" charset="0"/>
        </a:defRPr>
      </a:lvl5pPr>
      <a:lvl6pPr marL="95227" algn="ctr" defTabSz="913916" rtl="0" fontAlgn="base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</a:defRPr>
      </a:lvl6pPr>
      <a:lvl7pPr marL="190455" algn="ctr" defTabSz="913916" rtl="0" fontAlgn="base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</a:defRPr>
      </a:lvl7pPr>
      <a:lvl8pPr marL="285682" algn="ctr" defTabSz="913916" rtl="0" fontAlgn="base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</a:defRPr>
      </a:lvl8pPr>
      <a:lvl9pPr marL="380909" algn="ctr" defTabSz="913916" rtl="0" fontAlgn="base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</a:defRPr>
      </a:lvl9pPr>
    </p:titleStyle>
    <p:bodyStyle>
      <a:lvl1pPr marL="342270" indent="-342270" algn="l" defTabSz="913381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8" kern="1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080" indent="-285390" algn="l" defTabSz="913381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12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2553" indent="-228180" algn="l" defTabSz="913381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396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599574" indent="-228180" algn="l" defTabSz="913381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6264" indent="-228180" algn="l" defTabSz="913381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3998" indent="-228545" algn="l" defTabSz="91418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088" indent="-228545" algn="l" defTabSz="91418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179" indent="-228545" algn="l" defTabSz="91418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270" indent="-228545" algn="l" defTabSz="91418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1pPr>
      <a:lvl2pPr marL="457091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2pPr>
      <a:lvl3pPr marL="914181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3pPr>
      <a:lvl4pPr marL="1371272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4pPr>
      <a:lvl5pPr marL="1828362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5pPr>
      <a:lvl6pPr marL="2285453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6pPr>
      <a:lvl7pPr marL="2742543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7pPr>
      <a:lvl8pPr marL="3199634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8pPr>
      <a:lvl9pPr marL="3656724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2.wmf"/><Relationship Id="rId18" Type="http://schemas.openxmlformats.org/officeDocument/2006/relationships/image" Target="../media/image3.wmf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7.png"/><Relationship Id="rId12" Type="http://schemas.openxmlformats.org/officeDocument/2006/relationships/oleObject" Target="../embeddings/oleObject2.bin"/><Relationship Id="rId17" Type="http://schemas.openxmlformats.org/officeDocument/2006/relationships/oleObject" Target="../embeddings/oleObject3.bin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12.png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png"/><Relationship Id="rId11" Type="http://schemas.openxmlformats.org/officeDocument/2006/relationships/image" Target="../media/image1.wmf"/><Relationship Id="rId5" Type="http://schemas.openxmlformats.org/officeDocument/2006/relationships/image" Target="../media/image5.png"/><Relationship Id="rId15" Type="http://schemas.openxmlformats.org/officeDocument/2006/relationships/image" Target="../media/image11.png"/><Relationship Id="rId10" Type="http://schemas.openxmlformats.org/officeDocument/2006/relationships/oleObject" Target="../embeddings/oleObject1.bin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Box 6"/>
          <p:cNvSpPr txBox="1">
            <a:spLocks noChangeArrowheads="1"/>
          </p:cNvSpPr>
          <p:nvPr/>
        </p:nvSpPr>
        <p:spPr bwMode="auto">
          <a:xfrm>
            <a:off x="451162" y="1476235"/>
            <a:ext cx="2748690" cy="23275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3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000" b="1" dirty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INTRODUCTION</a:t>
            </a:r>
            <a:r>
              <a:rPr lang="en-US" altLang="en-US" sz="1000" dirty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: Phase change materials (PCM) are known for their low thermal conductivity which reduces their </a:t>
            </a:r>
            <a:r>
              <a:rPr lang="en-US" altLang="en-US" sz="1000" dirty="0" smtClean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phase-change kinetic [1]. </a:t>
            </a:r>
            <a:r>
              <a:rPr lang="en-US" altLang="en-US" sz="1000" dirty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T</a:t>
            </a:r>
            <a:r>
              <a:rPr lang="en-US" altLang="en-US" sz="1000" dirty="0" smtClean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his paper presents a numerical investigation on the </a:t>
            </a:r>
            <a:r>
              <a:rPr lang="en-US" altLang="en-US" sz="1000" dirty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thermal </a:t>
            </a:r>
            <a:r>
              <a:rPr lang="en-US" altLang="en-US" sz="1000" dirty="0" smtClean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behavior of PCM embedded in </a:t>
            </a:r>
            <a:r>
              <a:rPr lang="en-US" altLang="en-US" sz="1000" dirty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Metal Foam</a:t>
            </a:r>
            <a:r>
              <a:rPr lang="en-US" altLang="en-US" sz="1000" dirty="0" smtClean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 and </a:t>
            </a:r>
            <a:r>
              <a:rPr lang="en-US" altLang="en-US" sz="1000" dirty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the effect of heating and cooling conditions</a:t>
            </a:r>
            <a:r>
              <a:rPr lang="en-US" altLang="en-US" sz="1000" dirty="0" smtClean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 </a:t>
            </a:r>
            <a:r>
              <a:rPr lang="en-US" altLang="en-US" sz="1000" dirty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during melting and </a:t>
            </a:r>
            <a:r>
              <a:rPr lang="en-US" altLang="en-US" sz="1000" dirty="0" smtClean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solidification using COMSOL Multiphysics</a:t>
            </a:r>
            <a:r>
              <a:rPr lang="en-US" altLang="en-US" sz="1000" dirty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. </a:t>
            </a:r>
            <a:r>
              <a:rPr lang="en-US" altLang="en-US" sz="1000" dirty="0" smtClean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An experimental device is presented. A </a:t>
            </a:r>
            <a:r>
              <a:rPr lang="en-US" altLang="en-US" sz="1000" dirty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mathematical model based on the </a:t>
            </a:r>
            <a:r>
              <a:rPr lang="en-US" altLang="en-US" sz="1000" dirty="0" err="1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Brinkmann</a:t>
            </a:r>
            <a:r>
              <a:rPr lang="en-US" altLang="en-US" sz="1000" dirty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-</a:t>
            </a:r>
            <a:r>
              <a:rPr lang="en-US" altLang="en-US" sz="1000" dirty="0" err="1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Forchheimer</a:t>
            </a:r>
            <a:r>
              <a:rPr lang="en-US" altLang="en-US" sz="1000" dirty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-extended Darcy equation and the local thermal non- equilibrium model (LTNE) is proposed by applying a two-energy </a:t>
            </a:r>
            <a:r>
              <a:rPr lang="en-US" altLang="en-US" sz="1000" dirty="0" smtClean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equation. </a:t>
            </a:r>
            <a:r>
              <a:rPr lang="en-US" altLang="en-US" sz="1000" dirty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The phase change is modeled by the enthalpy-porosity method. </a:t>
            </a:r>
            <a:r>
              <a:rPr lang="en-US" altLang="en-US" sz="1000" dirty="0" smtClean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The </a:t>
            </a:r>
            <a:r>
              <a:rPr lang="en-US" altLang="en-US" sz="1000" dirty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numerical model </a:t>
            </a:r>
            <a:r>
              <a:rPr lang="en-US" altLang="en-US" sz="1000" dirty="0" smtClean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was </a:t>
            </a:r>
            <a:r>
              <a:rPr lang="en-US" altLang="en-US" sz="1000" dirty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validated by comparison with </a:t>
            </a:r>
            <a:r>
              <a:rPr lang="en-US" altLang="en-US" sz="1000" dirty="0" smtClean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experimental. </a:t>
            </a:r>
            <a:endParaRPr lang="en-US" altLang="en-US" sz="1000" dirty="0">
              <a:latin typeface="Calibri" panose="020F0502020204030204" pitchFamily="34" charset="0"/>
              <a:ea typeface="Cambria" charset="0"/>
              <a:cs typeface="Arial" panose="020B0604020202020204" pitchFamily="34" charset="0"/>
            </a:endParaRPr>
          </a:p>
        </p:txBody>
      </p:sp>
      <p:sp>
        <p:nvSpPr>
          <p:cNvPr id="3076" name="TextBox 7"/>
          <p:cNvSpPr txBox="1">
            <a:spLocks noChangeArrowheads="1"/>
          </p:cNvSpPr>
          <p:nvPr/>
        </p:nvSpPr>
        <p:spPr bwMode="auto">
          <a:xfrm>
            <a:off x="3565214" y="1477945"/>
            <a:ext cx="2901818" cy="942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3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000" b="1" dirty="0">
                <a:latin typeface="Calibri" panose="020F0502020204030204" pitchFamily="34" charset="0"/>
                <a:cs typeface="Arial" panose="020B0604020202020204" pitchFamily="34" charset="0"/>
              </a:rPr>
              <a:t>COMPUTATIONAL </a:t>
            </a:r>
            <a:r>
              <a:rPr lang="en-US" altLang="en-US" sz="10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METHODS</a:t>
            </a:r>
            <a:r>
              <a:rPr lang="en-US" altLang="en-US" sz="1000" dirty="0" smtClean="0">
                <a:latin typeface="Calibri" panose="020F0502020204030204" pitchFamily="34" charset="0"/>
                <a:cs typeface="Arial" panose="020B0604020202020204" pitchFamily="34" charset="0"/>
              </a:rPr>
              <a:t>. The </a:t>
            </a:r>
            <a:r>
              <a:rPr lang="en-US" alt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numerical model is solved using a finite element analysis by the Porous Media and Subsurface flow module (Brinkman Equation (</a:t>
            </a:r>
            <a:r>
              <a:rPr lang="en-US" altLang="en-US" sz="1000" dirty="0" err="1" smtClean="0">
                <a:latin typeface="Calibri" panose="020F0502020204030204" pitchFamily="34" charset="0"/>
                <a:cs typeface="Arial" panose="020B0604020202020204" pitchFamily="34" charset="0"/>
              </a:rPr>
              <a:t>br</a:t>
            </a:r>
            <a:r>
              <a:rPr lang="en-US" alt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)), </a:t>
            </a:r>
            <a:r>
              <a:rPr lang="en-US" altLang="en-US" sz="1000" dirty="0" smtClean="0">
                <a:latin typeface="Calibri" panose="020F0502020204030204" pitchFamily="34" charset="0"/>
                <a:cs typeface="Arial" panose="020B0604020202020204" pitchFamily="34" charset="0"/>
              </a:rPr>
              <a:t>CFD, and </a:t>
            </a:r>
            <a:r>
              <a:rPr lang="en-US" alt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the local Thermal Non-Equilibrium </a:t>
            </a:r>
            <a:r>
              <a:rPr lang="en-US" altLang="en-US" sz="1000" dirty="0" smtClean="0">
                <a:latin typeface="Calibri" panose="020F0502020204030204" pitchFamily="34" charset="0"/>
                <a:cs typeface="Arial" panose="020B0604020202020204" pitchFamily="34" charset="0"/>
              </a:rPr>
              <a:t>modules </a:t>
            </a:r>
            <a:r>
              <a:rPr lang="en-US" alt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in COMSOL Multiphysics 5.3a software. </a:t>
            </a:r>
          </a:p>
        </p:txBody>
      </p:sp>
      <p:sp>
        <p:nvSpPr>
          <p:cNvPr id="3110" name="TextBox 22"/>
          <p:cNvSpPr txBox="1">
            <a:spLocks noChangeArrowheads="1"/>
          </p:cNvSpPr>
          <p:nvPr/>
        </p:nvSpPr>
        <p:spPr bwMode="auto">
          <a:xfrm>
            <a:off x="3353564" y="7890343"/>
            <a:ext cx="3249806" cy="14042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3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000" b="1" dirty="0">
                <a:latin typeface="Calibri" panose="020F0502020204030204" pitchFamily="34" charset="0"/>
                <a:cs typeface="Arial" panose="020B0604020202020204" pitchFamily="34" charset="0"/>
              </a:rPr>
              <a:t>CONCLUSIONS</a:t>
            </a:r>
            <a:r>
              <a:rPr lang="en-US" alt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: A numerical study is carried out on the solid-liquid </a:t>
            </a:r>
            <a:r>
              <a:rPr lang="en-US" altLang="en-US" sz="1000" dirty="0" smtClean="0">
                <a:latin typeface="Calibri" panose="020F0502020204030204" pitchFamily="34" charset="0"/>
                <a:cs typeface="Arial" panose="020B0604020202020204" pitchFamily="34" charset="0"/>
              </a:rPr>
              <a:t>phase </a:t>
            </a:r>
            <a:r>
              <a:rPr lang="en-US" alt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change of PCM embedded in metal </a:t>
            </a:r>
            <a:r>
              <a:rPr lang="en-US" altLang="en-US" sz="1000" dirty="0" smtClean="0">
                <a:latin typeface="Calibri" panose="020F0502020204030204" pitchFamily="34" charset="0"/>
                <a:cs typeface="Arial" panose="020B0604020202020204" pitchFamily="34" charset="0"/>
              </a:rPr>
              <a:t>foam. The </a:t>
            </a:r>
            <a:r>
              <a:rPr lang="en-US" alt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numerical model was validated by comparison with experimental data. </a:t>
            </a:r>
            <a:r>
              <a:rPr lang="en-US" altLang="en-US" sz="1000" dirty="0" smtClean="0">
                <a:latin typeface="Calibri" panose="020F0502020204030204" pitchFamily="34" charset="0"/>
                <a:cs typeface="Arial" panose="020B0604020202020204" pitchFamily="34" charset="0"/>
              </a:rPr>
              <a:t>It’s found that </a:t>
            </a:r>
            <a:r>
              <a:rPr lang="en-US" alt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the conduction is the dominant heat transfer mode during the melting process. It’s observed </a:t>
            </a:r>
            <a:r>
              <a:rPr lang="en-US" altLang="en-US" sz="1000" dirty="0" smtClean="0">
                <a:latin typeface="Calibri" panose="020F0502020204030204" pitchFamily="34" charset="0"/>
                <a:cs typeface="Arial" panose="020B0604020202020204" pitchFamily="34" charset="0"/>
              </a:rPr>
              <a:t>that with </a:t>
            </a:r>
            <a:r>
              <a:rPr lang="en-US" alt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sinusoidal heating the </a:t>
            </a:r>
            <a:r>
              <a:rPr lang="en-US" altLang="en-US" sz="1000" dirty="0" smtClean="0">
                <a:latin typeface="Calibri" panose="020F0502020204030204" pitchFamily="34" charset="0"/>
                <a:cs typeface="Arial" panose="020B0604020202020204" pitchFamily="34" charset="0"/>
              </a:rPr>
              <a:t>melting time of </a:t>
            </a:r>
            <a:r>
              <a:rPr lang="en-US" alt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PCM </a:t>
            </a:r>
            <a:r>
              <a:rPr lang="en-US" altLang="en-US" sz="1000" dirty="0" smtClean="0">
                <a:latin typeface="Calibri" panose="020F0502020204030204" pitchFamily="34" charset="0"/>
                <a:cs typeface="Arial" panose="020B0604020202020204" pitchFamily="34" charset="0"/>
              </a:rPr>
              <a:t>it’s </a:t>
            </a:r>
            <a:r>
              <a:rPr lang="en-US" alt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reduced compared with constant </a:t>
            </a:r>
            <a:r>
              <a:rPr lang="en-US" altLang="en-US" sz="1000" dirty="0" smtClean="0">
                <a:latin typeface="Calibri" panose="020F0502020204030204" pitchFamily="34" charset="0"/>
                <a:cs typeface="Arial" panose="020B0604020202020204" pitchFamily="34" charset="0"/>
              </a:rPr>
              <a:t>heating. A </a:t>
            </a:r>
            <a:r>
              <a:rPr lang="en-US" alt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larger effect of heat loss by natural convection in the boundary in the solidification process compared to the melting </a:t>
            </a:r>
            <a:r>
              <a:rPr lang="en-US" altLang="en-US" sz="1000" dirty="0" smtClean="0">
                <a:latin typeface="Calibri" panose="020F0502020204030204" pitchFamily="34" charset="0"/>
                <a:cs typeface="Arial" panose="020B0604020202020204" pitchFamily="34" charset="0"/>
              </a:rPr>
              <a:t>process. </a:t>
            </a: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353564" y="9258013"/>
            <a:ext cx="3228964" cy="352530"/>
          </a:xfrm>
          <a:prstGeom prst="rect">
            <a:avLst/>
          </a:prstGeom>
          <a:noFill/>
        </p:spPr>
        <p:txBody>
          <a:bodyPr wrap="square" lIns="19047" tIns="9524" rIns="19047" bIns="9524">
            <a:spAutoFit/>
          </a:bodyPr>
          <a:lstStyle/>
          <a:p>
            <a:pPr defTabSz="91418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REFERENCES</a:t>
            </a:r>
            <a:r>
              <a:rPr lang="en-US" sz="10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:</a:t>
            </a:r>
          </a:p>
          <a:p>
            <a:pPr marL="107145" indent="-107145" defTabSz="914181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583" dirty="0" smtClean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M. M. EL IDI, M. </a:t>
            </a:r>
            <a:r>
              <a:rPr lang="en-US" sz="583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Karkri, Heating and cooling </a:t>
            </a:r>
            <a:r>
              <a:rPr lang="en-US" sz="583" dirty="0" smtClean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conditions </a:t>
            </a:r>
            <a:r>
              <a:rPr lang="en-US" sz="583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effects on the kinetic of phase change of PCM embedded in metal foam, Case Studies in Thermal Engineering 21 (2020) 100716</a:t>
            </a:r>
          </a:p>
        </p:txBody>
      </p:sp>
      <p:sp>
        <p:nvSpPr>
          <p:cNvPr id="4136" name="TextBox 25"/>
          <p:cNvSpPr txBox="1">
            <a:spLocks noChangeArrowheads="1"/>
          </p:cNvSpPr>
          <p:nvPr/>
        </p:nvSpPr>
        <p:spPr bwMode="auto">
          <a:xfrm>
            <a:off x="3646377" y="3548947"/>
            <a:ext cx="1332090" cy="13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750" b="1" dirty="0">
                <a:cs typeface="Arial" panose="020B0604020202020204" pitchFamily="34" charset="0"/>
              </a:rPr>
              <a:t>Figure 3</a:t>
            </a:r>
            <a:r>
              <a:rPr lang="en-US" altLang="en-US" sz="750" dirty="0">
                <a:cs typeface="Arial" panose="020B0604020202020204" pitchFamily="34" charset="0"/>
              </a:rPr>
              <a:t>. </a:t>
            </a:r>
            <a:r>
              <a:rPr lang="en-US" altLang="en-US" sz="750" dirty="0" err="1" smtClean="0">
                <a:cs typeface="Arial" panose="020B0604020202020204" pitchFamily="34" charset="0"/>
              </a:rPr>
              <a:t>Exp</a:t>
            </a:r>
            <a:r>
              <a:rPr lang="en-US" altLang="en-US" sz="750" dirty="0" smtClean="0">
                <a:cs typeface="Arial" panose="020B0604020202020204" pitchFamily="34" charset="0"/>
              </a:rPr>
              <a:t> Vs </a:t>
            </a:r>
            <a:r>
              <a:rPr lang="en-US" altLang="en-US" sz="750" dirty="0" err="1" smtClean="0">
                <a:cs typeface="Arial" panose="020B0604020202020204" pitchFamily="34" charset="0"/>
              </a:rPr>
              <a:t>Num</a:t>
            </a:r>
            <a:r>
              <a:rPr lang="en-US" altLang="en-US" sz="750" dirty="0">
                <a:cs typeface="Arial" panose="020B0604020202020204" pitchFamily="34" charset="0"/>
              </a:rPr>
              <a:t> </a:t>
            </a:r>
            <a:r>
              <a:rPr lang="en-US" altLang="en-US" sz="750" dirty="0" smtClean="0">
                <a:cs typeface="Arial" panose="020B0604020202020204" pitchFamily="34" charset="0"/>
              </a:rPr>
              <a:t>after 3600s</a:t>
            </a:r>
            <a:endParaRPr lang="en-US" altLang="en-US" sz="750" dirty="0">
              <a:cs typeface="Arial" panose="020B0604020202020204" pitchFamily="34" charset="0"/>
            </a:endParaRPr>
          </a:p>
        </p:txBody>
      </p:sp>
      <p:sp>
        <p:nvSpPr>
          <p:cNvPr id="4137" name="TextBox 26"/>
          <p:cNvSpPr txBox="1">
            <a:spLocks noChangeArrowheads="1"/>
          </p:cNvSpPr>
          <p:nvPr/>
        </p:nvSpPr>
        <p:spPr bwMode="auto">
          <a:xfrm>
            <a:off x="5117086" y="3534025"/>
            <a:ext cx="1380180" cy="13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750" b="1" dirty="0">
                <a:cs typeface="Arial" panose="020B0604020202020204" pitchFamily="34" charset="0"/>
              </a:rPr>
              <a:t>Figure 4</a:t>
            </a:r>
            <a:r>
              <a:rPr lang="en-US" altLang="en-US" sz="750" dirty="0">
                <a:cs typeface="Arial" panose="020B0604020202020204" pitchFamily="34" charset="0"/>
              </a:rPr>
              <a:t>. </a:t>
            </a:r>
            <a:r>
              <a:rPr lang="en-US" altLang="en-US" sz="750" dirty="0" err="1">
                <a:cs typeface="Arial" panose="020B0604020202020204" pitchFamily="34" charset="0"/>
              </a:rPr>
              <a:t>Exp</a:t>
            </a:r>
            <a:r>
              <a:rPr lang="en-US" altLang="en-US" sz="750" dirty="0">
                <a:cs typeface="Arial" panose="020B0604020202020204" pitchFamily="34" charset="0"/>
              </a:rPr>
              <a:t> Vs </a:t>
            </a:r>
            <a:r>
              <a:rPr lang="en-US" altLang="en-US" sz="750" dirty="0" err="1">
                <a:cs typeface="Arial" panose="020B0604020202020204" pitchFamily="34" charset="0"/>
              </a:rPr>
              <a:t>Num</a:t>
            </a:r>
            <a:r>
              <a:rPr lang="en-US" altLang="en-US" sz="750" dirty="0">
                <a:cs typeface="Arial" panose="020B0604020202020204" pitchFamily="34" charset="0"/>
              </a:rPr>
              <a:t> after </a:t>
            </a:r>
            <a:r>
              <a:rPr lang="en-US" altLang="en-US" sz="750" dirty="0" smtClean="0">
                <a:cs typeface="Arial" panose="020B0604020202020204" pitchFamily="34" charset="0"/>
              </a:rPr>
              <a:t>10800s</a:t>
            </a:r>
            <a:endParaRPr lang="en-US" altLang="en-US" sz="750" dirty="0">
              <a:cs typeface="Arial" panose="020B0604020202020204" pitchFamily="34" charset="0"/>
            </a:endParaRPr>
          </a:p>
        </p:txBody>
      </p:sp>
      <p:sp>
        <p:nvSpPr>
          <p:cNvPr id="25" name="TextBox 3"/>
          <p:cNvSpPr txBox="1">
            <a:spLocks noChangeArrowheads="1"/>
          </p:cNvSpPr>
          <p:nvPr/>
        </p:nvSpPr>
        <p:spPr bwMode="auto">
          <a:xfrm>
            <a:off x="393071" y="396227"/>
            <a:ext cx="6071857" cy="750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9047" tIns="9524" rIns="19047" bIns="9524" anchor="ctr" anchorCtr="0">
            <a:spAutoFit/>
          </a:bodyPr>
          <a:lstStyle/>
          <a:p>
            <a:pPr algn="ctr" defTabSz="913916" eaLnBrk="1" hangingPunct="1">
              <a:lnSpc>
                <a:spcPct val="150000"/>
              </a:lnSpc>
              <a:defRPr/>
            </a:pPr>
            <a:r>
              <a:rPr lang="en-US" sz="15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Melting and solidification behavior of PCM embedded in metal foam </a:t>
            </a:r>
          </a:p>
          <a:p>
            <a:pPr algn="ctr" defTabSz="913916" eaLnBrk="1" hangingPunct="1">
              <a:defRPr/>
            </a:pPr>
            <a:r>
              <a:rPr lang="en-US" sz="833" dirty="0" smtClean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M. M. EL IDI</a:t>
            </a:r>
            <a:r>
              <a:rPr lang="en-US" sz="833" baseline="30000" dirty="0" smtClean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1</a:t>
            </a:r>
            <a:r>
              <a:rPr lang="en-US" sz="833" dirty="0" smtClean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lang="en-US" sz="833" dirty="0">
                <a:latin typeface="Calibri" panose="020F0502020204030204" pitchFamily="34" charset="0"/>
                <a:cs typeface="Arial" panose="020B0604020202020204" pitchFamily="34" charset="0"/>
              </a:rPr>
              <a:t>M. </a:t>
            </a:r>
            <a:r>
              <a:rPr lang="en-US" sz="833" dirty="0" smtClean="0">
                <a:latin typeface="Calibri" panose="020F0502020204030204" pitchFamily="34" charset="0"/>
                <a:cs typeface="Arial" panose="020B0604020202020204" pitchFamily="34" charset="0"/>
              </a:rPr>
              <a:t>KARKRI</a:t>
            </a:r>
            <a:r>
              <a:rPr lang="en-US" sz="833" baseline="30000" dirty="0" smtClean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1</a:t>
            </a:r>
            <a:endParaRPr lang="en-US" sz="833" baseline="30000" dirty="0"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marL="228600" indent="-228600" algn="ctr" defTabSz="913916" eaLnBrk="1" hangingPunct="1">
              <a:buAutoNum type="arabicPeriod"/>
              <a:defRPr/>
            </a:pPr>
            <a:r>
              <a:rPr lang="fr-FR" sz="833" dirty="0" smtClean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Université </a:t>
            </a:r>
            <a:r>
              <a:rPr lang="fr-FR" sz="833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Paris Est, CERTES, 61 av. du général de Gaulle, 94010 Créteil Cedex, </a:t>
            </a:r>
            <a:r>
              <a:rPr lang="fr-FR" sz="833" dirty="0" smtClean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France</a:t>
            </a:r>
          </a:p>
          <a:p>
            <a:pPr algn="ctr" defTabSz="913916" eaLnBrk="1" hangingPunct="1">
              <a:defRPr/>
            </a:pPr>
            <a:r>
              <a:rPr lang="en-US" sz="833" dirty="0" smtClean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Corresponding author: moussa.elidi@gmail.com</a:t>
            </a:r>
            <a:endParaRPr lang="en-US" sz="833" dirty="0"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>
            <a:spLocks/>
          </p:cNvSpPr>
          <p:nvPr/>
        </p:nvSpPr>
        <p:spPr>
          <a:xfrm>
            <a:off x="163096" y="268100"/>
            <a:ext cx="6531987" cy="93698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704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190500" y="1333500"/>
            <a:ext cx="6477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066049" y="9636905"/>
            <a:ext cx="4458451" cy="2205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33" dirty="0">
                <a:solidFill>
                  <a:srgbClr val="0079C1"/>
                </a:solidFill>
                <a:latin typeface="Calibri" panose="020F0502020204030204" pitchFamily="34" charset="0"/>
              </a:rPr>
              <a:t>Excerpt from the Proceedings of the 2020 COMSOL </a:t>
            </a:r>
            <a:r>
              <a:rPr lang="en-US" sz="833" dirty="0" smtClean="0">
                <a:solidFill>
                  <a:srgbClr val="0079C1"/>
                </a:solidFill>
                <a:latin typeface="Calibri" panose="020F0502020204030204" pitchFamily="34" charset="0"/>
              </a:rPr>
              <a:t>Conference</a:t>
            </a:r>
            <a:endParaRPr lang="en-US" sz="833" dirty="0">
              <a:solidFill>
                <a:srgbClr val="0079C1"/>
              </a:solidFill>
              <a:latin typeface="Calibri" panose="020F0502020204030204" pitchFamily="34" charset="0"/>
            </a:endParaRPr>
          </a:p>
        </p:txBody>
      </p:sp>
      <p:sp>
        <p:nvSpPr>
          <p:cNvPr id="28" name="TextBox 6"/>
          <p:cNvSpPr txBox="1">
            <a:spLocks noChangeArrowheads="1"/>
          </p:cNvSpPr>
          <p:nvPr/>
        </p:nvSpPr>
        <p:spPr bwMode="auto">
          <a:xfrm>
            <a:off x="460240" y="3884966"/>
            <a:ext cx="2748690" cy="14042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3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000" b="1" dirty="0" smtClean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Experimental device</a:t>
            </a:r>
            <a:r>
              <a:rPr lang="en-US" altLang="en-US" sz="1000" dirty="0" smtClean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: </a:t>
            </a:r>
            <a:r>
              <a:rPr lang="en-US" altLang="en-US" sz="1000" dirty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The experimental apparatus consists of a </a:t>
            </a:r>
            <a:r>
              <a:rPr lang="en-US" altLang="en-US" sz="1000" dirty="0" smtClean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Paraffin RT27/ Aluminum foam (0,83, 40PPI) </a:t>
            </a:r>
            <a:r>
              <a:rPr lang="en-US" altLang="en-US" sz="1000" dirty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composite container, a heating resistor, a temperature data logger, a PID temperature controller, a computer and CCD camera. The PCM/Metal foam container is a rectangular </a:t>
            </a:r>
            <a:r>
              <a:rPr lang="en-US" altLang="en-US" sz="1000" dirty="0" smtClean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enclosure 150mmx150mmx10mm. </a:t>
            </a:r>
            <a:r>
              <a:rPr lang="en-US" altLang="en-US" sz="1000" dirty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In order to visualize the melt front evolution, photographs were taken at time intervals of 3minutes.</a:t>
            </a:r>
          </a:p>
        </p:txBody>
      </p:sp>
      <p:pic>
        <p:nvPicPr>
          <p:cNvPr id="29" name="Image 28"/>
          <p:cNvPicPr/>
          <p:nvPr/>
        </p:nvPicPr>
        <p:blipFill>
          <a:blip r:embed="rId4"/>
          <a:stretch>
            <a:fillRect/>
          </a:stretch>
        </p:blipFill>
        <p:spPr>
          <a:xfrm>
            <a:off x="442373" y="5266870"/>
            <a:ext cx="2748690" cy="1930549"/>
          </a:xfrm>
          <a:prstGeom prst="rect">
            <a:avLst/>
          </a:prstGeom>
        </p:spPr>
      </p:pic>
      <p:sp>
        <p:nvSpPr>
          <p:cNvPr id="30" name="TextBox 6"/>
          <p:cNvSpPr txBox="1">
            <a:spLocks noChangeArrowheads="1"/>
          </p:cNvSpPr>
          <p:nvPr/>
        </p:nvSpPr>
        <p:spPr bwMode="auto">
          <a:xfrm>
            <a:off x="432007" y="7402116"/>
            <a:ext cx="2748690" cy="327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3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000" b="1" dirty="0" smtClean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Physical model</a:t>
            </a:r>
            <a:r>
              <a:rPr lang="en-US" altLang="en-US" sz="1000" dirty="0" smtClean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: </a:t>
            </a:r>
            <a:r>
              <a:rPr lang="en-US" altLang="en-US" sz="1000" dirty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The physical problem to be tackled is illustrated in </a:t>
            </a:r>
            <a:r>
              <a:rPr lang="en-US" altLang="en-US" sz="1000" dirty="0" smtClean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the figure below.</a:t>
            </a:r>
            <a:endParaRPr lang="en-US" altLang="en-US" sz="1000" dirty="0">
              <a:latin typeface="Calibri" panose="020F0502020204030204" pitchFamily="34" charset="0"/>
              <a:ea typeface="Cambria" charset="0"/>
              <a:cs typeface="Arial" panose="020B0604020202020204" pitchFamily="34" charset="0"/>
            </a:endParaRPr>
          </a:p>
        </p:txBody>
      </p:sp>
      <p:pic>
        <p:nvPicPr>
          <p:cNvPr id="34" name="Image 33"/>
          <p:cNvPicPr/>
          <p:nvPr/>
        </p:nvPicPr>
        <p:blipFill>
          <a:blip r:embed="rId5"/>
          <a:stretch>
            <a:fillRect/>
          </a:stretch>
        </p:blipFill>
        <p:spPr>
          <a:xfrm>
            <a:off x="643325" y="7765145"/>
            <a:ext cx="2107083" cy="1659274"/>
          </a:xfrm>
          <a:prstGeom prst="rect">
            <a:avLst/>
          </a:prstGeom>
        </p:spPr>
      </p:pic>
      <p:pic>
        <p:nvPicPr>
          <p:cNvPr id="39" name="Image 38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2528" y="2681744"/>
            <a:ext cx="647700" cy="816969"/>
          </a:xfrm>
          <a:prstGeom prst="rect">
            <a:avLst/>
          </a:prstGeom>
        </p:spPr>
      </p:pic>
      <p:pic>
        <p:nvPicPr>
          <p:cNvPr id="40" name="Image 39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2744" y="2681743"/>
            <a:ext cx="642184" cy="816969"/>
          </a:xfrm>
          <a:prstGeom prst="rect">
            <a:avLst/>
          </a:prstGeom>
        </p:spPr>
      </p:pic>
      <p:pic>
        <p:nvPicPr>
          <p:cNvPr id="41" name="Image 40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6377" y="2686397"/>
            <a:ext cx="677456" cy="815592"/>
          </a:xfrm>
          <a:prstGeom prst="rect">
            <a:avLst/>
          </a:prstGeom>
        </p:spPr>
      </p:pic>
      <p:pic>
        <p:nvPicPr>
          <p:cNvPr id="42" name="Image 41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1736" y="2683121"/>
            <a:ext cx="647505" cy="815592"/>
          </a:xfrm>
          <a:prstGeom prst="rect">
            <a:avLst/>
          </a:prstGeom>
        </p:spPr>
      </p:pic>
      <p:graphicFrame>
        <p:nvGraphicFramePr>
          <p:cNvPr id="4" name="Obje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09538721"/>
              </p:ext>
            </p:extLst>
          </p:nvPr>
        </p:nvGraphicFramePr>
        <p:xfrm>
          <a:off x="3542561" y="6544053"/>
          <a:ext cx="1362075" cy="11268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42" name="Graph" r:id="rId10" imgW="4132800" imgH="2901600" progId="Origin50.Graph">
                  <p:embed/>
                </p:oleObj>
              </mc:Choice>
              <mc:Fallback>
                <p:oleObj name="Graph" r:id="rId10" imgW="4132800" imgH="2901600" progId="Origin50.Graph">
                  <p:embed/>
                  <p:pic>
                    <p:nvPicPr>
                      <p:cNvPr id="0" name="Object 7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42561" y="6544053"/>
                        <a:ext cx="1362075" cy="112682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83567965"/>
              </p:ext>
            </p:extLst>
          </p:nvPr>
        </p:nvGraphicFramePr>
        <p:xfrm>
          <a:off x="5040404" y="6577654"/>
          <a:ext cx="1379538" cy="10057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43" name="Graph" r:id="rId12" imgW="4132800" imgH="2901600" progId="Origin50.Graph">
                  <p:embed/>
                </p:oleObj>
              </mc:Choice>
              <mc:Fallback>
                <p:oleObj name="Graph" r:id="rId12" imgW="4132800" imgH="2901600" progId="Origin50.Graph">
                  <p:embed/>
                  <p:pic>
                    <p:nvPicPr>
                      <p:cNvPr id="0" name="Object 7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40404" y="6577654"/>
                        <a:ext cx="1379538" cy="100570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/>
          <p:cNvSpPr/>
          <p:nvPr/>
        </p:nvSpPr>
        <p:spPr>
          <a:xfrm>
            <a:off x="1691364" y="5528557"/>
            <a:ext cx="732072" cy="19345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900" b="1" dirty="0" smtClean="0">
                <a:solidFill>
                  <a:srgbClr val="00B050"/>
                </a:solidFill>
                <a:latin typeface="Book Antiqua" panose="02040602050305030304" pitchFamily="18" charset="0"/>
              </a:rPr>
              <a:t>Camera</a:t>
            </a:r>
            <a:endParaRPr lang="fr-FR" sz="900" b="1" dirty="0">
              <a:solidFill>
                <a:srgbClr val="00B050"/>
              </a:solidFill>
              <a:latin typeface="Book Antiqua" panose="02040602050305030304" pitchFamily="18" charset="0"/>
            </a:endParaRPr>
          </a:p>
        </p:txBody>
      </p:sp>
      <p:cxnSp>
        <p:nvCxnSpPr>
          <p:cNvPr id="11" name="Connecteur droit avec flèche 10"/>
          <p:cNvCxnSpPr/>
          <p:nvPr/>
        </p:nvCxnSpPr>
        <p:spPr>
          <a:xfrm flipH="1">
            <a:off x="1992223" y="5676237"/>
            <a:ext cx="65177" cy="193455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ctangle 50"/>
          <p:cNvSpPr/>
          <p:nvPr/>
        </p:nvSpPr>
        <p:spPr>
          <a:xfrm>
            <a:off x="2318221" y="5996778"/>
            <a:ext cx="732072" cy="19345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900" b="1" dirty="0" smtClean="0">
                <a:solidFill>
                  <a:srgbClr val="00B050"/>
                </a:solidFill>
                <a:latin typeface="Book Antiqua" panose="02040602050305030304" pitchFamily="18" charset="0"/>
              </a:rPr>
              <a:t>Computer</a:t>
            </a:r>
            <a:endParaRPr lang="fr-FR" sz="900" b="1" dirty="0">
              <a:solidFill>
                <a:srgbClr val="00B050"/>
              </a:solidFill>
              <a:latin typeface="Book Antiqua" panose="02040602050305030304" pitchFamily="18" charset="0"/>
            </a:endParaRPr>
          </a:p>
        </p:txBody>
      </p:sp>
      <p:cxnSp>
        <p:nvCxnSpPr>
          <p:cNvPr id="52" name="Connecteur droit avec flèche 51"/>
          <p:cNvCxnSpPr/>
          <p:nvPr/>
        </p:nvCxnSpPr>
        <p:spPr>
          <a:xfrm flipH="1">
            <a:off x="2684257" y="6203157"/>
            <a:ext cx="0" cy="201116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tangle 54"/>
          <p:cNvSpPr/>
          <p:nvPr/>
        </p:nvSpPr>
        <p:spPr>
          <a:xfrm>
            <a:off x="621125" y="6009702"/>
            <a:ext cx="1209106" cy="19345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900" b="1" dirty="0" smtClean="0">
                <a:solidFill>
                  <a:srgbClr val="00B050"/>
                </a:solidFill>
                <a:latin typeface="Book Antiqua" panose="02040602050305030304" pitchFamily="18" charset="0"/>
              </a:rPr>
              <a:t>PCM composite</a:t>
            </a:r>
            <a:endParaRPr lang="fr-FR" sz="900" b="1" dirty="0">
              <a:solidFill>
                <a:srgbClr val="00B050"/>
              </a:solidFill>
              <a:latin typeface="Book Antiqua" panose="02040602050305030304" pitchFamily="18" charset="0"/>
            </a:endParaRPr>
          </a:p>
        </p:txBody>
      </p:sp>
      <p:cxnSp>
        <p:nvCxnSpPr>
          <p:cNvPr id="56" name="Connecteur droit avec flèche 55"/>
          <p:cNvCxnSpPr>
            <a:stCxn id="55" idx="0"/>
          </p:cNvCxnSpPr>
          <p:nvPr/>
        </p:nvCxnSpPr>
        <p:spPr>
          <a:xfrm flipH="1" flipV="1">
            <a:off x="1066049" y="5779908"/>
            <a:ext cx="159629" cy="229794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7"/>
          <p:cNvSpPr txBox="1">
            <a:spLocks noChangeArrowheads="1"/>
          </p:cNvSpPr>
          <p:nvPr/>
        </p:nvSpPr>
        <p:spPr bwMode="auto">
          <a:xfrm>
            <a:off x="3558144" y="2389593"/>
            <a:ext cx="2901818" cy="327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3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0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Validation</a:t>
            </a:r>
            <a:r>
              <a:rPr lang="en-US" altLang="en-US" sz="1000" dirty="0" smtClean="0">
                <a:latin typeface="Calibri" panose="020F0502020204030204" pitchFamily="34" charset="0"/>
                <a:cs typeface="Arial" panose="020B0604020202020204" pitchFamily="34" charset="0"/>
              </a:rPr>
              <a:t>: Comparison between numerical results and experimental</a:t>
            </a: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62" name="Image 61"/>
          <p:cNvPicPr/>
          <p:nvPr/>
        </p:nvPicPr>
        <p:blipFill>
          <a:blip r:embed="rId14"/>
          <a:stretch>
            <a:fillRect/>
          </a:stretch>
        </p:blipFill>
        <p:spPr>
          <a:xfrm>
            <a:off x="3569053" y="4036979"/>
            <a:ext cx="1440000" cy="1080000"/>
          </a:xfrm>
          <a:prstGeom prst="rect">
            <a:avLst/>
          </a:prstGeom>
        </p:spPr>
      </p:pic>
      <p:pic>
        <p:nvPicPr>
          <p:cNvPr id="63" name="Image 62"/>
          <p:cNvPicPr/>
          <p:nvPr/>
        </p:nvPicPr>
        <p:blipFill>
          <a:blip r:embed="rId15"/>
          <a:stretch>
            <a:fillRect/>
          </a:stretch>
        </p:blipFill>
        <p:spPr>
          <a:xfrm>
            <a:off x="5142528" y="4039390"/>
            <a:ext cx="1440000" cy="1080000"/>
          </a:xfrm>
          <a:prstGeom prst="rect">
            <a:avLst/>
          </a:prstGeom>
        </p:spPr>
      </p:pic>
      <p:sp>
        <p:nvSpPr>
          <p:cNvPr id="64" name="TextBox 7"/>
          <p:cNvSpPr txBox="1">
            <a:spLocks noChangeArrowheads="1"/>
          </p:cNvSpPr>
          <p:nvPr/>
        </p:nvSpPr>
        <p:spPr bwMode="auto">
          <a:xfrm>
            <a:off x="3565214" y="3654012"/>
            <a:ext cx="2901818" cy="173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3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0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Results</a:t>
            </a:r>
            <a:r>
              <a:rPr lang="en-US" altLang="en-US" sz="1000" dirty="0" smtClean="0">
                <a:latin typeface="Calibri" panose="020F0502020204030204" pitchFamily="34" charset="0"/>
                <a:cs typeface="Arial" panose="020B0604020202020204" pitchFamily="34" charset="0"/>
              </a:rPr>
              <a:t>:</a:t>
            </a: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65" name="TextBox 7"/>
          <p:cNvSpPr txBox="1">
            <a:spLocks noChangeArrowheads="1"/>
          </p:cNvSpPr>
          <p:nvPr/>
        </p:nvSpPr>
        <p:spPr bwMode="auto">
          <a:xfrm>
            <a:off x="3542561" y="3840666"/>
            <a:ext cx="3095796" cy="173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3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000" dirty="0" smtClean="0">
                <a:latin typeface="Calibri" panose="020F0502020204030204" pitchFamily="34" charset="0"/>
                <a:cs typeface="Arial" panose="020B0604020202020204" pitchFamily="34" charset="0"/>
              </a:rPr>
              <a:t>The impact of metal foam on phase and temperature fields</a:t>
            </a: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66" name="TextBox 7"/>
          <p:cNvSpPr txBox="1">
            <a:spLocks noChangeArrowheads="1"/>
          </p:cNvSpPr>
          <p:nvPr/>
        </p:nvSpPr>
        <p:spPr bwMode="auto">
          <a:xfrm>
            <a:off x="3563110" y="5348569"/>
            <a:ext cx="3095796" cy="327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3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000" dirty="0" smtClean="0">
                <a:latin typeface="Calibri" panose="020F0502020204030204" pitchFamily="34" charset="0"/>
                <a:cs typeface="Arial" panose="020B0604020202020204" pitchFamily="34" charset="0"/>
              </a:rPr>
              <a:t>Heating and cooling conditions effects on the kinetic of phase change of PCM embedded in metal foam</a:t>
            </a: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67" name="TextBox 25"/>
          <p:cNvSpPr txBox="1">
            <a:spLocks noChangeArrowheads="1"/>
          </p:cNvSpPr>
          <p:nvPr/>
        </p:nvSpPr>
        <p:spPr bwMode="auto">
          <a:xfrm>
            <a:off x="3580977" y="5132714"/>
            <a:ext cx="1384253" cy="250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750" b="1" dirty="0">
                <a:cs typeface="Arial" panose="020B0604020202020204" pitchFamily="34" charset="0"/>
              </a:rPr>
              <a:t>Figure </a:t>
            </a:r>
            <a:r>
              <a:rPr lang="en-US" altLang="en-US" sz="750" b="1" dirty="0" smtClean="0">
                <a:cs typeface="Arial" panose="020B0604020202020204" pitchFamily="34" charset="0"/>
              </a:rPr>
              <a:t>5</a:t>
            </a:r>
            <a:r>
              <a:rPr lang="en-US" altLang="en-US" sz="750" dirty="0">
                <a:cs typeface="Arial" panose="020B0604020202020204" pitchFamily="34" charset="0"/>
              </a:rPr>
              <a:t>. Phase change and </a:t>
            </a:r>
            <a:endParaRPr lang="en-US" altLang="en-US" sz="750" dirty="0" smtClean="0">
              <a:cs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750" dirty="0" smtClean="0">
                <a:cs typeface="Arial" panose="020B0604020202020204" pitchFamily="34" charset="0"/>
              </a:rPr>
              <a:t>temperature fields </a:t>
            </a:r>
            <a:r>
              <a:rPr lang="en-US" altLang="en-US" sz="750" dirty="0">
                <a:cs typeface="Arial" panose="020B0604020202020204" pitchFamily="34" charset="0"/>
              </a:rPr>
              <a:t>RT27</a:t>
            </a:r>
          </a:p>
        </p:txBody>
      </p:sp>
      <p:sp>
        <p:nvSpPr>
          <p:cNvPr id="68" name="TextBox 25"/>
          <p:cNvSpPr txBox="1">
            <a:spLocks noChangeArrowheads="1"/>
          </p:cNvSpPr>
          <p:nvPr/>
        </p:nvSpPr>
        <p:spPr bwMode="auto">
          <a:xfrm>
            <a:off x="5001407" y="5130908"/>
            <a:ext cx="1657499" cy="250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750" b="1" dirty="0">
                <a:cs typeface="Arial" panose="020B0604020202020204" pitchFamily="34" charset="0"/>
              </a:rPr>
              <a:t>Figure </a:t>
            </a:r>
            <a:r>
              <a:rPr lang="en-US" altLang="en-US" sz="750" b="1" dirty="0" smtClean="0">
                <a:cs typeface="Arial" panose="020B0604020202020204" pitchFamily="34" charset="0"/>
              </a:rPr>
              <a:t>6</a:t>
            </a:r>
            <a:r>
              <a:rPr lang="en-US" altLang="en-US" sz="750" dirty="0">
                <a:cs typeface="Arial" panose="020B0604020202020204" pitchFamily="34" charset="0"/>
              </a:rPr>
              <a:t>. Phase change and temperature </a:t>
            </a:r>
            <a:endParaRPr lang="en-US" altLang="en-US" sz="750" dirty="0" smtClean="0">
              <a:cs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750" dirty="0" smtClean="0">
                <a:cs typeface="Arial" panose="020B0604020202020204" pitchFamily="34" charset="0"/>
              </a:rPr>
              <a:t>field RT27- </a:t>
            </a:r>
            <a:r>
              <a:rPr lang="en-US" altLang="en-US" sz="750" dirty="0">
                <a:cs typeface="Arial" panose="020B0604020202020204" pitchFamily="34" charset="0"/>
              </a:rPr>
              <a:t>Metal foam composite</a:t>
            </a:r>
          </a:p>
        </p:txBody>
      </p:sp>
      <p:pic>
        <p:nvPicPr>
          <p:cNvPr id="72" name="Image 71"/>
          <p:cNvPicPr/>
          <p:nvPr/>
        </p:nvPicPr>
        <p:blipFill>
          <a:blip r:embed="rId16"/>
          <a:stretch>
            <a:fillRect/>
          </a:stretch>
        </p:blipFill>
        <p:spPr>
          <a:xfrm>
            <a:off x="5301702" y="5656953"/>
            <a:ext cx="1091287" cy="757088"/>
          </a:xfrm>
          <a:prstGeom prst="rect">
            <a:avLst/>
          </a:prstGeom>
        </p:spPr>
      </p:pic>
      <p:graphicFrame>
        <p:nvGraphicFramePr>
          <p:cNvPr id="73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69606747"/>
              </p:ext>
            </p:extLst>
          </p:nvPr>
        </p:nvGraphicFramePr>
        <p:xfrm>
          <a:off x="3646377" y="5743373"/>
          <a:ext cx="1607399" cy="4979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44" name="Equation" r:id="rId17" imgW="3149280" imgH="838080" progId="Equation.DSMT4">
                  <p:embed/>
                </p:oleObj>
              </mc:Choice>
              <mc:Fallback>
                <p:oleObj name="Equation" r:id="rId17" imgW="3149280" imgH="8380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46377" y="5743373"/>
                        <a:ext cx="1607399" cy="49796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4" name="TextBox 25"/>
          <p:cNvSpPr txBox="1">
            <a:spLocks noChangeArrowheads="1"/>
          </p:cNvSpPr>
          <p:nvPr/>
        </p:nvSpPr>
        <p:spPr bwMode="auto">
          <a:xfrm>
            <a:off x="5305268" y="6427222"/>
            <a:ext cx="1191026" cy="13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750" b="1" dirty="0">
                <a:cs typeface="Arial" panose="020B0604020202020204" pitchFamily="34" charset="0"/>
              </a:rPr>
              <a:t>Figure </a:t>
            </a:r>
            <a:r>
              <a:rPr lang="en-US" altLang="en-US" sz="750" b="1" dirty="0" smtClean="0">
                <a:cs typeface="Arial" panose="020B0604020202020204" pitchFamily="34" charset="0"/>
              </a:rPr>
              <a:t>7</a:t>
            </a:r>
            <a:r>
              <a:rPr lang="en-US" altLang="en-US" sz="750" dirty="0" smtClean="0">
                <a:cs typeface="Arial" panose="020B0604020202020204" pitchFamily="34" charset="0"/>
              </a:rPr>
              <a:t>. New physical model</a:t>
            </a:r>
            <a:endParaRPr lang="en-US" altLang="en-US" sz="750" dirty="0">
              <a:cs typeface="Arial" panose="020B0604020202020204" pitchFamily="34" charset="0"/>
            </a:endParaRPr>
          </a:p>
        </p:txBody>
      </p:sp>
      <p:sp>
        <p:nvSpPr>
          <p:cNvPr id="75" name="TextBox 25"/>
          <p:cNvSpPr txBox="1">
            <a:spLocks noChangeArrowheads="1"/>
          </p:cNvSpPr>
          <p:nvPr/>
        </p:nvSpPr>
        <p:spPr bwMode="auto">
          <a:xfrm>
            <a:off x="1075127" y="7214783"/>
            <a:ext cx="1199041" cy="13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750" b="1" dirty="0">
                <a:cs typeface="Arial" panose="020B0604020202020204" pitchFamily="34" charset="0"/>
              </a:rPr>
              <a:t>Figure </a:t>
            </a:r>
            <a:r>
              <a:rPr lang="en-US" altLang="en-US" sz="750" b="1" dirty="0" smtClean="0">
                <a:cs typeface="Arial" panose="020B0604020202020204" pitchFamily="34" charset="0"/>
              </a:rPr>
              <a:t>1</a:t>
            </a:r>
            <a:r>
              <a:rPr lang="en-US" altLang="en-US" sz="750" dirty="0" smtClean="0">
                <a:cs typeface="Arial" panose="020B0604020202020204" pitchFamily="34" charset="0"/>
              </a:rPr>
              <a:t>. Experimental device</a:t>
            </a:r>
            <a:endParaRPr lang="en-US" altLang="en-US" sz="750" dirty="0">
              <a:cs typeface="Arial" panose="020B0604020202020204" pitchFamily="34" charset="0"/>
            </a:endParaRPr>
          </a:p>
        </p:txBody>
      </p:sp>
      <p:sp>
        <p:nvSpPr>
          <p:cNvPr id="76" name="TextBox 25"/>
          <p:cNvSpPr txBox="1">
            <a:spLocks noChangeArrowheads="1"/>
          </p:cNvSpPr>
          <p:nvPr/>
        </p:nvSpPr>
        <p:spPr bwMode="auto">
          <a:xfrm>
            <a:off x="1197642" y="9407960"/>
            <a:ext cx="987444" cy="13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750" b="1" dirty="0">
                <a:cs typeface="Arial" panose="020B0604020202020204" pitchFamily="34" charset="0"/>
              </a:rPr>
              <a:t>Figure </a:t>
            </a:r>
            <a:r>
              <a:rPr lang="en-US" altLang="en-US" sz="750" b="1" dirty="0" smtClean="0">
                <a:cs typeface="Arial" panose="020B0604020202020204" pitchFamily="34" charset="0"/>
              </a:rPr>
              <a:t>2</a:t>
            </a:r>
            <a:r>
              <a:rPr lang="en-US" altLang="en-US" sz="750" dirty="0" smtClean="0">
                <a:cs typeface="Arial" panose="020B0604020202020204" pitchFamily="34" charset="0"/>
              </a:rPr>
              <a:t>. Physical model</a:t>
            </a:r>
            <a:endParaRPr lang="en-US" altLang="en-US" sz="750" dirty="0">
              <a:cs typeface="Arial" panose="020B0604020202020204" pitchFamily="34" charset="0"/>
            </a:endParaRPr>
          </a:p>
        </p:txBody>
      </p:sp>
      <p:sp>
        <p:nvSpPr>
          <p:cNvPr id="77" name="TextBox 25"/>
          <p:cNvSpPr txBox="1">
            <a:spLocks noChangeArrowheads="1"/>
          </p:cNvSpPr>
          <p:nvPr/>
        </p:nvSpPr>
        <p:spPr bwMode="auto">
          <a:xfrm>
            <a:off x="3523775" y="7635385"/>
            <a:ext cx="1585363" cy="250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750" b="1" dirty="0">
                <a:cs typeface="Arial" panose="020B0604020202020204" pitchFamily="34" charset="0"/>
              </a:rPr>
              <a:t>Figure 8</a:t>
            </a:r>
            <a:r>
              <a:rPr lang="en-US" altLang="en-US" sz="750" dirty="0" smtClean="0">
                <a:cs typeface="Arial" panose="020B0604020202020204" pitchFamily="34" charset="0"/>
              </a:rPr>
              <a:t>. </a:t>
            </a:r>
            <a:r>
              <a:rPr lang="en-US" altLang="en-US" sz="750" dirty="0">
                <a:cs typeface="Arial" panose="020B0604020202020204" pitchFamily="34" charset="0"/>
              </a:rPr>
              <a:t>Liquid fraction evolution with </a:t>
            </a:r>
            <a:endParaRPr lang="en-US" altLang="en-US" sz="750" dirty="0" smtClean="0">
              <a:cs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750" dirty="0" smtClean="0">
                <a:cs typeface="Arial" panose="020B0604020202020204" pitchFamily="34" charset="0"/>
              </a:rPr>
              <a:t>and without </a:t>
            </a:r>
            <a:r>
              <a:rPr lang="en-US" altLang="en-US" sz="750" dirty="0">
                <a:cs typeface="Arial" panose="020B0604020202020204" pitchFamily="34" charset="0"/>
              </a:rPr>
              <a:t>heat </a:t>
            </a:r>
            <a:r>
              <a:rPr lang="en-US" altLang="en-US" sz="750" dirty="0" smtClean="0">
                <a:cs typeface="Arial" panose="020B0604020202020204" pitchFamily="34" charset="0"/>
              </a:rPr>
              <a:t>loss</a:t>
            </a:r>
            <a:r>
              <a:rPr lang="en-US" altLang="en-US" sz="750" dirty="0">
                <a:cs typeface="Arial" panose="020B0604020202020204" pitchFamily="34" charset="0"/>
              </a:rPr>
              <a:t>,</a:t>
            </a:r>
            <a:r>
              <a:rPr lang="en-US" altLang="en-US" sz="750" dirty="0" smtClean="0">
                <a:cs typeface="Arial" panose="020B0604020202020204" pitchFamily="34" charset="0"/>
              </a:rPr>
              <a:t> constant</a:t>
            </a:r>
            <a:endParaRPr lang="en-US" altLang="en-US" sz="750" dirty="0">
              <a:cs typeface="Arial" panose="020B0604020202020204" pitchFamily="34" charset="0"/>
            </a:endParaRPr>
          </a:p>
        </p:txBody>
      </p:sp>
      <p:sp>
        <p:nvSpPr>
          <p:cNvPr id="78" name="TextBox 25"/>
          <p:cNvSpPr txBox="1">
            <a:spLocks noChangeArrowheads="1"/>
          </p:cNvSpPr>
          <p:nvPr/>
        </p:nvSpPr>
        <p:spPr bwMode="auto">
          <a:xfrm>
            <a:off x="4995233" y="7635385"/>
            <a:ext cx="1572540" cy="250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750" b="1" dirty="0">
                <a:cs typeface="Arial" panose="020B0604020202020204" pitchFamily="34" charset="0"/>
              </a:rPr>
              <a:t>Figure 9</a:t>
            </a:r>
            <a:r>
              <a:rPr lang="en-US" altLang="en-US" sz="750" dirty="0">
                <a:cs typeface="Arial" panose="020B0604020202020204" pitchFamily="34" charset="0"/>
              </a:rPr>
              <a:t>. Liquid fraction </a:t>
            </a:r>
            <a:r>
              <a:rPr lang="en-US" altLang="en-US" sz="750" dirty="0" smtClean="0">
                <a:cs typeface="Arial" panose="020B0604020202020204" pitchFamily="34" charset="0"/>
              </a:rPr>
              <a:t>evolution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750" dirty="0" smtClean="0">
                <a:cs typeface="Arial" panose="020B0604020202020204" pitchFamily="34" charset="0"/>
              </a:rPr>
              <a:t> </a:t>
            </a:r>
            <a:r>
              <a:rPr lang="en-US" altLang="en-US" sz="750" dirty="0">
                <a:cs typeface="Arial" panose="020B0604020202020204" pitchFamily="34" charset="0"/>
              </a:rPr>
              <a:t>with and without heat </a:t>
            </a:r>
            <a:r>
              <a:rPr lang="en-US" altLang="en-US" sz="750" dirty="0" smtClean="0">
                <a:cs typeface="Arial" panose="020B0604020202020204" pitchFamily="34" charset="0"/>
              </a:rPr>
              <a:t>loss, sinusoidal</a:t>
            </a:r>
            <a:endParaRPr lang="en-US" altLang="en-US" sz="750" dirty="0"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537</Words>
  <Application>Microsoft Office PowerPoint</Application>
  <PresentationFormat>Format A4 (210 x 297 mm)</PresentationFormat>
  <Paragraphs>33</Paragraphs>
  <Slides>1</Slides>
  <Notes>1</Notes>
  <HiddenSlides>1</HiddenSlides>
  <MMClips>0</MMClips>
  <ScaleCrop>false</ScaleCrop>
  <HeadingPairs>
    <vt:vector size="8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9" baseType="lpstr">
      <vt:lpstr>ＭＳ Ｐゴシック</vt:lpstr>
      <vt:lpstr>Arial</vt:lpstr>
      <vt:lpstr>Book Antiqua</vt:lpstr>
      <vt:lpstr>Calibri</vt:lpstr>
      <vt:lpstr>Cambria</vt:lpstr>
      <vt:lpstr>Office Theme</vt:lpstr>
      <vt:lpstr>Graph</vt:lpstr>
      <vt:lpstr>Equation</vt:lpstr>
      <vt:lpstr>Présentation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2012-02-06T09:32:21Z</dcterms:created>
  <dcterms:modified xsi:type="dcterms:W3CDTF">2020-09-18T15:14:00Z</dcterms:modified>
</cp:coreProperties>
</file>