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94" r:id="rId2"/>
    <p:sldId id="459" r:id="rId3"/>
    <p:sldId id="448" r:id="rId4"/>
    <p:sldId id="280" r:id="rId5"/>
    <p:sldId id="496" r:id="rId6"/>
    <p:sldId id="485" r:id="rId7"/>
    <p:sldId id="486" r:id="rId8"/>
    <p:sldId id="487" r:id="rId9"/>
    <p:sldId id="488" r:id="rId10"/>
    <p:sldId id="489" r:id="rId11"/>
    <p:sldId id="493" r:id="rId12"/>
    <p:sldId id="495" r:id="rId13"/>
    <p:sldId id="492" r:id="rId14"/>
    <p:sldId id="490" r:id="rId15"/>
    <p:sldId id="491" r:id="rId16"/>
  </p:sldIdLst>
  <p:sldSz cx="12192000" cy="6858000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utiger LT Com 55 Roman" pitchFamily="1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utiger LT Com 55 Roman" pitchFamily="1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utiger LT Com 55 Roman" pitchFamily="1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utiger LT Com 55 Roman" pitchFamily="1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utiger LT Com 55 Roman" pitchFamily="1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utiger LT Com 55 Roman" pitchFamily="1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utiger LT Com 55 Roman" pitchFamily="1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utiger LT Com 55 Roman" pitchFamily="1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utiger LT Com 55 Roman" pitchFamily="1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95" userDrawn="1">
          <p15:clr>
            <a:srgbClr val="A4A3A4"/>
          </p15:clr>
        </p15:guide>
        <p15:guide id="2" orient="horz" pos="240" userDrawn="1">
          <p15:clr>
            <a:srgbClr val="A4A3A4"/>
          </p15:clr>
        </p15:guide>
        <p15:guide id="3" pos="7293" userDrawn="1">
          <p15:clr>
            <a:srgbClr val="A4A3A4"/>
          </p15:clr>
        </p15:guide>
        <p15:guide id="4" pos="3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65" autoAdjust="0"/>
    <p:restoredTop sz="95332" autoAdjust="0"/>
  </p:normalViewPr>
  <p:slideViewPr>
    <p:cSldViewPr showGuides="1">
      <p:cViewPr varScale="1">
        <p:scale>
          <a:sx n="88" d="100"/>
          <a:sy n="88" d="100"/>
        </p:scale>
        <p:origin x="163" y="72"/>
      </p:cViewPr>
      <p:guideLst>
        <p:guide orient="horz" pos="3695"/>
        <p:guide orient="horz" pos="240"/>
        <p:guide pos="7293"/>
        <p:guide pos="3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152299" cy="15229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4BA1D-35DC-47C8-AFC1-B85A5C7E2F9D}" type="datetimeFigureOut">
              <a:rPr lang="de-DE" smtClean="0"/>
              <a:t>23.09.2020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AF8DD-39A1-46E4-9A2A-2D1CF04DA1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57595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EB54B4-3E36-49AA-9D19-624C3CADE820}" type="datetimeFigureOut">
              <a:rPr lang="de-DE" smtClean="0"/>
              <a:t>23.09.2020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9ECB7-114E-4543-A203-DA132F8098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9552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791C6C-DFD6-46E0-AF34-FDF128D154D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299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9ECB7-114E-4543-A203-DA132F8098DE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004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9ECB7-114E-4543-A203-DA132F8098DE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71397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9ECB7-114E-4543-A203-DA132F8098DE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95230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9ECB7-114E-4543-A203-DA132F8098DE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2364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9ECB7-114E-4543-A203-DA132F8098DE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0464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9ECB7-114E-4543-A203-DA132F8098D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8739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9ECB7-114E-4543-A203-DA132F8098DE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5673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9ECB7-114E-4543-A203-DA132F8098DE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05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9ECB7-114E-4543-A203-DA132F8098DE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73932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9ECB7-114E-4543-A203-DA132F8098DE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1094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9ECB7-114E-4543-A203-DA132F8098DE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85546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791C6C-DFD6-46E0-AF34-FDF128D154D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9273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3834" y="534989"/>
            <a:ext cx="10964333" cy="1044575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de-DE" altLang="de-DE" noProof="0" smtClean="0"/>
              <a:t>Mastertitelformat bearbeiten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3834" y="1754188"/>
            <a:ext cx="10964333" cy="5397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altLang="de-DE" noProof="0" smtClean="0"/>
              <a:t>Master-Untertitelformat bearbeiten</a:t>
            </a:r>
          </a:p>
        </p:txBody>
      </p:sp>
      <p:sp>
        <p:nvSpPr>
          <p:cNvPr id="3084" name="Line 12"/>
          <p:cNvSpPr>
            <a:spLocks noChangeShapeType="1"/>
          </p:cNvSpPr>
          <p:nvPr userDrawn="1"/>
        </p:nvSpPr>
        <p:spPr bwMode="auto">
          <a:xfrm>
            <a:off x="613834" y="476250"/>
            <a:ext cx="10964333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85" name="Line 13"/>
          <p:cNvSpPr>
            <a:spLocks noChangeShapeType="1"/>
          </p:cNvSpPr>
          <p:nvPr userDrawn="1"/>
        </p:nvSpPr>
        <p:spPr bwMode="auto">
          <a:xfrm>
            <a:off x="613834" y="2457450"/>
            <a:ext cx="10964333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86" name="Line 14"/>
          <p:cNvSpPr>
            <a:spLocks noChangeShapeType="1"/>
          </p:cNvSpPr>
          <p:nvPr userDrawn="1"/>
        </p:nvSpPr>
        <p:spPr bwMode="auto">
          <a:xfrm>
            <a:off x="613834" y="6113463"/>
            <a:ext cx="10964333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91" name="Text Box 19"/>
          <p:cNvSpPr txBox="1">
            <a:spLocks noChangeArrowheads="1"/>
          </p:cNvSpPr>
          <p:nvPr userDrawn="1"/>
        </p:nvSpPr>
        <p:spPr bwMode="auto">
          <a:xfrm>
            <a:off x="1800014" y="6442941"/>
            <a:ext cx="2400300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de-DE" altLang="de-DE" sz="800">
                <a:solidFill>
                  <a:schemeClr val="bg2"/>
                </a:solidFill>
              </a:rPr>
              <a:t>© Fraunhofer UMSICHT </a:t>
            </a:r>
          </a:p>
        </p:txBody>
      </p:sp>
      <p:pic>
        <p:nvPicPr>
          <p:cNvPr id="3094" name="Picture 22" descr="umsicht"/>
          <p:cNvPicPr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364" y="6297615"/>
            <a:ext cx="1418400" cy="38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/>
          <p:cNvPicPr>
            <a:picLocks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24" y="6200514"/>
            <a:ext cx="759600" cy="5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171" y="6226325"/>
            <a:ext cx="1349657" cy="5504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1737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7084" y="382589"/>
            <a:ext cx="2741083" cy="54832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13833" y="382589"/>
            <a:ext cx="8020051" cy="54832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2935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pic>
        <p:nvPicPr>
          <p:cNvPr id="1945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66" y="6201625"/>
            <a:ext cx="759991" cy="559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16"/>
          <p:cNvSpPr txBox="1">
            <a:spLocks noChangeArrowheads="1"/>
          </p:cNvSpPr>
          <p:nvPr userDrawn="1"/>
        </p:nvSpPr>
        <p:spPr bwMode="auto">
          <a:xfrm>
            <a:off x="1800421" y="6442941"/>
            <a:ext cx="1803380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de-DE" altLang="de-DE" sz="800" dirty="0">
                <a:solidFill>
                  <a:schemeClr val="bg2"/>
                </a:solidFill>
              </a:rPr>
              <a:t>© Fraunhofer UMSICHT </a:t>
            </a: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171" y="6227786"/>
            <a:ext cx="1349657" cy="550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150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822569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13834" y="1773239"/>
            <a:ext cx="5380567" cy="4092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1" y="1773239"/>
            <a:ext cx="5380567" cy="4092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724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7759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0824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6681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25929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754951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3834" y="382588"/>
            <a:ext cx="1096433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3834" y="1773239"/>
            <a:ext cx="10964333" cy="409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Mastertextformat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613834" y="6113463"/>
            <a:ext cx="10964333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1042" name="Picture 18" descr="umsicht"/>
          <p:cNvPicPr>
            <a:picLocks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364" y="6297614"/>
            <a:ext cx="1418400" cy="38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1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1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1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1" charset="0"/>
        </a:defRPr>
      </a:lvl9pPr>
    </p:titleStyle>
    <p:bodyStyle>
      <a:lvl1pPr algn="l" rtl="0" fontAlgn="base">
        <a:spcBef>
          <a:spcPct val="0"/>
        </a:spcBef>
        <a:spcAft>
          <a:spcPct val="40000"/>
        </a:spcAft>
        <a:buClr>
          <a:schemeClr val="tx2"/>
        </a:buClr>
        <a:buFont typeface="Wingdings" pitchFamily="1" charset="2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6700" algn="l" rtl="0" fontAlgn="base">
        <a:spcBef>
          <a:spcPct val="0"/>
        </a:spcBef>
        <a:spcAft>
          <a:spcPct val="40000"/>
        </a:spcAft>
        <a:buClr>
          <a:schemeClr val="tx2"/>
        </a:buClr>
        <a:buFont typeface="Wingdings" pitchFamily="1" charset="2"/>
        <a:buChar char="n"/>
        <a:defRPr>
          <a:solidFill>
            <a:schemeClr val="tx1"/>
          </a:solidFill>
          <a:latin typeface="+mn-lt"/>
        </a:defRPr>
      </a:lvl2pPr>
      <a:lvl3pPr marL="531813" indent="-261938" algn="l" rtl="0" fontAlgn="base">
        <a:spcBef>
          <a:spcPct val="0"/>
        </a:spcBef>
        <a:spcAft>
          <a:spcPct val="40000"/>
        </a:spcAft>
        <a:buClr>
          <a:schemeClr val="bg2"/>
        </a:buClr>
        <a:buFont typeface="Wingdings" pitchFamily="1" charset="2"/>
        <a:buChar char="n"/>
        <a:defRPr>
          <a:solidFill>
            <a:schemeClr val="tx1"/>
          </a:solidFill>
          <a:latin typeface="+mn-lt"/>
        </a:defRPr>
      </a:lvl3pPr>
      <a:lvl4pPr marL="800100" indent="-266700" algn="l" rtl="0" fontAlgn="base">
        <a:spcBef>
          <a:spcPct val="0"/>
        </a:spcBef>
        <a:spcAft>
          <a:spcPct val="40000"/>
        </a:spcAft>
        <a:buClr>
          <a:schemeClr val="bg2"/>
        </a:buClr>
        <a:buFont typeface="Wingdings" pitchFamily="1" charset="2"/>
        <a:buChar char="n"/>
        <a:defRPr>
          <a:solidFill>
            <a:schemeClr val="tx1"/>
          </a:solidFill>
          <a:latin typeface="+mn-lt"/>
        </a:defRPr>
      </a:lvl4pPr>
      <a:lvl5pPr marL="1079500" indent="-277813" algn="l" rtl="0" fontAlgn="base">
        <a:spcBef>
          <a:spcPct val="0"/>
        </a:spcBef>
        <a:spcAft>
          <a:spcPct val="40000"/>
        </a:spcAft>
        <a:buClr>
          <a:schemeClr val="bg2"/>
        </a:buClr>
        <a:buFont typeface="Wingdings" pitchFamily="1" charset="2"/>
        <a:buChar char="n"/>
        <a:defRPr>
          <a:solidFill>
            <a:schemeClr val="tx1"/>
          </a:solidFill>
          <a:latin typeface="+mn-lt"/>
        </a:defRPr>
      </a:lvl5pPr>
      <a:lvl6pPr marL="1536700" indent="-277813" algn="l" rtl="0" fontAlgn="base">
        <a:spcBef>
          <a:spcPct val="0"/>
        </a:spcBef>
        <a:spcAft>
          <a:spcPct val="40000"/>
        </a:spcAft>
        <a:buClr>
          <a:schemeClr val="bg2"/>
        </a:buClr>
        <a:buFont typeface="Wingdings" pitchFamily="1" charset="2"/>
        <a:buChar char="n"/>
        <a:defRPr>
          <a:solidFill>
            <a:schemeClr val="tx1"/>
          </a:solidFill>
          <a:latin typeface="+mn-lt"/>
        </a:defRPr>
      </a:lvl6pPr>
      <a:lvl7pPr marL="1993900" indent="-277813" algn="l" rtl="0" fontAlgn="base">
        <a:spcBef>
          <a:spcPct val="0"/>
        </a:spcBef>
        <a:spcAft>
          <a:spcPct val="40000"/>
        </a:spcAft>
        <a:buClr>
          <a:schemeClr val="bg2"/>
        </a:buClr>
        <a:buFont typeface="Wingdings" pitchFamily="1" charset="2"/>
        <a:buChar char="n"/>
        <a:defRPr>
          <a:solidFill>
            <a:schemeClr val="tx1"/>
          </a:solidFill>
          <a:latin typeface="+mn-lt"/>
        </a:defRPr>
      </a:lvl7pPr>
      <a:lvl8pPr marL="2451100" indent="-277813" algn="l" rtl="0" fontAlgn="base">
        <a:spcBef>
          <a:spcPct val="0"/>
        </a:spcBef>
        <a:spcAft>
          <a:spcPct val="40000"/>
        </a:spcAft>
        <a:buClr>
          <a:schemeClr val="bg2"/>
        </a:buClr>
        <a:buFont typeface="Wingdings" pitchFamily="1" charset="2"/>
        <a:buChar char="n"/>
        <a:defRPr>
          <a:solidFill>
            <a:schemeClr val="tx1"/>
          </a:solidFill>
          <a:latin typeface="+mn-lt"/>
        </a:defRPr>
      </a:lvl8pPr>
      <a:lvl9pPr marL="2908300" indent="-277813" algn="l" rtl="0" fontAlgn="base">
        <a:spcBef>
          <a:spcPct val="0"/>
        </a:spcBef>
        <a:spcAft>
          <a:spcPct val="40000"/>
        </a:spcAft>
        <a:buClr>
          <a:schemeClr val="bg2"/>
        </a:buClr>
        <a:buFont typeface="Wingdings" pitchFamily="1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6.png"/><Relationship Id="rId5" Type="http://schemas.openxmlformats.org/officeDocument/2006/relationships/image" Target="../media/image13.jpeg"/><Relationship Id="rId4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6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6.png"/><Relationship Id="rId5" Type="http://schemas.openxmlformats.org/officeDocument/2006/relationships/image" Target="../media/image16.jpg"/><Relationship Id="rId4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hyperlink" Target="http://dx.doi.org/10.1002/cite.202000068" TargetMode="External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6.png"/><Relationship Id="rId5" Type="http://schemas.openxmlformats.org/officeDocument/2006/relationships/image" Target="../media/image9.jpeg"/><Relationship Id="rId4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media7.m4a"/><Relationship Id="rId7" Type="http://schemas.openxmlformats.org/officeDocument/2006/relationships/image" Target="../media/image6.png"/><Relationship Id="rId2" Type="http://schemas.microsoft.com/office/2007/relationships/media" Target="../media/media7.m4a"/><Relationship Id="rId1" Type="http://schemas.openxmlformats.org/officeDocument/2006/relationships/tags" Target="../tags/tag1.xml"/><Relationship Id="rId6" Type="http://schemas.openxmlformats.org/officeDocument/2006/relationships/image" Target="../media/image10.jpe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6.png"/><Relationship Id="rId5" Type="http://schemas.openxmlformats.org/officeDocument/2006/relationships/image" Target="../media/image11.jpg"/><Relationship Id="rId4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6.png"/><Relationship Id="rId5" Type="http://schemas.openxmlformats.org/officeDocument/2006/relationships/image" Target="../media/image12.jpg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4375" y="1579564"/>
            <a:ext cx="8223250" cy="714374"/>
          </a:xfrm>
        </p:spPr>
        <p:txBody>
          <a:bodyPr/>
          <a:lstStyle/>
          <a:p>
            <a:r>
              <a:rPr lang="de-DE" altLang="de-DE" dirty="0" smtClean="0"/>
              <a:t>Stefan Schlüter, Fraunhofer UMSICHT, Germany</a:t>
            </a:r>
          </a:p>
          <a:p>
            <a:r>
              <a:rPr lang="de-DE" altLang="de-DE" dirty="0" smtClean="0"/>
              <a:t>COMSOL Conference Europe, </a:t>
            </a:r>
            <a:r>
              <a:rPr lang="de-DE" altLang="de-DE" dirty="0" err="1" smtClean="0"/>
              <a:t>October</a:t>
            </a:r>
            <a:r>
              <a:rPr lang="de-DE" altLang="de-DE" dirty="0" smtClean="0"/>
              <a:t> 14-15, 2020, Online-Event</a:t>
            </a:r>
            <a:endParaRPr lang="de-DE" altLang="de-DE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altLang="de-DE" sz="2400" dirty="0" smtClean="0"/>
              <a:t>Simulation </a:t>
            </a:r>
            <a:r>
              <a:rPr lang="de-DE" altLang="de-DE" sz="2400" dirty="0" err="1" smtClean="0"/>
              <a:t>of</a:t>
            </a:r>
            <a:r>
              <a:rPr lang="de-DE" altLang="de-DE" sz="2400" dirty="0" smtClean="0"/>
              <a:t> Methanol </a:t>
            </a:r>
            <a:r>
              <a:rPr lang="de-DE" altLang="de-DE" sz="2400" dirty="0" err="1" smtClean="0"/>
              <a:t>and</a:t>
            </a:r>
            <a:r>
              <a:rPr lang="de-DE" altLang="de-DE" sz="2400" dirty="0" smtClean="0"/>
              <a:t> Urea </a:t>
            </a:r>
            <a:r>
              <a:rPr lang="de-DE" altLang="de-DE" sz="2400" dirty="0" err="1" smtClean="0"/>
              <a:t>Production</a:t>
            </a:r>
            <a:r>
              <a:rPr lang="de-DE" altLang="de-DE" sz="2400" dirty="0" smtClean="0"/>
              <a:t> </a:t>
            </a:r>
            <a:r>
              <a:rPr lang="de-DE" altLang="de-DE" sz="2400" dirty="0" err="1" smtClean="0"/>
              <a:t>from</a:t>
            </a:r>
            <a:r>
              <a:rPr lang="de-DE" altLang="de-DE" sz="2400" dirty="0" smtClean="0"/>
              <a:t> </a:t>
            </a:r>
            <a:r>
              <a:rPr lang="de-DE" altLang="de-DE" sz="2400" dirty="0" err="1" smtClean="0"/>
              <a:t>Catalytic</a:t>
            </a:r>
            <a:r>
              <a:rPr lang="de-DE" altLang="de-DE" sz="2400" dirty="0" smtClean="0"/>
              <a:t> </a:t>
            </a:r>
            <a:r>
              <a:rPr lang="de-DE" altLang="de-DE" sz="2400" dirty="0" err="1" smtClean="0"/>
              <a:t>Conversion</a:t>
            </a:r>
            <a:r>
              <a:rPr lang="de-DE" altLang="de-DE" sz="2400" dirty="0" smtClean="0"/>
              <a:t> </a:t>
            </a:r>
            <a:r>
              <a:rPr lang="de-DE" altLang="de-DE" sz="2400" dirty="0" err="1" smtClean="0"/>
              <a:t>of</a:t>
            </a:r>
            <a:r>
              <a:rPr lang="de-DE" altLang="de-DE" sz="2400" dirty="0" smtClean="0"/>
              <a:t> Steel Mill Gases</a:t>
            </a:r>
            <a:endParaRPr lang="de-DE" altLang="de-DE" sz="2400" baseline="30000" dirty="0"/>
          </a:p>
        </p:txBody>
      </p:sp>
      <p:pic>
        <p:nvPicPr>
          <p:cNvPr id="5" name="Inhaltsplatzhalter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80"/>
          <a:stretch/>
        </p:blipFill>
        <p:spPr>
          <a:xfrm>
            <a:off x="1984375" y="2487069"/>
            <a:ext cx="8223250" cy="3592366"/>
          </a:xfrm>
          <a:prstGeom prst="rect">
            <a:avLst/>
          </a:prstGeom>
        </p:spPr>
      </p:pic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552238" y="62182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315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847"/>
    </mc:Choice>
    <mc:Fallback xmlns="">
      <p:transition spd="slow" advTm="168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err="1" smtClean="0"/>
              <a:t>Accumulated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Results</a:t>
            </a:r>
            <a:r>
              <a:rPr lang="de-DE" altLang="de-DE" dirty="0" smtClean="0"/>
              <a:t> – Methanol </a:t>
            </a:r>
            <a:r>
              <a:rPr lang="de-DE" altLang="de-DE" dirty="0" err="1" smtClean="0"/>
              <a:t>Process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Simulations</a:t>
            </a:r>
            <a:endParaRPr lang="de-DE" altLang="de-DE" dirty="0">
              <a:solidFill>
                <a:schemeClr val="tx2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627" y="900880"/>
            <a:ext cx="8071848" cy="5125380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552238" y="62182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62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"/>
    </mc:Choice>
    <mc:Fallback xmlns="">
      <p:transition spd="slow" advTm="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4375" y="337462"/>
            <a:ext cx="8223250" cy="350157"/>
          </a:xfrm>
        </p:spPr>
        <p:txBody>
          <a:bodyPr/>
          <a:lstStyle/>
          <a:p>
            <a:pPr algn="ctr"/>
            <a:r>
              <a:rPr lang="de-DE" sz="2000" dirty="0" err="1" smtClean="0"/>
              <a:t>Process</a:t>
            </a:r>
            <a:r>
              <a:rPr lang="de-DE" sz="2000" dirty="0" smtClean="0"/>
              <a:t> </a:t>
            </a:r>
            <a:r>
              <a:rPr lang="de-DE" sz="2000" dirty="0" err="1" smtClean="0"/>
              <a:t>Concept</a:t>
            </a:r>
            <a:r>
              <a:rPr lang="de-DE" sz="2000" dirty="0" smtClean="0"/>
              <a:t> – </a:t>
            </a:r>
            <a:r>
              <a:rPr lang="de-DE" sz="2000" dirty="0" err="1" smtClean="0"/>
              <a:t>Ammonia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Urea Synthesis</a:t>
            </a:r>
            <a:endParaRPr lang="de-DE" altLang="de-DE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559" y="893083"/>
            <a:ext cx="8222515" cy="5196120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552238" y="62182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904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906"/>
    </mc:Choice>
    <mc:Fallback xmlns="">
      <p:transition spd="slow" advTm="369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Water</a:t>
            </a:r>
            <a:r>
              <a:rPr lang="de-DE" dirty="0" smtClean="0"/>
              <a:t>-Gas </a:t>
            </a:r>
            <a:r>
              <a:rPr lang="de-DE" dirty="0" err="1" smtClean="0"/>
              <a:t>Shift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3447069" y="1296814"/>
            <a:ext cx="4781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1"/>
                </a:solidFill>
              </a:rPr>
              <a:t>R8 = </a:t>
            </a:r>
            <a:r>
              <a:rPr lang="de-DE" dirty="0" err="1" smtClean="0">
                <a:solidFill>
                  <a:schemeClr val="accent1"/>
                </a:solidFill>
              </a:rPr>
              <a:t>process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dirty="0" err="1" smtClean="0">
                <a:solidFill>
                  <a:schemeClr val="accent1"/>
                </a:solidFill>
              </a:rPr>
              <a:t>model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dirty="0" err="1" smtClean="0">
                <a:solidFill>
                  <a:schemeClr val="accent1"/>
                </a:solidFill>
              </a:rPr>
              <a:t>water</a:t>
            </a:r>
            <a:r>
              <a:rPr lang="de-DE" dirty="0" smtClean="0">
                <a:solidFill>
                  <a:schemeClr val="accent1"/>
                </a:solidFill>
              </a:rPr>
              <a:t>-gas </a:t>
            </a:r>
            <a:r>
              <a:rPr lang="de-DE" dirty="0" err="1" smtClean="0">
                <a:solidFill>
                  <a:schemeClr val="accent1"/>
                </a:solidFill>
              </a:rPr>
              <a:t>shift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dirty="0" err="1" smtClean="0">
                <a:solidFill>
                  <a:schemeClr val="accent1"/>
                </a:solidFill>
              </a:rPr>
              <a:t>process</a:t>
            </a:r>
            <a:endParaRPr lang="de-DE" dirty="0">
              <a:solidFill>
                <a:schemeClr val="accent1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32" y="1984173"/>
            <a:ext cx="10920135" cy="3881611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552238" y="62182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67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555"/>
    </mc:Choice>
    <mc:Fallback xmlns="">
      <p:transition spd="slow" advTm="585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Urea </a:t>
            </a:r>
            <a:r>
              <a:rPr lang="de-DE" altLang="de-DE" dirty="0" err="1" smtClean="0"/>
              <a:t>Process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Concept</a:t>
            </a:r>
            <a:r>
              <a:rPr lang="de-DE" altLang="de-DE" dirty="0" smtClean="0"/>
              <a:t> </a:t>
            </a:r>
            <a:r>
              <a:rPr lang="de-DE" altLang="de-DE" dirty="0"/>
              <a:t>– </a:t>
            </a:r>
            <a:r>
              <a:rPr lang="de-DE" altLang="de-DE" dirty="0" smtClean="0"/>
              <a:t>Urea </a:t>
            </a:r>
            <a:r>
              <a:rPr lang="de-DE" altLang="de-DE" dirty="0" err="1" smtClean="0"/>
              <a:t>Production</a:t>
            </a:r>
            <a:endParaRPr lang="de-DE" altLang="de-DE" dirty="0">
              <a:solidFill>
                <a:schemeClr val="tx2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180" y="880452"/>
            <a:ext cx="8549640" cy="51816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3605475" y="4495094"/>
            <a:ext cx="233269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 anchorCtr="0">
            <a:spAutoFit/>
          </a:bodyPr>
          <a:lstStyle/>
          <a:p>
            <a:pPr algn="ctr"/>
            <a:r>
              <a:rPr lang="de-DE" sz="1400" dirty="0" smtClean="0"/>
              <a:t>Simulation </a:t>
            </a:r>
            <a:r>
              <a:rPr lang="de-DE" sz="1400" dirty="0"/>
              <a:t>21.1.-8.2. 2016</a:t>
            </a: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552238" y="62182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88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68"/>
    </mc:Choice>
    <mc:Fallback xmlns="">
      <p:transition spd="slow" advTm="309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94263" y="382588"/>
            <a:ext cx="8213362" cy="431800"/>
          </a:xfrm>
        </p:spPr>
        <p:txBody>
          <a:bodyPr/>
          <a:lstStyle/>
          <a:p>
            <a:r>
              <a:rPr lang="de-DE" altLang="de-DE" dirty="0" smtClean="0"/>
              <a:t>Summary</a:t>
            </a:r>
            <a:endParaRPr lang="de-DE" altLang="de-DE" dirty="0">
              <a:solidFill>
                <a:schemeClr val="tx2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4375" y="992216"/>
            <a:ext cx="8223250" cy="5025867"/>
          </a:xfrm>
        </p:spPr>
        <p:txBody>
          <a:bodyPr/>
          <a:lstStyle/>
          <a:p>
            <a:pPr>
              <a:spcAft>
                <a:spcPts val="1500"/>
              </a:spcAft>
            </a:pPr>
            <a:r>
              <a:rPr lang="de-DE" altLang="de-DE" dirty="0" smtClean="0">
                <a:solidFill>
                  <a:schemeClr val="accent1"/>
                </a:solidFill>
              </a:rPr>
              <a:t>Simulation </a:t>
            </a:r>
            <a:r>
              <a:rPr lang="de-DE" altLang="de-DE" dirty="0" err="1" smtClean="0">
                <a:solidFill>
                  <a:schemeClr val="accent1"/>
                </a:solidFill>
              </a:rPr>
              <a:t>models</a:t>
            </a:r>
            <a:r>
              <a:rPr lang="de-DE" altLang="de-DE" dirty="0" smtClean="0">
                <a:solidFill>
                  <a:schemeClr val="accent1"/>
                </a:solidFill>
              </a:rPr>
              <a:t> </a:t>
            </a:r>
            <a:r>
              <a:rPr lang="de-DE" altLang="de-DE" dirty="0" err="1" smtClean="0">
                <a:solidFill>
                  <a:schemeClr val="accent1"/>
                </a:solidFill>
              </a:rPr>
              <a:t>and</a:t>
            </a:r>
            <a:r>
              <a:rPr lang="de-DE" altLang="de-DE" dirty="0">
                <a:solidFill>
                  <a:schemeClr val="accent1"/>
                </a:solidFill>
              </a:rPr>
              <a:t> </a:t>
            </a:r>
            <a:r>
              <a:rPr lang="de-DE" altLang="de-DE" dirty="0" err="1" smtClean="0">
                <a:solidFill>
                  <a:schemeClr val="accent1"/>
                </a:solidFill>
              </a:rPr>
              <a:t>solution</a:t>
            </a:r>
            <a:r>
              <a:rPr lang="de-DE" altLang="de-DE" dirty="0" smtClean="0">
                <a:solidFill>
                  <a:schemeClr val="accent1"/>
                </a:solidFill>
              </a:rPr>
              <a:t> </a:t>
            </a:r>
            <a:r>
              <a:rPr lang="de-DE" altLang="de-DE" dirty="0" err="1" smtClean="0">
                <a:solidFill>
                  <a:schemeClr val="accent1"/>
                </a:solidFill>
              </a:rPr>
              <a:t>by</a:t>
            </a:r>
            <a:r>
              <a:rPr lang="de-DE" altLang="de-DE" dirty="0" smtClean="0">
                <a:solidFill>
                  <a:schemeClr val="accent1"/>
                </a:solidFill>
              </a:rPr>
              <a:t> COMSOL</a:t>
            </a:r>
            <a:r>
              <a:rPr lang="de-DE" altLang="de-DE" baseline="30000" dirty="0" smtClean="0">
                <a:solidFill>
                  <a:schemeClr val="accent1"/>
                </a:solidFill>
              </a:rPr>
              <a:t>®</a:t>
            </a:r>
          </a:p>
          <a:p>
            <a:pPr marL="342900" indent="-342900">
              <a:lnSpc>
                <a:spcPts val="2800"/>
              </a:lnSpc>
              <a:spcAft>
                <a:spcPts val="800"/>
              </a:spcAft>
              <a:buSzPct val="140000"/>
              <a:buFont typeface="Wingdings" panose="05000000000000000000" pitchFamily="2" charset="2"/>
              <a:buChar char="§"/>
            </a:pPr>
            <a:r>
              <a:rPr lang="de-DE" altLang="de-DE" dirty="0" err="1" smtClean="0"/>
              <a:t>Component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models</a:t>
            </a:r>
            <a:r>
              <a:rPr lang="de-DE" altLang="de-DE" dirty="0" smtClean="0"/>
              <a:t> in different </a:t>
            </a:r>
            <a:r>
              <a:rPr lang="de-DE" altLang="de-DE" dirty="0" err="1" smtClean="0"/>
              <a:t>levels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physical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detail</a:t>
            </a:r>
            <a:endParaRPr lang="de-DE" altLang="de-DE" dirty="0" smtClean="0"/>
          </a:p>
          <a:p>
            <a:pPr marL="342900" indent="-342900">
              <a:lnSpc>
                <a:spcPts val="2800"/>
              </a:lnSpc>
              <a:spcAft>
                <a:spcPts val="800"/>
              </a:spcAft>
              <a:buSzPct val="140000"/>
              <a:buFont typeface="Wingdings" panose="05000000000000000000" pitchFamily="2" charset="2"/>
              <a:buChar char="§"/>
            </a:pPr>
            <a:r>
              <a:rPr lang="de-DE" altLang="de-DE" dirty="0" smtClean="0"/>
              <a:t>Models </a:t>
            </a:r>
            <a:r>
              <a:rPr lang="de-DE" altLang="de-DE" dirty="0" err="1" smtClean="0"/>
              <a:t>are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coupled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to</a:t>
            </a:r>
            <a:r>
              <a:rPr lang="de-DE" altLang="de-DE" dirty="0" smtClean="0"/>
              <a:t> a large </a:t>
            </a:r>
            <a:r>
              <a:rPr lang="de-DE" altLang="de-DE" dirty="0" err="1" smtClean="0"/>
              <a:t>process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model</a:t>
            </a:r>
            <a:r>
              <a:rPr lang="de-DE" altLang="de-DE" dirty="0" smtClean="0"/>
              <a:t>, </a:t>
            </a:r>
            <a:r>
              <a:rPr lang="de-DE" altLang="de-DE" dirty="0" err="1" smtClean="0"/>
              <a:t>direct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simultanenous</a:t>
            </a:r>
            <a:r>
              <a:rPr lang="de-DE" altLang="de-DE" dirty="0" smtClean="0"/>
              <a:t> time </a:t>
            </a:r>
            <a:r>
              <a:rPr lang="de-DE" altLang="de-DE" dirty="0" err="1" smtClean="0"/>
              <a:t>dependent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solution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by</a:t>
            </a:r>
            <a:r>
              <a:rPr lang="de-DE" altLang="de-DE" dirty="0" smtClean="0"/>
              <a:t> BDF </a:t>
            </a:r>
            <a:r>
              <a:rPr lang="de-DE" altLang="de-DE" dirty="0" err="1" smtClean="0"/>
              <a:t>solver</a:t>
            </a:r>
            <a:endParaRPr lang="de-DE" altLang="de-DE" dirty="0"/>
          </a:p>
          <a:p>
            <a:pPr marL="342900" indent="-342900">
              <a:lnSpc>
                <a:spcPts val="2800"/>
              </a:lnSpc>
              <a:spcAft>
                <a:spcPts val="800"/>
              </a:spcAft>
              <a:buSzPct val="140000"/>
              <a:buFont typeface="Wingdings" panose="05000000000000000000" pitchFamily="2" charset="2"/>
              <a:buChar char="§"/>
            </a:pPr>
            <a:r>
              <a:rPr lang="de-DE" altLang="de-DE" dirty="0" err="1" smtClean="0"/>
              <a:t>Usage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a Fujitsu </a:t>
            </a:r>
            <a:r>
              <a:rPr lang="de-DE" altLang="de-DE" dirty="0" err="1" smtClean="0"/>
              <a:t>simulation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cluster</a:t>
            </a:r>
            <a:endParaRPr lang="de-DE" altLang="de-DE" dirty="0" smtClean="0"/>
          </a:p>
          <a:p>
            <a:pPr>
              <a:spcBef>
                <a:spcPts val="900"/>
              </a:spcBef>
              <a:spcAft>
                <a:spcPts val="1500"/>
              </a:spcAft>
            </a:pPr>
            <a:r>
              <a:rPr lang="de-DE" altLang="de-DE" dirty="0" err="1" smtClean="0">
                <a:solidFill>
                  <a:schemeClr val="accent1"/>
                </a:solidFill>
              </a:rPr>
              <a:t>Results</a:t>
            </a:r>
            <a:endParaRPr lang="de-DE" altLang="de-DE" dirty="0" smtClean="0">
              <a:solidFill>
                <a:schemeClr val="accent1"/>
              </a:solidFill>
            </a:endParaRPr>
          </a:p>
          <a:p>
            <a:pPr marL="342900" indent="-342900">
              <a:lnSpc>
                <a:spcPts val="2800"/>
              </a:lnSpc>
              <a:spcAft>
                <a:spcPts val="800"/>
              </a:spcAft>
              <a:buSzPct val="140000"/>
              <a:buFont typeface="Wingdings" panose="05000000000000000000" pitchFamily="2" charset="2"/>
              <a:buChar char="§"/>
            </a:pPr>
            <a:r>
              <a:rPr lang="de-DE" altLang="de-DE" dirty="0" err="1" smtClean="0"/>
              <a:t>Process</a:t>
            </a:r>
            <a:r>
              <a:rPr lang="de-DE" altLang="de-DE" dirty="0" smtClean="0"/>
              <a:t> </a:t>
            </a:r>
            <a:r>
              <a:rPr lang="de-DE" altLang="de-DE" dirty="0" err="1"/>
              <a:t>c</a:t>
            </a:r>
            <a:r>
              <a:rPr lang="de-DE" altLang="de-DE" dirty="0" err="1" smtClean="0"/>
              <a:t>oncepts</a:t>
            </a:r>
            <a:r>
              <a:rPr lang="de-DE" altLang="de-DE" dirty="0" smtClean="0"/>
              <a:t> JUMBO, INDUSTRIAL, COG</a:t>
            </a:r>
          </a:p>
          <a:p>
            <a:pPr marL="342900" indent="-342900">
              <a:lnSpc>
                <a:spcPts val="2800"/>
              </a:lnSpc>
              <a:spcAft>
                <a:spcPts val="800"/>
              </a:spcAft>
              <a:buSzPct val="140000"/>
              <a:buFont typeface="Wingdings" panose="05000000000000000000" pitchFamily="2" charset="2"/>
              <a:buChar char="§"/>
            </a:pPr>
            <a:r>
              <a:rPr lang="de-DE" altLang="de-DE" dirty="0" smtClean="0"/>
              <a:t>High CO</a:t>
            </a:r>
            <a:r>
              <a:rPr lang="de-DE" altLang="de-DE" baseline="-25000" dirty="0" smtClean="0"/>
              <a:t>2</a:t>
            </a:r>
            <a:r>
              <a:rPr lang="de-DE" altLang="de-DE" dirty="0"/>
              <a:t> </a:t>
            </a:r>
            <a:r>
              <a:rPr lang="de-DE" altLang="de-DE" dirty="0" err="1" smtClean="0"/>
              <a:t>recovery</a:t>
            </a:r>
            <a:r>
              <a:rPr lang="de-DE" altLang="de-DE" dirty="0"/>
              <a:t> </a:t>
            </a:r>
            <a:r>
              <a:rPr lang="de-DE" altLang="de-DE" dirty="0" err="1" smtClean="0"/>
              <a:t>up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to</a:t>
            </a:r>
            <a:r>
              <a:rPr lang="de-DE" altLang="de-DE" dirty="0" smtClean="0"/>
              <a:t> 90% </a:t>
            </a:r>
            <a:r>
              <a:rPr lang="de-DE" altLang="de-DE" dirty="0" err="1" smtClean="0"/>
              <a:t>with</a:t>
            </a:r>
            <a:r>
              <a:rPr lang="de-DE" altLang="de-DE" dirty="0" smtClean="0"/>
              <a:t> JUMBO </a:t>
            </a:r>
            <a:r>
              <a:rPr lang="de-DE" altLang="de-DE" dirty="0" err="1" smtClean="0"/>
              <a:t>concept</a:t>
            </a:r>
            <a:endParaRPr lang="de-DE" altLang="de-DE" dirty="0" smtClean="0"/>
          </a:p>
          <a:p>
            <a:pPr marL="342900" indent="-342900">
              <a:lnSpc>
                <a:spcPts val="2800"/>
              </a:lnSpc>
              <a:spcAft>
                <a:spcPts val="800"/>
              </a:spcAft>
              <a:buSzPct val="140000"/>
              <a:buFont typeface="Wingdings" panose="05000000000000000000" pitchFamily="2" charset="2"/>
              <a:buChar char="§"/>
            </a:pPr>
            <a:r>
              <a:rPr lang="de-DE" altLang="de-DE" dirty="0" smtClean="0"/>
              <a:t>Methanol </a:t>
            </a:r>
            <a:r>
              <a:rPr lang="de-DE" altLang="de-DE" dirty="0" err="1" smtClean="0"/>
              <a:t>production</a:t>
            </a:r>
            <a:r>
              <a:rPr lang="de-DE" altLang="de-DE" dirty="0" smtClean="0"/>
              <a:t> ca. 5 Mio. t/a </a:t>
            </a:r>
          </a:p>
          <a:p>
            <a:pPr marL="342900" indent="-342900">
              <a:lnSpc>
                <a:spcPts val="2800"/>
              </a:lnSpc>
              <a:spcAft>
                <a:spcPts val="800"/>
              </a:spcAft>
              <a:buSzPct val="140000"/>
              <a:buFont typeface="Wingdings" panose="05000000000000000000" pitchFamily="2" charset="2"/>
              <a:buChar char="§"/>
            </a:pPr>
            <a:r>
              <a:rPr lang="de-DE" altLang="de-DE" dirty="0" smtClean="0"/>
              <a:t>Urea </a:t>
            </a:r>
            <a:r>
              <a:rPr lang="de-DE" altLang="de-DE" dirty="0" err="1" smtClean="0"/>
              <a:t>production</a:t>
            </a:r>
            <a:r>
              <a:rPr lang="de-DE" altLang="de-DE" dirty="0" smtClean="0"/>
              <a:t> </a:t>
            </a:r>
            <a:r>
              <a:rPr lang="de-DE" altLang="de-DE" dirty="0"/>
              <a:t>ca. </a:t>
            </a:r>
            <a:r>
              <a:rPr lang="de-DE" altLang="de-DE" dirty="0" smtClean="0"/>
              <a:t>10 </a:t>
            </a:r>
            <a:r>
              <a:rPr lang="de-DE" altLang="de-DE" dirty="0"/>
              <a:t>Mio. </a:t>
            </a:r>
            <a:r>
              <a:rPr lang="de-DE" altLang="de-DE" dirty="0" smtClean="0"/>
              <a:t>t/a</a:t>
            </a:r>
          </a:p>
          <a:p>
            <a:pPr marL="342900" indent="-342900">
              <a:lnSpc>
                <a:spcPts val="2800"/>
              </a:lnSpc>
              <a:spcAft>
                <a:spcPts val="800"/>
              </a:spcAft>
              <a:buSzPct val="140000"/>
              <a:buFont typeface="Wingdings" panose="05000000000000000000" pitchFamily="2" charset="2"/>
              <a:buChar char="§"/>
            </a:pPr>
            <a:r>
              <a:rPr lang="de-DE" altLang="de-DE" dirty="0" err="1" smtClean="0"/>
              <a:t>Electrolysis</a:t>
            </a:r>
            <a:r>
              <a:rPr lang="de-DE" altLang="de-DE" dirty="0" smtClean="0"/>
              <a:t> power in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range</a:t>
            </a:r>
            <a:r>
              <a:rPr lang="de-DE" altLang="de-DE" dirty="0" smtClean="0"/>
              <a:t> 35-55 </a:t>
            </a:r>
            <a:r>
              <a:rPr lang="de-DE" altLang="de-DE" dirty="0" err="1" smtClean="0"/>
              <a:t>TWh</a:t>
            </a:r>
            <a:r>
              <a:rPr lang="de-DE" altLang="de-DE" dirty="0" smtClean="0"/>
              <a:t>/a</a:t>
            </a:r>
          </a:p>
          <a:p>
            <a:pPr marL="342900" indent="-342900">
              <a:lnSpc>
                <a:spcPts val="2800"/>
              </a:lnSpc>
              <a:spcAft>
                <a:spcPts val="800"/>
              </a:spcAft>
              <a:buSzPct val="140000"/>
              <a:buFont typeface="Wingdings" panose="05000000000000000000" pitchFamily="2" charset="2"/>
              <a:buChar char="§"/>
            </a:pPr>
            <a:endParaRPr lang="de-DE" altLang="de-DE" dirty="0"/>
          </a:p>
          <a:p>
            <a:pPr>
              <a:lnSpc>
                <a:spcPts val="2800"/>
              </a:lnSpc>
              <a:spcBef>
                <a:spcPts val="1000"/>
              </a:spcBef>
              <a:spcAft>
                <a:spcPts val="800"/>
              </a:spcAft>
              <a:buSzPct val="140000"/>
            </a:pPr>
            <a:endParaRPr lang="de-DE" altLang="de-DE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552238" y="62182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53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519"/>
    </mc:Choice>
    <mc:Fallback xmlns="">
      <p:transition spd="slow" advTm="585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588" y="2221634"/>
            <a:ext cx="2741382" cy="2121160"/>
          </a:xfrm>
          <a:prstGeom prst="rect">
            <a:avLst/>
          </a:prstGeom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err="1" smtClean="0"/>
              <a:t>Acknowledgements</a:t>
            </a:r>
            <a:endParaRPr lang="de-DE" altLang="de-DE" dirty="0">
              <a:solidFill>
                <a:schemeClr val="tx2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56432" y="1296814"/>
            <a:ext cx="5939213" cy="4112074"/>
          </a:xfrm>
        </p:spPr>
        <p:txBody>
          <a:bodyPr/>
          <a:lstStyle/>
          <a:p>
            <a:pPr algn="ctr">
              <a:spcAft>
                <a:spcPts val="1500"/>
              </a:spcAft>
            </a:pPr>
            <a:r>
              <a:rPr lang="de-DE" altLang="de-DE" dirty="0" smtClean="0">
                <a:solidFill>
                  <a:schemeClr val="accent1"/>
                </a:solidFill>
              </a:rPr>
              <a:t>Team</a:t>
            </a:r>
          </a:p>
          <a:p>
            <a:pPr algn="ctr">
              <a:lnSpc>
                <a:spcPct val="150000"/>
              </a:lnSpc>
              <a:spcAft>
                <a:spcPts val="500"/>
              </a:spcAft>
            </a:pPr>
            <a:r>
              <a:rPr lang="de-DE" altLang="de-DE" sz="1700" dirty="0">
                <a:sym typeface="Wingdings" panose="05000000000000000000" pitchFamily="2" charset="2"/>
              </a:rPr>
              <a:t>Torsten Hennig </a:t>
            </a:r>
            <a:r>
              <a:rPr lang="de-DE" altLang="de-DE" sz="1700" dirty="0" smtClean="0">
                <a:sym typeface="Wingdings" panose="05000000000000000000" pitchFamily="2" charset="2"/>
              </a:rPr>
              <a:t>(</a:t>
            </a:r>
            <a:r>
              <a:rPr lang="de-DE" altLang="de-DE" sz="1700" dirty="0" err="1">
                <a:sym typeface="Wingdings" panose="05000000000000000000" pitchFamily="2" charset="2"/>
              </a:rPr>
              <a:t>i</a:t>
            </a:r>
            <a:r>
              <a:rPr lang="de-DE" altLang="de-DE" sz="1700" dirty="0" err="1" smtClean="0">
                <a:sym typeface="Wingdings" panose="05000000000000000000" pitchFamily="2" charset="2"/>
              </a:rPr>
              <a:t>mplementation</a:t>
            </a:r>
            <a:r>
              <a:rPr lang="de-DE" altLang="de-DE" sz="1700" dirty="0" smtClean="0">
                <a:sym typeface="Wingdings" panose="05000000000000000000" pitchFamily="2" charset="2"/>
              </a:rPr>
              <a:t>)</a:t>
            </a:r>
            <a:endParaRPr lang="de-DE" altLang="de-DE" sz="1700" dirty="0">
              <a:sym typeface="Wingdings" panose="05000000000000000000" pitchFamily="2" charset="2"/>
            </a:endParaRPr>
          </a:p>
          <a:p>
            <a:pPr algn="ctr">
              <a:lnSpc>
                <a:spcPct val="150000"/>
              </a:lnSpc>
              <a:spcAft>
                <a:spcPts val="500"/>
              </a:spcAft>
            </a:pPr>
            <a:r>
              <a:rPr lang="de-DE" altLang="de-DE" sz="1700" dirty="0">
                <a:sym typeface="Wingdings" panose="05000000000000000000" pitchFamily="2" charset="2"/>
              </a:rPr>
              <a:t>Jürgen Grän-Heedfeld </a:t>
            </a:r>
            <a:r>
              <a:rPr lang="de-DE" altLang="de-DE" sz="1700" dirty="0" smtClean="0">
                <a:sym typeface="Wingdings" panose="05000000000000000000" pitchFamily="2" charset="2"/>
              </a:rPr>
              <a:t>(</a:t>
            </a:r>
            <a:r>
              <a:rPr lang="de-DE" altLang="de-DE" sz="1700" dirty="0" err="1" smtClean="0">
                <a:sym typeface="Wingdings" panose="05000000000000000000" pitchFamily="2" charset="2"/>
              </a:rPr>
              <a:t>reverse</a:t>
            </a:r>
            <a:r>
              <a:rPr lang="de-DE" altLang="de-DE" sz="1700" dirty="0" smtClean="0">
                <a:sym typeface="Wingdings" panose="05000000000000000000" pitchFamily="2" charset="2"/>
              </a:rPr>
              <a:t> </a:t>
            </a:r>
            <a:r>
              <a:rPr lang="de-DE" altLang="de-DE" sz="1700" dirty="0" err="1" smtClean="0">
                <a:sym typeface="Wingdings" panose="05000000000000000000" pitchFamily="2" charset="2"/>
              </a:rPr>
              <a:t>modeling</a:t>
            </a:r>
            <a:r>
              <a:rPr lang="de-DE" altLang="de-DE" sz="1700" dirty="0" smtClean="0">
                <a:sym typeface="Wingdings" panose="05000000000000000000" pitchFamily="2" charset="2"/>
              </a:rPr>
              <a:t>)</a:t>
            </a:r>
            <a:endParaRPr lang="de-DE" altLang="de-DE" sz="1700" dirty="0">
              <a:sym typeface="Wingdings" panose="05000000000000000000" pitchFamily="2" charset="2"/>
            </a:endParaRPr>
          </a:p>
          <a:p>
            <a:pPr algn="ctr">
              <a:lnSpc>
                <a:spcPct val="150000"/>
              </a:lnSpc>
              <a:spcAft>
                <a:spcPts val="500"/>
              </a:spcAft>
            </a:pPr>
            <a:r>
              <a:rPr lang="de-DE" altLang="de-DE" sz="1700" dirty="0">
                <a:sym typeface="Wingdings" panose="05000000000000000000" pitchFamily="2" charset="2"/>
              </a:rPr>
              <a:t>Christian Geitner </a:t>
            </a:r>
            <a:r>
              <a:rPr lang="de-DE" altLang="de-DE" sz="1700" dirty="0" smtClean="0">
                <a:sym typeface="Wingdings" panose="05000000000000000000" pitchFamily="2" charset="2"/>
              </a:rPr>
              <a:t>(</a:t>
            </a:r>
            <a:r>
              <a:rPr lang="de-DE" altLang="de-DE" sz="1700" dirty="0" err="1" smtClean="0">
                <a:sym typeface="Wingdings" panose="05000000000000000000" pitchFamily="2" charset="2"/>
              </a:rPr>
              <a:t>simulation</a:t>
            </a:r>
            <a:r>
              <a:rPr lang="de-DE" altLang="de-DE" sz="1700" dirty="0" smtClean="0">
                <a:sym typeface="Wingdings" panose="05000000000000000000" pitchFamily="2" charset="2"/>
              </a:rPr>
              <a:t>)</a:t>
            </a:r>
            <a:endParaRPr lang="de-DE" altLang="de-DE" sz="1700" dirty="0">
              <a:sym typeface="Wingdings" panose="05000000000000000000" pitchFamily="2" charset="2"/>
            </a:endParaRPr>
          </a:p>
          <a:p>
            <a:pPr algn="ctr">
              <a:lnSpc>
                <a:spcPct val="150000"/>
              </a:lnSpc>
              <a:spcAft>
                <a:spcPts val="500"/>
              </a:spcAft>
            </a:pPr>
            <a:r>
              <a:rPr lang="de-DE" altLang="de-DE" sz="1700" dirty="0">
                <a:sym typeface="Wingdings" panose="05000000000000000000" pitchFamily="2" charset="2"/>
              </a:rPr>
              <a:t>Thomas Bieseke </a:t>
            </a:r>
            <a:r>
              <a:rPr lang="de-DE" altLang="de-DE" sz="1700" dirty="0" smtClean="0">
                <a:sym typeface="Wingdings" panose="05000000000000000000" pitchFamily="2" charset="2"/>
              </a:rPr>
              <a:t>(</a:t>
            </a:r>
            <a:r>
              <a:rPr lang="de-DE" altLang="de-DE" sz="1700" dirty="0" err="1" smtClean="0">
                <a:sym typeface="Wingdings" panose="05000000000000000000" pitchFamily="2" charset="2"/>
              </a:rPr>
              <a:t>simulation</a:t>
            </a:r>
            <a:r>
              <a:rPr lang="de-DE" altLang="de-DE" sz="1700" dirty="0" smtClean="0">
                <a:sym typeface="Wingdings" panose="05000000000000000000" pitchFamily="2" charset="2"/>
              </a:rPr>
              <a:t> </a:t>
            </a:r>
            <a:r>
              <a:rPr lang="de-DE" altLang="de-DE" sz="1700" dirty="0" err="1" smtClean="0">
                <a:sym typeface="Wingdings" panose="05000000000000000000" pitchFamily="2" charset="2"/>
              </a:rPr>
              <a:t>cluster</a:t>
            </a:r>
            <a:r>
              <a:rPr lang="de-DE" altLang="de-DE" sz="1700" dirty="0" smtClean="0">
                <a:sym typeface="Wingdings" panose="05000000000000000000" pitchFamily="2" charset="2"/>
              </a:rPr>
              <a:t>)</a:t>
            </a:r>
            <a:endParaRPr lang="de-DE" altLang="de-DE" sz="1700" dirty="0">
              <a:sym typeface="Wingdings" panose="05000000000000000000" pitchFamily="2" charset="2"/>
            </a:endParaRPr>
          </a:p>
          <a:p>
            <a:pPr algn="ctr">
              <a:lnSpc>
                <a:spcPct val="150000"/>
              </a:lnSpc>
              <a:spcAft>
                <a:spcPts val="500"/>
              </a:spcAft>
            </a:pPr>
            <a:r>
              <a:rPr lang="de-DE" altLang="de-DE" sz="1700" dirty="0">
                <a:sym typeface="Wingdings" panose="05000000000000000000" pitchFamily="2" charset="2"/>
              </a:rPr>
              <a:t>Thorsten Wack, Torsten Müller </a:t>
            </a:r>
            <a:r>
              <a:rPr lang="de-DE" altLang="de-DE" sz="1700" dirty="0" smtClean="0">
                <a:sym typeface="Wingdings" panose="05000000000000000000" pitchFamily="2" charset="2"/>
              </a:rPr>
              <a:t>(</a:t>
            </a:r>
            <a:r>
              <a:rPr lang="de-DE" altLang="de-DE" sz="1700" dirty="0" err="1" smtClean="0">
                <a:sym typeface="Wingdings" panose="05000000000000000000" pitchFamily="2" charset="2"/>
              </a:rPr>
              <a:t>project</a:t>
            </a:r>
            <a:r>
              <a:rPr lang="de-DE" altLang="de-DE" sz="1700" dirty="0" smtClean="0">
                <a:sym typeface="Wingdings" panose="05000000000000000000" pitchFamily="2" charset="2"/>
              </a:rPr>
              <a:t> </a:t>
            </a:r>
            <a:r>
              <a:rPr lang="de-DE" altLang="de-DE" sz="1700" dirty="0" err="1" smtClean="0">
                <a:sym typeface="Wingdings" panose="05000000000000000000" pitchFamily="2" charset="2"/>
              </a:rPr>
              <a:t>management</a:t>
            </a:r>
            <a:r>
              <a:rPr lang="de-DE" altLang="de-DE" sz="1700" dirty="0" smtClean="0">
                <a:sym typeface="Wingdings" panose="05000000000000000000" pitchFamily="2" charset="2"/>
              </a:rPr>
              <a:t>)</a:t>
            </a:r>
            <a:endParaRPr lang="de-DE" altLang="de-DE" sz="1700" dirty="0">
              <a:sym typeface="Wingdings" panose="05000000000000000000" pitchFamily="2" charset="2"/>
            </a:endParaRPr>
          </a:p>
          <a:p>
            <a:pPr algn="ctr">
              <a:lnSpc>
                <a:spcPct val="150000"/>
              </a:lnSpc>
              <a:spcAft>
                <a:spcPts val="500"/>
              </a:spcAft>
            </a:pPr>
            <a:r>
              <a:rPr lang="de-DE" altLang="de-DE" sz="1700" dirty="0">
                <a:sym typeface="Wingdings" panose="05000000000000000000" pitchFamily="2" charset="2"/>
              </a:rPr>
              <a:t> Stefan Schlüter </a:t>
            </a:r>
            <a:r>
              <a:rPr lang="de-DE" altLang="de-DE" sz="1700" dirty="0" smtClean="0">
                <a:sym typeface="Wingdings" panose="05000000000000000000" pitchFamily="2" charset="2"/>
              </a:rPr>
              <a:t>(</a:t>
            </a:r>
            <a:r>
              <a:rPr lang="de-DE" altLang="de-DE" sz="1700" dirty="0" err="1" smtClean="0">
                <a:sym typeface="Wingdings" panose="05000000000000000000" pitchFamily="2" charset="2"/>
              </a:rPr>
              <a:t>model</a:t>
            </a:r>
            <a:r>
              <a:rPr lang="de-DE" altLang="de-DE" sz="1700" dirty="0" smtClean="0">
                <a:sym typeface="Wingdings" panose="05000000000000000000" pitchFamily="2" charset="2"/>
              </a:rPr>
              <a:t> </a:t>
            </a:r>
            <a:r>
              <a:rPr lang="de-DE" altLang="de-DE" sz="1700" dirty="0" err="1" smtClean="0">
                <a:sym typeface="Wingdings" panose="05000000000000000000" pitchFamily="2" charset="2"/>
              </a:rPr>
              <a:t>development</a:t>
            </a:r>
            <a:r>
              <a:rPr lang="de-DE" altLang="de-DE" sz="1700" dirty="0">
                <a:sym typeface="Wingdings" panose="05000000000000000000" pitchFamily="2" charset="2"/>
              </a:rPr>
              <a:t> </a:t>
            </a:r>
            <a:r>
              <a:rPr lang="de-DE" altLang="de-DE" sz="1700" dirty="0" smtClean="0">
                <a:sym typeface="Wingdings" panose="05000000000000000000" pitchFamily="2" charset="2"/>
              </a:rPr>
              <a:t>/ </a:t>
            </a:r>
            <a:r>
              <a:rPr lang="de-DE" altLang="de-DE" sz="1700" dirty="0" err="1" smtClean="0">
                <a:sym typeface="Wingdings" panose="05000000000000000000" pitchFamily="2" charset="2"/>
              </a:rPr>
              <a:t>speaker</a:t>
            </a:r>
            <a:r>
              <a:rPr lang="de-DE" altLang="de-DE" sz="1700" dirty="0" smtClean="0">
                <a:sym typeface="Wingdings" panose="05000000000000000000" pitchFamily="2" charset="2"/>
              </a:rPr>
              <a:t>)</a:t>
            </a:r>
          </a:p>
          <a:p>
            <a:pPr algn="ctr">
              <a:lnSpc>
                <a:spcPct val="150000"/>
              </a:lnSpc>
              <a:spcAft>
                <a:spcPts val="500"/>
              </a:spcAft>
            </a:pPr>
            <a:endParaRPr lang="de-DE" altLang="de-DE" sz="1700" dirty="0">
              <a:sym typeface="Wingdings" panose="05000000000000000000" pitchFamily="2" charset="2"/>
            </a:endParaRPr>
          </a:p>
          <a:p>
            <a:pPr algn="ctr">
              <a:lnSpc>
                <a:spcPct val="150000"/>
              </a:lnSpc>
              <a:spcAft>
                <a:spcPts val="500"/>
              </a:spcAft>
            </a:pPr>
            <a:r>
              <a:rPr lang="de-DE" altLang="de-DE" sz="1600" dirty="0" smtClean="0">
                <a:solidFill>
                  <a:schemeClr val="accent1"/>
                </a:solidFill>
              </a:rPr>
              <a:t>Open Access Paper</a:t>
            </a:r>
            <a:endParaRPr lang="de-DE" altLang="de-DE" sz="1600" dirty="0">
              <a:solidFill>
                <a:schemeClr val="accent1"/>
              </a:solidFill>
            </a:endParaRPr>
          </a:p>
          <a:p>
            <a:pPr algn="ctr">
              <a:lnSpc>
                <a:spcPct val="150000"/>
              </a:lnSpc>
              <a:spcAft>
                <a:spcPts val="500"/>
              </a:spcAft>
            </a:pPr>
            <a:endParaRPr lang="de-DE" altLang="de-DE" sz="1700" dirty="0">
              <a:sym typeface="Wingdings" panose="05000000000000000000" pitchFamily="2" charset="2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2848674" y="5408888"/>
            <a:ext cx="4154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de-DE" u="sng" dirty="0"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http://dx.doi.org/10.1002/cite.202000068</a:t>
            </a: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552238" y="62182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47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990"/>
    </mc:Choice>
    <mc:Fallback xmlns="">
      <p:transition spd="slow" advTm="159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Carbon2Chem</a:t>
            </a:r>
            <a:r>
              <a:rPr lang="de-DE" altLang="de-DE" baseline="30000" dirty="0" smtClean="0"/>
              <a:t>®</a:t>
            </a:r>
            <a:r>
              <a:rPr lang="de-DE" altLang="de-DE" dirty="0"/>
              <a:t> </a:t>
            </a:r>
            <a:r>
              <a:rPr lang="de-DE" altLang="de-DE" dirty="0" smtClean="0"/>
              <a:t>– Modeling </a:t>
            </a:r>
            <a:r>
              <a:rPr lang="de-DE" altLang="de-DE" dirty="0" err="1" smtClean="0"/>
              <a:t>Structure</a:t>
            </a:r>
            <a:endParaRPr lang="de-DE" altLang="de-DE" dirty="0">
              <a:solidFill>
                <a:schemeClr val="tx2"/>
              </a:solidFill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1713978" y="1449113"/>
            <a:ext cx="8494095" cy="4112073"/>
            <a:chOff x="553539" y="2364509"/>
            <a:chExt cx="7828461" cy="3579091"/>
          </a:xfrm>
        </p:grpSpPr>
        <p:sp>
          <p:nvSpPr>
            <p:cNvPr id="5" name="Abgerundetes Rechteck 4"/>
            <p:cNvSpPr/>
            <p:nvPr/>
          </p:nvSpPr>
          <p:spPr>
            <a:xfrm>
              <a:off x="914401" y="2364509"/>
              <a:ext cx="7467599" cy="457200"/>
            </a:xfrm>
            <a:prstGeom prst="roundRect">
              <a:avLst>
                <a:gd name="adj" fmla="val 8586"/>
              </a:avLst>
            </a:prstGeom>
            <a:solidFill>
              <a:srgbClr val="00B050"/>
            </a:solidFill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System Integration</a:t>
              </a:r>
              <a:endParaRPr lang="de-DE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" name="Abgerundetes Rechteck 5"/>
            <p:cNvSpPr/>
            <p:nvPr/>
          </p:nvSpPr>
          <p:spPr>
            <a:xfrm>
              <a:off x="5943600" y="3733800"/>
              <a:ext cx="2438400" cy="2209800"/>
            </a:xfrm>
            <a:prstGeom prst="roundRect">
              <a:avLst>
                <a:gd name="adj" fmla="val 2038"/>
              </a:avLst>
            </a:prstGeom>
            <a:solidFill>
              <a:srgbClr val="DE8D22"/>
            </a:solidFill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Chemical </a:t>
              </a:r>
              <a:r>
                <a:rPr lang="de-DE" dirty="0" err="1" smtClean="0">
                  <a:solidFill>
                    <a:schemeClr val="bg1"/>
                  </a:solidFill>
                  <a:latin typeface="Calibri" panose="020F0502020204030204" pitchFamily="34" charset="0"/>
                </a:rPr>
                <a:t>Processes</a:t>
              </a:r>
              <a:r>
                <a:rPr lang="de-DE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:</a:t>
              </a:r>
            </a:p>
            <a:p>
              <a:pPr algn="ctr"/>
              <a:endParaRPr lang="de-DE" dirty="0" smtClean="0">
                <a:solidFill>
                  <a:schemeClr val="bg1"/>
                </a:solidFill>
                <a:latin typeface="Calibri" panose="020F0502020204030204" pitchFamily="34" charset="0"/>
              </a:endParaRPr>
            </a:p>
            <a:p>
              <a:pPr algn="ctr"/>
              <a:r>
                <a:rPr lang="de-DE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Methanol,</a:t>
              </a:r>
            </a:p>
            <a:p>
              <a:pPr algn="ctr"/>
              <a:r>
                <a:rPr lang="de-DE" dirty="0" err="1" smtClean="0">
                  <a:solidFill>
                    <a:schemeClr val="tx1"/>
                  </a:solidFill>
                  <a:latin typeface="Calibri" panose="020F0502020204030204" pitchFamily="34" charset="0"/>
                </a:rPr>
                <a:t>Ammonia</a:t>
              </a:r>
              <a:r>
                <a:rPr lang="de-DE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 / Urea</a:t>
              </a:r>
            </a:p>
            <a:p>
              <a:pPr algn="ctr"/>
              <a:r>
                <a:rPr lang="de-DE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Higher </a:t>
              </a:r>
              <a:r>
                <a:rPr lang="de-DE" dirty="0" err="1" smtClean="0">
                  <a:solidFill>
                    <a:schemeClr val="tx1"/>
                  </a:solidFill>
                  <a:latin typeface="Calibri" panose="020F0502020204030204" pitchFamily="34" charset="0"/>
                </a:rPr>
                <a:t>Alcohols</a:t>
              </a:r>
              <a:endParaRPr lang="de-DE" dirty="0" smtClean="0">
                <a:solidFill>
                  <a:schemeClr val="tx1"/>
                </a:solidFill>
                <a:latin typeface="Calibri" panose="020F0502020204030204" pitchFamily="34" charset="0"/>
              </a:endParaRPr>
            </a:p>
            <a:p>
              <a:pPr algn="ctr"/>
              <a:r>
                <a:rPr lang="de-DE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Polycarbonate</a:t>
              </a:r>
              <a:endParaRPr lang="de-DE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" name="Abgerundetes Rechteck 6"/>
            <p:cNvSpPr/>
            <p:nvPr/>
          </p:nvSpPr>
          <p:spPr>
            <a:xfrm>
              <a:off x="2142836" y="5105400"/>
              <a:ext cx="1905000" cy="838200"/>
            </a:xfrm>
            <a:prstGeom prst="roundRect">
              <a:avLst>
                <a:gd name="adj" fmla="val 5648"/>
              </a:avLst>
            </a:prstGeom>
            <a:solidFill>
              <a:srgbClr val="0070C0"/>
            </a:solidFill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Gas </a:t>
              </a:r>
              <a:r>
                <a:rPr lang="de-DE" dirty="0" err="1" smtClean="0">
                  <a:solidFill>
                    <a:schemeClr val="bg1"/>
                  </a:solidFill>
                  <a:latin typeface="Calibri" panose="020F0502020204030204" pitchFamily="34" charset="0"/>
                </a:rPr>
                <a:t>Cleaning</a:t>
              </a:r>
              <a:r>
                <a:rPr lang="de-DE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 &amp;</a:t>
              </a:r>
              <a:endParaRPr lang="de-DE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  <a:p>
              <a:pPr algn="ctr"/>
              <a:r>
                <a:rPr lang="de-DE" dirty="0" err="1" smtClean="0">
                  <a:solidFill>
                    <a:schemeClr val="bg1"/>
                  </a:solidFill>
                  <a:latin typeface="Calibri" panose="020F0502020204030204" pitchFamily="34" charset="0"/>
                </a:rPr>
                <a:t>Conditioning</a:t>
              </a:r>
              <a:endParaRPr lang="de-DE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8" name="Gerade Verbindung mit Pfeil 7"/>
            <p:cNvCxnSpPr>
              <a:stCxn id="19" idx="3"/>
            </p:cNvCxnSpPr>
            <p:nvPr/>
          </p:nvCxnSpPr>
          <p:spPr>
            <a:xfrm flipV="1">
              <a:off x="4038600" y="4155207"/>
              <a:ext cx="1905000" cy="2"/>
            </a:xfrm>
            <a:prstGeom prst="straightConnector1">
              <a:avLst/>
            </a:prstGeom>
            <a:ln w="444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mit Pfeil 8"/>
            <p:cNvCxnSpPr>
              <a:stCxn id="7" idx="3"/>
            </p:cNvCxnSpPr>
            <p:nvPr/>
          </p:nvCxnSpPr>
          <p:spPr>
            <a:xfrm>
              <a:off x="4047836" y="5524500"/>
              <a:ext cx="1895764" cy="2309"/>
            </a:xfrm>
            <a:prstGeom prst="straightConnector1">
              <a:avLst/>
            </a:prstGeom>
            <a:ln w="444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mit Pfeil 9"/>
            <p:cNvCxnSpPr/>
            <p:nvPr/>
          </p:nvCxnSpPr>
          <p:spPr>
            <a:xfrm>
              <a:off x="6524253" y="2821709"/>
              <a:ext cx="0" cy="914400"/>
            </a:xfrm>
            <a:prstGeom prst="straightConnector1">
              <a:avLst/>
            </a:prstGeom>
            <a:ln w="444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mit Pfeil 10"/>
            <p:cNvCxnSpPr/>
            <p:nvPr/>
          </p:nvCxnSpPr>
          <p:spPr>
            <a:xfrm flipV="1">
              <a:off x="7811016" y="2821709"/>
              <a:ext cx="0" cy="912092"/>
            </a:xfrm>
            <a:prstGeom prst="straightConnector1">
              <a:avLst/>
            </a:prstGeom>
            <a:ln w="444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/>
            <p:cNvCxnSpPr/>
            <p:nvPr/>
          </p:nvCxnSpPr>
          <p:spPr>
            <a:xfrm flipH="1">
              <a:off x="3322566" y="2821709"/>
              <a:ext cx="9236" cy="914400"/>
            </a:xfrm>
            <a:prstGeom prst="straightConnector1">
              <a:avLst/>
            </a:prstGeom>
            <a:ln w="444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/>
            <p:cNvCxnSpPr>
              <a:endCxn id="19" idx="1"/>
            </p:cNvCxnSpPr>
            <p:nvPr/>
          </p:nvCxnSpPr>
          <p:spPr>
            <a:xfrm>
              <a:off x="1676400" y="4155207"/>
              <a:ext cx="457200" cy="2"/>
            </a:xfrm>
            <a:prstGeom prst="straightConnector1">
              <a:avLst/>
            </a:prstGeom>
            <a:ln w="444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/>
            <p:cNvCxnSpPr/>
            <p:nvPr/>
          </p:nvCxnSpPr>
          <p:spPr>
            <a:xfrm>
              <a:off x="1676400" y="5524500"/>
              <a:ext cx="457200" cy="0"/>
            </a:xfrm>
            <a:prstGeom prst="straightConnector1">
              <a:avLst/>
            </a:prstGeom>
            <a:ln w="444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hteck 14"/>
            <p:cNvSpPr/>
            <p:nvPr/>
          </p:nvSpPr>
          <p:spPr>
            <a:xfrm>
              <a:off x="553539" y="5250879"/>
              <a:ext cx="1181255" cy="5557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Steel Mill</a:t>
              </a:r>
            </a:p>
            <a:p>
              <a:pPr algn="ctr"/>
              <a:r>
                <a:rPr lang="de-DE" sz="16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Gases</a:t>
              </a:r>
              <a:endParaRPr lang="de-DE" sz="16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6" name="Rechteck 15"/>
            <p:cNvSpPr/>
            <p:nvPr/>
          </p:nvSpPr>
          <p:spPr>
            <a:xfrm>
              <a:off x="879458" y="3964709"/>
              <a:ext cx="838199" cy="37869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err="1" smtClean="0">
                  <a:solidFill>
                    <a:schemeClr val="tx1"/>
                  </a:solidFill>
                  <a:latin typeface="Calibri" panose="020F0502020204030204" pitchFamily="34" charset="0"/>
                </a:rPr>
                <a:t>Energy</a:t>
              </a:r>
              <a:endParaRPr lang="de-DE" sz="16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7" name="Rechteck 16"/>
            <p:cNvSpPr/>
            <p:nvPr/>
          </p:nvSpPr>
          <p:spPr>
            <a:xfrm>
              <a:off x="4350349" y="3888509"/>
              <a:ext cx="1219200" cy="5334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Hydrogen</a:t>
              </a:r>
              <a:endParaRPr lang="de-DE" sz="16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8" name="Gerade Verbindung mit Pfeil 17"/>
            <p:cNvCxnSpPr/>
            <p:nvPr/>
          </p:nvCxnSpPr>
          <p:spPr>
            <a:xfrm>
              <a:off x="2827266" y="2821709"/>
              <a:ext cx="0" cy="2283691"/>
            </a:xfrm>
            <a:prstGeom prst="straightConnector1">
              <a:avLst/>
            </a:prstGeom>
            <a:ln w="444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bgerundetes Rechteck 18"/>
            <p:cNvSpPr/>
            <p:nvPr/>
          </p:nvSpPr>
          <p:spPr>
            <a:xfrm>
              <a:off x="2133600" y="3736109"/>
              <a:ext cx="1905000" cy="838200"/>
            </a:xfrm>
            <a:prstGeom prst="roundRect">
              <a:avLst>
                <a:gd name="adj" fmla="val 4547"/>
              </a:avLst>
            </a:prstGeom>
            <a:solidFill>
              <a:srgbClr val="0070C0"/>
            </a:solidFill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err="1" smtClean="0">
                  <a:solidFill>
                    <a:schemeClr val="bg1"/>
                  </a:solidFill>
                  <a:latin typeface="Calibri" panose="020F0502020204030204" pitchFamily="34" charset="0"/>
                </a:rPr>
                <a:t>Electrolysis</a:t>
              </a:r>
              <a:endParaRPr lang="de-DE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" name="Rechteck 19"/>
            <p:cNvSpPr/>
            <p:nvPr/>
          </p:nvSpPr>
          <p:spPr>
            <a:xfrm>
              <a:off x="4270742" y="5220007"/>
              <a:ext cx="1377950" cy="6136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Synthesis Gas</a:t>
              </a:r>
              <a:endParaRPr lang="de-DE" sz="16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" name="Rechteck 20"/>
            <p:cNvSpPr/>
            <p:nvPr/>
          </p:nvSpPr>
          <p:spPr>
            <a:xfrm>
              <a:off x="2429956" y="3064621"/>
              <a:ext cx="1341120" cy="3904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Demand</a:t>
              </a:r>
              <a:endParaRPr lang="de-DE" sz="16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" name="Rechteck 21"/>
            <p:cNvSpPr/>
            <p:nvPr/>
          </p:nvSpPr>
          <p:spPr>
            <a:xfrm>
              <a:off x="5927347" y="3088146"/>
              <a:ext cx="1196529" cy="3643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err="1" smtClean="0">
                  <a:solidFill>
                    <a:schemeClr val="tx1"/>
                  </a:solidFill>
                  <a:latin typeface="Calibri" panose="020F0502020204030204" pitchFamily="34" charset="0"/>
                </a:rPr>
                <a:t>Markets</a:t>
              </a:r>
              <a:endParaRPr lang="de-DE" sz="16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3" name="Rechteck 22"/>
            <p:cNvSpPr/>
            <p:nvPr/>
          </p:nvSpPr>
          <p:spPr>
            <a:xfrm>
              <a:off x="7256834" y="3097118"/>
              <a:ext cx="1108364" cy="3549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err="1" smtClean="0">
                  <a:solidFill>
                    <a:schemeClr val="tx1"/>
                  </a:solidFill>
                  <a:latin typeface="Calibri" panose="020F0502020204030204" pitchFamily="34" charset="0"/>
                </a:rPr>
                <a:t>Results</a:t>
              </a:r>
              <a:endParaRPr lang="de-DE" sz="16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25" name="Audio 2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552238" y="62182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12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367"/>
    </mc:Choice>
    <mc:Fallback xmlns="">
      <p:transition spd="slow" advTm="363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4375" y="337462"/>
            <a:ext cx="8223250" cy="350157"/>
          </a:xfrm>
        </p:spPr>
        <p:txBody>
          <a:bodyPr/>
          <a:lstStyle/>
          <a:p>
            <a:pPr algn="ctr"/>
            <a:r>
              <a:rPr lang="de-DE" sz="2000" dirty="0" err="1" smtClean="0"/>
              <a:t>Process</a:t>
            </a:r>
            <a:r>
              <a:rPr lang="de-DE" sz="2000" dirty="0" smtClean="0"/>
              <a:t> </a:t>
            </a:r>
            <a:r>
              <a:rPr lang="de-DE" sz="2000" dirty="0" err="1" smtClean="0"/>
              <a:t>Concept</a:t>
            </a:r>
            <a:r>
              <a:rPr lang="de-DE" sz="2000" dirty="0" smtClean="0"/>
              <a:t> – Methanol Synthesis</a:t>
            </a:r>
            <a:endParaRPr lang="de-DE" altLang="de-DE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259" y="872763"/>
            <a:ext cx="8222515" cy="519612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552238" y="62182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30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705"/>
    </mc:Choice>
    <mc:Fallback xmlns="">
      <p:transition spd="slow" advTm="277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Methanol /</a:t>
            </a:r>
            <a:r>
              <a:rPr lang="de-DE" dirty="0" err="1" smtClean="0"/>
              <a:t>Ammonia</a:t>
            </a:r>
            <a:r>
              <a:rPr lang="de-DE" dirty="0" smtClean="0"/>
              <a:t> Synthesis </a:t>
            </a:r>
            <a:r>
              <a:rPr lang="de-DE" dirty="0" err="1" smtClean="0"/>
              <a:t>Process</a:t>
            </a:r>
            <a:r>
              <a:rPr lang="de-DE" dirty="0" smtClean="0"/>
              <a:t> Model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1900803" y="1296814"/>
            <a:ext cx="4721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1"/>
                </a:solidFill>
              </a:rPr>
              <a:t>R1 = </a:t>
            </a:r>
            <a:r>
              <a:rPr lang="de-DE" dirty="0" err="1" smtClean="0">
                <a:solidFill>
                  <a:schemeClr val="accent1"/>
                </a:solidFill>
              </a:rPr>
              <a:t>process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dirty="0" err="1" smtClean="0">
                <a:solidFill>
                  <a:schemeClr val="accent1"/>
                </a:solidFill>
              </a:rPr>
              <a:t>model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dirty="0" err="1" smtClean="0">
                <a:solidFill>
                  <a:schemeClr val="accent1"/>
                </a:solidFill>
              </a:rPr>
              <a:t>for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dirty="0" err="1" smtClean="0">
                <a:solidFill>
                  <a:schemeClr val="accent1"/>
                </a:solidFill>
              </a:rPr>
              <a:t>methanol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dirty="0" err="1" smtClean="0">
                <a:solidFill>
                  <a:schemeClr val="accent1"/>
                </a:solidFill>
              </a:rPr>
              <a:t>synthesis</a:t>
            </a:r>
            <a:endParaRPr lang="de-DE" dirty="0">
              <a:solidFill>
                <a:schemeClr val="accent1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46" y="2058309"/>
            <a:ext cx="10624019" cy="2740590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552238" y="62182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65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710"/>
    </mc:Choice>
    <mc:Fallback xmlns="">
      <p:transition spd="slow" advTm="357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2-d Simulation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 smtClean="0"/>
              <a:t>Tubular</a:t>
            </a:r>
            <a:r>
              <a:rPr lang="de-DE" dirty="0" smtClean="0"/>
              <a:t> </a:t>
            </a:r>
            <a:r>
              <a:rPr lang="de-DE" dirty="0" err="1" smtClean="0"/>
              <a:t>Reactor</a:t>
            </a:r>
            <a:r>
              <a:rPr lang="de-DE" dirty="0" smtClean="0"/>
              <a:t> </a:t>
            </a:r>
            <a:r>
              <a:rPr lang="de-DE" dirty="0"/>
              <a:t>– </a:t>
            </a:r>
            <a:r>
              <a:rPr lang="de-DE" dirty="0" err="1" smtClean="0"/>
              <a:t>Temperature</a:t>
            </a:r>
            <a:r>
              <a:rPr lang="de-DE" dirty="0" smtClean="0"/>
              <a:t> Field</a:t>
            </a:r>
            <a:endParaRPr lang="de-DE" dirty="0"/>
          </a:p>
        </p:txBody>
      </p:sp>
      <p:pic>
        <p:nvPicPr>
          <p:cNvPr id="30722" name="Picture 2" descr="\\Chaos\ob300\334\Carbon2Chem\L0\2.2_methanol\Comsol\Temperature_3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675" y="1144515"/>
            <a:ext cx="6962790" cy="4735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13236" y="1144515"/>
            <a:ext cx="3655176" cy="473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40000"/>
              </a:spcAft>
              <a:buClr>
                <a:schemeClr val="tx2"/>
              </a:buClr>
              <a:buFont typeface="Wingdings" pitchFamily="1" charset="2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6700" algn="l" rtl="0" fontAlgn="base">
              <a:spcBef>
                <a:spcPct val="0"/>
              </a:spcBef>
              <a:spcAft>
                <a:spcPct val="40000"/>
              </a:spcAft>
              <a:buClr>
                <a:schemeClr val="tx2"/>
              </a:buClr>
              <a:buFont typeface="Wingdings" pitchFamily="1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531813" indent="-261938" algn="l" rtl="0" fontAlgn="base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1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800100" indent="-266700" algn="l" rtl="0" fontAlgn="base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1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079500" indent="-277813" algn="l" rtl="0" fontAlgn="base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1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536700" indent="-277813" algn="l" rtl="0" fontAlgn="base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1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1993900" indent="-277813" algn="l" rtl="0" fontAlgn="base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1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451100" indent="-277813" algn="l" rtl="0" fontAlgn="base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1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2908300" indent="-277813" algn="l" rtl="0" fontAlgn="base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1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1500"/>
              </a:spcAft>
            </a:pPr>
            <a:r>
              <a:rPr lang="de-DE" altLang="de-DE" kern="0" dirty="0" smtClean="0">
                <a:solidFill>
                  <a:schemeClr val="accent1"/>
                </a:solidFill>
              </a:rPr>
              <a:t>Synthesis </a:t>
            </a:r>
            <a:r>
              <a:rPr lang="de-DE" altLang="de-DE" kern="0" dirty="0" err="1" smtClean="0">
                <a:solidFill>
                  <a:schemeClr val="accent1"/>
                </a:solidFill>
              </a:rPr>
              <a:t>Process</a:t>
            </a:r>
            <a:r>
              <a:rPr lang="de-DE" altLang="de-DE" kern="0" dirty="0" smtClean="0">
                <a:solidFill>
                  <a:schemeClr val="accent1"/>
                </a:solidFill>
              </a:rPr>
              <a:t> Modeling</a:t>
            </a:r>
          </a:p>
          <a:p>
            <a:pPr marL="342900" indent="-342900">
              <a:lnSpc>
                <a:spcPts val="2800"/>
              </a:lnSpc>
              <a:spcAft>
                <a:spcPts val="800"/>
              </a:spcAft>
              <a:buSzPct val="140000"/>
              <a:buFont typeface="Wingdings" panose="05000000000000000000" pitchFamily="2" charset="2"/>
              <a:buChar char="§"/>
            </a:pPr>
            <a:r>
              <a:rPr lang="de-DE" altLang="de-DE" kern="0" dirty="0" smtClean="0"/>
              <a:t>Level 1: </a:t>
            </a:r>
            <a:r>
              <a:rPr lang="de-DE" altLang="de-DE" kern="0" dirty="0" err="1" smtClean="0"/>
              <a:t>equililibrium</a:t>
            </a:r>
            <a:r>
              <a:rPr lang="de-DE" altLang="de-DE" kern="0" dirty="0" smtClean="0"/>
              <a:t> </a:t>
            </a:r>
            <a:r>
              <a:rPr lang="de-DE" altLang="de-DE" kern="0" dirty="0" err="1" smtClean="0"/>
              <a:t>based</a:t>
            </a:r>
            <a:r>
              <a:rPr lang="de-DE" altLang="de-DE" kern="0" dirty="0" smtClean="0"/>
              <a:t> </a:t>
            </a:r>
            <a:r>
              <a:rPr lang="de-DE" altLang="de-DE" kern="0" dirty="0" err="1" smtClean="0"/>
              <a:t>modeling</a:t>
            </a:r>
            <a:endParaRPr lang="de-DE" altLang="de-DE" kern="0" dirty="0" smtClean="0"/>
          </a:p>
          <a:p>
            <a:pPr marL="342900" indent="-342900">
              <a:lnSpc>
                <a:spcPts val="2800"/>
              </a:lnSpc>
              <a:spcAft>
                <a:spcPts val="800"/>
              </a:spcAft>
              <a:buSzPct val="140000"/>
              <a:buFont typeface="Wingdings" panose="05000000000000000000" pitchFamily="2" charset="2"/>
              <a:buChar char="§"/>
            </a:pPr>
            <a:r>
              <a:rPr lang="de-DE" altLang="de-DE" kern="0" dirty="0" smtClean="0"/>
              <a:t>Level 2: </a:t>
            </a:r>
            <a:r>
              <a:rPr lang="de-DE" altLang="de-DE" kern="0" dirty="0" err="1" smtClean="0"/>
              <a:t>kinetically</a:t>
            </a:r>
            <a:r>
              <a:rPr lang="de-DE" altLang="de-DE" kern="0" dirty="0" smtClean="0"/>
              <a:t> </a:t>
            </a:r>
            <a:r>
              <a:rPr lang="de-DE" altLang="de-DE" kern="0" dirty="0" err="1" smtClean="0"/>
              <a:t>based</a:t>
            </a:r>
            <a:r>
              <a:rPr lang="de-DE" altLang="de-DE" kern="0" dirty="0" smtClean="0"/>
              <a:t> </a:t>
            </a:r>
            <a:r>
              <a:rPr lang="de-DE" altLang="de-DE" kern="0" dirty="0" err="1" smtClean="0"/>
              <a:t>modeling</a:t>
            </a:r>
            <a:r>
              <a:rPr lang="de-DE" altLang="de-DE" kern="0" dirty="0" smtClean="0"/>
              <a:t> in 1-d</a:t>
            </a:r>
          </a:p>
          <a:p>
            <a:pPr marL="342900" indent="-342900">
              <a:lnSpc>
                <a:spcPts val="2800"/>
              </a:lnSpc>
              <a:spcAft>
                <a:spcPts val="800"/>
              </a:spcAft>
              <a:buSzPct val="140000"/>
              <a:buFont typeface="Wingdings" panose="05000000000000000000" pitchFamily="2" charset="2"/>
              <a:buChar char="§"/>
            </a:pPr>
            <a:r>
              <a:rPr lang="de-DE" altLang="de-DE" kern="0" dirty="0" smtClean="0"/>
              <a:t>Level 3: </a:t>
            </a:r>
            <a:r>
              <a:rPr lang="de-DE" altLang="de-DE" kern="0" dirty="0" err="1" smtClean="0"/>
              <a:t>kinetically</a:t>
            </a:r>
            <a:r>
              <a:rPr lang="de-DE" altLang="de-DE" kern="0" dirty="0" smtClean="0"/>
              <a:t> </a:t>
            </a:r>
            <a:r>
              <a:rPr lang="de-DE" altLang="de-DE" kern="0" dirty="0" err="1" smtClean="0"/>
              <a:t>based</a:t>
            </a:r>
            <a:r>
              <a:rPr lang="de-DE" altLang="de-DE" kern="0" dirty="0" smtClean="0"/>
              <a:t> </a:t>
            </a:r>
            <a:r>
              <a:rPr lang="de-DE" altLang="de-DE" kern="0" dirty="0" err="1" smtClean="0"/>
              <a:t>modeling</a:t>
            </a:r>
            <a:r>
              <a:rPr lang="de-DE" altLang="de-DE" kern="0" dirty="0" smtClean="0"/>
              <a:t> in 2-d</a:t>
            </a:r>
            <a:endParaRPr lang="de-DE" altLang="de-DE" kern="0" dirty="0"/>
          </a:p>
        </p:txBody>
      </p:sp>
      <p:pic>
        <p:nvPicPr>
          <p:cNvPr id="10" name="Audio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552238" y="62182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86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66"/>
    </mc:Choice>
    <mc:Fallback xmlns="">
      <p:transition spd="slow" advTm="193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Carbon2Chem</a:t>
            </a:r>
            <a:r>
              <a:rPr lang="de-DE" altLang="de-DE" baseline="30000" dirty="0"/>
              <a:t>®</a:t>
            </a:r>
            <a:r>
              <a:rPr lang="de-DE" altLang="de-DE" dirty="0"/>
              <a:t> – </a:t>
            </a:r>
            <a:r>
              <a:rPr lang="de-DE" altLang="de-DE" dirty="0" smtClean="0"/>
              <a:t>Steel Mill Gases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Usage</a:t>
            </a:r>
            <a:r>
              <a:rPr lang="de-DE" altLang="de-DE" dirty="0" smtClean="0"/>
              <a:t> Scenarios</a:t>
            </a:r>
            <a:endParaRPr lang="de-DE" altLang="de-DE" dirty="0">
              <a:solidFill>
                <a:schemeClr val="tx2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4375" y="1144515"/>
            <a:ext cx="8223250" cy="4416671"/>
          </a:xfrm>
        </p:spPr>
        <p:txBody>
          <a:bodyPr/>
          <a:lstStyle/>
          <a:p>
            <a:pPr>
              <a:spcAft>
                <a:spcPts val="1500"/>
              </a:spcAft>
            </a:pPr>
            <a:r>
              <a:rPr lang="de-DE" altLang="de-DE" dirty="0" smtClean="0">
                <a:solidFill>
                  <a:schemeClr val="accent1"/>
                </a:solidFill>
              </a:rPr>
              <a:t>Steel </a:t>
            </a:r>
            <a:r>
              <a:rPr lang="de-DE" altLang="de-DE" dirty="0" err="1" smtClean="0">
                <a:solidFill>
                  <a:schemeClr val="accent1"/>
                </a:solidFill>
              </a:rPr>
              <a:t>mill</a:t>
            </a:r>
            <a:r>
              <a:rPr lang="de-DE" altLang="de-DE" dirty="0" smtClean="0">
                <a:solidFill>
                  <a:schemeClr val="accent1"/>
                </a:solidFill>
              </a:rPr>
              <a:t> </a:t>
            </a:r>
            <a:r>
              <a:rPr lang="de-DE" altLang="de-DE" dirty="0" err="1" smtClean="0">
                <a:solidFill>
                  <a:schemeClr val="accent1"/>
                </a:solidFill>
              </a:rPr>
              <a:t>gases</a:t>
            </a:r>
            <a:r>
              <a:rPr lang="de-DE" altLang="de-DE" dirty="0" smtClean="0">
                <a:solidFill>
                  <a:schemeClr val="accent1"/>
                </a:solidFill>
              </a:rPr>
              <a:t>, </a:t>
            </a:r>
            <a:r>
              <a:rPr lang="de-DE" altLang="de-DE" dirty="0" err="1" smtClean="0">
                <a:solidFill>
                  <a:schemeClr val="accent1"/>
                </a:solidFill>
              </a:rPr>
              <a:t>actually</a:t>
            </a:r>
            <a:r>
              <a:rPr lang="de-DE" altLang="de-DE" dirty="0" smtClean="0">
                <a:solidFill>
                  <a:schemeClr val="accent1"/>
                </a:solidFill>
              </a:rPr>
              <a:t> </a:t>
            </a:r>
            <a:r>
              <a:rPr lang="de-DE" altLang="de-DE" dirty="0" err="1" smtClean="0">
                <a:solidFill>
                  <a:schemeClr val="accent1"/>
                </a:solidFill>
              </a:rPr>
              <a:t>used</a:t>
            </a:r>
            <a:r>
              <a:rPr lang="de-DE" altLang="de-DE" dirty="0" smtClean="0">
                <a:solidFill>
                  <a:schemeClr val="accent1"/>
                </a:solidFill>
              </a:rPr>
              <a:t> </a:t>
            </a:r>
            <a:r>
              <a:rPr lang="de-DE" altLang="de-DE" dirty="0" err="1" smtClean="0">
                <a:solidFill>
                  <a:schemeClr val="accent1"/>
                </a:solidFill>
              </a:rPr>
              <a:t>by</a:t>
            </a:r>
            <a:r>
              <a:rPr lang="de-DE" altLang="de-DE" dirty="0" smtClean="0">
                <a:solidFill>
                  <a:schemeClr val="accent1"/>
                </a:solidFill>
              </a:rPr>
              <a:t> power plant</a:t>
            </a:r>
          </a:p>
          <a:p>
            <a:pPr marL="342900" indent="-342900">
              <a:lnSpc>
                <a:spcPts val="2800"/>
              </a:lnSpc>
              <a:spcAft>
                <a:spcPts val="800"/>
              </a:spcAft>
              <a:buSzPct val="140000"/>
              <a:buFont typeface="Wingdings" panose="05000000000000000000" pitchFamily="2" charset="2"/>
              <a:buChar char="§"/>
            </a:pPr>
            <a:r>
              <a:rPr lang="de-DE" altLang="de-DE" dirty="0" smtClean="0"/>
              <a:t>Coke </a:t>
            </a:r>
            <a:r>
              <a:rPr lang="de-DE" altLang="de-DE" dirty="0" err="1" smtClean="0"/>
              <a:t>oven</a:t>
            </a:r>
            <a:r>
              <a:rPr lang="de-DE" altLang="de-DE" dirty="0" smtClean="0"/>
              <a:t> gas (COG), H</a:t>
            </a:r>
            <a:r>
              <a:rPr lang="de-DE" altLang="de-DE" baseline="-25000" dirty="0" smtClean="0"/>
              <a:t>2</a:t>
            </a:r>
            <a:r>
              <a:rPr lang="de-DE" altLang="de-DE" dirty="0" smtClean="0"/>
              <a:t>-rich (65%), </a:t>
            </a:r>
            <a:r>
              <a:rPr lang="de-DE" altLang="de-DE" dirty="0" err="1" smtClean="0"/>
              <a:t>usage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for</a:t>
            </a:r>
            <a:r>
              <a:rPr lang="de-DE" altLang="de-DE" dirty="0" smtClean="0"/>
              <a:t> H</a:t>
            </a:r>
            <a:r>
              <a:rPr lang="de-DE" altLang="de-DE" baseline="-25000" dirty="0" smtClean="0"/>
              <a:t>2</a:t>
            </a:r>
            <a:r>
              <a:rPr lang="de-DE" altLang="de-DE" dirty="0" smtClean="0"/>
              <a:t>-supply</a:t>
            </a:r>
          </a:p>
          <a:p>
            <a:pPr marL="342900" indent="-342900">
              <a:lnSpc>
                <a:spcPts val="2800"/>
              </a:lnSpc>
              <a:spcAft>
                <a:spcPts val="800"/>
              </a:spcAft>
              <a:buSzPct val="140000"/>
              <a:buFont typeface="Wingdings" panose="05000000000000000000" pitchFamily="2" charset="2"/>
              <a:buChar char="§"/>
            </a:pPr>
            <a:r>
              <a:rPr lang="de-DE" altLang="de-DE" dirty="0" smtClean="0"/>
              <a:t>Blast </a:t>
            </a:r>
            <a:r>
              <a:rPr lang="de-DE" altLang="de-DE" dirty="0" err="1" smtClean="0"/>
              <a:t>furnace</a:t>
            </a:r>
            <a:r>
              <a:rPr lang="de-DE" altLang="de-DE" dirty="0" smtClean="0"/>
              <a:t> gas (BFG), CO (25%), CO</a:t>
            </a:r>
            <a:r>
              <a:rPr lang="de-DE" altLang="de-DE" baseline="-25000" dirty="0" smtClean="0"/>
              <a:t>2</a:t>
            </a:r>
            <a:r>
              <a:rPr lang="de-DE" altLang="de-DE" dirty="0" smtClean="0"/>
              <a:t> (23%), N</a:t>
            </a:r>
            <a:r>
              <a:rPr lang="de-DE" altLang="de-DE" baseline="-25000" dirty="0" smtClean="0"/>
              <a:t>2</a:t>
            </a:r>
            <a:r>
              <a:rPr lang="de-DE" altLang="de-DE" dirty="0" smtClean="0"/>
              <a:t> (48%), </a:t>
            </a:r>
            <a:r>
              <a:rPr lang="de-DE" altLang="de-DE" dirty="0" err="1" smtClean="0"/>
              <a:t>carbon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source</a:t>
            </a:r>
            <a:endParaRPr lang="de-DE" altLang="de-DE" dirty="0"/>
          </a:p>
          <a:p>
            <a:pPr marL="342900" indent="-342900">
              <a:lnSpc>
                <a:spcPts val="2800"/>
              </a:lnSpc>
              <a:spcAft>
                <a:spcPts val="800"/>
              </a:spcAft>
              <a:buSzPct val="140000"/>
              <a:buFont typeface="Wingdings" panose="05000000000000000000" pitchFamily="2" charset="2"/>
              <a:buChar char="§"/>
            </a:pPr>
            <a:r>
              <a:rPr lang="de-DE" altLang="de-DE" dirty="0" smtClean="0"/>
              <a:t>Basic </a:t>
            </a:r>
            <a:r>
              <a:rPr lang="de-DE" altLang="de-DE" dirty="0" err="1" smtClean="0"/>
              <a:t>oxygen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furnace</a:t>
            </a:r>
            <a:r>
              <a:rPr lang="de-DE" altLang="de-DE" dirty="0" smtClean="0"/>
              <a:t> (BOFG), CO-</a:t>
            </a:r>
            <a:r>
              <a:rPr lang="de-DE" altLang="de-DE" dirty="0" err="1" smtClean="0"/>
              <a:t>rich</a:t>
            </a:r>
            <a:r>
              <a:rPr lang="de-DE" altLang="de-DE" dirty="0" smtClean="0"/>
              <a:t> (67%), </a:t>
            </a:r>
            <a:r>
              <a:rPr lang="de-DE" altLang="de-DE" dirty="0" err="1" smtClean="0"/>
              <a:t>usage</a:t>
            </a:r>
            <a:r>
              <a:rPr lang="de-DE" altLang="de-DE" dirty="0" smtClean="0"/>
              <a:t> in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steel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mill</a:t>
            </a:r>
            <a:endParaRPr lang="de-DE" altLang="de-DE" dirty="0" smtClean="0"/>
          </a:p>
          <a:p>
            <a:pPr>
              <a:lnSpc>
                <a:spcPts val="2800"/>
              </a:lnSpc>
              <a:spcBef>
                <a:spcPts val="0"/>
              </a:spcBef>
              <a:spcAft>
                <a:spcPts val="800"/>
              </a:spcAft>
              <a:buSzPct val="140000"/>
            </a:pPr>
            <a:r>
              <a:rPr lang="de-DE" altLang="de-DE" dirty="0" smtClean="0"/>
              <a:t>Time </a:t>
            </a:r>
            <a:r>
              <a:rPr lang="de-DE" altLang="de-DE" dirty="0" err="1" smtClean="0"/>
              <a:t>dependent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courses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COG/BFG/BOFG </a:t>
            </a:r>
            <a:r>
              <a:rPr lang="de-DE" altLang="de-DE" dirty="0" err="1" smtClean="0"/>
              <a:t>are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available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from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thyssenkrupp</a:t>
            </a:r>
            <a:endParaRPr lang="de-DE" altLang="de-DE" dirty="0" smtClean="0"/>
          </a:p>
          <a:p>
            <a:pPr>
              <a:spcBef>
                <a:spcPts val="1500"/>
              </a:spcBef>
              <a:spcAft>
                <a:spcPts val="1500"/>
              </a:spcAft>
            </a:pPr>
            <a:r>
              <a:rPr lang="de-DE" altLang="de-DE" dirty="0" err="1" smtClean="0">
                <a:solidFill>
                  <a:schemeClr val="accent1"/>
                </a:solidFill>
              </a:rPr>
              <a:t>Usage</a:t>
            </a:r>
            <a:r>
              <a:rPr lang="de-DE" altLang="de-DE" dirty="0">
                <a:solidFill>
                  <a:schemeClr val="accent1"/>
                </a:solidFill>
              </a:rPr>
              <a:t> </a:t>
            </a:r>
            <a:r>
              <a:rPr lang="de-DE" altLang="de-DE" dirty="0" smtClean="0">
                <a:solidFill>
                  <a:schemeClr val="accent1"/>
                </a:solidFill>
              </a:rPr>
              <a:t>Scenarios</a:t>
            </a:r>
            <a:endParaRPr lang="de-DE" altLang="de-DE" dirty="0">
              <a:solidFill>
                <a:schemeClr val="accent1"/>
              </a:solidFill>
            </a:endParaRPr>
          </a:p>
          <a:p>
            <a:pPr marL="342900" indent="-342900">
              <a:lnSpc>
                <a:spcPts val="2800"/>
              </a:lnSpc>
              <a:spcAft>
                <a:spcPts val="800"/>
              </a:spcAft>
              <a:buSzPct val="140000"/>
              <a:buFont typeface="Wingdings" panose="05000000000000000000" pitchFamily="2" charset="2"/>
              <a:buChar char="§"/>
            </a:pPr>
            <a:r>
              <a:rPr lang="de-DE" altLang="de-DE" dirty="0" smtClean="0"/>
              <a:t>JUMBO: COG und BFG </a:t>
            </a:r>
            <a:r>
              <a:rPr lang="de-DE" altLang="de-DE" dirty="0" err="1" smtClean="0"/>
              <a:t>are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used</a:t>
            </a:r>
            <a:r>
              <a:rPr lang="de-DE" altLang="de-DE" dirty="0"/>
              <a:t> </a:t>
            </a:r>
            <a:r>
              <a:rPr lang="de-DE" altLang="de-DE" dirty="0" err="1"/>
              <a:t>completely</a:t>
            </a:r>
            <a:r>
              <a:rPr lang="de-DE" altLang="de-DE" dirty="0"/>
              <a:t> </a:t>
            </a:r>
            <a:r>
              <a:rPr lang="de-DE" altLang="de-DE" dirty="0" smtClean="0"/>
              <a:t>(1,100,000 </a:t>
            </a:r>
            <a:r>
              <a:rPr lang="de-DE" altLang="de-DE" dirty="0"/>
              <a:t>m</a:t>
            </a:r>
            <a:r>
              <a:rPr lang="de-DE" altLang="de-DE" baseline="30000" dirty="0"/>
              <a:t>3</a:t>
            </a:r>
            <a:r>
              <a:rPr lang="de-DE" altLang="de-DE" dirty="0"/>
              <a:t>/h </a:t>
            </a:r>
            <a:r>
              <a:rPr lang="de-DE" altLang="de-DE" dirty="0" smtClean="0"/>
              <a:t>STP)</a:t>
            </a:r>
            <a:endParaRPr lang="de-DE" altLang="de-DE" dirty="0"/>
          </a:p>
          <a:p>
            <a:pPr marL="342900" indent="-342900">
              <a:lnSpc>
                <a:spcPts val="2800"/>
              </a:lnSpc>
              <a:spcAft>
                <a:spcPts val="800"/>
              </a:spcAft>
              <a:buSzPct val="140000"/>
              <a:buFont typeface="Wingdings" panose="05000000000000000000" pitchFamily="2" charset="2"/>
              <a:buChar char="§"/>
            </a:pPr>
            <a:r>
              <a:rPr lang="de-DE" altLang="de-DE" dirty="0" smtClean="0"/>
              <a:t>INDUSTRIAL: BFG </a:t>
            </a:r>
            <a:r>
              <a:rPr lang="de-DE" altLang="de-DE" dirty="0" err="1" smtClean="0"/>
              <a:t>is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used</a:t>
            </a:r>
            <a:r>
              <a:rPr lang="de-DE" altLang="de-DE" dirty="0" smtClean="0"/>
              <a:t> at 330,000 m</a:t>
            </a:r>
            <a:r>
              <a:rPr lang="de-DE" altLang="de-DE" baseline="30000" dirty="0" smtClean="0"/>
              <a:t>3</a:t>
            </a:r>
            <a:r>
              <a:rPr lang="de-DE" altLang="de-DE" dirty="0" smtClean="0"/>
              <a:t>/h STP (33%)</a:t>
            </a:r>
            <a:endParaRPr lang="de-DE" altLang="de-DE" dirty="0"/>
          </a:p>
          <a:p>
            <a:pPr marL="342900" indent="-342900">
              <a:lnSpc>
                <a:spcPts val="2800"/>
              </a:lnSpc>
              <a:spcAft>
                <a:spcPts val="800"/>
              </a:spcAft>
              <a:buSzPct val="140000"/>
              <a:buFont typeface="Wingdings" panose="05000000000000000000" pitchFamily="2" charset="2"/>
              <a:buChar char="§"/>
            </a:pPr>
            <a:r>
              <a:rPr lang="de-DE" altLang="de-DE" dirty="0" smtClean="0"/>
              <a:t>COG: total COG </a:t>
            </a:r>
            <a:r>
              <a:rPr lang="de-DE" altLang="de-DE" dirty="0" err="1" smtClean="0"/>
              <a:t>is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used</a:t>
            </a:r>
            <a:r>
              <a:rPr lang="de-DE" altLang="de-DE" dirty="0" smtClean="0"/>
              <a:t>, but </a:t>
            </a:r>
            <a:r>
              <a:rPr lang="de-DE" altLang="de-DE" dirty="0" err="1" smtClean="0"/>
              <a:t>no</a:t>
            </a:r>
            <a:r>
              <a:rPr lang="de-DE" altLang="de-DE" dirty="0" smtClean="0"/>
              <a:t> additional hydrogen </a:t>
            </a:r>
            <a:r>
              <a:rPr lang="de-DE" altLang="de-DE" dirty="0" err="1" smtClean="0"/>
              <a:t>source</a:t>
            </a:r>
            <a:endParaRPr lang="de-DE" altLang="de-DE" dirty="0"/>
          </a:p>
          <a:p>
            <a:pPr>
              <a:lnSpc>
                <a:spcPts val="2800"/>
              </a:lnSpc>
              <a:spcBef>
                <a:spcPts val="1000"/>
              </a:spcBef>
              <a:spcAft>
                <a:spcPts val="800"/>
              </a:spcAft>
              <a:buSzPct val="140000"/>
            </a:pPr>
            <a:endParaRPr lang="de-DE" altLang="de-DE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552238" y="62182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08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104"/>
    </mc:Choice>
    <mc:Fallback xmlns="">
      <p:transition spd="slow" advTm="541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Methanol </a:t>
            </a:r>
            <a:r>
              <a:rPr lang="de-DE" altLang="de-DE" dirty="0" err="1" smtClean="0"/>
              <a:t>Concept</a:t>
            </a:r>
            <a:r>
              <a:rPr lang="de-DE" altLang="de-DE" dirty="0" smtClean="0"/>
              <a:t> 2.51 – </a:t>
            </a:r>
            <a:r>
              <a:rPr lang="de-DE" altLang="de-DE" dirty="0" err="1" smtClean="0"/>
              <a:t>Pumping</a:t>
            </a:r>
            <a:r>
              <a:rPr lang="de-DE" altLang="de-DE" dirty="0" smtClean="0"/>
              <a:t> Rate at BFG </a:t>
            </a:r>
            <a:r>
              <a:rPr lang="de-DE" altLang="de-DE" dirty="0" err="1" smtClean="0"/>
              <a:t>Compressor</a:t>
            </a:r>
            <a:r>
              <a:rPr lang="de-DE" altLang="de-DE" dirty="0" smtClean="0"/>
              <a:t> S2.P1</a:t>
            </a:r>
            <a:endParaRPr lang="de-DE" altLang="de-DE" dirty="0">
              <a:solidFill>
                <a:schemeClr val="tx2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927" y="992216"/>
            <a:ext cx="8229600" cy="498639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2897721" y="5243633"/>
            <a:ext cx="4270273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 anchorCtr="0">
            <a:spAutoFit/>
          </a:bodyPr>
          <a:lstStyle/>
          <a:p>
            <a:pPr algn="ctr"/>
            <a:r>
              <a:rPr lang="de-DE" sz="1400" dirty="0" err="1" smtClean="0"/>
              <a:t>Production</a:t>
            </a:r>
            <a:r>
              <a:rPr lang="de-DE" sz="1400" dirty="0" smtClean="0"/>
              <a:t> Year Simulation </a:t>
            </a:r>
            <a:r>
              <a:rPr lang="de-DE" sz="1400" dirty="0"/>
              <a:t>1.10.2015 - 30.9.2016</a:t>
            </a:r>
          </a:p>
        </p:txBody>
      </p:sp>
      <p:sp>
        <p:nvSpPr>
          <p:cNvPr id="2" name="Rechteck 1"/>
          <p:cNvSpPr/>
          <p:nvPr/>
        </p:nvSpPr>
        <p:spPr>
          <a:xfrm flipH="1">
            <a:off x="8373505" y="1296813"/>
            <a:ext cx="216000" cy="3492000"/>
          </a:xfrm>
          <a:prstGeom prst="rect">
            <a:avLst/>
          </a:prstGeom>
          <a:solidFill>
            <a:srgbClr val="FFC000">
              <a:alpha val="71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552238" y="6218238"/>
            <a:ext cx="487362" cy="4873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3647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767"/>
    </mc:Choice>
    <mc:Fallback xmlns="">
      <p:transition spd="slow" advTm="307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Methanol </a:t>
            </a:r>
            <a:r>
              <a:rPr lang="de-DE" altLang="de-DE" dirty="0" err="1" smtClean="0"/>
              <a:t>Concept</a:t>
            </a:r>
            <a:r>
              <a:rPr lang="de-DE" altLang="de-DE" dirty="0" smtClean="0"/>
              <a:t> 2.51 – </a:t>
            </a:r>
            <a:r>
              <a:rPr lang="de-DE" altLang="de-DE" dirty="0" err="1" smtClean="0"/>
              <a:t>Raw</a:t>
            </a:r>
            <a:r>
              <a:rPr lang="de-DE" altLang="de-DE" dirty="0" smtClean="0"/>
              <a:t> Methanol </a:t>
            </a:r>
            <a:r>
              <a:rPr lang="de-DE" altLang="de-DE" dirty="0" err="1" smtClean="0"/>
              <a:t>Product</a:t>
            </a:r>
            <a:endParaRPr lang="de-DE" altLang="de-DE" dirty="0">
              <a:solidFill>
                <a:schemeClr val="tx2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180" y="863347"/>
            <a:ext cx="8549640" cy="51816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6194558" y="4190496"/>
            <a:ext cx="233269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 anchorCtr="0">
            <a:spAutoFit/>
          </a:bodyPr>
          <a:lstStyle/>
          <a:p>
            <a:pPr algn="ctr"/>
            <a:r>
              <a:rPr lang="de-DE" sz="1400" dirty="0" smtClean="0"/>
              <a:t>Simulation </a:t>
            </a:r>
            <a:r>
              <a:rPr lang="de-DE" sz="1400" dirty="0"/>
              <a:t>7.7.-14.7. 2016</a:t>
            </a:r>
          </a:p>
        </p:txBody>
      </p:sp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552238" y="62182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09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309"/>
    </mc:Choice>
    <mc:Fallback xmlns="">
      <p:transition spd="slow" advTm="353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Methanol </a:t>
            </a:r>
            <a:r>
              <a:rPr lang="de-DE" altLang="de-DE" dirty="0" err="1" smtClean="0"/>
              <a:t>Concept</a:t>
            </a:r>
            <a:r>
              <a:rPr lang="de-DE" altLang="de-DE" dirty="0" smtClean="0"/>
              <a:t> 2.51 </a:t>
            </a:r>
            <a:r>
              <a:rPr lang="de-DE" altLang="de-DE" dirty="0"/>
              <a:t>– </a:t>
            </a:r>
            <a:r>
              <a:rPr lang="de-DE" altLang="de-DE" dirty="0" err="1" smtClean="0"/>
              <a:t>Water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Electrolysis</a:t>
            </a:r>
            <a:r>
              <a:rPr lang="de-DE" altLang="de-DE" dirty="0" smtClean="0"/>
              <a:t> </a:t>
            </a:r>
            <a:r>
              <a:rPr lang="de-DE" altLang="de-DE" dirty="0"/>
              <a:t>Power Input</a:t>
            </a:r>
            <a:endParaRPr lang="de-DE" altLang="de-DE" dirty="0">
              <a:solidFill>
                <a:schemeClr val="tx2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180" y="851966"/>
            <a:ext cx="8549640" cy="51816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6956053" y="4342795"/>
            <a:ext cx="233269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 anchorCtr="0">
            <a:spAutoFit/>
          </a:bodyPr>
          <a:lstStyle/>
          <a:p>
            <a:pPr algn="ctr"/>
            <a:r>
              <a:rPr lang="de-DE" sz="1400" dirty="0" smtClean="0"/>
              <a:t>Simulation </a:t>
            </a:r>
            <a:r>
              <a:rPr lang="de-DE" sz="1400" dirty="0"/>
              <a:t>7.7.-14.7. 2016</a:t>
            </a:r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552238" y="62182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15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28"/>
    </mc:Choice>
    <mc:Fallback xmlns="">
      <p:transition spd="slow" advTm="187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"/>
</p:tagLst>
</file>

<file path=ppt/theme/theme1.xml><?xml version="1.0" encoding="utf-8"?>
<a:theme xmlns:a="http://schemas.openxmlformats.org/drawingml/2006/main" name="Standarddesign">
  <a:themeElements>
    <a:clrScheme name="">
      <a:dk1>
        <a:srgbClr val="000000"/>
      </a:dk1>
      <a:lt1>
        <a:srgbClr val="FFFFFF"/>
      </a:lt1>
      <a:dk2>
        <a:srgbClr val="179C7D"/>
      </a:dk2>
      <a:lt2>
        <a:srgbClr val="A8AFAF"/>
      </a:lt2>
      <a:accent1>
        <a:srgbClr val="EB6A0A"/>
      </a:accent1>
      <a:accent2>
        <a:srgbClr val="006E92"/>
      </a:accent2>
      <a:accent3>
        <a:srgbClr val="FFFFFF"/>
      </a:accent3>
      <a:accent4>
        <a:srgbClr val="000000"/>
      </a:accent4>
      <a:accent5>
        <a:srgbClr val="F3B9AA"/>
      </a:accent5>
      <a:accent6>
        <a:srgbClr val="006384"/>
      </a:accent6>
      <a:hlink>
        <a:srgbClr val="25BAE2"/>
      </a:hlink>
      <a:folHlink>
        <a:srgbClr val="B1C800"/>
      </a:folHlink>
    </a:clrScheme>
    <a:fontScheme name="Standarddesign">
      <a:majorFont>
        <a:latin typeface="Frutiger LT Com 45 Light"/>
        <a:ea typeface=""/>
        <a:cs typeface=""/>
      </a:majorFont>
      <a:minorFont>
        <a:latin typeface="Frutiger LT Com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tx1"/>
          </a:solidFill>
        </a:ln>
      </a:spPr>
      <a:bodyPr wrap="square" rtlCol="0" anchor="ctr" anchorCtr="0">
        <a:noAutofit/>
      </a:bodyPr>
      <a:lstStyle>
        <a:defPPr algn="ctr">
          <a:defRPr smtClean="0"/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3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14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009475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8669"/>
        </a:accent6>
        <a:hlink>
          <a:srgbClr val="009475"/>
        </a:hlink>
        <a:folHlink>
          <a:srgbClr val="00947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15">
        <a:dk1>
          <a:srgbClr val="000000"/>
        </a:dk1>
        <a:lt1>
          <a:srgbClr val="FFFFFF"/>
        </a:lt1>
        <a:dk2>
          <a:srgbClr val="009475"/>
        </a:dk2>
        <a:lt2>
          <a:srgbClr val="A8AFAF"/>
        </a:lt2>
        <a:accent1>
          <a:srgbClr val="25BAE2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CD9EE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16">
        <a:dk1>
          <a:srgbClr val="000000"/>
        </a:dk1>
        <a:lt1>
          <a:srgbClr val="FFFFFF"/>
        </a:lt1>
        <a:dk2>
          <a:srgbClr val="009475"/>
        </a:dk2>
        <a:lt2>
          <a:srgbClr val="25BAE2"/>
        </a:lt2>
        <a:accent1>
          <a:srgbClr val="009475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447</Words>
  <Application>Microsoft Office PowerPoint</Application>
  <PresentationFormat>Breitbild</PresentationFormat>
  <Paragraphs>87</Paragraphs>
  <Slides>15</Slides>
  <Notes>13</Notes>
  <HiddenSlides>0</HiddenSlides>
  <MMClips>15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0" baseType="lpstr">
      <vt:lpstr>Calibri</vt:lpstr>
      <vt:lpstr>Frutiger LT Com 45 Light</vt:lpstr>
      <vt:lpstr>Frutiger LT Com 55 Roman</vt:lpstr>
      <vt:lpstr>Wingdings</vt:lpstr>
      <vt:lpstr>Standarddesign</vt:lpstr>
      <vt:lpstr>Simulation of Methanol and Urea Production from Catalytic Conversion of Steel Mill Gases</vt:lpstr>
      <vt:lpstr>Carbon2Chem® – Modeling Structure</vt:lpstr>
      <vt:lpstr>Process Concept – Methanol Synthesis</vt:lpstr>
      <vt:lpstr>Methanol /Ammonia Synthesis Process Model</vt:lpstr>
      <vt:lpstr>2-d Simulation of Tubular Reactor – Temperature Field</vt:lpstr>
      <vt:lpstr>Carbon2Chem® – Steel Mill Gases and Usage Scenarios</vt:lpstr>
      <vt:lpstr>Methanol Concept 2.51 – Pumping Rate at BFG Compressor S2.P1</vt:lpstr>
      <vt:lpstr>Methanol Concept 2.51 – Raw Methanol Product</vt:lpstr>
      <vt:lpstr>Methanol Concept 2.51 – Water Electrolysis Power Input</vt:lpstr>
      <vt:lpstr>Accumulated Results – Methanol Process Simulations</vt:lpstr>
      <vt:lpstr>Process Concept – Ammonia and Urea Synthesis</vt:lpstr>
      <vt:lpstr>Water-Gas Shift Process</vt:lpstr>
      <vt:lpstr>Urea Process Concept – Urea Production</vt:lpstr>
      <vt:lpstr>Summary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Carbon2Chem - Cluster</dc:title>
  <dc:creator>Fraunhofer UMSICHT / muto</dc:creator>
  <cp:lastModifiedBy>Schlüter, Stefan</cp:lastModifiedBy>
  <cp:revision>546</cp:revision>
  <cp:lastPrinted>2017-05-11T07:37:10Z</cp:lastPrinted>
  <dcterms:created xsi:type="dcterms:W3CDTF">2009-05-22T06:46:16Z</dcterms:created>
  <dcterms:modified xsi:type="dcterms:W3CDTF">2020-09-23T14:55:35Z</dcterms:modified>
</cp:coreProperties>
</file>