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an Pl" initials="SP" lastIdx="3" clrIdx="0">
    <p:extLst>
      <p:ext uri="{19B8F6BF-5375-455C-9EA6-DF929625EA0E}">
        <p15:presenceInfo xmlns:p15="http://schemas.microsoft.com/office/powerpoint/2012/main" userId="aff203f1886095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78"/>
    <a:srgbClr val="00A879"/>
    <a:srgbClr val="C7D300"/>
    <a:srgbClr val="94C11C"/>
    <a:srgbClr val="004E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57" d="100"/>
          <a:sy n="57" d="100"/>
        </p:scale>
        <p:origin x="25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34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17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80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548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96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96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50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16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49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57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81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638F2-96AF-4FFC-94C8-82474F2FCD68}" type="datetimeFigureOut">
              <a:rPr lang="de-DE" smtClean="0"/>
              <a:t>18.09.2020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C3D14-D400-4DE4-87E7-25BDD7CAC7B0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67DD1F34-7D57-4D68-A708-D9D47F85B1B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3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7" Type="http://schemas.openxmlformats.org/officeDocument/2006/relationships/image" Target="../media/image7.t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46D6DA-4AA1-4F14-8F08-A8BE19452A54}"/>
              </a:ext>
            </a:extLst>
          </p:cNvPr>
          <p:cNvSpPr/>
          <p:nvPr/>
        </p:nvSpPr>
        <p:spPr>
          <a:xfrm>
            <a:off x="2772000" y="1980000"/>
            <a:ext cx="3888000" cy="3600000"/>
          </a:xfrm>
          <a:prstGeom prst="rect">
            <a:avLst/>
          </a:prstGeom>
          <a:ln>
            <a:solidFill>
              <a:srgbClr val="00A87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E03466-2A3C-44B3-8E6C-8273585F15CC}"/>
              </a:ext>
            </a:extLst>
          </p:cNvPr>
          <p:cNvSpPr/>
          <p:nvPr/>
        </p:nvSpPr>
        <p:spPr>
          <a:xfrm>
            <a:off x="180000" y="1980000"/>
            <a:ext cx="2412000" cy="3276000"/>
          </a:xfrm>
          <a:prstGeom prst="rect">
            <a:avLst/>
          </a:prstGeom>
          <a:ln>
            <a:solidFill>
              <a:srgbClr val="00787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0AD5A3-C89A-45EC-90F0-AA26FAF7AE4D}"/>
              </a:ext>
            </a:extLst>
          </p:cNvPr>
          <p:cNvSpPr/>
          <p:nvPr/>
        </p:nvSpPr>
        <p:spPr>
          <a:xfrm>
            <a:off x="180000" y="1980000"/>
            <a:ext cx="2412000" cy="252000"/>
          </a:xfrm>
          <a:prstGeom prst="rect">
            <a:avLst/>
          </a:prstGeom>
          <a:solidFill>
            <a:srgbClr val="007878"/>
          </a:solidFill>
          <a:ln>
            <a:solidFill>
              <a:srgbClr val="00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  <a:cs typeface="Arial" panose="020B0604020202020204" pitchFamily="34" charset="0"/>
              </a:rPr>
              <a:t>Time-Of-Flight Setup</a:t>
            </a:r>
            <a:endParaRPr lang="de-DE" sz="11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B0297E-4471-4C4B-87D6-13575163B5F6}"/>
              </a:ext>
            </a:extLst>
          </p:cNvPr>
          <p:cNvSpPr/>
          <p:nvPr/>
        </p:nvSpPr>
        <p:spPr>
          <a:xfrm>
            <a:off x="2772000" y="1980000"/>
            <a:ext cx="3888000" cy="252000"/>
          </a:xfrm>
          <a:prstGeom prst="rect">
            <a:avLst/>
          </a:prstGeom>
          <a:solidFill>
            <a:srgbClr val="00A879"/>
          </a:solidFill>
          <a:ln>
            <a:solidFill>
              <a:srgbClr val="00A8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</a:rPr>
              <a:t>Benchmark &amp; Results</a:t>
            </a:r>
            <a:endParaRPr lang="de-DE" sz="1100" dirty="0"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711B88-128A-4ECE-BEB4-4A18EA333AD0}"/>
              </a:ext>
            </a:extLst>
          </p:cNvPr>
          <p:cNvSpPr txBox="1"/>
          <p:nvPr/>
        </p:nvSpPr>
        <p:spPr>
          <a:xfrm>
            <a:off x="109420" y="273220"/>
            <a:ext cx="5374240" cy="65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Time-Of-Flight Experiments In A Scanning Electrochemical Microscope</a:t>
            </a: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6CA6DE1-4DC7-4A95-8F2B-8F2C4DA88B23}"/>
              </a:ext>
            </a:extLst>
          </p:cNvPr>
          <p:cNvSpPr txBox="1"/>
          <p:nvPr/>
        </p:nvSpPr>
        <p:spPr>
          <a:xfrm>
            <a:off x="180000" y="1296000"/>
            <a:ext cx="6480000" cy="587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ct val="110000"/>
              </a:lnSpc>
              <a:buNone/>
            </a:pPr>
            <a:r>
              <a:rPr lang="de-DE" sz="1000" u="sng" spc="30" dirty="0"/>
              <a:t>Sebastian Pleis</a:t>
            </a:r>
            <a:r>
              <a:rPr lang="de-DE" sz="1000" spc="30" dirty="0"/>
              <a:t>, Gunther Wittstock</a:t>
            </a:r>
            <a:br>
              <a:rPr lang="de-DE" sz="1000" spc="30" dirty="0"/>
            </a:br>
            <a:r>
              <a:rPr lang="de-DE" sz="1000" spc="30" dirty="0"/>
              <a:t>Chemistry Department, Carl von Ossietzky University Oldenburg, D-26111 Oldenburg, Germany</a:t>
            </a:r>
            <a:br>
              <a:rPr lang="de-DE" sz="1000" spc="30" dirty="0"/>
            </a:br>
            <a:r>
              <a:rPr lang="de-DE" sz="1000" spc="30" dirty="0"/>
              <a:t>Contact: sebastian.pleis@uol.de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AB75BC-780D-4A23-A3FA-F7CA4870AF52}"/>
              </a:ext>
            </a:extLst>
          </p:cNvPr>
          <p:cNvSpPr/>
          <p:nvPr/>
        </p:nvSpPr>
        <p:spPr>
          <a:xfrm>
            <a:off x="180000" y="5435999"/>
            <a:ext cx="2412000" cy="2664000"/>
          </a:xfrm>
          <a:prstGeom prst="rect">
            <a:avLst/>
          </a:prstGeom>
          <a:ln>
            <a:solidFill>
              <a:srgbClr val="00A87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54B66CE-25AB-4282-90C7-75F21C613694}"/>
              </a:ext>
            </a:extLst>
          </p:cNvPr>
          <p:cNvSpPr/>
          <p:nvPr/>
        </p:nvSpPr>
        <p:spPr>
          <a:xfrm>
            <a:off x="180000" y="5436000"/>
            <a:ext cx="2412000" cy="252000"/>
          </a:xfrm>
          <a:prstGeom prst="rect">
            <a:avLst/>
          </a:prstGeom>
          <a:solidFill>
            <a:srgbClr val="00A879"/>
          </a:solidFill>
          <a:ln>
            <a:solidFill>
              <a:srgbClr val="00A8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  <a:cs typeface="Arial" panose="020B0604020202020204" pitchFamily="34" charset="0"/>
              </a:rPr>
              <a:t>Geometry</a:t>
            </a:r>
            <a:endParaRPr lang="de-DE" sz="11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26B17F6-E5F2-4D09-AB45-F3C436CFC254}"/>
              </a:ext>
            </a:extLst>
          </p:cNvPr>
          <p:cNvSpPr/>
          <p:nvPr/>
        </p:nvSpPr>
        <p:spPr>
          <a:xfrm>
            <a:off x="2772000" y="5760000"/>
            <a:ext cx="3888000" cy="2340000"/>
          </a:xfrm>
          <a:prstGeom prst="rect">
            <a:avLst/>
          </a:prstGeom>
          <a:ln>
            <a:solidFill>
              <a:srgbClr val="00A87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7A1EA6-ABD0-4EAA-B998-2A71E9BBC8A9}"/>
              </a:ext>
            </a:extLst>
          </p:cNvPr>
          <p:cNvSpPr/>
          <p:nvPr/>
        </p:nvSpPr>
        <p:spPr>
          <a:xfrm>
            <a:off x="2772000" y="5760000"/>
            <a:ext cx="3888000" cy="252000"/>
          </a:xfrm>
          <a:prstGeom prst="rect">
            <a:avLst/>
          </a:prstGeom>
          <a:solidFill>
            <a:srgbClr val="00A879"/>
          </a:solidFill>
          <a:ln>
            <a:solidFill>
              <a:srgbClr val="00A8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</a:rPr>
              <a:t>COMSOL Electroanalysis Interface Settings</a:t>
            </a:r>
            <a:endParaRPr lang="de-DE" sz="1100" dirty="0">
              <a:latin typeface="+mj-l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449AAE5-ECED-4A21-B768-018F92D9F169}"/>
              </a:ext>
            </a:extLst>
          </p:cNvPr>
          <p:cNvSpPr/>
          <p:nvPr/>
        </p:nvSpPr>
        <p:spPr>
          <a:xfrm>
            <a:off x="2772000" y="8280000"/>
            <a:ext cx="3888000" cy="720000"/>
          </a:xfrm>
          <a:prstGeom prst="rect">
            <a:avLst/>
          </a:prstGeom>
          <a:ln>
            <a:solidFill>
              <a:srgbClr val="00787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994687C-BD50-4E20-8119-F8F8DDC3D446}"/>
              </a:ext>
            </a:extLst>
          </p:cNvPr>
          <p:cNvSpPr/>
          <p:nvPr/>
        </p:nvSpPr>
        <p:spPr>
          <a:xfrm>
            <a:off x="2772000" y="8280000"/>
            <a:ext cx="3888000" cy="252000"/>
          </a:xfrm>
          <a:prstGeom prst="rect">
            <a:avLst/>
          </a:prstGeom>
          <a:solidFill>
            <a:srgbClr val="007878"/>
          </a:solidFill>
          <a:ln>
            <a:solidFill>
              <a:srgbClr val="00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</a:rPr>
              <a:t>Conclusion &amp; Outlook</a:t>
            </a:r>
            <a:endParaRPr lang="de-DE" sz="1100" dirty="0"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60D2869-9651-4EE2-B885-F706489B1804}"/>
              </a:ext>
            </a:extLst>
          </p:cNvPr>
          <p:cNvSpPr/>
          <p:nvPr/>
        </p:nvSpPr>
        <p:spPr>
          <a:xfrm>
            <a:off x="180000" y="8280000"/>
            <a:ext cx="2412000" cy="1439444"/>
          </a:xfrm>
          <a:prstGeom prst="rect">
            <a:avLst/>
          </a:prstGeom>
          <a:ln>
            <a:solidFill>
              <a:srgbClr val="00787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B848475-B8BE-4A56-8880-1155F9BF4538}"/>
              </a:ext>
            </a:extLst>
          </p:cNvPr>
          <p:cNvSpPr/>
          <p:nvPr/>
        </p:nvSpPr>
        <p:spPr>
          <a:xfrm>
            <a:off x="180000" y="8280000"/>
            <a:ext cx="2412000" cy="252000"/>
          </a:xfrm>
          <a:prstGeom prst="rect">
            <a:avLst/>
          </a:prstGeom>
          <a:solidFill>
            <a:srgbClr val="007878"/>
          </a:solidFill>
          <a:ln>
            <a:solidFill>
              <a:srgbClr val="00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  <a:cs typeface="Arial" panose="020B0604020202020204" pitchFamily="34" charset="0"/>
              </a:rPr>
              <a:t>References</a:t>
            </a:r>
            <a:endParaRPr lang="de-DE" sz="11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CA8E2E8-EE4A-412A-BA98-E8FFA58F5E9D}"/>
              </a:ext>
            </a:extLst>
          </p:cNvPr>
          <p:cNvSpPr/>
          <p:nvPr/>
        </p:nvSpPr>
        <p:spPr>
          <a:xfrm>
            <a:off x="2772000" y="9180000"/>
            <a:ext cx="3888000" cy="539444"/>
          </a:xfrm>
          <a:prstGeom prst="rect">
            <a:avLst/>
          </a:prstGeom>
          <a:ln>
            <a:solidFill>
              <a:srgbClr val="00787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140A371-5B2D-4CB2-BE13-CF5190D9A12E}"/>
              </a:ext>
            </a:extLst>
          </p:cNvPr>
          <p:cNvSpPr/>
          <p:nvPr/>
        </p:nvSpPr>
        <p:spPr>
          <a:xfrm>
            <a:off x="2772000" y="9180000"/>
            <a:ext cx="3888000" cy="252000"/>
          </a:xfrm>
          <a:prstGeom prst="rect">
            <a:avLst/>
          </a:prstGeom>
          <a:solidFill>
            <a:srgbClr val="007878"/>
          </a:solidFill>
          <a:ln>
            <a:solidFill>
              <a:srgbClr val="00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+mj-lt"/>
                <a:cs typeface="Arial" panose="020B0604020202020204" pitchFamily="34" charset="0"/>
              </a:rPr>
              <a:t>Acknowledgements</a:t>
            </a:r>
            <a:endParaRPr lang="de-DE" sz="11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6B74E2C6-75AC-4466-A2CB-5657E907A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304000"/>
            <a:ext cx="1463163" cy="1384409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38D39EDF-CFAC-4FC3-B2E7-19B431DDD07A}"/>
              </a:ext>
            </a:extLst>
          </p:cNvPr>
          <p:cNvSpPr txBox="1"/>
          <p:nvPr/>
        </p:nvSpPr>
        <p:spPr>
          <a:xfrm>
            <a:off x="180000" y="3864392"/>
            <a:ext cx="241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In a time-of-flight experiment (TOF) the collection efficiency (</a:t>
            </a:r>
            <a:r>
              <a:rPr lang="en-US" sz="1000" i="1" dirty="0" err="1"/>
              <a:t>i</a:t>
            </a:r>
            <a:r>
              <a:rPr lang="en-US" sz="1000" baseline="-25000" dirty="0" err="1"/>
              <a:t>sub</a:t>
            </a:r>
            <a:r>
              <a:rPr lang="en-US" sz="1000" dirty="0"/>
              <a:t> / </a:t>
            </a:r>
            <a:r>
              <a:rPr lang="en-US" sz="1000" i="1" dirty="0" err="1"/>
              <a:t>i</a:t>
            </a:r>
            <a:r>
              <a:rPr lang="en-US" sz="1000" baseline="-25000" dirty="0" err="1"/>
              <a:t>tip</a:t>
            </a:r>
            <a:r>
              <a:rPr lang="en-US" sz="1000" dirty="0"/>
              <a:t>) is recorded as function of the distance </a:t>
            </a:r>
            <a:endParaRPr lang="en-US" sz="1000" i="1" dirty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The reaction mechanism and kinetic parameters can be extracted from experimental data if a simulation properly describes the relationship between </a:t>
            </a:r>
            <a:r>
              <a:rPr lang="en-US" sz="1000" i="1" dirty="0" err="1"/>
              <a:t>i</a:t>
            </a:r>
            <a:r>
              <a:rPr lang="en-US" sz="1000" baseline="-25000" dirty="0" err="1"/>
              <a:t>sub</a:t>
            </a:r>
            <a:r>
              <a:rPr lang="en-US" sz="1000" baseline="-25000" dirty="0"/>
              <a:t> </a:t>
            </a:r>
            <a:r>
              <a:rPr lang="en-US" sz="1000" dirty="0"/>
              <a:t>/ </a:t>
            </a:r>
            <a:r>
              <a:rPr lang="en-US" sz="1000" i="1" dirty="0" err="1"/>
              <a:t>i</a:t>
            </a:r>
            <a:r>
              <a:rPr lang="en-US" sz="1000" i="1" dirty="0"/>
              <a:t> </a:t>
            </a:r>
            <a:r>
              <a:rPr lang="en-US" sz="1000" baseline="-25000" dirty="0"/>
              <a:t>tip</a:t>
            </a:r>
            <a:r>
              <a:rPr lang="en-US" sz="1000" dirty="0"/>
              <a:t> and </a:t>
            </a:r>
            <a:r>
              <a:rPr lang="en-US" sz="1000" i="1" dirty="0"/>
              <a:t>d </a:t>
            </a:r>
            <a:r>
              <a:rPr lang="en-US" sz="1000" baseline="30000" dirty="0"/>
              <a:t>[1-3]</a:t>
            </a:r>
            <a:endParaRPr lang="de-DE" sz="1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AF1291E-D7F3-49AA-971F-121203572AF4}"/>
              </a:ext>
            </a:extLst>
          </p:cNvPr>
          <p:cNvSpPr txBox="1"/>
          <p:nvPr/>
        </p:nvSpPr>
        <p:spPr>
          <a:xfrm>
            <a:off x="180000" y="3672000"/>
            <a:ext cx="2412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Figure 1: Time-of-flight setup</a:t>
            </a:r>
            <a:endParaRPr lang="de-DE" sz="8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DF945D-EE02-4278-AA1F-69DA98ED18A4}"/>
              </a:ext>
            </a:extLst>
          </p:cNvPr>
          <p:cNvSpPr txBox="1"/>
          <p:nvPr/>
        </p:nvSpPr>
        <p:spPr>
          <a:xfrm>
            <a:off x="1692000" y="2340000"/>
            <a:ext cx="900000" cy="13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Tip electrode:</a:t>
            </a:r>
          </a:p>
          <a:p>
            <a:r>
              <a:rPr lang="en-US" sz="800" dirty="0"/>
              <a:t>Red </a:t>
            </a:r>
            <a:r>
              <a:rPr lang="en-US" sz="800" dirty="0">
                <a:cs typeface="Times New Roman" panose="02020603050405020304" pitchFamily="18" charset="0"/>
              </a:rPr>
              <a:t>→ Ox + e</a:t>
            </a:r>
            <a:r>
              <a:rPr lang="en-US" sz="800" baseline="30000" dirty="0">
                <a:cs typeface="Times New Roman" panose="02020603050405020304" pitchFamily="18" charset="0"/>
              </a:rPr>
              <a:t>–</a:t>
            </a:r>
          </a:p>
          <a:p>
            <a:endParaRPr lang="en-US" sz="800" dirty="0">
              <a:cs typeface="Times New Roman" panose="02020603050405020304" pitchFamily="18" charset="0"/>
            </a:endParaRPr>
          </a:p>
          <a:p>
            <a:r>
              <a:rPr lang="en-US" sz="800" dirty="0">
                <a:cs typeface="Times New Roman" panose="02020603050405020304" pitchFamily="18" charset="0"/>
              </a:rPr>
              <a:t>Homogeneous reaction:</a:t>
            </a:r>
          </a:p>
          <a:p>
            <a:r>
              <a:rPr lang="en-US" sz="800" dirty="0">
                <a:cs typeface="Times New Roman" panose="02020603050405020304" pitchFamily="18" charset="0"/>
              </a:rPr>
              <a:t>Ox → P</a:t>
            </a:r>
          </a:p>
          <a:p>
            <a:endParaRPr lang="en-US" sz="800" dirty="0">
              <a:cs typeface="Times New Roman" panose="02020603050405020304" pitchFamily="18" charset="0"/>
            </a:endParaRPr>
          </a:p>
          <a:p>
            <a:r>
              <a:rPr lang="en-US" sz="800" dirty="0">
                <a:cs typeface="Times New Roman" panose="02020603050405020304" pitchFamily="18" charset="0"/>
              </a:rPr>
              <a:t>Substrate electrode:</a:t>
            </a:r>
          </a:p>
          <a:p>
            <a:r>
              <a:rPr lang="en-US" sz="800" dirty="0">
                <a:cs typeface="Times New Roman" panose="02020603050405020304" pitchFamily="18" charset="0"/>
              </a:rPr>
              <a:t>Ox + e</a:t>
            </a:r>
            <a:r>
              <a:rPr lang="en-US" sz="800" baseline="30000" dirty="0">
                <a:cs typeface="Times New Roman" panose="02020603050405020304" pitchFamily="18" charset="0"/>
              </a:rPr>
              <a:t>–  </a:t>
            </a:r>
            <a:r>
              <a:rPr lang="en-US" sz="800" dirty="0">
                <a:cs typeface="Times New Roman" panose="02020603050405020304" pitchFamily="18" charset="0"/>
              </a:rPr>
              <a:t>→ Red</a:t>
            </a:r>
            <a:endParaRPr lang="de-DE" sz="8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281CEC7-C482-4214-AF1A-67ED6C18C4CD}"/>
              </a:ext>
            </a:extLst>
          </p:cNvPr>
          <p:cNvSpPr txBox="1"/>
          <p:nvPr/>
        </p:nvSpPr>
        <p:spPr>
          <a:xfrm>
            <a:off x="180000" y="7704000"/>
            <a:ext cx="24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A 2D-axisymmetrical geometry was used to save computation time</a:t>
            </a:r>
            <a:endParaRPr lang="de-DE" sz="10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F9A966-6ED4-4668-B0B7-F7530ED333A4}"/>
              </a:ext>
            </a:extLst>
          </p:cNvPr>
          <p:cNvSpPr txBox="1"/>
          <p:nvPr/>
        </p:nvSpPr>
        <p:spPr>
          <a:xfrm>
            <a:off x="179999" y="7488000"/>
            <a:ext cx="241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Figure 2: Geometry of TOF setup in COMSOL</a:t>
            </a:r>
            <a:endParaRPr lang="de-DE" sz="800" dirty="0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6E914C64-CB23-41E7-9457-CE8FDCB6A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724000"/>
            <a:ext cx="2340864" cy="1798320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EA1C0194-A22E-4567-B6EA-803F112530D4}"/>
              </a:ext>
            </a:extLst>
          </p:cNvPr>
          <p:cNvSpPr txBox="1"/>
          <p:nvPr/>
        </p:nvSpPr>
        <p:spPr>
          <a:xfrm>
            <a:off x="2772000" y="3636000"/>
            <a:ext cx="194400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Figure 3: Comparison of simulated approach curve to literature data as benchmark experiment</a:t>
            </a:r>
            <a:endParaRPr lang="de-DE" sz="8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AE58FC9-E690-4B4E-B9F7-43A85FFA51FF}"/>
              </a:ext>
            </a:extLst>
          </p:cNvPr>
          <p:cNvSpPr txBox="1"/>
          <p:nvPr/>
        </p:nvSpPr>
        <p:spPr>
          <a:xfrm>
            <a:off x="4716000" y="3636000"/>
            <a:ext cx="19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Figure 4: Simulated TOF experiments for various homogeneous rate constants </a:t>
            </a:r>
            <a:r>
              <a:rPr lang="en-US" sz="800" i="1" dirty="0"/>
              <a:t>k</a:t>
            </a:r>
            <a:r>
              <a:rPr lang="en-US" sz="800" baseline="-25000" dirty="0"/>
              <a:t>1</a:t>
            </a:r>
            <a:endParaRPr lang="de-DE" sz="800" baseline="-25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773D60D-ABD0-4A74-9F10-D0E197EF464B}"/>
              </a:ext>
            </a:extLst>
          </p:cNvPr>
          <p:cNvSpPr txBox="1"/>
          <p:nvPr/>
        </p:nvSpPr>
        <p:spPr>
          <a:xfrm>
            <a:off x="2772000" y="4104000"/>
            <a:ext cx="1944000" cy="147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Approach curve: </a:t>
            </a:r>
            <a:r>
              <a:rPr lang="en-US" sz="1000" i="1" dirty="0" err="1"/>
              <a:t>i</a:t>
            </a:r>
            <a:r>
              <a:rPr lang="en-US" sz="1000" baseline="-25000" dirty="0" err="1"/>
              <a:t>tip</a:t>
            </a:r>
            <a:r>
              <a:rPr lang="en-US" sz="1000" dirty="0"/>
              <a:t> is recorded as a function of </a:t>
            </a:r>
            <a:r>
              <a:rPr lang="en-US" sz="1000" i="1" dirty="0"/>
              <a:t>d</a:t>
            </a:r>
            <a:r>
              <a:rPr lang="en-US" sz="1000" dirty="0"/>
              <a:t> above a large substrate electrode (</a:t>
            </a:r>
            <a:r>
              <a:rPr lang="en-US" sz="1000" i="1" dirty="0" err="1"/>
              <a:t>r</a:t>
            </a:r>
            <a:r>
              <a:rPr lang="en-US" sz="1000" baseline="-25000" dirty="0" err="1"/>
              <a:t>sub</a:t>
            </a:r>
            <a:r>
              <a:rPr lang="en-US" sz="1000" dirty="0"/>
              <a:t> = 250 µm)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Homogeneous reaction was switched off (</a:t>
            </a:r>
            <a:r>
              <a:rPr lang="en-US" sz="1000" i="1" dirty="0"/>
              <a:t>k</a:t>
            </a:r>
            <a:r>
              <a:rPr lang="en-US" sz="1000" baseline="-25000" dirty="0"/>
              <a:t>1</a:t>
            </a:r>
            <a:r>
              <a:rPr lang="en-US" sz="1000" dirty="0"/>
              <a:t> = 0 s</a:t>
            </a:r>
            <a:r>
              <a:rPr lang="en-US" sz="1000" baseline="30000" dirty="0"/>
              <a:t>-1</a:t>
            </a:r>
            <a:r>
              <a:rPr lang="en-US" sz="1000" dirty="0"/>
              <a:t>)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The simulation agrees with the more recent literature data</a:t>
            </a:r>
            <a:r>
              <a:rPr lang="en-US" sz="1000" baseline="30000" dirty="0"/>
              <a:t>[5] </a:t>
            </a:r>
            <a:r>
              <a:rPr lang="en-US" sz="1000" dirty="0"/>
              <a:t>with 99% accuracy</a:t>
            </a:r>
            <a:endParaRPr lang="de-DE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E77B3C0-3289-447F-A219-6263A3CD2C6F}"/>
              </a:ext>
            </a:extLst>
          </p:cNvPr>
          <p:cNvSpPr txBox="1"/>
          <p:nvPr/>
        </p:nvSpPr>
        <p:spPr>
          <a:xfrm>
            <a:off x="4716000" y="4104000"/>
            <a:ext cx="19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i="1" dirty="0" err="1"/>
              <a:t>i</a:t>
            </a:r>
            <a:r>
              <a:rPr lang="en-US" sz="1000" i="1" baseline="-25000" dirty="0" err="1"/>
              <a:t>sub</a:t>
            </a:r>
            <a:r>
              <a:rPr lang="en-US" sz="1000" i="1" baseline="-25000" dirty="0"/>
              <a:t> </a:t>
            </a:r>
            <a:r>
              <a:rPr lang="en-US" sz="1000" dirty="0"/>
              <a:t>/ </a:t>
            </a:r>
            <a:r>
              <a:rPr lang="en-US" sz="1000" i="1" dirty="0" err="1"/>
              <a:t>i</a:t>
            </a:r>
            <a:r>
              <a:rPr lang="en-US" sz="1000" baseline="-25000" dirty="0" err="1"/>
              <a:t>tip</a:t>
            </a:r>
            <a:r>
              <a:rPr lang="en-US" sz="1000" dirty="0"/>
              <a:t> is decreased faster for greater </a:t>
            </a:r>
            <a:r>
              <a:rPr lang="en-US" sz="1000" i="1" dirty="0"/>
              <a:t>k</a:t>
            </a:r>
            <a:r>
              <a:rPr lang="en-US" sz="1000" baseline="-25000" dirty="0"/>
              <a:t>1</a:t>
            </a:r>
            <a:r>
              <a:rPr lang="en-US" sz="1000" dirty="0"/>
              <a:t> because Ox is depleted by the competing homogeneous reaction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With the chosen setup a </a:t>
            </a:r>
            <a:r>
              <a:rPr lang="en-US" sz="1000" i="1" dirty="0"/>
              <a:t>k</a:t>
            </a:r>
            <a:r>
              <a:rPr lang="en-US" sz="1000" baseline="-25000" dirty="0"/>
              <a:t>1</a:t>
            </a:r>
            <a:r>
              <a:rPr lang="en-US" sz="1000" dirty="0"/>
              <a:t> between 0.1 s</a:t>
            </a:r>
            <a:r>
              <a:rPr lang="en-US" sz="1000" baseline="30000" dirty="0"/>
              <a:t>-1</a:t>
            </a:r>
            <a:r>
              <a:rPr lang="en-US" sz="1000" dirty="0"/>
              <a:t> and 100 s</a:t>
            </a:r>
            <a:r>
              <a:rPr lang="en-US" sz="1000" baseline="30000" dirty="0"/>
              <a:t>-1</a:t>
            </a:r>
            <a:r>
              <a:rPr lang="en-US" sz="1000" dirty="0"/>
              <a:t> is accessible whereas a </a:t>
            </a:r>
            <a:r>
              <a:rPr lang="en-US" sz="1000" i="1" dirty="0"/>
              <a:t>k</a:t>
            </a:r>
            <a:r>
              <a:rPr lang="en-US" sz="1000" baseline="-25000" dirty="0"/>
              <a:t>1</a:t>
            </a:r>
            <a:r>
              <a:rPr lang="en-US" sz="1000" dirty="0"/>
              <a:t> greater than 100 s</a:t>
            </a:r>
            <a:r>
              <a:rPr lang="en-US" sz="1000" baseline="30000" dirty="0"/>
              <a:t>-1</a:t>
            </a:r>
            <a:r>
              <a:rPr lang="en-US" sz="1000" dirty="0"/>
              <a:t> cannot be investigated</a:t>
            </a:r>
            <a:endParaRPr lang="de-DE" sz="10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16BD243-90B4-43BF-B08A-82A81CE21672}"/>
              </a:ext>
            </a:extLst>
          </p:cNvPr>
          <p:cNvSpPr txBox="1"/>
          <p:nvPr/>
        </p:nvSpPr>
        <p:spPr>
          <a:xfrm>
            <a:off x="179999" y="8531999"/>
            <a:ext cx="2412000" cy="11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Aft>
                <a:spcPts val="1800"/>
              </a:spcAft>
              <a:defRPr/>
            </a:pP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[1] S. Bi, B. Liu, F.-R. F. Fan, A. J. Bard,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J. Am. Chem. Soc.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60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2005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127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3690.</a:t>
            </a:r>
            <a:b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[2] J. Chang, A. J. Bard,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J. Am. Chem. Soc.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60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2014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136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311.</a:t>
            </a:r>
            <a:b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[3] F. Cao, J. Kim, A. J. Bard,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J. Am. Chem. Soc.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600" b="1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2014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600" b="0" i="1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136</a:t>
            </a:r>
            <a:r>
              <a:rPr kumimoji="0" lang="en-US" sz="6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18163.</a:t>
            </a:r>
            <a:br>
              <a:rPr lang="en-US" sz="600" spc="30" dirty="0">
                <a:solidFill>
                  <a:prstClr val="black"/>
                </a:solidFill>
              </a:rPr>
            </a:br>
            <a:r>
              <a:rPr lang="en-US" sz="600" dirty="0"/>
              <a:t>[4] M. V. </a:t>
            </a:r>
            <a:r>
              <a:rPr lang="en-US" sz="600" dirty="0" err="1"/>
              <a:t>Mirkin</a:t>
            </a:r>
            <a:r>
              <a:rPr lang="en-US" sz="600" dirty="0"/>
              <a:t>, F.-R. F. Fan, A. J. Bard, </a:t>
            </a:r>
            <a:r>
              <a:rPr lang="en-US" sz="600" i="1" dirty="0"/>
              <a:t>J. </a:t>
            </a:r>
            <a:r>
              <a:rPr lang="en-US" sz="600" i="1" dirty="0" err="1"/>
              <a:t>Electroanal</a:t>
            </a:r>
            <a:r>
              <a:rPr lang="en-US" sz="600" i="1" dirty="0"/>
              <a:t>. Chem.</a:t>
            </a:r>
            <a:r>
              <a:rPr lang="en-US" sz="600" dirty="0"/>
              <a:t> </a:t>
            </a:r>
            <a:r>
              <a:rPr lang="en-US" sz="600" b="1" dirty="0"/>
              <a:t>1992</a:t>
            </a:r>
            <a:r>
              <a:rPr lang="en-US" sz="600" dirty="0"/>
              <a:t>, </a:t>
            </a:r>
            <a:r>
              <a:rPr lang="en-US" sz="600" i="1" dirty="0"/>
              <a:t>328</a:t>
            </a:r>
            <a:r>
              <a:rPr lang="en-US" sz="600" dirty="0"/>
              <a:t>, 47.</a:t>
            </a:r>
            <a:br>
              <a:rPr lang="en-US" sz="600" dirty="0"/>
            </a:br>
            <a:r>
              <a:rPr lang="en-US" sz="600" dirty="0"/>
              <a:t>[5] A. J. Bard, M. V. </a:t>
            </a:r>
            <a:r>
              <a:rPr lang="en-US" sz="600" dirty="0" err="1"/>
              <a:t>Mirkin</a:t>
            </a:r>
            <a:r>
              <a:rPr lang="en-US" sz="600" dirty="0"/>
              <a:t>, </a:t>
            </a:r>
            <a:r>
              <a:rPr lang="en-US" sz="600" i="1" dirty="0"/>
              <a:t>Scanning Electrochemical Microscopy</a:t>
            </a:r>
            <a:r>
              <a:rPr lang="en-US" sz="600" dirty="0"/>
              <a:t>. </a:t>
            </a:r>
            <a:r>
              <a:rPr lang="en-US" sz="600" i="1" dirty="0"/>
              <a:t>Second Edition</a:t>
            </a:r>
            <a:r>
              <a:rPr lang="en-US" sz="600" dirty="0"/>
              <a:t>, CRC Press, Boca Raton, FL, </a:t>
            </a:r>
            <a:r>
              <a:rPr lang="en-US" sz="600" b="1" dirty="0"/>
              <a:t>2012</a:t>
            </a:r>
            <a:r>
              <a:rPr lang="en-US" sz="600" dirty="0"/>
              <a:t>.</a:t>
            </a:r>
            <a:endParaRPr lang="de-DE" sz="8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461510B-FF66-4E19-A563-64E76834E779}"/>
              </a:ext>
            </a:extLst>
          </p:cNvPr>
          <p:cNvSpPr txBox="1"/>
          <p:nvPr/>
        </p:nvSpPr>
        <p:spPr>
          <a:xfrm>
            <a:off x="2772000" y="9432000"/>
            <a:ext cx="3888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The authors would like to thank the DFG (Deutsche </a:t>
            </a:r>
            <a:r>
              <a:rPr lang="en-US" sz="600" dirty="0" err="1"/>
              <a:t>Forschungsgesellschaft</a:t>
            </a:r>
            <a:r>
              <a:rPr lang="en-US" sz="600" dirty="0"/>
              <a:t>) and the Research</a:t>
            </a:r>
          </a:p>
          <a:p>
            <a:r>
              <a:rPr lang="en-US" sz="600" dirty="0"/>
              <a:t>Training Group 2226 Chemical Bond Activation (Carl von Ossietzky University of Oldenburg)</a:t>
            </a:r>
            <a:endParaRPr lang="de-DE" sz="6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79A19BE-DFB2-4544-8BFF-0EFBE47EB579}"/>
              </a:ext>
            </a:extLst>
          </p:cNvPr>
          <p:cNvSpPr txBox="1"/>
          <p:nvPr/>
        </p:nvSpPr>
        <p:spPr>
          <a:xfrm>
            <a:off x="2771999" y="8532000"/>
            <a:ext cx="3888000" cy="46800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000" dirty="0"/>
              <a:t>The model was used to estimate the accessible rate constants </a:t>
            </a:r>
            <a:r>
              <a:rPr lang="en-US" sz="1000" i="1" dirty="0"/>
              <a:t>k</a:t>
            </a:r>
            <a:r>
              <a:rPr lang="en-US" sz="1000" baseline="-25000" dirty="0"/>
              <a:t>1</a:t>
            </a:r>
            <a:r>
              <a:rPr lang="en-US" sz="1000" dirty="0"/>
              <a:t>  and will be expanded for more complex reaction mechanisms.</a:t>
            </a:r>
            <a:endParaRPr lang="de-DE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B86417-A5F3-4592-8991-75477EE45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0" y="2268000"/>
            <a:ext cx="1871472" cy="13319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7DAB96A0-8159-4132-B67B-73CB2C07480F}"/>
                  </a:ext>
                </a:extLst>
              </p:cNvPr>
              <p:cNvSpPr txBox="1"/>
              <p:nvPr/>
            </p:nvSpPr>
            <p:spPr>
              <a:xfrm>
                <a:off x="2772000" y="6012000"/>
                <a:ext cx="1944000" cy="2077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Symbol" panose="05050102010706020507" pitchFamily="18" charset="2"/>
                  <a:buChar char="-"/>
                </a:pPr>
                <a:r>
                  <a:rPr lang="en-US" sz="1000" dirty="0"/>
                  <a:t>Physics were set up using  the “Electroanalysis” interface of COMSOL 5.5</a:t>
                </a:r>
              </a:p>
              <a:p>
                <a:pPr marL="171450" indent="-171450">
                  <a:buFont typeface="Symbol" panose="05050102010706020507" pitchFamily="18" charset="2"/>
                  <a:buChar char="-"/>
                </a:pPr>
                <a:r>
                  <a:rPr lang="en-US" sz="1000" dirty="0"/>
                  <a:t>Mass balance equation for the electrolyte:</a:t>
                </a:r>
                <a:br>
                  <a:rPr lang="en-US" sz="10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d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endParaRPr lang="en-US" sz="1000" dirty="0"/>
              </a:p>
              <a:p>
                <a:pPr marL="171450" indent="-171450">
                  <a:buFont typeface="Symbol" panose="05050102010706020507" pitchFamily="18" charset="2"/>
                  <a:buChar char="-"/>
                </a:pPr>
                <a:r>
                  <a:rPr lang="en-US" sz="1000" dirty="0"/>
                  <a:t>Accumulation and depletion terms for the homogeneous reaction within electrolyte:</a:t>
                </a:r>
                <a:br>
                  <a:rPr lang="en-US" sz="1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Red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br>
                  <a:rPr lang="en-US" sz="10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Ox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Ox</m:t>
                        </m:r>
                      </m:sub>
                    </m:sSub>
                  </m:oMath>
                </a14:m>
                <a:br>
                  <a:rPr lang="en-US" sz="10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Ox</m:t>
                        </m:r>
                      </m:sub>
                    </m:sSub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7DAB96A0-8159-4132-B67B-73CB2C074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000" y="6012000"/>
                <a:ext cx="1944000" cy="20777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Box 106">
            <a:extLst>
              <a:ext uri="{FF2B5EF4-FFF2-40B4-BE49-F238E27FC236}">
                <a16:creationId xmlns:a16="http://schemas.microsoft.com/office/drawing/2014/main" id="{0B8C1680-F85A-4E38-89D0-F55280CC9B4B}"/>
              </a:ext>
            </a:extLst>
          </p:cNvPr>
          <p:cNvSpPr txBox="1"/>
          <p:nvPr/>
        </p:nvSpPr>
        <p:spPr>
          <a:xfrm>
            <a:off x="4716000" y="6011999"/>
            <a:ext cx="1944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A “Cyclic voltammetry” boundary condition was applied to the tip electrode and an “Electrode potential” to the substrate electrode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Further settings and mesh parameters were adapted from the “Voltammetry at a </a:t>
            </a:r>
            <a:r>
              <a:rPr lang="en-US" sz="1000" dirty="0" err="1"/>
              <a:t>Microdisk</a:t>
            </a:r>
            <a:r>
              <a:rPr lang="en-US" sz="1000" dirty="0"/>
              <a:t> Electrode” application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en-US" sz="1000" dirty="0"/>
              <a:t>“Cyclic Voltammetry” and “Parametric Sweep” studies were used to obtain results</a:t>
            </a:r>
            <a:endParaRPr lang="de-DE" sz="1000" dirty="0"/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42D81C6F-D7A3-449E-AFCB-A8096B93F6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0" y="2515099"/>
            <a:ext cx="558957" cy="5248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0043C8-5A61-4557-9936-18C9F3A857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00" y="2268000"/>
            <a:ext cx="1871472" cy="13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53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592</Words>
  <Application>Microsoft Office PowerPoint</Application>
  <PresentationFormat>A4 Paper (210x297 mm)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Cambria Math</vt:lpstr>
      <vt:lpstr>Symbol</vt:lpstr>
      <vt:lpstr>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Per Ruppel</dc:creator>
  <cp:lastModifiedBy>Sebastian Pl</cp:lastModifiedBy>
  <cp:revision>59</cp:revision>
  <dcterms:created xsi:type="dcterms:W3CDTF">2020-07-03T12:07:05Z</dcterms:created>
  <dcterms:modified xsi:type="dcterms:W3CDTF">2020-09-18T10:18:30Z</dcterms:modified>
</cp:coreProperties>
</file>