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200" d="100"/>
          <a:sy n="200" d="100"/>
        </p:scale>
        <p:origin x="294" y="144"/>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F5DCCFA9-02A2-481F-BA72-D48D73072E54}"/>
              </a:ext>
            </a:extLst>
          </p:cNvPr>
          <p:cNvPicPr>
            <a:picLocks noChangeAspect="1"/>
          </p:cNvPicPr>
          <p:nvPr/>
        </p:nvPicPr>
        <p:blipFill>
          <a:blip r:embed="rId3"/>
          <a:stretch>
            <a:fillRect/>
          </a:stretch>
        </p:blipFill>
        <p:spPr>
          <a:xfrm>
            <a:off x="3728831" y="6719311"/>
            <a:ext cx="2790562" cy="1349578"/>
          </a:xfrm>
          <a:prstGeom prst="rect">
            <a:avLst/>
          </a:prstGeom>
          <a:solidFill>
            <a:schemeClr val="bg1"/>
          </a:solidFill>
        </p:spPr>
      </p:pic>
      <p:sp>
        <p:nvSpPr>
          <p:cNvPr id="3075" name="TextBox 6"/>
          <p:cNvSpPr txBox="1">
            <a:spLocks noChangeArrowheads="1"/>
          </p:cNvSpPr>
          <p:nvPr/>
        </p:nvSpPr>
        <p:spPr bwMode="auto">
          <a:xfrm>
            <a:off x="489810" y="1524000"/>
            <a:ext cx="2748690"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Concentration polarization (CP) of retained molecules is a common problem in membrane filtration. In our experiments we showed that this problem can be strongly reduced using an alternating direction of diafiltration buffer perfusion through the membranes as process inherent backflush</a:t>
            </a:r>
            <a:r>
              <a:rPr lang="en-US" altLang="en-US" sz="1000" baseline="30000" dirty="0">
                <a:latin typeface="Calibri" panose="020F0502020204030204" pitchFamily="34" charset="0"/>
                <a:ea typeface="Cambria" charset="0"/>
                <a:cs typeface="Arial" panose="020B0604020202020204" pitchFamily="34" charset="0"/>
              </a:rPr>
              <a:t>[1]</a:t>
            </a:r>
            <a:r>
              <a:rPr lang="en-US" altLang="en-US" sz="1000" dirty="0">
                <a:latin typeface="Calibri" panose="020F0502020204030204" pitchFamily="34" charset="0"/>
                <a:ea typeface="Cambria" charset="0"/>
                <a:cs typeface="Arial" panose="020B0604020202020204" pitchFamily="34" charset="0"/>
              </a:rPr>
              <a:t>. Here, the time course of molecule distribution within the module is simulated in order to find optimal durations of the switching cycles. </a:t>
            </a:r>
          </a:p>
        </p:txBody>
      </p:sp>
      <p:sp>
        <p:nvSpPr>
          <p:cNvPr id="3076" name="TextBox 7"/>
          <p:cNvSpPr txBox="1">
            <a:spLocks noChangeArrowheads="1"/>
          </p:cNvSpPr>
          <p:nvPr/>
        </p:nvSpPr>
        <p:spPr bwMode="auto">
          <a:xfrm>
            <a:off x="527181" y="6882230"/>
            <a:ext cx="2901818" cy="20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A 2D </a:t>
            </a:r>
            <a:r>
              <a:rPr lang="en-US" altLang="en-US" sz="1000" dirty="0" err="1">
                <a:latin typeface="Calibri" panose="020F0502020204030204" pitchFamily="34" charset="0"/>
                <a:cs typeface="Arial" panose="020B0604020202020204" pitchFamily="34" charset="0"/>
              </a:rPr>
              <a:t>multiphysics</a:t>
            </a:r>
            <a:r>
              <a:rPr lang="en-US" altLang="en-US" sz="1000" dirty="0">
                <a:latin typeface="Calibri" panose="020F0502020204030204" pitchFamily="34" charset="0"/>
                <a:cs typeface="Arial" panose="020B0604020202020204" pitchFamily="34" charset="0"/>
              </a:rPr>
              <a:t> model including ‘Transport of Diluted Species’ and ‘Laminar Flow’ was developed to describe the time-dependent behavior of retained protein and permeating salt. For implementation of alternating perfusion direction through the membrane we applied a multi-step dynamic with differing boundary conditions of the steps. Concentration profiles of protein and salt are calculated in different studies, because in the first case the membranes are impermeable for the diluted species, while in the second case the species can permeate freely. The concentration profiles are determined by the following PDE.</a:t>
            </a:r>
          </a:p>
        </p:txBody>
      </p:sp>
      <p:sp>
        <p:nvSpPr>
          <p:cNvPr id="3082" name="TextBox 15"/>
          <p:cNvSpPr txBox="1">
            <a:spLocks noChangeArrowheads="1"/>
          </p:cNvSpPr>
          <p:nvPr/>
        </p:nvSpPr>
        <p:spPr bwMode="auto">
          <a:xfrm>
            <a:off x="3619500" y="1524000"/>
            <a:ext cx="2802930" cy="12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The time-dependent profiles of local pressure as well as concentrations of retained and permeating species are determined for different operation parameters. Although the concentration profile of the retained species in the effluent is strongly asymmetrical, its average matches the concentration in the feed, validating the accuracy of the calculation by closing the mass balance. </a:t>
            </a:r>
          </a:p>
        </p:txBody>
      </p:sp>
      <p:sp>
        <p:nvSpPr>
          <p:cNvPr id="3110" name="TextBox 22"/>
          <p:cNvSpPr txBox="1">
            <a:spLocks noChangeArrowheads="1"/>
          </p:cNvSpPr>
          <p:nvPr/>
        </p:nvSpPr>
        <p:spPr bwMode="auto">
          <a:xfrm>
            <a:off x="3620532" y="8164559"/>
            <a:ext cx="3075404"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The introduction of an alternating perfusion direction in a newly designed membrane module reduces the problem of CP strongly. The simulation shows a good agreement with experimental results and clarifies the underlying phenomena of accumulation and detachment of retained species. </a:t>
            </a:r>
          </a:p>
        </p:txBody>
      </p:sp>
      <p:sp>
        <p:nvSpPr>
          <p:cNvPr id="24" name="TextBox 23"/>
          <p:cNvSpPr txBox="1"/>
          <p:nvPr/>
        </p:nvSpPr>
        <p:spPr>
          <a:xfrm>
            <a:off x="4629392" y="9104938"/>
            <a:ext cx="2066544" cy="531938"/>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cs typeface="Arial" panose="020B0604020202020204" pitchFamily="34" charset="0"/>
              </a:rPr>
              <a:t>R. Tan, F. </a:t>
            </a:r>
            <a:r>
              <a:rPr lang="en-US" sz="583" dirty="0" err="1">
                <a:latin typeface="Calibri" panose="020F0502020204030204" pitchFamily="34" charset="0"/>
                <a:cs typeface="Arial" panose="020B0604020202020204" pitchFamily="34" charset="0"/>
              </a:rPr>
              <a:t>Hezel</a:t>
            </a:r>
            <a:r>
              <a:rPr lang="en-US" sz="583" dirty="0">
                <a:latin typeface="Calibri" panose="020F0502020204030204" pitchFamily="34" charset="0"/>
                <a:cs typeface="Arial" panose="020B0604020202020204" pitchFamily="34" charset="0"/>
              </a:rPr>
              <a:t>, M. Franzreb. Continuous single pass diafiltration with alternating permeate flow direction for high efficiency buffer exchange, Journal of Membrane Science, In Press.</a:t>
            </a:r>
          </a:p>
        </p:txBody>
      </p:sp>
      <p:sp>
        <p:nvSpPr>
          <p:cNvPr id="4135" name="TextBox 24"/>
          <p:cNvSpPr txBox="1">
            <a:spLocks noChangeArrowheads="1"/>
          </p:cNvSpPr>
          <p:nvPr/>
        </p:nvSpPr>
        <p:spPr bwMode="auto">
          <a:xfrm>
            <a:off x="513820" y="6425287"/>
            <a:ext cx="263347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Scheme of the membrane module with two adjacent membranes confining the retentate channel.</a:t>
            </a:r>
          </a:p>
        </p:txBody>
      </p:sp>
      <p:sp>
        <p:nvSpPr>
          <p:cNvPr id="4136" name="TextBox 25"/>
          <p:cNvSpPr txBox="1">
            <a:spLocks noChangeArrowheads="1"/>
          </p:cNvSpPr>
          <p:nvPr/>
        </p:nvSpPr>
        <p:spPr bwMode="auto">
          <a:xfrm>
            <a:off x="3620532" y="4673830"/>
            <a:ext cx="2799138"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Time-dependent local BSA profile in the module. In this parameter setting, switching time is three minutes. Before alternating the direction of membrane perfusion, the protein concentration at the membrane surface reaches its maximum. </a:t>
            </a:r>
          </a:p>
        </p:txBody>
      </p:sp>
      <p:sp>
        <p:nvSpPr>
          <p:cNvPr id="4137" name="TextBox 26"/>
          <p:cNvSpPr txBox="1">
            <a:spLocks noChangeArrowheads="1"/>
          </p:cNvSpPr>
          <p:nvPr/>
        </p:nvSpPr>
        <p:spPr bwMode="auto">
          <a:xfrm>
            <a:off x="5548976" y="5170507"/>
            <a:ext cx="1133890"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Time-dependent transmembrane pressure for the two membranes. The pressure increased gradually when the proteins accumulates at the surface of membrane. Alternating perfusion direction results in a sharp pressure drop. After around eight switches, the module reaches a steady state</a:t>
            </a:r>
          </a:p>
        </p:txBody>
      </p:sp>
      <p:sp>
        <p:nvSpPr>
          <p:cNvPr id="4139" name="TextBox 28"/>
          <p:cNvSpPr txBox="1">
            <a:spLocks noChangeArrowheads="1"/>
          </p:cNvSpPr>
          <p:nvPr/>
        </p:nvSpPr>
        <p:spPr bwMode="auto">
          <a:xfrm>
            <a:off x="5453220" y="7245176"/>
            <a:ext cx="1235737" cy="827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 Salt profiles at the inlet region of the module for two switches of perfusion direction. Salt in the feed solution is flushed into the lateral parts of module alternatively.</a:t>
            </a:r>
          </a:p>
        </p:txBody>
      </p:sp>
      <p:sp>
        <p:nvSpPr>
          <p:cNvPr id="4143" name="TextBox 33"/>
          <p:cNvSpPr txBox="1">
            <a:spLocks noChangeArrowheads="1"/>
          </p:cNvSpPr>
          <p:nvPr/>
        </p:nvSpPr>
        <p:spPr bwMode="auto">
          <a:xfrm>
            <a:off x="513820" y="4346377"/>
            <a:ext cx="2634891"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A. concentration polarization phenomenon for macromolecules at the membrane surface.  B. Alternating direction of the perfusion of permeate as inherent backflush</a:t>
            </a:r>
            <a:br>
              <a:rPr lang="en-US" altLang="en-US" sz="750" dirty="0">
                <a:cs typeface="Arial" panose="020B0604020202020204" pitchFamily="34" charset="0"/>
              </a:rPr>
            </a:br>
            <a:r>
              <a:rPr lang="en-US" altLang="en-US" sz="750" dirty="0">
                <a:cs typeface="Arial" panose="020B0604020202020204" pitchFamily="34" charset="0"/>
              </a:rPr>
              <a:t>Q </a:t>
            </a:r>
            <a:r>
              <a:rPr lang="en-US" altLang="en-US" sz="750" baseline="-25000" dirty="0">
                <a:cs typeface="Arial" panose="020B0604020202020204" pitchFamily="34" charset="0"/>
              </a:rPr>
              <a:t>i</a:t>
            </a:r>
            <a:r>
              <a:rPr lang="en-US" altLang="en-US" sz="750" dirty="0">
                <a:cs typeface="Arial" panose="020B0604020202020204" pitchFamily="34" charset="0"/>
              </a:rPr>
              <a:t>: fluxes, </a:t>
            </a:r>
            <a:r>
              <a:rPr lang="en-US" altLang="en-US" sz="750" dirty="0" err="1">
                <a:cs typeface="Arial" panose="020B0604020202020204" pitchFamily="34" charset="0"/>
              </a:rPr>
              <a:t>i</a:t>
            </a:r>
            <a:r>
              <a:rPr lang="en-US" altLang="en-US" sz="750" dirty="0">
                <a:cs typeface="Arial" panose="020B0604020202020204" pitchFamily="34" charset="0"/>
              </a:rPr>
              <a:t> = F (feed), R (retentate), P (permeate), DF (DF buffer).</a:t>
            </a:r>
          </a:p>
        </p:txBody>
      </p:sp>
      <p:sp>
        <p:nvSpPr>
          <p:cNvPr id="25" name="TextBox 3"/>
          <p:cNvSpPr txBox="1">
            <a:spLocks noChangeArrowheads="1"/>
          </p:cNvSpPr>
          <p:nvPr/>
        </p:nvSpPr>
        <p:spPr bwMode="auto">
          <a:xfrm>
            <a:off x="393071" y="287190"/>
            <a:ext cx="6071857" cy="968084"/>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dirty="0">
                <a:latin typeface="Calibri" panose="020F0502020204030204" pitchFamily="34" charset="0"/>
                <a:ea typeface="+mn-ea"/>
                <a:cs typeface="Arial" panose="020B0604020202020204" pitchFamily="34" charset="0"/>
              </a:rPr>
              <a:t>Concentration Polarization Effects in a Single Pass Membrane Module for Continuous Diafiltration </a:t>
            </a:r>
          </a:p>
          <a:p>
            <a:pPr algn="ctr" defTabSz="913916" eaLnBrk="1" hangingPunct="1">
              <a:defRPr/>
            </a:pPr>
            <a:r>
              <a:rPr lang="en-US" sz="833" dirty="0">
                <a:latin typeface="Calibri" panose="020F0502020204030204" pitchFamily="34" charset="0"/>
                <a:cs typeface="Arial" panose="020B0604020202020204" pitchFamily="34" charset="0"/>
              </a:rPr>
              <a:t>R. Tan</a:t>
            </a:r>
            <a:r>
              <a:rPr lang="en-US" sz="833" baseline="30000" dirty="0">
                <a:latin typeface="Calibri" panose="020F0502020204030204" pitchFamily="34" charset="0"/>
                <a:cs typeface="Arial" panose="020B0604020202020204" pitchFamily="34" charset="0"/>
              </a:rPr>
              <a:t>1</a:t>
            </a:r>
            <a:r>
              <a:rPr lang="en-US" sz="833" dirty="0">
                <a:latin typeface="Calibri" panose="020F0502020204030204" pitchFamily="34" charset="0"/>
                <a:cs typeface="Arial" panose="020B0604020202020204" pitchFamily="34" charset="0"/>
              </a:rPr>
              <a:t>, M. Franzreb</a:t>
            </a:r>
            <a:r>
              <a:rPr lang="en-US" sz="833" baseline="30000" dirty="0">
                <a:latin typeface="Calibri" panose="020F0502020204030204" pitchFamily="34" charset="0"/>
                <a:cs typeface="Arial" panose="020B0604020202020204" pitchFamily="34" charset="0"/>
              </a:rPr>
              <a:t>1</a:t>
            </a: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1. Institute of Functional Interfaces, Karlsruhe Institute of Technology, Karlsruhe, BW, Germany</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28" name="Picture 27">
            <a:extLst>
              <a:ext uri="{FF2B5EF4-FFF2-40B4-BE49-F238E27FC236}">
                <a16:creationId xmlns:a16="http://schemas.microsoft.com/office/drawing/2014/main" id="{6CE22970-DC87-492A-936A-55725015C699}"/>
              </a:ext>
            </a:extLst>
          </p:cNvPr>
          <p:cNvPicPr>
            <a:picLocks noChangeAspect="1"/>
          </p:cNvPicPr>
          <p:nvPr/>
        </p:nvPicPr>
        <p:blipFill rotWithShape="1">
          <a:blip r:embed="rId4"/>
          <a:srcRect b="7174"/>
          <a:stretch/>
        </p:blipFill>
        <p:spPr>
          <a:xfrm>
            <a:off x="496472" y="2929318"/>
            <a:ext cx="2652240" cy="1377829"/>
          </a:xfrm>
          <a:prstGeom prst="rect">
            <a:avLst/>
          </a:prstGeom>
        </p:spPr>
      </p:pic>
      <p:pic>
        <p:nvPicPr>
          <p:cNvPr id="3" name="Picture 2">
            <a:extLst>
              <a:ext uri="{FF2B5EF4-FFF2-40B4-BE49-F238E27FC236}">
                <a16:creationId xmlns:a16="http://schemas.microsoft.com/office/drawing/2014/main" id="{ACA5F39B-6009-4AC5-93DC-4F03D74DD69E}"/>
              </a:ext>
            </a:extLst>
          </p:cNvPr>
          <p:cNvPicPr>
            <a:picLocks noChangeAspect="1"/>
          </p:cNvPicPr>
          <p:nvPr/>
        </p:nvPicPr>
        <p:blipFill>
          <a:blip r:embed="rId5"/>
          <a:stretch>
            <a:fillRect/>
          </a:stretch>
        </p:blipFill>
        <p:spPr>
          <a:xfrm>
            <a:off x="948442" y="4957609"/>
            <a:ext cx="1652159" cy="1444877"/>
          </a:xfrm>
          <a:prstGeom prst="rect">
            <a:avLst/>
          </a:prstGeom>
        </p:spPr>
      </p:pic>
      <p:pic>
        <p:nvPicPr>
          <p:cNvPr id="30" name="Picture 29">
            <a:extLst>
              <a:ext uri="{FF2B5EF4-FFF2-40B4-BE49-F238E27FC236}">
                <a16:creationId xmlns:a16="http://schemas.microsoft.com/office/drawing/2014/main" id="{A4551C39-EE16-47E1-894D-6C08FFBB6ACD}"/>
              </a:ext>
            </a:extLst>
          </p:cNvPr>
          <p:cNvPicPr>
            <a:picLocks noChangeAspect="1"/>
          </p:cNvPicPr>
          <p:nvPr/>
        </p:nvPicPr>
        <p:blipFill>
          <a:blip r:embed="rId6"/>
          <a:stretch>
            <a:fillRect/>
          </a:stretch>
        </p:blipFill>
        <p:spPr>
          <a:xfrm>
            <a:off x="1110533" y="8943833"/>
            <a:ext cx="1277776" cy="576072"/>
          </a:xfrm>
          <a:prstGeom prst="rect">
            <a:avLst/>
          </a:prstGeom>
        </p:spPr>
      </p:pic>
      <p:pic>
        <p:nvPicPr>
          <p:cNvPr id="31" name="Picture 30">
            <a:extLst>
              <a:ext uri="{FF2B5EF4-FFF2-40B4-BE49-F238E27FC236}">
                <a16:creationId xmlns:a16="http://schemas.microsoft.com/office/drawing/2014/main" id="{43985B5C-3363-48B0-9F23-1417FE73EBE5}"/>
              </a:ext>
            </a:extLst>
          </p:cNvPr>
          <p:cNvPicPr>
            <a:picLocks noChangeAspect="1"/>
          </p:cNvPicPr>
          <p:nvPr/>
        </p:nvPicPr>
        <p:blipFill rotWithShape="1">
          <a:blip r:embed="rId7"/>
          <a:srcRect l="971" t="3749" r="-490" b="841"/>
          <a:stretch/>
        </p:blipFill>
        <p:spPr>
          <a:xfrm>
            <a:off x="3728831" y="2804647"/>
            <a:ext cx="2880225" cy="1872529"/>
          </a:xfrm>
          <a:prstGeom prst="rect">
            <a:avLst/>
          </a:prstGeom>
        </p:spPr>
      </p:pic>
      <p:pic>
        <p:nvPicPr>
          <p:cNvPr id="32" name="Picture 31">
            <a:extLst>
              <a:ext uri="{FF2B5EF4-FFF2-40B4-BE49-F238E27FC236}">
                <a16:creationId xmlns:a16="http://schemas.microsoft.com/office/drawing/2014/main" id="{8444D048-A358-4E2B-B513-4D37BC136D9D}"/>
              </a:ext>
            </a:extLst>
          </p:cNvPr>
          <p:cNvPicPr>
            <a:picLocks noChangeAspect="1"/>
          </p:cNvPicPr>
          <p:nvPr/>
        </p:nvPicPr>
        <p:blipFill>
          <a:blip r:embed="rId8"/>
          <a:stretch>
            <a:fillRect/>
          </a:stretch>
        </p:blipFill>
        <p:spPr>
          <a:xfrm>
            <a:off x="3642359" y="5182976"/>
            <a:ext cx="1882141" cy="1462092"/>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551</Words>
  <Application>Microsoft Office PowerPoint</Application>
  <PresentationFormat>A4 Paper (210x297 mm)</PresentationFormat>
  <Paragraphs>16</Paragraphs>
  <Slides>1</Slides>
  <Notes>1</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2020-09-18T20:16:10Z</dcterms:modified>
</cp:coreProperties>
</file>