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7" r:id="rId3"/>
  </p:sldMasterIdLst>
  <p:notesMasterIdLst>
    <p:notesMasterId r:id="rId4"/>
  </p:notesMasterIdLst>
  <p:sldIdLst>
    <p:sldId id="256" r:id="rId5"/>
  </p:sldIdLst>
  <p:sldSz cy="9906000" cx="6858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" u="none" cap="none" strike="noStrike"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514351" y="3077281"/>
            <a:ext cx="5829301" cy="212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219425" lIns="219425" spcFirstLastPara="1" rIns="219425" wrap="square" tIns="219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1028700" y="5613400"/>
            <a:ext cx="4800600" cy="2531534"/>
          </a:xfrm>
          <a:prstGeom prst="rect">
            <a:avLst/>
          </a:prstGeom>
          <a:noFill/>
          <a:ln>
            <a:noFill/>
          </a:ln>
        </p:spPr>
        <p:txBody>
          <a:bodyPr anchorCtr="0" anchor="t" bIns="219425" lIns="219425" spcFirstLastPara="1" rIns="219425" wrap="square" tIns="219425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Calibri"/>
              <a:buNone/>
              <a:defRPr>
                <a:solidFill>
                  <a:srgbClr val="888888"/>
                </a:solidFill>
              </a:defRPr>
            </a:lvl1pPr>
            <a:lvl2pPr indent="-228600" lvl="1" marL="91440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Calibri"/>
              <a:buNone/>
              <a:defRPr>
                <a:solidFill>
                  <a:srgbClr val="888888"/>
                </a:solidFill>
              </a:defRPr>
            </a:lvl2pPr>
            <a:lvl3pPr indent="-228600" lvl="2" marL="137160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Calibri"/>
              <a:buNone/>
              <a:defRPr>
                <a:solidFill>
                  <a:srgbClr val="888888"/>
                </a:solidFill>
              </a:defRPr>
            </a:lvl3pPr>
            <a:lvl4pPr indent="-228600" lvl="3" marL="182880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Calibri"/>
              <a:buNone/>
              <a:defRPr>
                <a:solidFill>
                  <a:srgbClr val="888888"/>
                </a:solidFill>
              </a:defRPr>
            </a:lvl4pPr>
            <a:lvl5pPr indent="-228600" lvl="4" marL="228600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Calibri"/>
              <a:buNone/>
              <a:defRPr>
                <a:solidFill>
                  <a:srgbClr val="888888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5908998" y="9147381"/>
            <a:ext cx="606037" cy="595718"/>
          </a:xfrm>
          <a:prstGeom prst="rect">
            <a:avLst/>
          </a:prstGeom>
          <a:noFill/>
          <a:ln>
            <a:noFill/>
          </a:ln>
        </p:spPr>
        <p:txBody>
          <a:bodyPr anchorCtr="0" anchor="ctr" bIns="219425" lIns="219425" spcFirstLastPara="1" rIns="219425" wrap="square" tIns="21942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966" y="396627"/>
            <a:ext cx="6172068" cy="1651001"/>
          </a:xfrm>
          <a:prstGeom prst="rect">
            <a:avLst/>
          </a:prstGeom>
          <a:noFill/>
          <a:ln>
            <a:noFill/>
          </a:ln>
        </p:spPr>
        <p:txBody>
          <a:bodyPr anchorCtr="0" anchor="ctr" bIns="219425" lIns="219425" spcFirstLastPara="1" rIns="219425" wrap="square" tIns="219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" type="body"/>
          </p:nvPr>
        </p:nvSpPr>
        <p:spPr>
          <a:xfrm>
            <a:off x="342966" y="2311329"/>
            <a:ext cx="6172068" cy="6537716"/>
          </a:xfrm>
          <a:prstGeom prst="rect">
            <a:avLst/>
          </a:prstGeom>
          <a:noFill/>
          <a:ln>
            <a:noFill/>
          </a:ln>
        </p:spPr>
        <p:txBody>
          <a:bodyPr anchorCtr="0" anchor="t" bIns="219425" lIns="219425" spcFirstLastPara="1" rIns="219425" wrap="square" tIns="21942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5908998" y="9147381"/>
            <a:ext cx="606037" cy="595718"/>
          </a:xfrm>
          <a:prstGeom prst="rect">
            <a:avLst/>
          </a:prstGeom>
          <a:noFill/>
          <a:ln>
            <a:noFill/>
          </a:ln>
        </p:spPr>
        <p:txBody>
          <a:bodyPr anchorCtr="0" anchor="ctr" bIns="219425" lIns="219425" spcFirstLastPara="1" rIns="219425" wrap="square" tIns="21942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541735" y="6365523"/>
            <a:ext cx="5829301" cy="1967443"/>
          </a:xfrm>
          <a:prstGeom prst="rect">
            <a:avLst/>
          </a:prstGeom>
          <a:noFill/>
          <a:ln>
            <a:noFill/>
          </a:ln>
        </p:spPr>
        <p:txBody>
          <a:bodyPr anchorCtr="0" anchor="t" bIns="219425" lIns="219425" spcFirstLastPara="1" rIns="219425" wrap="square" tIns="219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Calibri"/>
              <a:buNone/>
              <a:defRPr b="1" sz="4000" cap="none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541735" y="4198585"/>
            <a:ext cx="5829301" cy="2166938"/>
          </a:xfrm>
          <a:prstGeom prst="rect">
            <a:avLst/>
          </a:prstGeom>
          <a:noFill/>
          <a:ln>
            <a:noFill/>
          </a:ln>
        </p:spPr>
        <p:txBody>
          <a:bodyPr anchorCtr="0" anchor="b" bIns="219425" lIns="219425" spcFirstLastPara="1" rIns="219425" wrap="square" tIns="219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5908998" y="9147381"/>
            <a:ext cx="606037" cy="595718"/>
          </a:xfrm>
          <a:prstGeom prst="rect">
            <a:avLst/>
          </a:prstGeom>
          <a:noFill/>
          <a:ln>
            <a:noFill/>
          </a:ln>
        </p:spPr>
        <p:txBody>
          <a:bodyPr anchorCtr="0" anchor="ctr" bIns="219425" lIns="219425" spcFirstLastPara="1" rIns="219425" wrap="square" tIns="21942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42966" y="396627"/>
            <a:ext cx="6172068" cy="1651001"/>
          </a:xfrm>
          <a:prstGeom prst="rect">
            <a:avLst/>
          </a:prstGeom>
          <a:noFill/>
          <a:ln>
            <a:noFill/>
          </a:ln>
        </p:spPr>
        <p:txBody>
          <a:bodyPr anchorCtr="0" anchor="ctr" bIns="219425" lIns="219425" spcFirstLastPara="1" rIns="219425" wrap="square" tIns="219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1234678" y="14792502"/>
            <a:ext cx="11052573" cy="4184138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25" lIns="219425" spcFirstLastPara="1" rIns="219425" wrap="square" tIns="219425">
            <a:noAutofit/>
          </a:bodyPr>
          <a:lstStyle>
            <a:lvl1pPr indent="-4064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  <a:defRPr sz="2800"/>
            </a:lvl1pPr>
            <a:lvl2pPr indent="-4064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–"/>
              <a:defRPr sz="2800"/>
            </a:lvl2pPr>
            <a:lvl3pPr indent="-4064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  <a:defRPr sz="2800"/>
            </a:lvl3pPr>
            <a:lvl4pPr indent="-4064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–"/>
              <a:defRPr sz="2800"/>
            </a:lvl4pPr>
            <a:lvl5pPr indent="-4064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800"/>
              <a:buChar char="»"/>
              <a:defRPr sz="2800"/>
            </a:lvl5pPr>
            <a:lvl6pPr indent="-342900" lvl="5" marL="2743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5908998" y="9147381"/>
            <a:ext cx="606037" cy="595718"/>
          </a:xfrm>
          <a:prstGeom prst="rect">
            <a:avLst/>
          </a:prstGeom>
          <a:noFill/>
          <a:ln>
            <a:noFill/>
          </a:ln>
        </p:spPr>
        <p:txBody>
          <a:bodyPr anchorCtr="0" anchor="ctr" bIns="219425" lIns="219425" spcFirstLastPara="1" rIns="219425" wrap="square" tIns="21942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900" y="396698"/>
            <a:ext cx="6172200" cy="1651001"/>
          </a:xfrm>
          <a:prstGeom prst="rect">
            <a:avLst/>
          </a:prstGeom>
          <a:noFill/>
          <a:ln>
            <a:noFill/>
          </a:ln>
        </p:spPr>
        <p:txBody>
          <a:bodyPr anchorCtr="0" anchor="ctr" bIns="219425" lIns="219425" spcFirstLastPara="1" rIns="219425" wrap="square" tIns="219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" type="body"/>
          </p:nvPr>
        </p:nvSpPr>
        <p:spPr>
          <a:xfrm>
            <a:off x="342900" y="2217385"/>
            <a:ext cx="3030142" cy="924102"/>
          </a:xfrm>
          <a:prstGeom prst="rect">
            <a:avLst/>
          </a:prstGeom>
          <a:noFill/>
          <a:ln>
            <a:noFill/>
          </a:ln>
        </p:spPr>
        <p:txBody>
          <a:bodyPr anchorCtr="0" anchor="b" bIns="219425" lIns="219425" spcFirstLastPara="1" rIns="219425" wrap="square" tIns="219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Calibri"/>
              <a:buNone/>
              <a:defRPr b="1" sz="2300"/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Calibri"/>
              <a:buNone/>
              <a:defRPr b="1" sz="23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Calibri"/>
              <a:buNone/>
              <a:defRPr b="1" sz="23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Calibri"/>
              <a:buNone/>
              <a:defRPr b="1" sz="23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Calibri"/>
              <a:buNone/>
              <a:defRPr b="1" sz="2300"/>
            </a:lvl5pPr>
            <a:lvl6pPr indent="-342900" lvl="5" marL="2743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2" type="body"/>
          </p:nvPr>
        </p:nvSpPr>
        <p:spPr>
          <a:xfrm>
            <a:off x="3483769" y="2217385"/>
            <a:ext cx="3031333" cy="924101"/>
          </a:xfrm>
          <a:prstGeom prst="rect">
            <a:avLst/>
          </a:prstGeom>
          <a:noFill/>
          <a:ln>
            <a:noFill/>
          </a:ln>
        </p:spPr>
        <p:txBody>
          <a:bodyPr anchorCtr="0" anchor="b" bIns="219425" lIns="219425" spcFirstLastPara="1" rIns="219425" wrap="square" tIns="21942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5908998" y="9147381"/>
            <a:ext cx="606037" cy="595718"/>
          </a:xfrm>
          <a:prstGeom prst="rect">
            <a:avLst/>
          </a:prstGeom>
          <a:noFill/>
          <a:ln>
            <a:noFill/>
          </a:ln>
        </p:spPr>
        <p:txBody>
          <a:bodyPr anchorCtr="0" anchor="ctr" bIns="219425" lIns="219425" spcFirstLastPara="1" rIns="219425" wrap="square" tIns="21942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42966" y="396627"/>
            <a:ext cx="6172068" cy="1651001"/>
          </a:xfrm>
          <a:prstGeom prst="rect">
            <a:avLst/>
          </a:prstGeom>
          <a:noFill/>
          <a:ln>
            <a:noFill/>
          </a:ln>
        </p:spPr>
        <p:txBody>
          <a:bodyPr anchorCtr="0" anchor="ctr" bIns="219425" lIns="219425" spcFirstLastPara="1" rIns="219425" wrap="square" tIns="219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5908998" y="9147381"/>
            <a:ext cx="606037" cy="595718"/>
          </a:xfrm>
          <a:prstGeom prst="rect">
            <a:avLst/>
          </a:prstGeom>
          <a:noFill/>
          <a:ln>
            <a:noFill/>
          </a:ln>
        </p:spPr>
        <p:txBody>
          <a:bodyPr anchorCtr="0" anchor="ctr" bIns="219425" lIns="219425" spcFirstLastPara="1" rIns="219425" wrap="square" tIns="21942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5908998" y="9147381"/>
            <a:ext cx="606037" cy="595718"/>
          </a:xfrm>
          <a:prstGeom prst="rect">
            <a:avLst/>
          </a:prstGeom>
          <a:noFill/>
          <a:ln>
            <a:noFill/>
          </a:ln>
        </p:spPr>
        <p:txBody>
          <a:bodyPr anchorCtr="0" anchor="ctr" bIns="219425" lIns="219425" spcFirstLastPara="1" rIns="219425" wrap="square" tIns="21942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>
  <p:cSld name="Content with Ca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 txBox="1"/>
          <p:nvPr>
            <p:ph type="title"/>
          </p:nvPr>
        </p:nvSpPr>
        <p:spPr>
          <a:xfrm>
            <a:off x="342900" y="394404"/>
            <a:ext cx="2256236" cy="1678518"/>
          </a:xfrm>
          <a:prstGeom prst="rect">
            <a:avLst/>
          </a:prstGeom>
          <a:noFill/>
          <a:ln>
            <a:noFill/>
          </a:ln>
        </p:spPr>
        <p:txBody>
          <a:bodyPr anchorCtr="0" anchor="b" bIns="219425" lIns="219425" spcFirstLastPara="1" rIns="219425" wrap="square" tIns="219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b="1"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7" name="Google Shape;37;p9"/>
          <p:cNvSpPr txBox="1"/>
          <p:nvPr>
            <p:ph idx="1" type="body"/>
          </p:nvPr>
        </p:nvSpPr>
        <p:spPr>
          <a:xfrm>
            <a:off x="2681288" y="394407"/>
            <a:ext cx="3833813" cy="8454498"/>
          </a:xfrm>
          <a:prstGeom prst="rect">
            <a:avLst/>
          </a:prstGeom>
          <a:noFill/>
          <a:ln>
            <a:noFill/>
          </a:ln>
        </p:spPr>
        <p:txBody>
          <a:bodyPr anchorCtr="0" anchor="t" bIns="219425" lIns="219425" spcFirstLastPara="1" rIns="219425" wrap="square" tIns="21942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9"/>
          <p:cNvSpPr txBox="1"/>
          <p:nvPr>
            <p:ph idx="2" type="body"/>
          </p:nvPr>
        </p:nvSpPr>
        <p:spPr>
          <a:xfrm>
            <a:off x="342901" y="2072922"/>
            <a:ext cx="2256235" cy="6775982"/>
          </a:xfrm>
          <a:prstGeom prst="rect">
            <a:avLst/>
          </a:prstGeom>
          <a:noFill/>
          <a:ln>
            <a:noFill/>
          </a:ln>
        </p:spPr>
        <p:txBody>
          <a:bodyPr anchorCtr="0" anchor="t" bIns="219425" lIns="219425" spcFirstLastPara="1" rIns="219425" wrap="square" tIns="21942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9"/>
          <p:cNvSpPr txBox="1"/>
          <p:nvPr>
            <p:ph idx="12" type="sldNum"/>
          </p:nvPr>
        </p:nvSpPr>
        <p:spPr>
          <a:xfrm>
            <a:off x="5908998" y="9147381"/>
            <a:ext cx="606037" cy="595718"/>
          </a:xfrm>
          <a:prstGeom prst="rect">
            <a:avLst/>
          </a:prstGeom>
          <a:noFill/>
          <a:ln>
            <a:noFill/>
          </a:ln>
        </p:spPr>
        <p:txBody>
          <a:bodyPr anchorCtr="0" anchor="ctr" bIns="219425" lIns="219425" spcFirstLastPara="1" rIns="219425" wrap="square" tIns="21942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>
  <p:cSld name="Picture with Caption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/>
          <p:nvPr>
            <p:ph type="title"/>
          </p:nvPr>
        </p:nvSpPr>
        <p:spPr>
          <a:xfrm>
            <a:off x="1344216" y="6934200"/>
            <a:ext cx="4114801" cy="818622"/>
          </a:xfrm>
          <a:prstGeom prst="rect">
            <a:avLst/>
          </a:prstGeom>
          <a:noFill/>
          <a:ln>
            <a:noFill/>
          </a:ln>
        </p:spPr>
        <p:txBody>
          <a:bodyPr anchorCtr="0" anchor="b" bIns="219425" lIns="219425" spcFirstLastPara="1" rIns="219425" wrap="square" tIns="219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b="1"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2" name="Google Shape;42;p10"/>
          <p:cNvSpPr/>
          <p:nvPr>
            <p:ph idx="2" type="pic"/>
          </p:nvPr>
        </p:nvSpPr>
        <p:spPr>
          <a:xfrm>
            <a:off x="1344216" y="885120"/>
            <a:ext cx="4114801" cy="5943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–"/>
              <a:defRPr b="0" i="0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–"/>
              <a:defRPr b="0" i="0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»"/>
              <a:defRPr b="0" i="0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10"/>
          <p:cNvSpPr txBox="1"/>
          <p:nvPr>
            <p:ph idx="1" type="body"/>
          </p:nvPr>
        </p:nvSpPr>
        <p:spPr>
          <a:xfrm>
            <a:off x="1344216" y="7752822"/>
            <a:ext cx="4114801" cy="1162579"/>
          </a:xfrm>
          <a:prstGeom prst="rect">
            <a:avLst/>
          </a:prstGeom>
          <a:noFill/>
          <a:ln>
            <a:noFill/>
          </a:ln>
        </p:spPr>
        <p:txBody>
          <a:bodyPr anchorCtr="0" anchor="t" bIns="219425" lIns="219425" spcFirstLastPara="1" rIns="219425" wrap="square" tIns="219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Calibri"/>
              <a:buNone/>
              <a:defRPr sz="1300"/>
            </a:lvl1pPr>
            <a:lvl2pPr indent="-228600" lvl="1" marL="914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Calibri"/>
              <a:buNone/>
              <a:defRPr sz="1300"/>
            </a:lvl2pPr>
            <a:lvl3pPr indent="-228600" lvl="2" marL="1371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Calibri"/>
              <a:buNone/>
              <a:defRPr sz="1300"/>
            </a:lvl3pPr>
            <a:lvl4pPr indent="-228600" lvl="3" marL="1828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Calibri"/>
              <a:buNone/>
              <a:defRPr sz="1300"/>
            </a:lvl4pPr>
            <a:lvl5pPr indent="-228600" lvl="4" marL="22860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Calibri"/>
              <a:buNone/>
              <a:defRPr sz="1300"/>
            </a:lvl5pPr>
            <a:lvl6pPr indent="-342900" lvl="5" marL="2743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10"/>
          <p:cNvSpPr txBox="1"/>
          <p:nvPr>
            <p:ph idx="12" type="sldNum"/>
          </p:nvPr>
        </p:nvSpPr>
        <p:spPr>
          <a:xfrm>
            <a:off x="5908998" y="9147381"/>
            <a:ext cx="606037" cy="595718"/>
          </a:xfrm>
          <a:prstGeom prst="rect">
            <a:avLst/>
          </a:prstGeom>
          <a:noFill/>
          <a:ln>
            <a:noFill/>
          </a:ln>
        </p:spPr>
        <p:txBody>
          <a:bodyPr anchorCtr="0" anchor="ctr" bIns="219425" lIns="219425" spcFirstLastPara="1" rIns="219425" wrap="square" tIns="21942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98989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0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966" y="396627"/>
            <a:ext cx="6172068" cy="1651001"/>
          </a:xfrm>
          <a:prstGeom prst="rect">
            <a:avLst/>
          </a:prstGeom>
          <a:noFill/>
          <a:ln>
            <a:noFill/>
          </a:ln>
        </p:spPr>
        <p:txBody>
          <a:bodyPr anchorCtr="0" anchor="ctr" bIns="219425" lIns="219425" spcFirstLastPara="1" rIns="219425" wrap="square" tIns="219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00"/>
              <a:buFont typeface="Calibri"/>
              <a:buNone/>
              <a:defRPr b="0" i="0" sz="43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00"/>
              <a:buFont typeface="Calibri"/>
              <a:buNone/>
              <a:defRPr b="0" i="0" sz="43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00"/>
              <a:buFont typeface="Calibri"/>
              <a:buNone/>
              <a:defRPr b="0" i="0" sz="43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00"/>
              <a:buFont typeface="Calibri"/>
              <a:buNone/>
              <a:defRPr b="0" i="0" sz="43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00"/>
              <a:buFont typeface="Calibri"/>
              <a:buNone/>
              <a:defRPr b="0" i="0" sz="43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00"/>
              <a:buFont typeface="Calibri"/>
              <a:buNone/>
              <a:defRPr b="0" i="0" sz="43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00"/>
              <a:buFont typeface="Calibri"/>
              <a:buNone/>
              <a:defRPr b="0" i="0" sz="43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00"/>
              <a:buFont typeface="Calibri"/>
              <a:buNone/>
              <a:defRPr b="0" i="0" sz="43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00"/>
              <a:buFont typeface="Calibri"/>
              <a:buNone/>
              <a:defRPr b="0" i="0" sz="43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966" y="2311329"/>
            <a:ext cx="6172068" cy="6537716"/>
          </a:xfrm>
          <a:prstGeom prst="rect">
            <a:avLst/>
          </a:prstGeom>
          <a:noFill/>
          <a:ln>
            <a:noFill/>
          </a:ln>
        </p:spPr>
        <p:txBody>
          <a:bodyPr anchorCtr="0" anchor="t" bIns="219425" lIns="219425" spcFirstLastPara="1" rIns="219425" wrap="square" tIns="219425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31800" lvl="1" marL="9144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–"/>
              <a:defRPr b="0" i="0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431800" lvl="2" marL="13716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431800" lvl="3" marL="18288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–"/>
              <a:defRPr b="0" i="0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431800" lvl="4" marL="2286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»"/>
              <a:defRPr b="0" i="0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31800" lvl="5" marL="27432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431800" lvl="6" marL="32004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431800" lvl="7" marL="36576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431800" lvl="8" marL="41148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5908998" y="9147381"/>
            <a:ext cx="606037" cy="595718"/>
          </a:xfrm>
          <a:prstGeom prst="rect">
            <a:avLst/>
          </a:prstGeom>
          <a:noFill/>
          <a:ln>
            <a:noFill/>
          </a:ln>
        </p:spPr>
        <p:txBody>
          <a:bodyPr anchorCtr="0" anchor="ctr" bIns="219425" lIns="219425" spcFirstLastPara="1" rIns="219425" wrap="square" tIns="219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5" Type="http://schemas.openxmlformats.org/officeDocument/2006/relationships/image" Target="../media/image2.jpg"/><Relationship Id="rId6" Type="http://schemas.openxmlformats.org/officeDocument/2006/relationships/image" Target="../media/image6.jpg"/><Relationship Id="rId7" Type="http://schemas.openxmlformats.org/officeDocument/2006/relationships/image" Target="../media/image1.jpg"/><Relationship Id="rId8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163095" y="268100"/>
            <a:ext cx="6531900" cy="9369900"/>
          </a:xfrm>
          <a:prstGeom prst="rect">
            <a:avLst/>
          </a:prstGeom>
          <a:noFill/>
          <a:ln cap="flat" cmpd="sng" w="254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Calibri"/>
              <a:buNone/>
            </a:pPr>
            <a:r>
              <a:t/>
            </a:r>
            <a:endParaRPr b="0" i="0" sz="17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50;p11"/>
          <p:cNvSpPr txBox="1"/>
          <p:nvPr/>
        </p:nvSpPr>
        <p:spPr>
          <a:xfrm>
            <a:off x="304707" y="5395291"/>
            <a:ext cx="3067918" cy="4264709"/>
          </a:xfrm>
          <a:prstGeom prst="rect">
            <a:avLst/>
          </a:prstGeom>
          <a:noFill/>
          <a:ln>
            <a:noFill/>
          </a:ln>
        </p:spPr>
        <p:txBody>
          <a:bodyPr anchorCtr="0" anchor="t" bIns="9500" lIns="9500" spcFirstLastPara="1" rIns="9500" wrap="square" tIns="95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rPr b="1" i="0" lang="en-US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METHODS</a:t>
            </a:r>
            <a:r>
              <a:rPr b="0" i="0" lang="en-US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The existence of axion dark matter modifies the Maxwell equations. In the presence of a strong magnetic field and to the leading order, Ampère’s law becomes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rPr b="0" i="0" lang="en-US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t/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rPr b="0" i="0" lang="en-US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where  is the axion field,  is the axion-photon coupling constant, and  is the external magnetic field. The axion-induced EM waves as well as the EM response from an injected signal are simulated for the booster section of the test setup shown in Fig. 3.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11"/>
          <p:cNvSpPr txBox="1"/>
          <p:nvPr/>
        </p:nvSpPr>
        <p:spPr>
          <a:xfrm>
            <a:off x="304707" y="5395291"/>
            <a:ext cx="1443245" cy="1631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11"/>
          <p:cNvSpPr txBox="1"/>
          <p:nvPr/>
        </p:nvSpPr>
        <p:spPr>
          <a:xfrm>
            <a:off x="296660" y="1143000"/>
            <a:ext cx="2949668" cy="2152187"/>
          </a:xfrm>
          <a:prstGeom prst="rect">
            <a:avLst/>
          </a:prstGeom>
          <a:noFill/>
          <a:ln>
            <a:noFill/>
          </a:ln>
        </p:spPr>
        <p:txBody>
          <a:bodyPr anchorCtr="0" anchor="t" bIns="9500" lIns="9500" spcFirstLastPara="1" rIns="9500" wrap="square" tIns="95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rPr b="1" i="0" lang="en-US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INTRODUCTION</a:t>
            </a:r>
            <a:r>
              <a:rPr b="0" i="0" lang="en-US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An enduring puzzle in particle physics is the nature of dark matter, which makes up ~23% of the universe. Axions are a well-motivated candidate for dark matter. Dielectric haloscopes have been proposed to search for axion dark matter in the mass ranges of 40-400 µeV</a:t>
            </a:r>
            <a:r>
              <a:rPr b="0" baseline="30000" i="0" lang="en-US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[1] </a:t>
            </a:r>
            <a:r>
              <a:rPr b="0" i="0" lang="en-US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and  0.1-10 eV </a:t>
            </a:r>
            <a:r>
              <a:rPr b="0" baseline="30000" i="0" lang="en-US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[2]</a:t>
            </a:r>
            <a:r>
              <a:rPr b="0" i="0" lang="en-US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A typical dielectric haloscope consists of a metal mirror and several dielectric discs placed inside a strong external magnetic field parallel to the disc surface, as shown in Fig. 2; the axion-induced electromagnetic (EM) waves are detected by the receiver. In this study, we perform simulations of a small dielectric haloscope to further our understanding of the booster behavior.</a:t>
            </a:r>
            <a:endParaRPr/>
          </a:p>
        </p:txBody>
      </p:sp>
      <p:sp>
        <p:nvSpPr>
          <p:cNvPr id="53" name="Google Shape;53;p11"/>
          <p:cNvSpPr txBox="1"/>
          <p:nvPr/>
        </p:nvSpPr>
        <p:spPr>
          <a:xfrm>
            <a:off x="3594592" y="2075893"/>
            <a:ext cx="2979044" cy="486320"/>
          </a:xfrm>
          <a:prstGeom prst="rect">
            <a:avLst/>
          </a:prstGeom>
          <a:noFill/>
          <a:ln>
            <a:noFill/>
          </a:ln>
        </p:spPr>
        <p:txBody>
          <a:bodyPr anchorCtr="0" anchor="t" bIns="9500" lIns="9500" spcFirstLastPara="1" rIns="9500" wrap="square" tIns="95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rPr b="1" i="0" lang="en-US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RESULTS</a:t>
            </a:r>
            <a:r>
              <a:rPr b="0" i="0" lang="en-US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 First a full 3D simulation is compared with the </a:t>
            </a:r>
            <a:r>
              <a:rPr b="0" i="1" lang="en-US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2D Axisymmetry</a:t>
            </a:r>
            <a:r>
              <a:rPr b="0" i="0" lang="en-US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simulation in order to confirm the validity of the latter. Fig. 4 shows an excellent agreement.</a:t>
            </a:r>
            <a:endParaRPr/>
          </a:p>
        </p:txBody>
      </p:sp>
      <p:sp>
        <p:nvSpPr>
          <p:cNvPr id="54" name="Google Shape;54;p11"/>
          <p:cNvSpPr txBox="1"/>
          <p:nvPr/>
        </p:nvSpPr>
        <p:spPr>
          <a:xfrm>
            <a:off x="3629531" y="8019020"/>
            <a:ext cx="2814312" cy="981620"/>
          </a:xfrm>
          <a:prstGeom prst="rect">
            <a:avLst/>
          </a:prstGeom>
          <a:noFill/>
          <a:ln>
            <a:noFill/>
          </a:ln>
        </p:spPr>
        <p:txBody>
          <a:bodyPr anchorCtr="0" anchor="t" bIns="9500" lIns="9500" spcFirstLastPara="1" rIns="9500" wrap="square" tIns="95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rPr b="1" i="0" lang="en-US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  <a:r>
              <a:rPr b="0" i="0" lang="en-US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COMSOL is used to simulate the axion-induced signal from a small dielectric haloscope as well as its reflectivity. Further studies are needed to understand the interplay between the booster and the antenna or taper in order to compare with measurement.</a:t>
            </a:r>
            <a:endParaRPr/>
          </a:p>
        </p:txBody>
      </p:sp>
      <p:sp>
        <p:nvSpPr>
          <p:cNvPr id="55" name="Google Shape;55;p11"/>
          <p:cNvSpPr txBox="1"/>
          <p:nvPr/>
        </p:nvSpPr>
        <p:spPr>
          <a:xfrm>
            <a:off x="3626158" y="9119405"/>
            <a:ext cx="2050327" cy="398734"/>
          </a:xfrm>
          <a:prstGeom prst="rect">
            <a:avLst/>
          </a:prstGeom>
          <a:noFill/>
          <a:ln>
            <a:noFill/>
          </a:ln>
        </p:spPr>
        <p:txBody>
          <a:bodyPr anchorCtr="0" anchor="t" bIns="9500" lIns="9500" spcFirstLastPara="1" rIns="9500" wrap="square" tIns="95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rPr b="1" i="0" lang="en-US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REFERENCES</a:t>
            </a:r>
            <a:r>
              <a:rPr b="0" i="0" lang="en-US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07144" lvl="0" marL="10714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Calibri"/>
              <a:buAutoNum type="arabicPeriod"/>
            </a:pPr>
            <a:r>
              <a:rPr b="0" i="0" lang="en-US" sz="5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A. Millar, </a:t>
            </a:r>
            <a:r>
              <a:rPr b="0" i="1" lang="en-US" sz="5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et. al.</a:t>
            </a:r>
            <a:r>
              <a:rPr b="0" i="0" lang="en-US" sz="5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JCAP 1701:061 (2017) </a:t>
            </a:r>
            <a:endParaRPr/>
          </a:p>
          <a:p>
            <a:pPr indent="-107144" lvl="0" marL="10714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Calibri"/>
              <a:buAutoNum type="arabicPeriod"/>
            </a:pPr>
            <a:r>
              <a:rPr b="0" i="0" lang="en-US" sz="5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M. Baryakhtar, </a:t>
            </a:r>
            <a:r>
              <a:rPr b="0" i="1" lang="en-US" sz="5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et. al.</a:t>
            </a:r>
            <a:r>
              <a:rPr b="0" i="0" lang="en-US" sz="5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Phys. Rev. D 98, 035006 (2018)</a:t>
            </a:r>
            <a:endParaRPr/>
          </a:p>
          <a:p>
            <a:pPr indent="-107144" lvl="0" marL="10714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Calibri"/>
              <a:buAutoNum type="arabicPeriod"/>
            </a:pPr>
            <a:r>
              <a:rPr b="0" i="0" lang="en-US" sz="5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S. Knirck, </a:t>
            </a:r>
            <a:r>
              <a:rPr b="0" i="1" lang="en-US" sz="5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et. al. </a:t>
            </a:r>
            <a:r>
              <a:rPr b="0" i="0" lang="en-US" sz="5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JCAP 08(2019)026</a:t>
            </a:r>
            <a:endParaRPr/>
          </a:p>
        </p:txBody>
      </p:sp>
      <p:sp>
        <p:nvSpPr>
          <p:cNvPr id="56" name="Google Shape;56;p11"/>
          <p:cNvSpPr txBox="1"/>
          <p:nvPr/>
        </p:nvSpPr>
        <p:spPr>
          <a:xfrm>
            <a:off x="3626158" y="7480646"/>
            <a:ext cx="2814312" cy="342329"/>
          </a:xfrm>
          <a:prstGeom prst="rect">
            <a:avLst/>
          </a:prstGeom>
          <a:noFill/>
          <a:ln>
            <a:noFill/>
          </a:ln>
        </p:spPr>
        <p:txBody>
          <a:bodyPr anchorCtr="0" anchor="t" bIns="9500" lIns="9500" spcFirstLastPara="1" rIns="9500" wrap="square" tIns="95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Calibri"/>
              <a:buNone/>
            </a:pPr>
            <a:r>
              <a:rPr b="1" i="0" lang="en-US" sz="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Figure 5:</a:t>
            </a:r>
            <a:r>
              <a:rPr b="0" i="0" lang="en-US" sz="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Boost factor and reflectivity. “Closed”/“open” refers to the booster inside (without) a metal tube. In the “closed”/“open” case, the reflectivity is calculated by injecting a TE11 mode wave/Gaussian beam into the booster.</a:t>
            </a:r>
            <a:endParaRPr/>
          </a:p>
        </p:txBody>
      </p:sp>
      <p:sp>
        <p:nvSpPr>
          <p:cNvPr id="57" name="Google Shape;57;p11"/>
          <p:cNvSpPr txBox="1"/>
          <p:nvPr/>
        </p:nvSpPr>
        <p:spPr>
          <a:xfrm>
            <a:off x="402594" y="353765"/>
            <a:ext cx="6052811" cy="707935"/>
          </a:xfrm>
          <a:prstGeom prst="rect">
            <a:avLst/>
          </a:prstGeom>
          <a:noFill/>
          <a:ln>
            <a:noFill/>
          </a:ln>
        </p:spPr>
        <p:txBody>
          <a:bodyPr anchorCtr="0" anchor="ctr" bIns="9500" lIns="9500" spcFirstLastPara="1" rIns="9500" wrap="square" tIns="9500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Calibri"/>
              <a:buNone/>
            </a:pPr>
            <a:r>
              <a:rPr b="0" i="0" lang="en-US" sz="15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Dielectric Haloscope Simulation and the Quest for Dark Matter Axions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</a:pPr>
            <a:r>
              <a:rPr b="0" i="0" lang="en-US" sz="800" u="sng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Xiaoyue Li</a:t>
            </a:r>
            <a:r>
              <a:rPr b="0" baseline="30000" i="0" lang="en-US" sz="800" u="sng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b="0" i="0" lang="en-US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Chang Lee</a:t>
            </a:r>
            <a:r>
              <a:rPr b="0" baseline="30000" i="0" lang="en-US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b="0" baseline="-25000" i="0" lang="en-US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0" i="0" lang="en-US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Olaf Reimann</a:t>
            </a:r>
            <a:r>
              <a:rPr b="0" baseline="30000" i="0" lang="en-US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b="0" i="0" lang="en-US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Derek Strom</a:t>
            </a:r>
            <a:r>
              <a:rPr b="0" baseline="30000" i="0" lang="en-US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455" lvl="0" marL="19045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</a:pPr>
            <a:r>
              <a:rPr b="0" i="0" lang="en-US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1. Max Planck Institute for Physics, Munich, Germany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8" name="Google Shape;58;p11"/>
          <p:cNvCxnSpPr/>
          <p:nvPr/>
        </p:nvCxnSpPr>
        <p:spPr>
          <a:xfrm>
            <a:off x="190500" y="1016000"/>
            <a:ext cx="64770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9" name="Google Shape;59;p11"/>
          <p:cNvSpPr txBox="1"/>
          <p:nvPr/>
        </p:nvSpPr>
        <p:spPr>
          <a:xfrm>
            <a:off x="1111768" y="9636904"/>
            <a:ext cx="4367012" cy="1960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9C1"/>
              </a:buClr>
              <a:buSzPts val="800"/>
              <a:buFont typeface="Calibri"/>
              <a:buNone/>
            </a:pPr>
            <a:r>
              <a:rPr b="0" i="0" lang="en-US" sz="800" u="none" cap="none" strike="noStrike">
                <a:solidFill>
                  <a:srgbClr val="0079C1"/>
                </a:solidFill>
                <a:latin typeface="Calibri"/>
                <a:ea typeface="Calibri"/>
                <a:cs typeface="Calibri"/>
                <a:sym typeface="Calibri"/>
              </a:rPr>
              <a:t>Excerpt from the Proceedings of the 2020 COMSOL Conference</a:t>
            </a:r>
            <a:endParaRPr/>
          </a:p>
        </p:txBody>
      </p:sp>
      <p:grpSp>
        <p:nvGrpSpPr>
          <p:cNvPr id="60" name="Google Shape;60;p11"/>
          <p:cNvGrpSpPr/>
          <p:nvPr/>
        </p:nvGrpSpPr>
        <p:grpSpPr>
          <a:xfrm>
            <a:off x="1464550" y="3471873"/>
            <a:ext cx="2085992" cy="1680991"/>
            <a:chOff x="0" y="-1"/>
            <a:chExt cx="2085990" cy="1680989"/>
          </a:xfrm>
        </p:grpSpPr>
        <p:grpSp>
          <p:nvGrpSpPr>
            <p:cNvPr id="61" name="Google Shape;61;p11"/>
            <p:cNvGrpSpPr/>
            <p:nvPr/>
          </p:nvGrpSpPr>
          <p:grpSpPr>
            <a:xfrm>
              <a:off x="0" y="-1"/>
              <a:ext cx="2085990" cy="1285276"/>
              <a:chOff x="0" y="0"/>
              <a:chExt cx="2085989" cy="1285274"/>
            </a:xfrm>
          </p:grpSpPr>
          <p:grpSp>
            <p:nvGrpSpPr>
              <p:cNvPr id="62" name="Google Shape;62;p11"/>
              <p:cNvGrpSpPr/>
              <p:nvPr/>
            </p:nvGrpSpPr>
            <p:grpSpPr>
              <a:xfrm>
                <a:off x="28843" y="0"/>
                <a:ext cx="2040543" cy="1259992"/>
                <a:chOff x="0" y="0"/>
                <a:chExt cx="2040542" cy="1259991"/>
              </a:xfrm>
            </p:grpSpPr>
            <p:pic>
              <p:nvPicPr>
                <p:cNvPr descr="Screen Shot 2019-01-24 at 11.01.32.png" id="63" name="Google Shape;63;p11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 b="0" l="0" r="22413" t="0"/>
                <a:stretch/>
              </p:blipFill>
              <p:spPr>
                <a:xfrm>
                  <a:off x="0" y="0"/>
                  <a:ext cx="1590775" cy="125999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cxnSp>
              <p:nvCxnSpPr>
                <p:cNvPr id="64" name="Google Shape;64;p11"/>
                <p:cNvCxnSpPr/>
                <p:nvPr/>
              </p:nvCxnSpPr>
              <p:spPr>
                <a:xfrm>
                  <a:off x="849619" y="217709"/>
                  <a:ext cx="320610" cy="1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miter lim="400000"/>
                  <a:headEnd len="sm" w="sm" type="none"/>
                  <a:tailEnd len="med" w="med" type="triangle"/>
                </a:ln>
              </p:spPr>
            </p:cxnSp>
            <p:cxnSp>
              <p:nvCxnSpPr>
                <p:cNvPr id="65" name="Google Shape;65;p11"/>
                <p:cNvCxnSpPr/>
                <p:nvPr/>
              </p:nvCxnSpPr>
              <p:spPr>
                <a:xfrm rot="10800000">
                  <a:off x="175248" y="217709"/>
                  <a:ext cx="312258" cy="1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miter lim="400000"/>
                  <a:headEnd len="sm" w="sm" type="none"/>
                  <a:tailEnd len="med" w="med" type="triangle"/>
                </a:ln>
              </p:spPr>
            </p:cxnSp>
            <p:sp>
              <p:nvSpPr>
                <p:cNvPr id="66" name="Google Shape;66;p11"/>
                <p:cNvSpPr txBox="1"/>
                <p:nvPr/>
              </p:nvSpPr>
              <p:spPr>
                <a:xfrm>
                  <a:off x="1500816" y="138939"/>
                  <a:ext cx="539726" cy="822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500"/>
                    <a:buFont typeface="Calibri"/>
                    <a:buNone/>
                  </a:pPr>
                  <a:r>
                    <a:t/>
                  </a:r>
                  <a:endParaRPr b="0" i="0" sz="5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67" name="Google Shape;67;p11"/>
              <p:cNvSpPr txBox="1"/>
              <p:nvPr/>
            </p:nvSpPr>
            <p:spPr>
              <a:xfrm>
                <a:off x="524652" y="129223"/>
                <a:ext cx="359295" cy="1762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45700" spcFirstLastPara="1" rIns="45700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Calibri"/>
                  <a:buNone/>
                </a:pPr>
                <a:r>
                  <a:rPr b="0" i="0" lang="en-US" sz="6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Booster</a:t>
                </a:r>
                <a:endParaRPr/>
              </a:p>
            </p:txBody>
          </p:sp>
          <p:sp>
            <p:nvSpPr>
              <p:cNvPr id="68" name="Google Shape;68;p11"/>
              <p:cNvSpPr txBox="1"/>
              <p:nvPr/>
            </p:nvSpPr>
            <p:spPr>
              <a:xfrm>
                <a:off x="0" y="1109050"/>
                <a:ext cx="497551" cy="17622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45700" spcFirstLastPara="1" rIns="45700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Calibri"/>
                  <a:buNone/>
                </a:pPr>
                <a:r>
                  <a:rPr b="0" i="0" lang="en-US" sz="6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Metal mirror</a:t>
                </a:r>
                <a:endParaRPr/>
              </a:p>
            </p:txBody>
          </p:sp>
          <p:sp>
            <p:nvSpPr>
              <p:cNvPr id="69" name="Google Shape;69;p11"/>
              <p:cNvSpPr txBox="1"/>
              <p:nvPr/>
            </p:nvSpPr>
            <p:spPr>
              <a:xfrm>
                <a:off x="536278" y="1109050"/>
                <a:ext cx="608032" cy="17622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45700" spcFirstLastPara="1" rIns="45700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Calibri"/>
                  <a:buNone/>
                </a:pPr>
                <a:r>
                  <a:rPr b="0" i="0" lang="en-US" sz="6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Dielectric discs</a:t>
                </a:r>
                <a:endParaRPr/>
              </a:p>
            </p:txBody>
          </p:sp>
          <p:sp>
            <p:nvSpPr>
              <p:cNvPr id="70" name="Google Shape;70;p11"/>
              <p:cNvSpPr txBox="1"/>
              <p:nvPr/>
            </p:nvSpPr>
            <p:spPr>
              <a:xfrm>
                <a:off x="1468700" y="1109050"/>
                <a:ext cx="359295" cy="17622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45700" spcFirstLastPara="1" rIns="45700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Calibri"/>
                  <a:buNone/>
                </a:pPr>
                <a:r>
                  <a:rPr b="0" i="0" lang="en-US" sz="6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Receiver</a:t>
                </a:r>
                <a:endParaRPr/>
              </a:p>
            </p:txBody>
          </p:sp>
          <p:sp>
            <p:nvSpPr>
              <p:cNvPr id="71" name="Google Shape;71;p11"/>
              <p:cNvSpPr/>
              <p:nvPr/>
            </p:nvSpPr>
            <p:spPr>
              <a:xfrm>
                <a:off x="1477958" y="91453"/>
                <a:ext cx="608031" cy="1631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45700" spcFirstLastPara="1" rIns="45700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Calibri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descr="Group" id="72" name="Google Shape;72;p11"/>
              <p:cNvPicPr preferRelativeResize="0"/>
              <p:nvPr/>
            </p:nvPicPr>
            <p:blipFill rotWithShape="1">
              <a:blip r:embed="rId3">
                <a:alphaModFix/>
              </a:blip>
              <a:srcRect b="13167" l="82027" r="0" t="20269"/>
              <a:stretch/>
            </p:blipFill>
            <p:spPr>
              <a:xfrm>
                <a:off x="1559832" y="248754"/>
                <a:ext cx="368488" cy="83868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73" name="Google Shape;73;p11"/>
            <p:cNvSpPr txBox="1"/>
            <p:nvPr/>
          </p:nvSpPr>
          <p:spPr>
            <a:xfrm>
              <a:off x="139878" y="1452959"/>
              <a:ext cx="1596084" cy="2280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500" lIns="9500" spcFirstLastPara="1" rIns="9500" wrap="square" tIns="95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Calibri"/>
                <a:buNone/>
              </a:pPr>
              <a:r>
                <a:rPr b="1" i="0" lang="en-US" sz="7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Figure 2:</a:t>
              </a:r>
              <a:r>
                <a:rPr b="0" i="0" lang="en-US" sz="7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A sketch of the dielectric haloscope concept. Adapted from ref. [1].</a:t>
              </a:r>
              <a:endParaRPr/>
            </a:p>
          </p:txBody>
        </p:sp>
      </p:grpSp>
      <p:sp>
        <p:nvSpPr>
          <p:cNvPr id="74" name="Google Shape;74;p11"/>
          <p:cNvSpPr txBox="1"/>
          <p:nvPr/>
        </p:nvSpPr>
        <p:spPr>
          <a:xfrm>
            <a:off x="2983185" y="6036103"/>
            <a:ext cx="245527" cy="2285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rPr b="0" i="0" lang="en-US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(1)</a:t>
            </a:r>
            <a:endParaRPr/>
          </a:p>
        </p:txBody>
      </p:sp>
      <p:grpSp>
        <p:nvGrpSpPr>
          <p:cNvPr id="75" name="Google Shape;75;p11"/>
          <p:cNvGrpSpPr/>
          <p:nvPr/>
        </p:nvGrpSpPr>
        <p:grpSpPr>
          <a:xfrm>
            <a:off x="659732" y="7268209"/>
            <a:ext cx="2337887" cy="2229874"/>
            <a:chOff x="0" y="0"/>
            <a:chExt cx="2337886" cy="2229872"/>
          </a:xfrm>
        </p:grpSpPr>
        <p:sp>
          <p:nvSpPr>
            <p:cNvPr id="76" name="Google Shape;76;p11"/>
            <p:cNvSpPr txBox="1"/>
            <p:nvPr/>
          </p:nvSpPr>
          <p:spPr>
            <a:xfrm>
              <a:off x="0" y="2001844"/>
              <a:ext cx="2273228" cy="22802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500" lIns="9500" spcFirstLastPara="1" rIns="9500" wrap="square" tIns="95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Calibri"/>
                <a:buNone/>
              </a:pPr>
              <a:r>
                <a:rPr b="1" i="0" lang="en-US" sz="7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Figure 3:</a:t>
              </a:r>
              <a:r>
                <a:rPr b="0" i="0" lang="en-US" sz="7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A drawing of the test dielectric haloscope under study. Note that only the booster section is simulated.</a:t>
              </a:r>
              <a:endParaRPr/>
            </a:p>
          </p:txBody>
        </p:sp>
        <p:grpSp>
          <p:nvGrpSpPr>
            <p:cNvPr id="77" name="Google Shape;77;p11"/>
            <p:cNvGrpSpPr/>
            <p:nvPr/>
          </p:nvGrpSpPr>
          <p:grpSpPr>
            <a:xfrm>
              <a:off x="3979" y="0"/>
              <a:ext cx="2333907" cy="1862810"/>
              <a:chOff x="0" y="0"/>
              <a:chExt cx="2333906" cy="1862809"/>
            </a:xfrm>
          </p:grpSpPr>
          <p:pic>
            <p:nvPicPr>
              <p:cNvPr descr="image2019-11-5_15-27-6.png" id="78" name="Google Shape;78;p11"/>
              <p:cNvPicPr preferRelativeResize="0"/>
              <p:nvPr/>
            </p:nvPicPr>
            <p:blipFill rotWithShape="1">
              <a:blip r:embed="rId4">
                <a:alphaModFix/>
              </a:blip>
              <a:srcRect b="0" l="12498" r="8862" t="0"/>
              <a:stretch/>
            </p:blipFill>
            <p:spPr>
              <a:xfrm>
                <a:off x="83130" y="45801"/>
                <a:ext cx="656096" cy="181700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79" name="Google Shape;79;p11"/>
              <p:cNvSpPr/>
              <p:nvPr/>
            </p:nvSpPr>
            <p:spPr>
              <a:xfrm>
                <a:off x="0" y="118265"/>
                <a:ext cx="822296" cy="626020"/>
              </a:xfrm>
              <a:prstGeom prst="ellipse">
                <a:avLst/>
              </a:prstGeom>
              <a:noFill/>
              <a:ln cap="flat" cmpd="sng" w="12700">
                <a:solidFill>
                  <a:srgbClr val="76D6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45700" spcFirstLastPara="1" rIns="45700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Calibri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" name="Google Shape;80;p11"/>
              <p:cNvSpPr txBox="1"/>
              <p:nvPr/>
            </p:nvSpPr>
            <p:spPr>
              <a:xfrm>
                <a:off x="920598" y="0"/>
                <a:ext cx="424072" cy="1960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45700" spcFirstLastPara="1" rIns="45700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800"/>
                  <a:buFont typeface="Calibri"/>
                  <a:buNone/>
                </a:pPr>
                <a:r>
                  <a:rPr b="0" i="0" lang="en-US" sz="800" u="none" cap="none" strike="noStrike">
                    <a:solidFill>
                      <a:srgbClr val="0096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Booster</a:t>
                </a:r>
                <a:endParaRPr/>
              </a:p>
            </p:txBody>
          </p:sp>
          <p:sp>
            <p:nvSpPr>
              <p:cNvPr id="81" name="Google Shape;81;p11"/>
              <p:cNvSpPr txBox="1"/>
              <p:nvPr/>
            </p:nvSpPr>
            <p:spPr>
              <a:xfrm>
                <a:off x="944975" y="224440"/>
                <a:ext cx="960614" cy="1969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45700" spcFirstLastPara="1" rIns="45700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Calibri"/>
                  <a:buNone/>
                </a:pPr>
                <a:r>
                  <a:rPr b="0" i="0" lang="en-US" sz="7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mm copper mirror</a:t>
                </a:r>
                <a:endParaRPr/>
              </a:p>
            </p:txBody>
          </p:sp>
          <p:sp>
            <p:nvSpPr>
              <p:cNvPr id="82" name="Google Shape;82;p11"/>
              <p:cNvSpPr txBox="1"/>
              <p:nvPr/>
            </p:nvSpPr>
            <p:spPr>
              <a:xfrm>
                <a:off x="944975" y="449857"/>
                <a:ext cx="1235847" cy="31129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45700" spcFirstLastPara="1" rIns="45700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Calibri"/>
                  <a:buNone/>
                </a:pPr>
                <a:r>
                  <a:rPr b="0" i="0" lang="en-US" sz="7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3  mm sapphire discs, each with a thickness of 1 mm</a:t>
                </a:r>
                <a:endParaRPr/>
              </a:p>
            </p:txBody>
          </p:sp>
          <p:cxnSp>
            <p:nvCxnSpPr>
              <p:cNvPr id="83" name="Google Shape;83;p11"/>
              <p:cNvCxnSpPr/>
              <p:nvPr/>
            </p:nvCxnSpPr>
            <p:spPr>
              <a:xfrm flipH="1">
                <a:off x="684994" y="103936"/>
                <a:ext cx="258227" cy="101601"/>
              </a:xfrm>
              <a:prstGeom prst="straightConnector1">
                <a:avLst/>
              </a:prstGeom>
              <a:noFill/>
              <a:ln cap="flat" cmpd="sng" w="12700">
                <a:solidFill>
                  <a:srgbClr val="76D6FF"/>
                </a:solidFill>
                <a:prstDash val="solid"/>
                <a:miter lim="400000"/>
                <a:headEnd len="sm" w="sm" type="none"/>
                <a:tailEnd len="med" w="med" type="triangle"/>
              </a:ln>
            </p:spPr>
          </p:cxnSp>
          <p:cxnSp>
            <p:nvCxnSpPr>
              <p:cNvPr id="84" name="Google Shape;84;p11"/>
              <p:cNvCxnSpPr/>
              <p:nvPr/>
            </p:nvCxnSpPr>
            <p:spPr>
              <a:xfrm flipH="1">
                <a:off x="390197" y="332536"/>
                <a:ext cx="578424" cy="42976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400000"/>
                <a:headEnd len="sm" w="sm" type="none"/>
                <a:tailEnd len="med" w="med" type="triangle"/>
              </a:ln>
            </p:spPr>
          </p:cxnSp>
          <p:cxnSp>
            <p:nvCxnSpPr>
              <p:cNvPr id="85" name="Google Shape;85;p11"/>
              <p:cNvCxnSpPr/>
              <p:nvPr/>
            </p:nvCxnSpPr>
            <p:spPr>
              <a:xfrm rot="10800000">
                <a:off x="480510" y="480616"/>
                <a:ext cx="497337" cy="114301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400000"/>
                <a:headEnd len="sm" w="sm" type="none"/>
                <a:tailEnd len="med" w="med" type="triangle"/>
              </a:ln>
            </p:spPr>
          </p:cxnSp>
          <p:cxnSp>
            <p:nvCxnSpPr>
              <p:cNvPr id="86" name="Google Shape;86;p11"/>
              <p:cNvCxnSpPr/>
              <p:nvPr/>
            </p:nvCxnSpPr>
            <p:spPr>
              <a:xfrm rot="10800000">
                <a:off x="480511" y="540856"/>
                <a:ext cx="498403" cy="50801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400000"/>
                <a:headEnd len="sm" w="sm" type="none"/>
                <a:tailEnd len="med" w="med" type="triangle"/>
              </a:ln>
            </p:spPr>
          </p:cxnSp>
          <p:cxnSp>
            <p:nvCxnSpPr>
              <p:cNvPr id="87" name="Google Shape;87;p11"/>
              <p:cNvCxnSpPr/>
              <p:nvPr/>
            </p:nvCxnSpPr>
            <p:spPr>
              <a:xfrm rot="10800000">
                <a:off x="480269" y="589050"/>
                <a:ext cx="498403" cy="1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400000"/>
                <a:headEnd len="sm" w="sm" type="none"/>
                <a:tailEnd len="med" w="med" type="triangle"/>
              </a:ln>
            </p:spPr>
          </p:cxnSp>
          <p:sp>
            <p:nvSpPr>
              <p:cNvPr id="88" name="Google Shape;88;p11"/>
              <p:cNvSpPr txBox="1"/>
              <p:nvPr/>
            </p:nvSpPr>
            <p:spPr>
              <a:xfrm>
                <a:off x="944975" y="814578"/>
                <a:ext cx="1235847" cy="1861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45700" spcFirstLastPara="1" rIns="45700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Calibri"/>
                  <a:buNone/>
                </a:pPr>
                <a:r>
                  <a:rPr b="0" i="0" lang="en-US" sz="7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Aluminum tube</a:t>
                </a:r>
                <a:endParaRPr/>
              </a:p>
            </p:txBody>
          </p:sp>
          <p:sp>
            <p:nvSpPr>
              <p:cNvPr id="89" name="Google Shape;89;p11"/>
              <p:cNvSpPr txBox="1"/>
              <p:nvPr/>
            </p:nvSpPr>
            <p:spPr>
              <a:xfrm>
                <a:off x="932275" y="1068692"/>
                <a:ext cx="1401631" cy="1861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45700" spcFirstLastPara="1" rIns="45700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Calibri"/>
                  <a:buNone/>
                </a:pPr>
                <a:r>
                  <a:rPr b="0" i="0" lang="en-US" sz="7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Antenna; replaceable with a taper</a:t>
                </a:r>
                <a:endParaRPr/>
              </a:p>
            </p:txBody>
          </p:sp>
          <p:sp>
            <p:nvSpPr>
              <p:cNvPr id="90" name="Google Shape;90;p11"/>
              <p:cNvSpPr txBox="1"/>
              <p:nvPr/>
            </p:nvSpPr>
            <p:spPr>
              <a:xfrm>
                <a:off x="957675" y="1509962"/>
                <a:ext cx="498403" cy="1861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45700" spcFirstLastPara="1" rIns="45700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700"/>
                  <a:buFont typeface="Calibri"/>
                  <a:buNone/>
                </a:pPr>
                <a:r>
                  <a:rPr b="0" i="0" lang="en-US" sz="7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Amplifier</a:t>
                </a:r>
                <a:endParaRPr/>
              </a:p>
            </p:txBody>
          </p:sp>
          <p:cxnSp>
            <p:nvCxnSpPr>
              <p:cNvPr id="91" name="Google Shape;91;p11"/>
              <p:cNvCxnSpPr/>
              <p:nvPr/>
            </p:nvCxnSpPr>
            <p:spPr>
              <a:xfrm flipH="1">
                <a:off x="576681" y="899088"/>
                <a:ext cx="373272" cy="1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400000"/>
                <a:headEnd len="sm" w="sm" type="none"/>
                <a:tailEnd len="med" w="med" type="triangle"/>
              </a:ln>
            </p:spPr>
          </p:cxnSp>
          <p:cxnSp>
            <p:nvCxnSpPr>
              <p:cNvPr id="92" name="Google Shape;92;p11"/>
              <p:cNvCxnSpPr/>
              <p:nvPr/>
            </p:nvCxnSpPr>
            <p:spPr>
              <a:xfrm flipH="1">
                <a:off x="371526" y="1162708"/>
                <a:ext cx="563772" cy="1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400000"/>
                <a:headEnd len="sm" w="sm" type="none"/>
                <a:tailEnd len="med" w="med" type="triangle"/>
              </a:ln>
            </p:spPr>
          </p:cxnSp>
          <p:cxnSp>
            <p:nvCxnSpPr>
              <p:cNvPr id="93" name="Google Shape;93;p11"/>
              <p:cNvCxnSpPr/>
              <p:nvPr/>
            </p:nvCxnSpPr>
            <p:spPr>
              <a:xfrm flipH="1">
                <a:off x="441376" y="1612438"/>
                <a:ext cx="500272" cy="1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400000"/>
                <a:headEnd len="sm" w="sm" type="none"/>
                <a:tailEnd len="med" w="med" type="triangle"/>
              </a:ln>
            </p:spPr>
          </p:cxnSp>
        </p:grpSp>
      </p:grpSp>
      <p:sp>
        <p:nvSpPr>
          <p:cNvPr id="94" name="Google Shape;94;p11"/>
          <p:cNvSpPr txBox="1"/>
          <p:nvPr/>
        </p:nvSpPr>
        <p:spPr>
          <a:xfrm>
            <a:off x="3545781" y="1143000"/>
            <a:ext cx="2975067" cy="7238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rPr b="0" i="0" lang="en-US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The axion-modified Maxwell equation is modeled with an external current density in the RF module. </a:t>
            </a:r>
            <a:r>
              <a:rPr b="0" i="1" lang="en-US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2D Axisymmetry</a:t>
            </a:r>
            <a:r>
              <a:rPr b="0" i="0" lang="en-US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is used to speed up the simulation, similar to the method used in ref. [3].</a:t>
            </a:r>
            <a:endParaRPr/>
          </a:p>
        </p:txBody>
      </p:sp>
      <p:sp>
        <p:nvSpPr>
          <p:cNvPr id="95" name="Google Shape;95;p11"/>
          <p:cNvSpPr txBox="1"/>
          <p:nvPr/>
        </p:nvSpPr>
        <p:spPr>
          <a:xfrm>
            <a:off x="3631465" y="4293442"/>
            <a:ext cx="2930288" cy="1476919"/>
          </a:xfrm>
          <a:prstGeom prst="rect">
            <a:avLst/>
          </a:prstGeom>
          <a:noFill/>
          <a:ln>
            <a:noFill/>
          </a:ln>
        </p:spPr>
        <p:txBody>
          <a:bodyPr anchorCtr="0" anchor="t" bIns="9500" lIns="9500" spcFirstLastPara="1" rIns="9500" wrap="square" tIns="95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rPr b="0" i="0" lang="en-US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The boost factor is defined as the ratio of the power of the axion-induced signal in the presence of the dielectric discs to that with a metal mirror. A key part of the study is to understand the correlation between the boost factor and the reflectivity, since the former is not a measurable quantity and must be inferred from the latter. The case where the booster is not surrounded by a metal tube is also simulated for comparison, as shown in Fig. 5.</a:t>
            </a:r>
            <a:endParaRPr/>
          </a:p>
        </p:txBody>
      </p:sp>
      <p:grpSp>
        <p:nvGrpSpPr>
          <p:cNvPr id="96" name="Google Shape;96;p11"/>
          <p:cNvGrpSpPr/>
          <p:nvPr/>
        </p:nvGrpSpPr>
        <p:grpSpPr>
          <a:xfrm>
            <a:off x="3780512" y="2743570"/>
            <a:ext cx="2773489" cy="1291524"/>
            <a:chOff x="-2" y="28845"/>
            <a:chExt cx="2773487" cy="1291522"/>
          </a:xfrm>
        </p:grpSpPr>
        <p:sp>
          <p:nvSpPr>
            <p:cNvPr id="97" name="Google Shape;97;p11"/>
            <p:cNvSpPr/>
            <p:nvPr/>
          </p:nvSpPr>
          <p:spPr>
            <a:xfrm>
              <a:off x="41170" y="1063938"/>
              <a:ext cx="2717909" cy="1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9500" lIns="9500" spcFirstLastPara="1" rIns="9500" wrap="square" tIns="95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Calibri"/>
                <a:buNone/>
              </a:pPr>
              <a:r>
                <a:rPr b="1" i="0" lang="en-US" sz="7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Figure 4:</a:t>
              </a:r>
              <a:r>
                <a:rPr b="0" i="0" lang="en-US" sz="7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Comparison between the full 3D simulation and  the </a:t>
              </a:r>
              <a:r>
                <a:rPr b="0" i="1" lang="en-US" sz="7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2D Axisymmetry</a:t>
              </a:r>
              <a:r>
                <a:rPr b="0" i="0" lang="en-US" sz="7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simulation. The  component at 19 GHz is shown.</a:t>
              </a:r>
              <a:endParaRPr/>
            </a:p>
          </p:txBody>
        </p:sp>
        <p:grpSp>
          <p:nvGrpSpPr>
            <p:cNvPr id="98" name="Google Shape;98;p11"/>
            <p:cNvGrpSpPr/>
            <p:nvPr/>
          </p:nvGrpSpPr>
          <p:grpSpPr>
            <a:xfrm>
              <a:off x="-2" y="36415"/>
              <a:ext cx="1664632" cy="1283952"/>
              <a:chOff x="-1" y="28845"/>
              <a:chExt cx="1664630" cy="1283950"/>
            </a:xfrm>
          </p:grpSpPr>
          <p:grpSp>
            <p:nvGrpSpPr>
              <p:cNvPr id="99" name="Google Shape;99;p11"/>
              <p:cNvGrpSpPr/>
              <p:nvPr/>
            </p:nvGrpSpPr>
            <p:grpSpPr>
              <a:xfrm>
                <a:off x="-1" y="28845"/>
                <a:ext cx="1184610" cy="924264"/>
                <a:chOff x="0" y="28845"/>
                <a:chExt cx="1184608" cy="924263"/>
              </a:xfrm>
            </p:grpSpPr>
            <p:pic>
              <p:nvPicPr>
                <p:cNvPr descr="96mm_3discs_closed_3D_Ex_yz.jpg" id="100" name="Google Shape;100;p11"/>
                <p:cNvPicPr preferRelativeResize="0"/>
                <p:nvPr/>
              </p:nvPicPr>
              <p:blipFill rotWithShape="1">
                <a:blip r:embed="rId5">
                  <a:alphaModFix/>
                </a:blip>
                <a:srcRect b="23811" l="13477" r="30062" t="42023"/>
                <a:stretch/>
              </p:blipFill>
              <p:spPr>
                <a:xfrm flipH="1" rot="10800000">
                  <a:off x="57821" y="279755"/>
                  <a:ext cx="904618" cy="41055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descr="96mm_3discs_closed_3D_Ex_yz.jpg" id="101" name="Google Shape;101;p11"/>
                <p:cNvPicPr preferRelativeResize="0"/>
                <p:nvPr/>
              </p:nvPicPr>
              <p:blipFill rotWithShape="1">
                <a:blip r:embed="rId5">
                  <a:alphaModFix/>
                </a:blip>
                <a:srcRect b="5279" l="83438" r="235" t="0"/>
                <a:stretch/>
              </p:blipFill>
              <p:spPr>
                <a:xfrm>
                  <a:off x="972208" y="28845"/>
                  <a:ext cx="212400" cy="92426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descr="96mm_3discs_closed_3D_Ex_yz.jpg" id="102" name="Google Shape;102;p11"/>
                <p:cNvPicPr preferRelativeResize="0"/>
                <p:nvPr/>
              </p:nvPicPr>
              <p:blipFill rotWithShape="1">
                <a:blip r:embed="rId5">
                  <a:alphaModFix/>
                </a:blip>
                <a:srcRect b="5141" l="5323" r="85844" t="79826"/>
                <a:stretch/>
              </p:blipFill>
              <p:spPr>
                <a:xfrm>
                  <a:off x="0" y="734005"/>
                  <a:ext cx="141508" cy="18062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cxnSp>
            <p:nvCxnSpPr>
              <p:cNvPr id="103" name="Google Shape;103;p11"/>
              <p:cNvCxnSpPr/>
              <p:nvPr/>
            </p:nvCxnSpPr>
            <p:spPr>
              <a:xfrm>
                <a:off x="394628" y="42794"/>
                <a:ext cx="1270001" cy="1270001"/>
              </a:xfrm>
              <a:prstGeom prst="straightConnector1">
                <a:avLst/>
              </a:prstGeom>
              <a:noFill/>
              <a:ln>
                <a:noFill/>
              </a:ln>
            </p:spPr>
          </p:cxnSp>
        </p:grpSp>
        <p:grpSp>
          <p:nvGrpSpPr>
            <p:cNvPr id="104" name="Google Shape;104;p11"/>
            <p:cNvGrpSpPr/>
            <p:nvPr/>
          </p:nvGrpSpPr>
          <p:grpSpPr>
            <a:xfrm>
              <a:off x="1328534" y="28845"/>
              <a:ext cx="1444951" cy="1288337"/>
              <a:chOff x="0" y="28845"/>
              <a:chExt cx="1444949" cy="1288336"/>
            </a:xfrm>
          </p:grpSpPr>
          <p:grpSp>
            <p:nvGrpSpPr>
              <p:cNvPr id="105" name="Google Shape;105;p11"/>
              <p:cNvGrpSpPr/>
              <p:nvPr/>
            </p:nvGrpSpPr>
            <p:grpSpPr>
              <a:xfrm>
                <a:off x="0" y="28845"/>
                <a:ext cx="1237234" cy="981519"/>
                <a:chOff x="0" y="28845"/>
                <a:chExt cx="1237233" cy="981518"/>
              </a:xfrm>
            </p:grpSpPr>
            <p:pic>
              <p:nvPicPr>
                <p:cNvPr descr="96mm_3discs_closed_2DAxisym_Ex_yz.jpg" id="106" name="Google Shape;106;p11"/>
                <p:cNvPicPr preferRelativeResize="0"/>
                <p:nvPr/>
              </p:nvPicPr>
              <p:blipFill rotWithShape="1">
                <a:blip r:embed="rId6">
                  <a:alphaModFix/>
                </a:blip>
                <a:srcRect b="45870" l="21222" r="21222" t="23147"/>
                <a:stretch/>
              </p:blipFill>
              <p:spPr>
                <a:xfrm flipH="1" rot="10800000">
                  <a:off x="84931" y="313248"/>
                  <a:ext cx="956122" cy="38601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descr="96mm_3discs_closed_2DAxisym_Ex_yz.jpg" id="107" name="Google Shape;107;p11"/>
                <p:cNvPicPr preferRelativeResize="0"/>
                <p:nvPr/>
              </p:nvPicPr>
              <p:blipFill rotWithShape="1">
                <a:blip r:embed="rId6">
                  <a:alphaModFix/>
                </a:blip>
                <a:srcRect b="0" l="84233" r="0" t="7987"/>
                <a:stretch/>
              </p:blipFill>
              <p:spPr>
                <a:xfrm>
                  <a:off x="1028172" y="95317"/>
                  <a:ext cx="209061" cy="915046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descr="96mm_3discs_closed_3D_Ex_yz.jpg" id="108" name="Google Shape;108;p11"/>
                <p:cNvPicPr preferRelativeResize="0"/>
                <p:nvPr/>
              </p:nvPicPr>
              <p:blipFill rotWithShape="1">
                <a:blip r:embed="rId5">
                  <a:alphaModFix/>
                </a:blip>
                <a:srcRect b="93053" l="95018" r="235" t="0"/>
                <a:stretch/>
              </p:blipFill>
              <p:spPr>
                <a:xfrm>
                  <a:off x="1151848" y="28845"/>
                  <a:ext cx="61737" cy="67782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descr="96mm_3discs_closed_3D_Ex_yz.jpg" id="109" name="Google Shape;109;p11"/>
                <p:cNvPicPr preferRelativeResize="0"/>
                <p:nvPr/>
              </p:nvPicPr>
              <p:blipFill rotWithShape="1">
                <a:blip r:embed="rId5">
                  <a:alphaModFix/>
                </a:blip>
                <a:srcRect b="5141" l="5323" r="85844" t="79826"/>
                <a:stretch/>
              </p:blipFill>
              <p:spPr>
                <a:xfrm>
                  <a:off x="0" y="704269"/>
                  <a:ext cx="141508" cy="18062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cxnSp>
            <p:nvCxnSpPr>
              <p:cNvPr id="110" name="Google Shape;110;p11"/>
              <p:cNvCxnSpPr/>
              <p:nvPr/>
            </p:nvCxnSpPr>
            <p:spPr>
              <a:xfrm>
                <a:off x="174948" y="47180"/>
                <a:ext cx="1270001" cy="1270001"/>
              </a:xfrm>
              <a:prstGeom prst="straightConnector1">
                <a:avLst/>
              </a:prstGeom>
              <a:noFill/>
              <a:ln>
                <a:noFill/>
              </a:ln>
            </p:spPr>
          </p:cxnSp>
        </p:grpSp>
      </p:grpSp>
      <p:pic>
        <p:nvPicPr>
          <p:cNvPr descr="96mm_3discs_open_closed_beta_gamma.jpg" id="111" name="Google Shape;111;p1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844865" y="5896729"/>
            <a:ext cx="2503302" cy="15019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914246" y="6093569"/>
            <a:ext cx="1443250" cy="1645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17725" y="3577600"/>
            <a:ext cx="1443250" cy="1430348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1"/>
          <p:cNvSpPr txBox="1"/>
          <p:nvPr/>
        </p:nvSpPr>
        <p:spPr>
          <a:xfrm>
            <a:off x="376150" y="4917900"/>
            <a:ext cx="1078800" cy="22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500" lIns="9500" spcFirstLastPara="1" rIns="9500" wrap="square" tIns="95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Calibri"/>
              <a:buNone/>
            </a:pPr>
            <a:r>
              <a:rPr b="1" i="0" lang="en-US" sz="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Figure </a:t>
            </a:r>
            <a:r>
              <a:rPr b="1" lang="en-US" sz="700"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b="1" i="0" lang="en-US" sz="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b="0" i="0" lang="en-US" sz="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700">
                <a:latin typeface="Calibri"/>
                <a:ea typeface="Calibri"/>
                <a:cs typeface="Calibri"/>
                <a:sym typeface="Calibri"/>
              </a:rPr>
              <a:t>Content of the universe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