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4" r:id="rId3"/>
    <p:sldId id="279" r:id="rId4"/>
    <p:sldId id="402" r:id="rId5"/>
    <p:sldId id="420" r:id="rId6"/>
    <p:sldId id="421" r:id="rId7"/>
    <p:sldId id="423" r:id="rId8"/>
    <p:sldId id="422" r:id="rId9"/>
    <p:sldId id="395" r:id="rId10"/>
    <p:sldId id="424" r:id="rId11"/>
    <p:sldId id="408" r:id="rId12"/>
    <p:sldId id="406" r:id="rId13"/>
    <p:sldId id="409" r:id="rId14"/>
    <p:sldId id="410" r:id="rId15"/>
    <p:sldId id="41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5238"/>
    <a:srgbClr val="8C8CF2"/>
    <a:srgbClr val="0000FF"/>
    <a:srgbClr val="EAB9A6"/>
    <a:srgbClr val="5F9616"/>
    <a:srgbClr val="70AF1A"/>
    <a:srgbClr val="A9D18E"/>
    <a:srgbClr val="B7D579"/>
    <a:srgbClr val="FDCB52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AF651-266A-4758-8EBA-9788645F9464}" type="datetimeFigureOut">
              <a:rPr lang="fr-FR" smtClean="0"/>
              <a:t>21/09/2020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88185-AE3A-45BD-8039-DF275841D86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060811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76DF8-86E9-4A0F-B698-22BF18ED22EC}" type="datetimeFigureOut">
              <a:rPr lang="en-GB" smtClean="0"/>
              <a:t>21/09/2020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99778-0EC8-4173-B7F7-DB4DD462150B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7315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65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C177-3F57-4177-83EF-316972CD900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2F425-96AA-49B2-8586-22D158979CE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3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4C87-5DFA-47DD-900D-660087EEFFB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8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111B-A8F9-4AFA-BE7B-4701AC50CA3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88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41053-287A-4CE0-A8E6-A91A6EB8DDA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1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C384-15A0-4F57-B094-785DB8B453A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57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AC8CB-50B7-4F03-8701-EB6EC41BD9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7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E5390-3CFB-4F34-B31B-781451D8056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5AC2C-0EB4-4AEF-A3F5-C3AA6FB4B1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0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5433D-B537-460F-B385-F05A4022846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4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8599F-3B2C-46B5-9AF0-2F0C92449A1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12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543E8-BF9F-47A9-A523-A9EF18E894C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21/09/2020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5D07577-6D7B-4DF7-AEA0-ED730A481D7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95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9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an-david.wheeler@simtecsolution.fr" TargetMode="External"/><Relationship Id="rId2" Type="http://schemas.openxmlformats.org/officeDocument/2006/relationships/hyperlink" Target="mailto:Jean-david.wheeler@simtecsolution.f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hyperlink" Target="mailto:Patrick.Namy@simtecsolution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jpe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jpeg"/><Relationship Id="rId9" Type="http://schemas.openxmlformats.org/officeDocument/2006/relationships/image" Target="../media/image9.gif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1157054"/>
            <a:ext cx="105156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 User-Friendly COMSOL Multiphysics® Application to Design a Generic Induction Furnace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95600" y="3588414"/>
            <a:ext cx="6400800" cy="457616"/>
          </a:xfrm>
        </p:spPr>
        <p:txBody>
          <a:bodyPr anchor="b">
            <a:normAutofit/>
          </a:bodyPr>
          <a:lstStyle/>
          <a:p>
            <a:r>
              <a:rPr lang="en-GB"/>
              <a:t>with COMSOL 5.5</a:t>
            </a:r>
          </a:p>
        </p:txBody>
      </p:sp>
      <p:sp>
        <p:nvSpPr>
          <p:cNvPr id="6" name="Rectangle 5"/>
          <p:cNvSpPr/>
          <p:nvPr/>
        </p:nvSpPr>
        <p:spPr>
          <a:xfrm>
            <a:off x="102616" y="5376161"/>
            <a:ext cx="8259640" cy="105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O. Brun, J.-D. Wheeler, J.-M. Dedulle, V. Bruyere, P. Namy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r>
              <a:rPr lang="en-GB" sz="1400" kern="0" dirty="0">
                <a:solidFill>
                  <a:prstClr val="black"/>
                </a:solidFill>
                <a:latin typeface="Calibri"/>
              </a:rPr>
              <a:t>SIMTEC - </a:t>
            </a:r>
            <a:r>
              <a:rPr lang="en-GB" sz="1400" dirty="0"/>
              <a:t>(+33) 9 53 51 45 60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  <a:hlinkClick r:id="rId2"/>
              </a:rPr>
              <a:t>patrick.namy@simtecsolution.fr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  <a:hlinkClick r:id="rId3"/>
              </a:rPr>
              <a:t>jean-david.wheeler@simtecsolution.fr</a:t>
            </a:r>
            <a:endParaRPr lang="en-GB" sz="14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9B64FF8-CF51-40B2-8B1B-39404FCA2DB4}"/>
              </a:ext>
            </a:extLst>
          </p:cNvPr>
          <p:cNvSpPr txBox="1"/>
          <p:nvPr/>
        </p:nvSpPr>
        <p:spPr>
          <a:xfrm>
            <a:off x="8850884" y="6425679"/>
            <a:ext cx="32385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SIMTEC, 5 rue Felix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Poulat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38000 Grenoble, France </a:t>
            </a:r>
          </a:p>
        </p:txBody>
      </p:sp>
      <p:pic>
        <p:nvPicPr>
          <p:cNvPr id="10" name="Image 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50941D2B-4135-4EBB-B770-D483A168C7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119" y="4328443"/>
            <a:ext cx="2569762" cy="76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43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771059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III. User interface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502A47D-95F0-4F78-B5D8-C3A61851D4EB}"/>
              </a:ext>
            </a:extLst>
          </p:cNvPr>
          <p:cNvSpPr txBox="1"/>
          <p:nvPr/>
        </p:nvSpPr>
        <p:spPr>
          <a:xfrm>
            <a:off x="1143000" y="1981200"/>
            <a:ext cx="93345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ym typeface="Wingdings" panose="05000000000000000000" pitchFamily="2" charset="2"/>
              </a:rPr>
              <a:t>And </a:t>
            </a:r>
            <a:r>
              <a:rPr lang="fr-FR" sz="2400" dirty="0" err="1">
                <a:sym typeface="Wingdings" panose="05000000000000000000" pitchFamily="2" charset="2"/>
              </a:rPr>
              <a:t>also</a:t>
            </a:r>
            <a:r>
              <a:rPr lang="fr-FR" sz="2400" dirty="0">
                <a:sym typeface="Wingdings" panose="05000000000000000000" pitchFamily="2" charset="2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>
                <a:sym typeface="Wingdings" panose="05000000000000000000" pitchFamily="2" charset="2"/>
              </a:rPr>
              <a:t>Design guide </a:t>
            </a:r>
            <a:r>
              <a:rPr lang="fr-FR" sz="2400" dirty="0" err="1">
                <a:sym typeface="Wingdings" panose="05000000000000000000" pitchFamily="2" charset="2"/>
              </a:rPr>
              <a:t>lines</a:t>
            </a: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 err="1">
                <a:sym typeface="Wingdings" panose="05000000000000000000" pitchFamily="2" charset="2"/>
              </a:rPr>
              <a:t>Efficiency</a:t>
            </a:r>
            <a:r>
              <a:rPr lang="fr-FR" sz="2400" dirty="0">
                <a:sym typeface="Wingdings" panose="05000000000000000000" pitchFamily="2" charset="2"/>
              </a:rPr>
              <a:t> computation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>
                <a:sym typeface="Wingdings" panose="05000000000000000000" pitchFamily="2" charset="2"/>
              </a:rPr>
              <a:t>Ideal </a:t>
            </a:r>
            <a:r>
              <a:rPr lang="fr-FR" sz="2400" dirty="0" err="1">
                <a:sym typeface="Wingdings" panose="05000000000000000000" pitchFamily="2" charset="2"/>
              </a:rPr>
              <a:t>frequency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sym typeface="Wingdings" panose="05000000000000000000" pitchFamily="2" charset="2"/>
              </a:rPr>
              <a:t>proposals</a:t>
            </a:r>
            <a:r>
              <a:rPr lang="fr-FR" sz="2400" dirty="0">
                <a:sym typeface="Wingdings" panose="05000000000000000000" pitchFamily="2" charset="2"/>
              </a:rPr>
              <a:t> + </a:t>
            </a:r>
            <a:r>
              <a:rPr lang="fr-FR" sz="2400" dirty="0" err="1">
                <a:sym typeface="Wingdings" panose="05000000000000000000" pitchFamily="2" charset="2"/>
              </a:rPr>
              <a:t>resonance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sym typeface="Wingdings" panose="05000000000000000000" pitchFamily="2" charset="2"/>
              </a:rPr>
              <a:t>frequency</a:t>
            </a:r>
            <a:r>
              <a:rPr lang="fr-FR" sz="2400" dirty="0">
                <a:sym typeface="Wingdings" panose="05000000000000000000" pitchFamily="2" charset="2"/>
              </a:rPr>
              <a:t> computation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>
                <a:sym typeface="Wingdings" panose="05000000000000000000" pitchFamily="2" charset="2"/>
              </a:rPr>
              <a:t>Bode </a:t>
            </a:r>
            <a:r>
              <a:rPr lang="fr-FR" sz="2400" dirty="0" err="1">
                <a:sym typeface="Wingdings" panose="05000000000000000000" pitchFamily="2" charset="2"/>
              </a:rPr>
              <a:t>diagram</a:t>
            </a: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 err="1">
                <a:sym typeface="Wingdings" panose="05000000000000000000" pitchFamily="2" charset="2"/>
              </a:rPr>
              <a:t>Material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err="1">
                <a:sym typeface="Wingdings" panose="05000000000000000000" pitchFamily="2" charset="2"/>
              </a:rPr>
              <a:t>database</a:t>
            </a:r>
            <a:endParaRPr lang="fr-FR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5228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5508D88-3EFB-4389-9C28-CF2BECAA5079}"/>
              </a:ext>
            </a:extLst>
          </p:cNvPr>
          <p:cNvSpPr txBox="1"/>
          <p:nvPr/>
        </p:nvSpPr>
        <p:spPr>
          <a:xfrm>
            <a:off x="993994" y="2626473"/>
            <a:ext cx="54830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Very efficient and precise</a:t>
            </a:r>
            <a:endParaRPr lang="fr-FR" sz="3600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138F784-99E2-41ED-BE77-AC9AEEDECB7D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CF4CA5DD-AA2D-409D-8450-6B586E11A6A2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process</a:t>
            </a:r>
            <a:endParaRPr lang="fr-FR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502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Very helpful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1"/>
                </a:solidFill>
              </a:rPr>
              <a:t>design tools</a:t>
            </a:r>
            <a:endParaRPr lang="fr-FR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93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Relevant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4"/>
                </a:solidFill>
              </a:rPr>
              <a:t>predictions</a:t>
            </a:r>
            <a:endParaRPr lang="fr-FR" sz="3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11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User friendly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interface</a:t>
            </a:r>
            <a:endParaRPr lang="fr-FR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524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833845A-2442-47BC-825E-40E48279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38721" y="927715"/>
            <a:ext cx="8327520" cy="497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>
            <a:spAutoFit/>
          </a:bodyPr>
          <a:lstStyle/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US" sz="2900" dirty="0"/>
              <a:t>Thank you for your attention</a:t>
            </a:r>
            <a:endParaRPr lang="en-GB" sz="29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63975" y="5511976"/>
            <a:ext cx="4464051" cy="12954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/>
              <a:t>SIMTEC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/>
              <a:t>(+33) (0)9 53 51 45 60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hlinkClick r:id="rId2"/>
              </a:rPr>
              <a:t>Patrick.Namy@simtecsolution.fr</a:t>
            </a: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</p:txBody>
      </p:sp>
      <p:sp>
        <p:nvSpPr>
          <p:cNvPr id="9" name="Rectangle 8"/>
          <p:cNvSpPr/>
          <p:nvPr/>
        </p:nvSpPr>
        <p:spPr>
          <a:xfrm>
            <a:off x="5419700" y="1525629"/>
            <a:ext cx="1063561" cy="507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900" dirty="0"/>
              <a:t>Q&amp;A?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191" y="1405858"/>
            <a:ext cx="989045" cy="9636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F2B6B9-83CB-4523-9F14-D40B4E5E27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31110" r="79925" b="40402"/>
          <a:stretch/>
        </p:blipFill>
        <p:spPr>
          <a:xfrm>
            <a:off x="3522849" y="2828920"/>
            <a:ext cx="828000" cy="11752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64CFB7-DC93-4C0B-830B-166A2B449B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99" t="31428" r="7042" b="41243"/>
          <a:stretch/>
        </p:blipFill>
        <p:spPr>
          <a:xfrm>
            <a:off x="4901559" y="2828920"/>
            <a:ext cx="827976" cy="11828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1F9A0B4-6B9F-418D-A431-60CCC360C8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3" t="31109" r="42912" b="38182"/>
          <a:stretch/>
        </p:blipFill>
        <p:spPr>
          <a:xfrm>
            <a:off x="6268465" y="2830781"/>
            <a:ext cx="828000" cy="119643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E45C989-22A2-4035-9656-BD1934D774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7" b="3071"/>
          <a:stretch/>
        </p:blipFill>
        <p:spPr>
          <a:xfrm>
            <a:off x="7635371" y="2828920"/>
            <a:ext cx="828000" cy="117522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E51C8FC-93BD-4607-9983-583B12FC038D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22849" y="4165468"/>
            <a:ext cx="828000" cy="117522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/>
          <a:srcRect t="3484"/>
          <a:stretch/>
        </p:blipFill>
        <p:spPr>
          <a:xfrm>
            <a:off x="4901559" y="4165468"/>
            <a:ext cx="828000" cy="117522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C37AFBD-E98B-4452-B7AC-501A5E440E0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9" t="-1" r="4270" b="6775"/>
          <a:stretch/>
        </p:blipFill>
        <p:spPr>
          <a:xfrm>
            <a:off x="6268465" y="4144256"/>
            <a:ext cx="828000" cy="119643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2C6E0B6-0AF5-42BC-A64C-D15E7939E83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5" r="7926"/>
          <a:stretch/>
        </p:blipFill>
        <p:spPr>
          <a:xfrm>
            <a:off x="7647175" y="4166960"/>
            <a:ext cx="828000" cy="117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523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>
                <a:latin typeface="+mj-lt"/>
              </a:rPr>
              <a:t>Outline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4390C-8FC3-4456-84AC-063FED0B01B4}"/>
              </a:ext>
            </a:extLst>
          </p:cNvPr>
          <p:cNvSpPr/>
          <p:nvPr/>
        </p:nvSpPr>
        <p:spPr>
          <a:xfrm>
            <a:off x="6686750" y="1079500"/>
            <a:ext cx="939800" cy="577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AACA92-3A2F-4D99-9E2C-270ECC5D7D71}"/>
              </a:ext>
            </a:extLst>
          </p:cNvPr>
          <p:cNvSpPr txBox="1"/>
          <p:nvPr/>
        </p:nvSpPr>
        <p:spPr>
          <a:xfrm>
            <a:off x="250647" y="2670770"/>
            <a:ext cx="714985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Device 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Model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User interface</a:t>
            </a:r>
          </a:p>
          <a:p>
            <a:pPr lvl="1"/>
            <a:r>
              <a:rPr lang="en-GB" sz="44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68188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972554" y="1764062"/>
            <a:ext cx="4813955" cy="4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>
              <a:spcBef>
                <a:spcPct val="0"/>
              </a:spcBef>
            </a:pPr>
            <a:r>
              <a:rPr lang="fr-FR" sz="2400" dirty="0" err="1"/>
              <a:t>Numerical</a:t>
            </a:r>
            <a:r>
              <a:rPr lang="fr-FR" sz="2400" dirty="0"/>
              <a:t> </a:t>
            </a:r>
            <a:r>
              <a:rPr lang="fr-FR" sz="2400" dirty="0" err="1"/>
              <a:t>Modelling</a:t>
            </a:r>
            <a:r>
              <a:rPr lang="fr-FR" sz="2400" dirty="0"/>
              <a:t> Consultants</a:t>
            </a:r>
          </a:p>
          <a:p>
            <a:pPr>
              <a:spcBef>
                <a:spcPct val="0"/>
              </a:spcBef>
            </a:pPr>
            <a:endParaRPr lang="fr-FR" sz="1200" dirty="0"/>
          </a:p>
          <a:p>
            <a:pPr algn="just">
              <a:spcBef>
                <a:spcPct val="0"/>
              </a:spcBef>
            </a:pPr>
            <a:r>
              <a:rPr lang="fr-FR" sz="2400" dirty="0"/>
              <a:t>8 </a:t>
            </a:r>
            <a:r>
              <a:rPr lang="fr-FR" sz="2400" dirty="0" err="1"/>
              <a:t>Members</a:t>
            </a:r>
            <a:r>
              <a:rPr lang="fr-FR" sz="2400" dirty="0"/>
              <a:t> all </a:t>
            </a:r>
            <a:r>
              <a:rPr lang="fr-FR" sz="2400" dirty="0" err="1"/>
              <a:t>EngD</a:t>
            </a:r>
            <a:r>
              <a:rPr lang="fr-FR" sz="2400" dirty="0"/>
              <a:t> + PhD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Extensive </a:t>
            </a:r>
            <a:r>
              <a:rPr lang="fr-FR" dirty="0" err="1"/>
              <a:t>research</a:t>
            </a:r>
            <a:r>
              <a:rPr lang="fr-FR" dirty="0"/>
              <a:t> background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problems</a:t>
            </a:r>
            <a:endParaRPr lang="fr-FR" dirty="0"/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/>
              <a:t>fields</a:t>
            </a:r>
            <a:r>
              <a:rPr lang="fr-FR" dirty="0"/>
              <a:t> of expertise</a:t>
            </a:r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fr-FR" sz="2400" dirty="0" err="1"/>
              <a:t>Successful</a:t>
            </a:r>
            <a:r>
              <a:rPr lang="fr-FR" sz="2400" dirty="0"/>
              <a:t> </a:t>
            </a:r>
            <a:r>
              <a:rPr lang="fr-FR" sz="2400" dirty="0" err="1"/>
              <a:t>Track</a:t>
            </a:r>
            <a:r>
              <a:rPr lang="fr-FR" sz="2400" dirty="0"/>
              <a:t> Record: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Big</a:t>
            </a:r>
            <a:r>
              <a:rPr lang="fr-FR" dirty="0"/>
              <a:t> international compagnies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Government</a:t>
            </a:r>
            <a:r>
              <a:rPr lang="fr-FR" dirty="0"/>
              <a:t> </a:t>
            </a:r>
            <a:r>
              <a:rPr lang="fr-FR" dirty="0" err="1"/>
              <a:t>laboratories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en-US" sz="2400" dirty="0"/>
              <a:t>Involved in Research Consortia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EU funded projects  (</a:t>
            </a:r>
            <a:r>
              <a:rPr lang="en-US" dirty="0" err="1"/>
              <a:t>REEcover</a:t>
            </a:r>
            <a:r>
              <a:rPr lang="en-US" dirty="0"/>
              <a:t> / SHARK) 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PhD projects supervision.</a:t>
            </a:r>
            <a:endParaRPr lang="fr-FR" dirty="0"/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674160" y="1057347"/>
            <a:ext cx="8327520" cy="5403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3200" b="1" dirty="0"/>
              <a:t>Our team &amp; Our clients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96" y="5765826"/>
            <a:ext cx="899564" cy="93687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124" y="5765826"/>
            <a:ext cx="610953" cy="94303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/>
              <a:t>3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042" y="5996834"/>
            <a:ext cx="1710378" cy="54113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735" y="1246731"/>
            <a:ext cx="1923810" cy="83809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3AFD5B9-8B19-4D05-884C-8E65A68F0485}"/>
              </a:ext>
            </a:extLst>
          </p:cNvPr>
          <p:cNvSpPr/>
          <p:nvPr/>
        </p:nvSpPr>
        <p:spPr>
          <a:xfrm>
            <a:off x="6585917" y="5430735"/>
            <a:ext cx="3697353" cy="120032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742950" lvl="1" indent="-285750" algn="ctr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Discover more about our successful modelling  work with clients!</a:t>
            </a:r>
          </a:p>
          <a:p>
            <a:pPr lvl="1" algn="ctr"/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u="sng" dirty="0">
                <a:solidFill>
                  <a:schemeClr val="tx2"/>
                </a:solidFill>
                <a:sym typeface="Wingdings" panose="05000000000000000000" pitchFamily="2" charset="2"/>
              </a:rPr>
              <a:t>www.simtecsolution.fr</a:t>
            </a:r>
            <a:endParaRPr lang="en-US" u="sng" dirty="0">
              <a:solidFill>
                <a:schemeClr val="tx2"/>
              </a:solidFill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9BD81661-1024-4FCE-914B-DFD8725AE2D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953" y="2469518"/>
            <a:ext cx="1014345" cy="310565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76DE922-FA7A-4BD0-B716-7B328E08A4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371" y="2345479"/>
            <a:ext cx="745961" cy="532829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F795A05-0A73-40D8-8E20-3B4E5B6410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53" y="2964445"/>
            <a:ext cx="558099" cy="47296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6694D4F6-5275-4CD7-8895-3F1AFC0590D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05" y="3017076"/>
            <a:ext cx="581547" cy="514445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B444A72-123C-4384-A90E-67C5C451858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110" y="3197049"/>
            <a:ext cx="880190" cy="24036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4D562921-C1CA-41E7-A0BD-AA665C47E94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21" y="3812583"/>
            <a:ext cx="924537" cy="207132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E8273096-0A01-4269-969E-A40AF885DCF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226" y="3185320"/>
            <a:ext cx="795822" cy="288032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773690AA-A659-4E97-AC86-BA28F741B1B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840" y="3775809"/>
            <a:ext cx="766731" cy="26685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D0E286C4-0F96-4F5D-AFE8-BCC6B441A6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73" y="3777489"/>
            <a:ext cx="705943" cy="217500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A44ECBE-0EF4-49B5-950F-31BFB5B8606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229" y="4106630"/>
            <a:ext cx="712380" cy="508843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79159DF5-B1A8-4061-8770-3901550C5C7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53" y="4269752"/>
            <a:ext cx="599679" cy="316497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6EA5915-E9A6-48AD-93D1-B6842B62C8A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31" y="4271080"/>
            <a:ext cx="577124" cy="412231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ED21F14F-CD58-4565-9997-5ABC7978C22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417" y="4261638"/>
            <a:ext cx="850111" cy="375049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812C7C28-6891-495E-B593-C3AFB0623CA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41" y="4787669"/>
            <a:ext cx="795822" cy="229904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C2F1FDF1-29BD-48B6-8B5F-B02D5BACE1BD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142" y="2343449"/>
            <a:ext cx="715450" cy="583899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1DADDBD0-489A-4DEA-A8BA-6806C51DD1D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661" y="4755494"/>
            <a:ext cx="947866" cy="429813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5DC4500B-7880-4CEC-B254-7E634BC21ED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581" y="4849232"/>
            <a:ext cx="1054807" cy="210962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3C8AE297-A7E6-4BAA-AED1-152F3DA1F68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924" y="3815344"/>
            <a:ext cx="847451" cy="201213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D71893B1-AA54-46BB-9227-DA187372F366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848" y="4701708"/>
            <a:ext cx="488381" cy="48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e 136">
            <a:extLst>
              <a:ext uri="{FF2B5EF4-FFF2-40B4-BE49-F238E27FC236}">
                <a16:creationId xmlns:a16="http://schemas.microsoft.com/office/drawing/2014/main" id="{851504A2-763A-4C53-A2E0-0CDF48BDCB44}"/>
              </a:ext>
            </a:extLst>
          </p:cNvPr>
          <p:cNvGrpSpPr/>
          <p:nvPr/>
        </p:nvGrpSpPr>
        <p:grpSpPr>
          <a:xfrm>
            <a:off x="4291267" y="2480880"/>
            <a:ext cx="3610204" cy="3036300"/>
            <a:chOff x="4290898" y="2479688"/>
            <a:chExt cx="3610204" cy="3036300"/>
          </a:xfrm>
          <a:solidFill>
            <a:schemeClr val="bg1"/>
          </a:solidFill>
        </p:grpSpPr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376E380A-2369-4962-92CA-B41B59139AC2}"/>
                </a:ext>
              </a:extLst>
            </p:cNvPr>
            <p:cNvSpPr/>
            <p:nvPr/>
          </p:nvSpPr>
          <p:spPr>
            <a:xfrm>
              <a:off x="7541102" y="24796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9FA82F12-BC2E-4B78-8F8A-73CF298C68CB}"/>
                </a:ext>
              </a:extLst>
            </p:cNvPr>
            <p:cNvSpPr/>
            <p:nvPr/>
          </p:nvSpPr>
          <p:spPr>
            <a:xfrm>
              <a:off x="7541102" y="301494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DE12245B-50AC-476E-950D-0DB958EB85BE}"/>
                </a:ext>
              </a:extLst>
            </p:cNvPr>
            <p:cNvSpPr/>
            <p:nvPr/>
          </p:nvSpPr>
          <p:spPr>
            <a:xfrm>
              <a:off x="7541102" y="355020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8F9A9DD6-6B01-4F9C-9451-E7F50354A132}"/>
                </a:ext>
              </a:extLst>
            </p:cNvPr>
            <p:cNvSpPr/>
            <p:nvPr/>
          </p:nvSpPr>
          <p:spPr>
            <a:xfrm>
              <a:off x="7541102" y="408546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623E1A1A-77E9-4FA2-9DF2-04EDE0B6C53C}"/>
                </a:ext>
              </a:extLst>
            </p:cNvPr>
            <p:cNvSpPr/>
            <p:nvPr/>
          </p:nvSpPr>
          <p:spPr>
            <a:xfrm>
              <a:off x="7541102" y="462072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834A27F2-9F02-41F9-9B2A-F95AA98613C6}"/>
                </a:ext>
              </a:extLst>
            </p:cNvPr>
            <p:cNvSpPr/>
            <p:nvPr/>
          </p:nvSpPr>
          <p:spPr>
            <a:xfrm>
              <a:off x="7541102" y="51559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2FE57519-252A-4750-8E18-A582D5904F90}"/>
                </a:ext>
              </a:extLst>
            </p:cNvPr>
            <p:cNvSpPr/>
            <p:nvPr/>
          </p:nvSpPr>
          <p:spPr>
            <a:xfrm>
              <a:off x="4290898" y="24796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5EB991F9-2378-4A76-A098-112EF861DEF3}"/>
                </a:ext>
              </a:extLst>
            </p:cNvPr>
            <p:cNvSpPr/>
            <p:nvPr/>
          </p:nvSpPr>
          <p:spPr>
            <a:xfrm>
              <a:off x="4290898" y="301494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2AA559E9-37FF-4561-8DA7-1827877295E1}"/>
                </a:ext>
              </a:extLst>
            </p:cNvPr>
            <p:cNvSpPr/>
            <p:nvPr/>
          </p:nvSpPr>
          <p:spPr>
            <a:xfrm>
              <a:off x="4290898" y="355020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81653C47-4266-4A0B-B176-AD8778A5E3B9}"/>
                </a:ext>
              </a:extLst>
            </p:cNvPr>
            <p:cNvSpPr/>
            <p:nvPr/>
          </p:nvSpPr>
          <p:spPr>
            <a:xfrm>
              <a:off x="4290898" y="408546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20B430BB-8CED-4B3D-877A-B2E64C89113A}"/>
                </a:ext>
              </a:extLst>
            </p:cNvPr>
            <p:cNvSpPr/>
            <p:nvPr/>
          </p:nvSpPr>
          <p:spPr>
            <a:xfrm>
              <a:off x="4290898" y="462072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4A2D3A87-5F9C-4908-9968-30891BBCC9C8}"/>
                </a:ext>
              </a:extLst>
            </p:cNvPr>
            <p:cNvSpPr/>
            <p:nvPr/>
          </p:nvSpPr>
          <p:spPr>
            <a:xfrm>
              <a:off x="4290898" y="51559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CD03F5B1-BE32-482C-B49C-803362E096C9}"/>
              </a:ext>
            </a:extLst>
          </p:cNvPr>
          <p:cNvGrpSpPr/>
          <p:nvPr/>
        </p:nvGrpSpPr>
        <p:grpSpPr>
          <a:xfrm>
            <a:off x="4833257" y="2479688"/>
            <a:ext cx="2525486" cy="3178628"/>
            <a:chOff x="4833257" y="2479688"/>
            <a:chExt cx="2525486" cy="317862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36805D1-5DB6-493B-978A-FCABC021D76B}"/>
                </a:ext>
              </a:extLst>
            </p:cNvPr>
            <p:cNvSpPr/>
            <p:nvPr/>
          </p:nvSpPr>
          <p:spPr>
            <a:xfrm>
              <a:off x="4833257" y="2479688"/>
              <a:ext cx="2525486" cy="3178628"/>
            </a:xfrm>
            <a:prstGeom prst="rect">
              <a:avLst/>
            </a:prstGeom>
            <a:solidFill>
              <a:srgbClr val="EA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1FDC56B-758F-4BA9-BD8F-2CBC51157296}"/>
                </a:ext>
              </a:extLst>
            </p:cNvPr>
            <p:cNvSpPr/>
            <p:nvPr/>
          </p:nvSpPr>
          <p:spPr>
            <a:xfrm>
              <a:off x="5195616" y="2479688"/>
              <a:ext cx="1800768" cy="2818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3C25A87-33AE-4478-BD69-9901EACC4EB5}"/>
              </a:ext>
            </a:extLst>
          </p:cNvPr>
          <p:cNvSpPr/>
          <p:nvPr/>
        </p:nvSpPr>
        <p:spPr>
          <a:xfrm>
            <a:off x="5195616" y="3540271"/>
            <a:ext cx="1800768" cy="174750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5B95AE1-7765-4B53-8363-8E588262FAC7}"/>
              </a:ext>
            </a:extLst>
          </p:cNvPr>
          <p:cNvSpPr/>
          <p:nvPr/>
        </p:nvSpPr>
        <p:spPr>
          <a:xfrm>
            <a:off x="4833256" y="5645616"/>
            <a:ext cx="2525485" cy="2818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I. Device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87FE128-AE79-472C-96FA-58660DA6C06F}"/>
              </a:ext>
            </a:extLst>
          </p:cNvPr>
          <p:cNvGrpSpPr/>
          <p:nvPr/>
        </p:nvGrpSpPr>
        <p:grpSpPr>
          <a:xfrm>
            <a:off x="4290898" y="2479688"/>
            <a:ext cx="3610204" cy="3036300"/>
            <a:chOff x="4290898" y="2479688"/>
            <a:chExt cx="3610204" cy="3036300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0F340B7A-CCAF-4AA2-8D67-381FBC113E7B}"/>
                </a:ext>
              </a:extLst>
            </p:cNvPr>
            <p:cNvSpPr/>
            <p:nvPr/>
          </p:nvSpPr>
          <p:spPr>
            <a:xfrm>
              <a:off x="7541102" y="24796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D7D14B0-A0AB-4B30-A929-023260DBFEBB}"/>
                </a:ext>
              </a:extLst>
            </p:cNvPr>
            <p:cNvSpPr/>
            <p:nvPr/>
          </p:nvSpPr>
          <p:spPr>
            <a:xfrm>
              <a:off x="7541102" y="301494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E40DDE9A-97FC-4FB2-9582-9445C3EABD59}"/>
                </a:ext>
              </a:extLst>
            </p:cNvPr>
            <p:cNvSpPr/>
            <p:nvPr/>
          </p:nvSpPr>
          <p:spPr>
            <a:xfrm>
              <a:off x="7541102" y="355020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31DFCDE7-0CFA-4D6B-9A7E-12E4F5F9CB3F}"/>
                </a:ext>
              </a:extLst>
            </p:cNvPr>
            <p:cNvSpPr/>
            <p:nvPr/>
          </p:nvSpPr>
          <p:spPr>
            <a:xfrm>
              <a:off x="7541102" y="408546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6DB8116A-B01A-41AD-BD0A-3B09D225029E}"/>
                </a:ext>
              </a:extLst>
            </p:cNvPr>
            <p:cNvSpPr/>
            <p:nvPr/>
          </p:nvSpPr>
          <p:spPr>
            <a:xfrm>
              <a:off x="7541102" y="462072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91CEBABB-6F6D-4387-872D-D15460F92889}"/>
                </a:ext>
              </a:extLst>
            </p:cNvPr>
            <p:cNvSpPr/>
            <p:nvPr/>
          </p:nvSpPr>
          <p:spPr>
            <a:xfrm>
              <a:off x="7541102" y="51559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6F6BF402-1F2A-4DAF-99F6-252D15726344}"/>
                </a:ext>
              </a:extLst>
            </p:cNvPr>
            <p:cNvSpPr/>
            <p:nvPr/>
          </p:nvSpPr>
          <p:spPr>
            <a:xfrm>
              <a:off x="4290898" y="24796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E9D07612-6613-40A7-84F3-7D7DF292CF0F}"/>
                </a:ext>
              </a:extLst>
            </p:cNvPr>
            <p:cNvSpPr/>
            <p:nvPr/>
          </p:nvSpPr>
          <p:spPr>
            <a:xfrm>
              <a:off x="4290898" y="301494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CD0D42A-5C5A-4751-8EAE-615069E0AA5C}"/>
                </a:ext>
              </a:extLst>
            </p:cNvPr>
            <p:cNvSpPr/>
            <p:nvPr/>
          </p:nvSpPr>
          <p:spPr>
            <a:xfrm>
              <a:off x="4290898" y="355020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FB7FF8E-F227-4B44-A727-3C282F7513AE}"/>
                </a:ext>
              </a:extLst>
            </p:cNvPr>
            <p:cNvSpPr/>
            <p:nvPr/>
          </p:nvSpPr>
          <p:spPr>
            <a:xfrm>
              <a:off x="4290898" y="408546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39A54E7-39C8-4CC9-BC3E-B6C3EBE67FC8}"/>
                </a:ext>
              </a:extLst>
            </p:cNvPr>
            <p:cNvSpPr/>
            <p:nvPr/>
          </p:nvSpPr>
          <p:spPr>
            <a:xfrm>
              <a:off x="4290898" y="462072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D3D6995-9737-4B6F-842A-4DCB4CB52CF4}"/>
                </a:ext>
              </a:extLst>
            </p:cNvPr>
            <p:cNvSpPr/>
            <p:nvPr/>
          </p:nvSpPr>
          <p:spPr>
            <a:xfrm>
              <a:off x="4290898" y="51559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649B0C78-8320-46EE-940A-BA854E4048F5}"/>
              </a:ext>
            </a:extLst>
          </p:cNvPr>
          <p:cNvSpPr txBox="1"/>
          <p:nvPr/>
        </p:nvSpPr>
        <p:spPr>
          <a:xfrm>
            <a:off x="4650898" y="6339897"/>
            <a:ext cx="280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Induction </a:t>
            </a:r>
            <a:r>
              <a:rPr lang="fr-FR" i="1" dirty="0" err="1">
                <a:solidFill>
                  <a:schemeClr val="bg1">
                    <a:lumMod val="50000"/>
                  </a:schemeClr>
                </a:solidFill>
              </a:rPr>
              <a:t>furnace</a:t>
            </a:r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i="1" dirty="0" err="1">
                <a:solidFill>
                  <a:schemeClr val="bg1">
                    <a:lumMod val="50000"/>
                  </a:schemeClr>
                </a:solidFill>
              </a:rPr>
              <a:t>cut</a:t>
            </a:r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i="1" dirty="0" err="1">
                <a:solidFill>
                  <a:schemeClr val="bg1">
                    <a:lumMod val="50000"/>
                  </a:schemeClr>
                </a:solidFill>
              </a:rPr>
              <a:t>view</a:t>
            </a: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F3B08E6F-0ADF-4807-8F2B-EC09C5BDDC71}"/>
              </a:ext>
            </a:extLst>
          </p:cNvPr>
          <p:cNvGrpSpPr/>
          <p:nvPr/>
        </p:nvGrpSpPr>
        <p:grpSpPr>
          <a:xfrm>
            <a:off x="2298583" y="2486078"/>
            <a:ext cx="7621942" cy="3050263"/>
            <a:chOff x="2298583" y="2486078"/>
            <a:chExt cx="7621942" cy="3050263"/>
          </a:xfrm>
        </p:grpSpPr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1284F7EE-64A8-4A4C-B2F8-0789BF6D29A3}"/>
                </a:ext>
              </a:extLst>
            </p:cNvPr>
            <p:cNvGrpSpPr/>
            <p:nvPr/>
          </p:nvGrpSpPr>
          <p:grpSpPr>
            <a:xfrm>
              <a:off x="7788592" y="2486078"/>
              <a:ext cx="1205389" cy="363365"/>
              <a:chOff x="7788592" y="2486078"/>
              <a:chExt cx="1205389" cy="363365"/>
            </a:xfrm>
          </p:grpSpPr>
          <p:grpSp>
            <p:nvGrpSpPr>
              <p:cNvPr id="72" name="Groupe 71">
                <a:extLst>
                  <a:ext uri="{FF2B5EF4-FFF2-40B4-BE49-F238E27FC236}">
                    <a16:creationId xmlns:a16="http://schemas.microsoft.com/office/drawing/2014/main" id="{6806622A-59D0-41FE-8F69-D7E75AFA3227}"/>
                  </a:ext>
                </a:extLst>
              </p:cNvPr>
              <p:cNvGrpSpPr/>
              <p:nvPr/>
            </p:nvGrpSpPr>
            <p:grpSpPr>
              <a:xfrm>
                <a:off x="7788592" y="2486078"/>
                <a:ext cx="1203009" cy="363365"/>
                <a:chOff x="7788592" y="2486078"/>
                <a:chExt cx="1203009" cy="363365"/>
              </a:xfrm>
            </p:grpSpPr>
            <p:sp>
              <p:nvSpPr>
                <p:cNvPr id="24" name="Trapèze 23">
                  <a:extLst>
                    <a:ext uri="{FF2B5EF4-FFF2-40B4-BE49-F238E27FC236}">
                      <a16:creationId xmlns:a16="http://schemas.microsoft.com/office/drawing/2014/main" id="{3915B09D-8B54-414E-8577-799428608536}"/>
                    </a:ext>
                  </a:extLst>
                </p:cNvPr>
                <p:cNvSpPr/>
                <p:nvPr/>
              </p:nvSpPr>
              <p:spPr>
                <a:xfrm rot="16200000">
                  <a:off x="8209620" y="2065050"/>
                  <a:ext cx="360000" cy="1202055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6" name="Connecteur droit 65">
                  <a:extLst>
                    <a:ext uri="{FF2B5EF4-FFF2-40B4-BE49-F238E27FC236}">
                      <a16:creationId xmlns:a16="http://schemas.microsoft.com/office/drawing/2014/main" id="{B956C931-0EBD-4401-B547-CFEDE3B96F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848381" y="2777443"/>
                  <a:ext cx="1143220" cy="72000"/>
                </a:xfrm>
                <a:prstGeom prst="line">
                  <a:avLst/>
                </a:prstGeom>
                <a:ln w="76200">
                  <a:solidFill>
                    <a:srgbClr val="99523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9C3D26A4-2E25-4CDF-875D-A802A17B6F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48381" y="2490788"/>
                <a:ext cx="1145600" cy="67289"/>
              </a:xfrm>
              <a:prstGeom prst="line">
                <a:avLst/>
              </a:prstGeom>
              <a:ln w="76200">
                <a:solidFill>
                  <a:srgbClr val="99523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5F9FD6E0-D5D7-4EC3-8657-12C07E5C2883}"/>
                </a:ext>
              </a:extLst>
            </p:cNvPr>
            <p:cNvGrpSpPr/>
            <p:nvPr/>
          </p:nvGrpSpPr>
          <p:grpSpPr>
            <a:xfrm rot="10800000">
              <a:off x="3212186" y="5172976"/>
              <a:ext cx="1205389" cy="363365"/>
              <a:chOff x="7788592" y="2486078"/>
              <a:chExt cx="1205389" cy="363365"/>
            </a:xfrm>
          </p:grpSpPr>
          <p:grpSp>
            <p:nvGrpSpPr>
              <p:cNvPr id="83" name="Groupe 82">
                <a:extLst>
                  <a:ext uri="{FF2B5EF4-FFF2-40B4-BE49-F238E27FC236}">
                    <a16:creationId xmlns:a16="http://schemas.microsoft.com/office/drawing/2014/main" id="{607CA416-D96A-4FC1-A852-E0AABE8B0959}"/>
                  </a:ext>
                </a:extLst>
              </p:cNvPr>
              <p:cNvGrpSpPr/>
              <p:nvPr/>
            </p:nvGrpSpPr>
            <p:grpSpPr>
              <a:xfrm>
                <a:off x="7788592" y="2486078"/>
                <a:ext cx="1203009" cy="363365"/>
                <a:chOff x="7788592" y="2486078"/>
                <a:chExt cx="1203009" cy="363365"/>
              </a:xfrm>
            </p:grpSpPr>
            <p:sp>
              <p:nvSpPr>
                <p:cNvPr id="85" name="Trapèze 84">
                  <a:extLst>
                    <a:ext uri="{FF2B5EF4-FFF2-40B4-BE49-F238E27FC236}">
                      <a16:creationId xmlns:a16="http://schemas.microsoft.com/office/drawing/2014/main" id="{04F42B8B-96F6-4275-96E9-1B62DDB42969}"/>
                    </a:ext>
                  </a:extLst>
                </p:cNvPr>
                <p:cNvSpPr/>
                <p:nvPr/>
              </p:nvSpPr>
              <p:spPr>
                <a:xfrm rot="16200000">
                  <a:off x="8209620" y="2065050"/>
                  <a:ext cx="360000" cy="1202055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86" name="Connecteur droit 85">
                  <a:extLst>
                    <a:ext uri="{FF2B5EF4-FFF2-40B4-BE49-F238E27FC236}">
                      <a16:creationId xmlns:a16="http://schemas.microsoft.com/office/drawing/2014/main" id="{D3225C56-96EA-49DD-AE3F-C71AD30D0A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848381" y="2777443"/>
                  <a:ext cx="1143220" cy="72000"/>
                </a:xfrm>
                <a:prstGeom prst="line">
                  <a:avLst/>
                </a:prstGeom>
                <a:ln w="76200">
                  <a:solidFill>
                    <a:srgbClr val="99523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0C7ECF27-B82D-4569-ACD9-0E2F49BF3B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48381" y="2490788"/>
                <a:ext cx="1145600" cy="67289"/>
              </a:xfrm>
              <a:prstGeom prst="line">
                <a:avLst/>
              </a:prstGeom>
              <a:ln w="76200">
                <a:solidFill>
                  <a:srgbClr val="99523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Flèche : droite 86">
              <a:extLst>
                <a:ext uri="{FF2B5EF4-FFF2-40B4-BE49-F238E27FC236}">
                  <a16:creationId xmlns:a16="http://schemas.microsoft.com/office/drawing/2014/main" id="{B2E1C744-C1E9-44EC-BECD-B6EF2B7FE0E7}"/>
                </a:ext>
              </a:extLst>
            </p:cNvPr>
            <p:cNvSpPr/>
            <p:nvPr/>
          </p:nvSpPr>
          <p:spPr>
            <a:xfrm>
              <a:off x="2298583" y="5172976"/>
              <a:ext cx="1015068" cy="3430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In flow</a:t>
              </a:r>
            </a:p>
          </p:txBody>
        </p:sp>
        <p:sp>
          <p:nvSpPr>
            <p:cNvPr id="89" name="Flèche : droite 88">
              <a:extLst>
                <a:ext uri="{FF2B5EF4-FFF2-40B4-BE49-F238E27FC236}">
                  <a16:creationId xmlns:a16="http://schemas.microsoft.com/office/drawing/2014/main" id="{F5029CDA-96D1-4CD2-A232-9782AF0B5867}"/>
                </a:ext>
              </a:extLst>
            </p:cNvPr>
            <p:cNvSpPr/>
            <p:nvPr/>
          </p:nvSpPr>
          <p:spPr>
            <a:xfrm>
              <a:off x="8798109" y="2509455"/>
              <a:ext cx="1122416" cy="3430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Out flow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B9BD4AD7-EFA8-41E7-AB14-FA3E8CECE43C}"/>
              </a:ext>
            </a:extLst>
          </p:cNvPr>
          <p:cNvSpPr/>
          <p:nvPr/>
        </p:nvSpPr>
        <p:spPr>
          <a:xfrm>
            <a:off x="4833253" y="5288380"/>
            <a:ext cx="2518123" cy="369333"/>
          </a:xfrm>
          <a:prstGeom prst="rect">
            <a:avLst/>
          </a:prstGeom>
          <a:solidFill>
            <a:srgbClr val="EAB9A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6" name="Groupe 135">
            <a:extLst>
              <a:ext uri="{FF2B5EF4-FFF2-40B4-BE49-F238E27FC236}">
                <a16:creationId xmlns:a16="http://schemas.microsoft.com/office/drawing/2014/main" id="{257EB73E-5ECB-4D8E-86AC-C972835F8346}"/>
              </a:ext>
            </a:extLst>
          </p:cNvPr>
          <p:cNvGrpSpPr/>
          <p:nvPr/>
        </p:nvGrpSpPr>
        <p:grpSpPr>
          <a:xfrm>
            <a:off x="3813560" y="2852469"/>
            <a:ext cx="7440653" cy="3300633"/>
            <a:chOff x="3813560" y="2852469"/>
            <a:chExt cx="7440653" cy="3300633"/>
          </a:xfrm>
        </p:grpSpPr>
        <p:grpSp>
          <p:nvGrpSpPr>
            <p:cNvPr id="122" name="Groupe 121">
              <a:extLst>
                <a:ext uri="{FF2B5EF4-FFF2-40B4-BE49-F238E27FC236}">
                  <a16:creationId xmlns:a16="http://schemas.microsoft.com/office/drawing/2014/main" id="{DB801F56-ADA1-4752-91AF-E388CC76AE8D}"/>
                </a:ext>
              </a:extLst>
            </p:cNvPr>
            <p:cNvGrpSpPr/>
            <p:nvPr/>
          </p:nvGrpSpPr>
          <p:grpSpPr>
            <a:xfrm rot="5400000">
              <a:off x="7473548" y="3857663"/>
              <a:ext cx="2588470" cy="578082"/>
              <a:chOff x="7125730" y="4115628"/>
              <a:chExt cx="2588470" cy="578082"/>
            </a:xfrm>
          </p:grpSpPr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8605D31D-79DF-420D-8982-D3351193A111}"/>
                  </a:ext>
                </a:extLst>
              </p:cNvPr>
              <p:cNvCxnSpPr/>
              <p:nvPr/>
            </p:nvCxnSpPr>
            <p:spPr>
              <a:xfrm flipV="1">
                <a:off x="9002781" y="4115628"/>
                <a:ext cx="0" cy="578082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4B8B3EA1-575D-4857-89D9-9AF4CFFF8C96}"/>
                  </a:ext>
                </a:extLst>
              </p:cNvPr>
              <p:cNvCxnSpPr/>
              <p:nvPr/>
            </p:nvCxnSpPr>
            <p:spPr>
              <a:xfrm flipV="1">
                <a:off x="9081217" y="4115628"/>
                <a:ext cx="0" cy="578082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6AD1D5E7-40DE-46DD-A968-01A831120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1217" y="4396720"/>
                <a:ext cx="632983" cy="0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4A1EB636-F029-43C9-B518-E4139395B23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8056592" y="3465858"/>
                <a:ext cx="0" cy="1861723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D330C90C-2847-43E6-BCC1-5DAC124E25E4}"/>
                </a:ext>
              </a:extLst>
            </p:cNvPr>
            <p:cNvSpPr/>
            <p:nvPr/>
          </p:nvSpPr>
          <p:spPr>
            <a:xfrm flipV="1">
              <a:off x="10252086" y="5187638"/>
              <a:ext cx="463156" cy="457978"/>
            </a:xfrm>
            <a:prstGeom prst="ellipse">
              <a:avLst/>
            </a:prstGeom>
            <a:noFill/>
            <a:ln w="5715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03B402A-7109-4841-98DD-1E722157429B}"/>
                </a:ext>
              </a:extLst>
            </p:cNvPr>
            <p:cNvCxnSpPr>
              <a:cxnSpLocks/>
              <a:endCxn id="112" idx="2"/>
            </p:cNvCxnSpPr>
            <p:nvPr/>
          </p:nvCxnSpPr>
          <p:spPr>
            <a:xfrm flipV="1">
              <a:off x="8767783" y="5416627"/>
              <a:ext cx="1484303" cy="1"/>
            </a:xfrm>
            <a:prstGeom prst="line">
              <a:avLst/>
            </a:prstGeom>
            <a:ln w="57150">
              <a:solidFill>
                <a:srgbClr val="995238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1ADBD193-B5F3-4DFE-BD8D-CAE0B1134DF2}"/>
                </a:ext>
              </a:extLst>
            </p:cNvPr>
            <p:cNvCxnSpPr>
              <a:cxnSpLocks/>
              <a:stCxn id="112" idx="6"/>
            </p:cNvCxnSpPr>
            <p:nvPr/>
          </p:nvCxnSpPr>
          <p:spPr>
            <a:xfrm>
              <a:off x="10715242" y="5416627"/>
              <a:ext cx="538971" cy="1"/>
            </a:xfrm>
            <a:prstGeom prst="line">
              <a:avLst/>
            </a:prstGeom>
            <a:ln w="57150">
              <a:solidFill>
                <a:srgbClr val="995238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2999DF1A-4A81-45BC-AA53-C392CEC5BCDD}"/>
                </a:ext>
              </a:extLst>
            </p:cNvPr>
            <p:cNvCxnSpPr>
              <a:cxnSpLocks/>
              <a:stCxn id="112" idx="2"/>
              <a:endCxn id="112" idx="6"/>
            </p:cNvCxnSpPr>
            <p:nvPr/>
          </p:nvCxnSpPr>
          <p:spPr>
            <a:xfrm flipV="1">
              <a:off x="10252086" y="5416628"/>
              <a:ext cx="463156" cy="0"/>
            </a:xfrm>
            <a:prstGeom prst="line">
              <a:avLst/>
            </a:prstGeom>
            <a:ln w="57150">
              <a:solidFill>
                <a:srgbClr val="995238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Groupe 125">
              <a:extLst>
                <a:ext uri="{FF2B5EF4-FFF2-40B4-BE49-F238E27FC236}">
                  <a16:creationId xmlns:a16="http://schemas.microsoft.com/office/drawing/2014/main" id="{A975F303-1CE5-4B4B-838F-5C107F2D80D8}"/>
                </a:ext>
              </a:extLst>
            </p:cNvPr>
            <p:cNvGrpSpPr/>
            <p:nvPr/>
          </p:nvGrpSpPr>
          <p:grpSpPr>
            <a:xfrm>
              <a:off x="3816547" y="5911386"/>
              <a:ext cx="7437666" cy="241716"/>
              <a:chOff x="4407793" y="4283811"/>
              <a:chExt cx="7437666" cy="241716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1F9F456F-7E6C-4D4A-998E-3B0B096A0B14}"/>
                  </a:ext>
                </a:extLst>
              </p:cNvPr>
              <p:cNvSpPr/>
              <p:nvPr/>
            </p:nvSpPr>
            <p:spPr>
              <a:xfrm flipV="1">
                <a:off x="10843332" y="4283811"/>
                <a:ext cx="677839" cy="241716"/>
              </a:xfrm>
              <a:prstGeom prst="rect">
                <a:avLst/>
              </a:prstGeom>
              <a:noFill/>
              <a:ln w="57150">
                <a:solidFill>
                  <a:srgbClr val="9952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E173CD8F-96D4-497E-A3DE-3F2E418CC2FD}"/>
                  </a:ext>
                </a:extLst>
              </p:cNvPr>
              <p:cNvCxnSpPr>
                <a:cxnSpLocks/>
                <a:endCxn id="127" idx="1"/>
              </p:cNvCxnSpPr>
              <p:nvPr/>
            </p:nvCxnSpPr>
            <p:spPr>
              <a:xfrm flipV="1">
                <a:off x="4407793" y="4404669"/>
                <a:ext cx="6435539" cy="1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2F4E3F15-5DE1-4D07-BD49-75B76536C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12740" y="4403892"/>
                <a:ext cx="332719" cy="0"/>
              </a:xfrm>
              <a:prstGeom prst="line">
                <a:avLst/>
              </a:prstGeom>
              <a:ln w="57150">
                <a:solidFill>
                  <a:srgbClr val="995238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994DAC32-1349-447C-A333-6CE7CCC61104}"/>
                </a:ext>
              </a:extLst>
            </p:cNvPr>
            <p:cNvCxnSpPr>
              <a:cxnSpLocks/>
            </p:cNvCxnSpPr>
            <p:nvPr/>
          </p:nvCxnSpPr>
          <p:spPr>
            <a:xfrm>
              <a:off x="11254213" y="5391150"/>
              <a:ext cx="0" cy="666753"/>
            </a:xfrm>
            <a:prstGeom prst="line">
              <a:avLst/>
            </a:prstGeom>
            <a:ln w="57150">
              <a:solidFill>
                <a:srgbClr val="995238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D07AA3B-9FCA-4816-A580-90406E775045}"/>
                </a:ext>
              </a:extLst>
            </p:cNvPr>
            <p:cNvCxnSpPr>
              <a:cxnSpLocks/>
            </p:cNvCxnSpPr>
            <p:nvPr/>
          </p:nvCxnSpPr>
          <p:spPr>
            <a:xfrm>
              <a:off x="3813560" y="5522107"/>
              <a:ext cx="0" cy="526271"/>
            </a:xfrm>
            <a:prstGeom prst="line">
              <a:avLst/>
            </a:prstGeom>
            <a:ln w="57150">
              <a:solidFill>
                <a:srgbClr val="995238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e 155">
            <a:extLst>
              <a:ext uri="{FF2B5EF4-FFF2-40B4-BE49-F238E27FC236}">
                <a16:creationId xmlns:a16="http://schemas.microsoft.com/office/drawing/2014/main" id="{960C8C04-33F9-4D70-B046-DD41564100BE}"/>
              </a:ext>
            </a:extLst>
          </p:cNvPr>
          <p:cNvGrpSpPr/>
          <p:nvPr/>
        </p:nvGrpSpPr>
        <p:grpSpPr>
          <a:xfrm>
            <a:off x="8379521" y="4321747"/>
            <a:ext cx="2974279" cy="2224785"/>
            <a:chOff x="8379521" y="4321747"/>
            <a:chExt cx="2974279" cy="22247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ZoneTexte 150">
                  <a:extLst>
                    <a:ext uri="{FF2B5EF4-FFF2-40B4-BE49-F238E27FC236}">
                      <a16:creationId xmlns:a16="http://schemas.microsoft.com/office/drawing/2014/main" id="{1284F4A1-8701-4199-B20B-E1D5A10F9FD0}"/>
                    </a:ext>
                  </a:extLst>
                </p:cNvPr>
                <p:cNvSpPr txBox="1"/>
                <p:nvPr/>
              </p:nvSpPr>
              <p:spPr>
                <a:xfrm>
                  <a:off x="9999194" y="4714193"/>
                  <a:ext cx="1354606" cy="429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1" i="1" dirty="0" smtClean="0">
                                <a:solidFill>
                                  <a:srgbClr val="99523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 dirty="0" smtClean="0">
                                <a:solidFill>
                                  <a:srgbClr val="995238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fr-FR" sz="2000" b="1" i="1" dirty="0" smtClean="0">
                                <a:solidFill>
                                  <a:srgbClr val="995238"/>
                                </a:solidFill>
                                <a:latin typeface="Cambria Math" panose="02040503050406030204" pitchFamily="18" charset="0"/>
                              </a:rPr>
                              <m:t>𝒆𝒇𝒇</m:t>
                            </m:r>
                          </m:sub>
                        </m:sSub>
                      </m:oMath>
                    </m:oMathPara>
                  </a14:m>
                  <a:endParaRPr lang="fr-FR" sz="2000" b="1" dirty="0">
                    <a:solidFill>
                      <a:srgbClr val="995238"/>
                    </a:solidFill>
                  </a:endParaRPr>
                </a:p>
              </p:txBody>
            </p:sp>
          </mc:Choice>
          <mc:Fallback xmlns="">
            <p:sp>
              <p:nvSpPr>
                <p:cNvPr id="151" name="ZoneTexte 150">
                  <a:extLst>
                    <a:ext uri="{FF2B5EF4-FFF2-40B4-BE49-F238E27FC236}">
                      <a16:creationId xmlns:a16="http://schemas.microsoft.com/office/drawing/2014/main" id="{1284F4A1-8701-4199-B20B-E1D5A10F9F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99194" y="4714193"/>
                  <a:ext cx="1354606" cy="429220"/>
                </a:xfrm>
                <a:prstGeom prst="rect">
                  <a:avLst/>
                </a:prstGeom>
                <a:blipFill>
                  <a:blip r:embed="rId2"/>
                  <a:stretch>
                    <a:fillRect b="-1126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ZoneTexte 152">
                  <a:extLst>
                    <a:ext uri="{FF2B5EF4-FFF2-40B4-BE49-F238E27FC236}">
                      <a16:creationId xmlns:a16="http://schemas.microsoft.com/office/drawing/2014/main" id="{782F9DF9-54B5-446B-866C-8F2111C8F0B0}"/>
                    </a:ext>
                  </a:extLst>
                </p:cNvPr>
                <p:cNvSpPr txBox="1"/>
                <p:nvPr/>
              </p:nvSpPr>
              <p:spPr>
                <a:xfrm>
                  <a:off x="8379521" y="4321747"/>
                  <a:ext cx="13546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1" i="1" dirty="0" smtClean="0">
                            <a:solidFill>
                              <a:srgbClr val="995238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oMath>
                    </m:oMathPara>
                  </a14:m>
                  <a:endParaRPr lang="fr-FR" sz="2000" b="1" dirty="0">
                    <a:solidFill>
                      <a:srgbClr val="995238"/>
                    </a:solidFill>
                  </a:endParaRPr>
                </a:p>
              </p:txBody>
            </p:sp>
          </mc:Choice>
          <mc:Fallback xmlns="">
            <p:sp>
              <p:nvSpPr>
                <p:cNvPr id="153" name="ZoneTexte 152">
                  <a:extLst>
                    <a:ext uri="{FF2B5EF4-FFF2-40B4-BE49-F238E27FC236}">
                      <a16:creationId xmlns:a16="http://schemas.microsoft.com/office/drawing/2014/main" id="{782F9DF9-54B5-446B-866C-8F2111C8F0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9521" y="4321747"/>
                  <a:ext cx="1354606" cy="40011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ZoneTexte 154">
                  <a:extLst>
                    <a:ext uri="{FF2B5EF4-FFF2-40B4-BE49-F238E27FC236}">
                      <a16:creationId xmlns:a16="http://schemas.microsoft.com/office/drawing/2014/main" id="{E7B617C5-2B86-4614-9D37-89F94053ECFE}"/>
                    </a:ext>
                  </a:extLst>
                </p:cNvPr>
                <p:cNvSpPr txBox="1"/>
                <p:nvPr/>
              </p:nvSpPr>
              <p:spPr>
                <a:xfrm>
                  <a:off x="9920525" y="6146422"/>
                  <a:ext cx="1354606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000" b="1" i="1" dirty="0" smtClean="0">
                            <a:solidFill>
                              <a:srgbClr val="995238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fr-FR" sz="2000" b="1" dirty="0">
                    <a:solidFill>
                      <a:srgbClr val="995238"/>
                    </a:solidFill>
                  </a:endParaRPr>
                </a:p>
              </p:txBody>
            </p:sp>
          </mc:Choice>
          <mc:Fallback xmlns="">
            <p:sp>
              <p:nvSpPr>
                <p:cNvPr id="155" name="ZoneTexte 154">
                  <a:extLst>
                    <a:ext uri="{FF2B5EF4-FFF2-40B4-BE49-F238E27FC236}">
                      <a16:creationId xmlns:a16="http://schemas.microsoft.com/office/drawing/2014/main" id="{E7B617C5-2B86-4614-9D37-89F94053EC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20525" y="6146422"/>
                  <a:ext cx="1354606" cy="4001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4" name="Groupe 173">
            <a:extLst>
              <a:ext uri="{FF2B5EF4-FFF2-40B4-BE49-F238E27FC236}">
                <a16:creationId xmlns:a16="http://schemas.microsoft.com/office/drawing/2014/main" id="{739C9911-0C4B-4E9C-9872-B1CB93BD4907}"/>
              </a:ext>
            </a:extLst>
          </p:cNvPr>
          <p:cNvGrpSpPr/>
          <p:nvPr/>
        </p:nvGrpSpPr>
        <p:grpSpPr>
          <a:xfrm>
            <a:off x="3813561" y="1564548"/>
            <a:ext cx="1230078" cy="993529"/>
            <a:chOff x="3813561" y="1564548"/>
            <a:chExt cx="1230078" cy="993529"/>
          </a:xfrm>
        </p:grpSpPr>
        <p:sp>
          <p:nvSpPr>
            <p:cNvPr id="157" name="ZoneTexte 156">
              <a:extLst>
                <a:ext uri="{FF2B5EF4-FFF2-40B4-BE49-F238E27FC236}">
                  <a16:creationId xmlns:a16="http://schemas.microsoft.com/office/drawing/2014/main" id="{42E9EF26-72C8-45A6-926C-220533C13F2E}"/>
                </a:ext>
              </a:extLst>
            </p:cNvPr>
            <p:cNvSpPr txBox="1"/>
            <p:nvPr/>
          </p:nvSpPr>
          <p:spPr>
            <a:xfrm>
              <a:off x="3813561" y="1564548"/>
              <a:ext cx="1230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 err="1"/>
                <a:t>Crucible</a:t>
              </a:r>
              <a:endParaRPr lang="fr-FR" sz="1400" u="sng" dirty="0"/>
            </a:p>
          </p:txBody>
        </p:sp>
        <p:cxnSp>
          <p:nvCxnSpPr>
            <p:cNvPr id="159" name="Connecteur droit avec flèche 158">
              <a:extLst>
                <a:ext uri="{FF2B5EF4-FFF2-40B4-BE49-F238E27FC236}">
                  <a16:creationId xmlns:a16="http://schemas.microsoft.com/office/drawing/2014/main" id="{4E0F5150-9E70-4F5F-A6BC-312AF51C4E1E}"/>
                </a:ext>
              </a:extLst>
            </p:cNvPr>
            <p:cNvCxnSpPr>
              <a:cxnSpLocks/>
              <a:stCxn id="157" idx="2"/>
            </p:cNvCxnSpPr>
            <p:nvPr/>
          </p:nvCxnSpPr>
          <p:spPr>
            <a:xfrm>
              <a:off x="4428600" y="1872325"/>
              <a:ext cx="543375" cy="6857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50124CAC-1A77-4497-89D6-F0F3CF6312FC}"/>
              </a:ext>
            </a:extLst>
          </p:cNvPr>
          <p:cNvGrpSpPr/>
          <p:nvPr/>
        </p:nvGrpSpPr>
        <p:grpSpPr>
          <a:xfrm>
            <a:off x="6084501" y="1189536"/>
            <a:ext cx="1230078" cy="2895932"/>
            <a:chOff x="6084501" y="1189536"/>
            <a:chExt cx="1230078" cy="2895932"/>
          </a:xfrm>
        </p:grpSpPr>
        <p:sp>
          <p:nvSpPr>
            <p:cNvPr id="161" name="ZoneTexte 160">
              <a:extLst>
                <a:ext uri="{FF2B5EF4-FFF2-40B4-BE49-F238E27FC236}">
                  <a16:creationId xmlns:a16="http://schemas.microsoft.com/office/drawing/2014/main" id="{7FF4EA0F-3A4D-4ECE-BF1D-B11832ED82B4}"/>
                </a:ext>
              </a:extLst>
            </p:cNvPr>
            <p:cNvSpPr txBox="1"/>
            <p:nvPr/>
          </p:nvSpPr>
          <p:spPr>
            <a:xfrm>
              <a:off x="6084501" y="1189536"/>
              <a:ext cx="1230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 err="1"/>
                <a:t>Melt</a:t>
              </a:r>
              <a:endParaRPr lang="fr-FR" sz="1400" u="sng" dirty="0"/>
            </a:p>
          </p:txBody>
        </p:sp>
        <p:cxnSp>
          <p:nvCxnSpPr>
            <p:cNvPr id="162" name="Connecteur droit avec flèche 161">
              <a:extLst>
                <a:ext uri="{FF2B5EF4-FFF2-40B4-BE49-F238E27FC236}">
                  <a16:creationId xmlns:a16="http://schemas.microsoft.com/office/drawing/2014/main" id="{69954DB0-77ED-4C21-9730-F542CDE75D94}"/>
                </a:ext>
              </a:extLst>
            </p:cNvPr>
            <p:cNvCxnSpPr>
              <a:cxnSpLocks/>
              <a:stCxn id="161" idx="2"/>
            </p:cNvCxnSpPr>
            <p:nvPr/>
          </p:nvCxnSpPr>
          <p:spPr>
            <a:xfrm flipH="1">
              <a:off x="6096000" y="1497313"/>
              <a:ext cx="603540" cy="2588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166D004C-5753-450E-9DBB-63D29668CF0B}"/>
              </a:ext>
            </a:extLst>
          </p:cNvPr>
          <p:cNvGrpSpPr/>
          <p:nvPr/>
        </p:nvGrpSpPr>
        <p:grpSpPr>
          <a:xfrm>
            <a:off x="2643233" y="3304020"/>
            <a:ext cx="1647665" cy="961448"/>
            <a:chOff x="2643233" y="3304020"/>
            <a:chExt cx="1647665" cy="961448"/>
          </a:xfrm>
        </p:grpSpPr>
        <p:sp>
          <p:nvSpPr>
            <p:cNvPr id="164" name="ZoneTexte 163">
              <a:extLst>
                <a:ext uri="{FF2B5EF4-FFF2-40B4-BE49-F238E27FC236}">
                  <a16:creationId xmlns:a16="http://schemas.microsoft.com/office/drawing/2014/main" id="{A8862D52-8AFB-4A3C-950C-157A9EBB409D}"/>
                </a:ext>
              </a:extLst>
            </p:cNvPr>
            <p:cNvSpPr txBox="1"/>
            <p:nvPr/>
          </p:nvSpPr>
          <p:spPr>
            <a:xfrm>
              <a:off x="2643233" y="3304020"/>
              <a:ext cx="1230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 err="1"/>
                <a:t>Inductor</a:t>
              </a:r>
              <a:endParaRPr lang="fr-FR" sz="1400" u="sng" dirty="0"/>
            </a:p>
          </p:txBody>
        </p:sp>
        <p:cxnSp>
          <p:nvCxnSpPr>
            <p:cNvPr id="165" name="Connecteur droit avec flèche 164">
              <a:extLst>
                <a:ext uri="{FF2B5EF4-FFF2-40B4-BE49-F238E27FC236}">
                  <a16:creationId xmlns:a16="http://schemas.microsoft.com/office/drawing/2014/main" id="{293D15BD-397B-4FD2-A51B-4D000072E9B7}"/>
                </a:ext>
              </a:extLst>
            </p:cNvPr>
            <p:cNvCxnSpPr>
              <a:cxnSpLocks/>
              <a:stCxn id="164" idx="2"/>
              <a:endCxn id="16" idx="2"/>
            </p:cNvCxnSpPr>
            <p:nvPr/>
          </p:nvCxnSpPr>
          <p:spPr>
            <a:xfrm>
              <a:off x="3258272" y="3611797"/>
              <a:ext cx="1032626" cy="6536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949E93A-3175-4D8A-8B53-C752A4A3FF16}"/>
              </a:ext>
            </a:extLst>
          </p:cNvPr>
          <p:cNvGrpSpPr/>
          <p:nvPr/>
        </p:nvGrpSpPr>
        <p:grpSpPr>
          <a:xfrm>
            <a:off x="7751901" y="1456963"/>
            <a:ext cx="1719307" cy="1216493"/>
            <a:chOff x="7751901" y="1456963"/>
            <a:chExt cx="1719307" cy="1216493"/>
          </a:xfrm>
        </p:grpSpPr>
        <p:sp>
          <p:nvSpPr>
            <p:cNvPr id="167" name="ZoneTexte 166">
              <a:extLst>
                <a:ext uri="{FF2B5EF4-FFF2-40B4-BE49-F238E27FC236}">
                  <a16:creationId xmlns:a16="http://schemas.microsoft.com/office/drawing/2014/main" id="{F409CFC9-49CA-4981-87AA-28E68849C0AE}"/>
                </a:ext>
              </a:extLst>
            </p:cNvPr>
            <p:cNvSpPr txBox="1"/>
            <p:nvPr/>
          </p:nvSpPr>
          <p:spPr>
            <a:xfrm>
              <a:off x="7960174" y="1456963"/>
              <a:ext cx="15110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 err="1"/>
                <a:t>Cooling</a:t>
              </a:r>
              <a:r>
                <a:rPr lang="fr-FR" sz="1400" u="sng" dirty="0"/>
                <a:t> system</a:t>
              </a:r>
            </a:p>
          </p:txBody>
        </p:sp>
        <p:cxnSp>
          <p:nvCxnSpPr>
            <p:cNvPr id="168" name="Connecteur droit avec flèche 167">
              <a:extLst>
                <a:ext uri="{FF2B5EF4-FFF2-40B4-BE49-F238E27FC236}">
                  <a16:creationId xmlns:a16="http://schemas.microsoft.com/office/drawing/2014/main" id="{EEAC2505-BCBD-485E-BB0F-28286DB37922}"/>
                </a:ext>
              </a:extLst>
            </p:cNvPr>
            <p:cNvCxnSpPr>
              <a:cxnSpLocks/>
              <a:stCxn id="167" idx="2"/>
            </p:cNvCxnSpPr>
            <p:nvPr/>
          </p:nvCxnSpPr>
          <p:spPr>
            <a:xfrm flipH="1">
              <a:off x="7751901" y="1764740"/>
              <a:ext cx="963790" cy="908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1B52EB6-005E-4812-8A6A-C6258E021E58}"/>
              </a:ext>
            </a:extLst>
          </p:cNvPr>
          <p:cNvGrpSpPr/>
          <p:nvPr/>
        </p:nvGrpSpPr>
        <p:grpSpPr>
          <a:xfrm>
            <a:off x="9548767" y="3391661"/>
            <a:ext cx="1961655" cy="1615827"/>
            <a:chOff x="9548767" y="3391661"/>
            <a:chExt cx="1961655" cy="1615827"/>
          </a:xfrm>
        </p:grpSpPr>
        <p:sp>
          <p:nvSpPr>
            <p:cNvPr id="171" name="ZoneTexte 170">
              <a:extLst>
                <a:ext uri="{FF2B5EF4-FFF2-40B4-BE49-F238E27FC236}">
                  <a16:creationId xmlns:a16="http://schemas.microsoft.com/office/drawing/2014/main" id="{9E3C9847-6C7C-4D02-A5A0-DD1FF708B838}"/>
                </a:ext>
              </a:extLst>
            </p:cNvPr>
            <p:cNvSpPr txBox="1"/>
            <p:nvPr/>
          </p:nvSpPr>
          <p:spPr>
            <a:xfrm>
              <a:off x="9999388" y="3391661"/>
              <a:ext cx="15110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/>
                <a:t>Power </a:t>
              </a:r>
              <a:r>
                <a:rPr lang="fr-FR" sz="1400" u="sng" dirty="0" err="1"/>
                <a:t>supply</a:t>
              </a:r>
              <a:r>
                <a:rPr lang="fr-FR" sz="1400" u="sng" dirty="0"/>
                <a:t> circuit</a:t>
              </a:r>
            </a:p>
          </p:txBody>
        </p:sp>
        <p:cxnSp>
          <p:nvCxnSpPr>
            <p:cNvPr id="172" name="Connecteur droit avec flèche 171">
              <a:extLst>
                <a:ext uri="{FF2B5EF4-FFF2-40B4-BE49-F238E27FC236}">
                  <a16:creationId xmlns:a16="http://schemas.microsoft.com/office/drawing/2014/main" id="{71C0A553-0E65-46A5-AC34-D3907895F53E}"/>
                </a:ext>
              </a:extLst>
            </p:cNvPr>
            <p:cNvCxnSpPr>
              <a:cxnSpLocks/>
              <a:stCxn id="171" idx="2"/>
            </p:cNvCxnSpPr>
            <p:nvPr/>
          </p:nvCxnSpPr>
          <p:spPr>
            <a:xfrm flipH="1">
              <a:off x="9548767" y="3914881"/>
              <a:ext cx="1206138" cy="10926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100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28333 L 0 1.48148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Model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18F075DA-9E0B-480D-8491-85B9EF63448D}"/>
                  </a:ext>
                </a:extLst>
              </p:cNvPr>
              <p:cNvSpPr txBox="1"/>
              <p:nvPr/>
            </p:nvSpPr>
            <p:spPr>
              <a:xfrm>
                <a:off x="1815949" y="2872410"/>
                <a:ext cx="3501921" cy="214751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𝛻</m:t>
                      </m:r>
                      <m:r>
                        <a:rPr lang="en-GB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𝛻</m:t>
                      </m:r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i="1">
                          <a:solidFill>
                            <a:schemeClr val="accent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µ</m:t>
                          </m:r>
                        </m:e>
                        <m:sub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µ</m:t>
                          </m:r>
                        </m:e>
                        <m:sub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=−</m:t>
                      </m:r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𝑗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2222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ω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∇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</m:t>
                      </m:r>
                    </m:oMath>
                  </m:oMathPara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</m:acc>
                      <m:r>
                        <a:rPr lang="en-GB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rial Unicode MS"/>
                          <a:cs typeface="Arial Unicode MS"/>
                        </a:rPr>
                        <m:t>σ</m:t>
                      </m:r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𝐸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 </m:t>
                      </m:r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𝑗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rgbClr val="2222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ω</m:t>
                      </m:r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𝐷</m:t>
                          </m:r>
                        </m:e>
                      </m:acc>
                    </m:oMath>
                  </m:oMathPara>
                </a14:m>
                <a:endParaRPr lang="fr-FR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1828800" lvl="1" algn="ctr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</m:acc>
                      <m:r>
                        <a:rPr lang="en-GB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rial Unicode MS"/>
                              <a:cs typeface="Arial Unicode MS"/>
                            </a:rPr>
                            <m:t>ε</m:t>
                          </m:r>
                        </m:e>
                        <m:sub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rial Unicode MS"/>
                              <a:cs typeface="Arial Unicode MS"/>
                            </a:rPr>
                            <m:t>ε</m:t>
                          </m:r>
                        </m:e>
                        <m:sub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18F075DA-9E0B-480D-8491-85B9EF634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949" y="2872410"/>
                <a:ext cx="3501921" cy="2147511"/>
              </a:xfrm>
              <a:prstGeom prst="rect">
                <a:avLst/>
              </a:prstGeom>
              <a:blipFill>
                <a:blip r:embed="rId2"/>
                <a:stretch>
                  <a:fillRect t="-5398" r="-1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1C2A2A-F4B5-4875-B3D5-C5EE2E971B63}"/>
                  </a:ext>
                </a:extLst>
              </p:cNvPr>
              <p:cNvSpPr txBox="1"/>
              <p:nvPr/>
            </p:nvSpPr>
            <p:spPr>
              <a:xfrm>
                <a:off x="1134663" y="5273595"/>
                <a:ext cx="6094602" cy="48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µ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 is the relative permeability,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2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rial Unicode MS"/>
                            <a:cs typeface="Arial Unicode MS"/>
                          </a:rPr>
                          <m:t>ε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 the relative permittivity,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>
                        <a:solidFill>
                          <a:srgbClr val="2222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ω</m:t>
                    </m:r>
                    <m:r>
                      <a:rPr lang="en-GB" sz="1200">
                        <a:solidFill>
                          <a:srgbClr val="2222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=2</m:t>
                    </m:r>
                    <m:r>
                      <m:rPr>
                        <m:sty m:val="p"/>
                      </m:rPr>
                      <a:rPr lang="en-GB" sz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 Unicode MS"/>
                        <a:cs typeface="Arial Unicode MS"/>
                      </a:rPr>
                      <m:t>πf</m:t>
                    </m:r>
                  </m:oMath>
                </a14:m>
                <a:r>
                  <a:rPr lang="en-GB" sz="12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the pulsation,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rial Unicode MS"/>
                        <a:cs typeface="Arial Unicode MS"/>
                      </a:rPr>
                      <m:t>σ</m:t>
                    </m:r>
                  </m:oMath>
                </a14:m>
                <a:r>
                  <a:rPr lang="en-GB" sz="12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the electrical conductivity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200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</m:acc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 the current density.</a:t>
                </a:r>
                <a:endParaRPr lang="fr-FR" sz="12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1C2A2A-F4B5-4875-B3D5-C5EE2E971B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663" y="5273595"/>
                <a:ext cx="6094602" cy="484107"/>
              </a:xfrm>
              <a:prstGeom prst="rect">
                <a:avLst/>
              </a:prstGeom>
              <a:blipFill>
                <a:blip r:embed="rId3"/>
                <a:stretch>
                  <a:fillRect b="-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EEA33C5-BB1D-478B-8859-476088649D74}"/>
                  </a:ext>
                </a:extLst>
              </p:cNvPr>
              <p:cNvSpPr txBox="1"/>
              <p:nvPr/>
            </p:nvSpPr>
            <p:spPr>
              <a:xfrm>
                <a:off x="1131711" y="2213945"/>
                <a:ext cx="6097554" cy="6817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effectLst/>
                    <a:ea typeface="Times New Roman" panose="02020603050405020304" pitchFamily="18" charset="0"/>
                  </a:rPr>
                  <a:t>Maxwell equations are solved using the magnetic vector potential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solidFill>
                              <a:schemeClr val="accent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>
                            <a:solidFill>
                              <a:schemeClr val="accent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fr-FR" dirty="0"/>
                  <a:t>: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EEA33C5-BB1D-478B-8859-476088649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711" y="2213945"/>
                <a:ext cx="6097554" cy="681790"/>
              </a:xfrm>
              <a:prstGeom prst="rect">
                <a:avLst/>
              </a:prstGeom>
              <a:blipFill>
                <a:blip r:embed="rId4"/>
                <a:stretch>
                  <a:fillRect l="-900" t="-4464" b="-133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C2E7FEF1-A328-4058-8BAE-88455393F0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800" t="3661" r="26059" b="4241"/>
          <a:stretch/>
        </p:blipFill>
        <p:spPr>
          <a:xfrm>
            <a:off x="8195733" y="1078370"/>
            <a:ext cx="2864556" cy="559636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583E2D3-C91E-4160-B2E3-4B1E44F0A914}"/>
              </a:ext>
            </a:extLst>
          </p:cNvPr>
          <p:cNvSpPr txBox="1"/>
          <p:nvPr/>
        </p:nvSpPr>
        <p:spPr>
          <a:xfrm>
            <a:off x="5388556" y="6243151"/>
            <a:ext cx="280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i="1" dirty="0" err="1">
                <a:solidFill>
                  <a:schemeClr val="bg1">
                    <a:lumMod val="50000"/>
                  </a:schemeClr>
                </a:solidFill>
              </a:rPr>
              <a:t>Solving</a:t>
            </a:r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i="1" dirty="0" err="1">
                <a:solidFill>
                  <a:schemeClr val="bg1">
                    <a:lumMod val="50000"/>
                  </a:schemeClr>
                </a:solidFill>
              </a:rPr>
              <a:t>domain</a:t>
            </a: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56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Model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83E2D3-C91E-4160-B2E3-4B1E44F0A914}"/>
              </a:ext>
            </a:extLst>
          </p:cNvPr>
          <p:cNvSpPr txBox="1"/>
          <p:nvPr/>
        </p:nvSpPr>
        <p:spPr>
          <a:xfrm>
            <a:off x="8610600" y="5987018"/>
            <a:ext cx="2807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0000FF"/>
                </a:solidFill>
              </a:rPr>
              <a:t>Magnetic insulation</a:t>
            </a:r>
          </a:p>
          <a:p>
            <a:pPr algn="ctr"/>
            <a:r>
              <a:rPr lang="en-GB" i="1" dirty="0">
                <a:solidFill>
                  <a:schemeClr val="accent6"/>
                </a:solidFill>
              </a:rPr>
              <a:t>Symmetry Axis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F8DDC7A-6E0A-4334-9948-D8A9EB43B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275" y="1426577"/>
            <a:ext cx="4573849" cy="457384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CEAB862-FDF8-4081-8C94-B586BE8BD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859" y="1426577"/>
            <a:ext cx="4573849" cy="457384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667B9EE-7420-40C8-9D84-9FCB3C373B54}"/>
              </a:ext>
            </a:extLst>
          </p:cNvPr>
          <p:cNvSpPr txBox="1"/>
          <p:nvPr/>
        </p:nvSpPr>
        <p:spPr>
          <a:xfrm>
            <a:off x="4545194" y="5987018"/>
            <a:ext cx="280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8C8CF2"/>
                </a:solidFill>
              </a:rPr>
              <a:t>Infinite domain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FA5DF3-5D55-4C25-ADCF-67C5B7176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223" y="2672644"/>
            <a:ext cx="3109912" cy="3109912"/>
          </a:xfrm>
          <a:prstGeom prst="rect">
            <a:avLst/>
          </a:prstGeom>
          <a:ln>
            <a:solidFill>
              <a:schemeClr val="accent1"/>
            </a:solidFill>
            <a:prstDash val="lgDash"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E33DB3-FEBC-4FEE-88A6-57DE6B4DA7F7}"/>
              </a:ext>
            </a:extLst>
          </p:cNvPr>
          <p:cNvSpPr/>
          <p:nvPr/>
        </p:nvSpPr>
        <p:spPr>
          <a:xfrm>
            <a:off x="4650364" y="3564294"/>
            <a:ext cx="546787" cy="475861"/>
          </a:xfrm>
          <a:prstGeom prst="rect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FB969D8-4491-4BE9-BA5B-81EE65CF5AE0}"/>
              </a:ext>
            </a:extLst>
          </p:cNvPr>
          <p:cNvSpPr txBox="1"/>
          <p:nvPr/>
        </p:nvSpPr>
        <p:spPr>
          <a:xfrm>
            <a:off x="488955" y="5990971"/>
            <a:ext cx="280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Single conductor coil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59E950-D9E6-40F0-ABE8-DE760D25E88B}"/>
              </a:ext>
            </a:extLst>
          </p:cNvPr>
          <p:cNvSpPr/>
          <p:nvPr/>
        </p:nvSpPr>
        <p:spPr>
          <a:xfrm>
            <a:off x="188843" y="2574235"/>
            <a:ext cx="3319670" cy="388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4C1D279-CE0A-4002-A34E-6A3D877BCF5D}"/>
              </a:ext>
            </a:extLst>
          </p:cNvPr>
          <p:cNvCxnSpPr>
            <a:cxnSpLocks/>
          </p:cNvCxnSpPr>
          <p:nvPr/>
        </p:nvCxnSpPr>
        <p:spPr>
          <a:xfrm>
            <a:off x="8915400" y="1630017"/>
            <a:ext cx="0" cy="4152539"/>
          </a:xfrm>
          <a:prstGeom prst="line">
            <a:avLst/>
          </a:prstGeom>
          <a:ln w="38100">
            <a:solidFill>
              <a:schemeClr val="accent6"/>
            </a:solidFill>
            <a:prstDash val="lg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66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500" y="125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508 -0.06366 L -3.33333E-6 -3.7037E-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0" y="317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Model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2370D70-9E44-431C-8A12-3267D04CECFA}"/>
              </a:ext>
            </a:extLst>
          </p:cNvPr>
          <p:cNvGrpSpPr/>
          <p:nvPr/>
        </p:nvGrpSpPr>
        <p:grpSpPr>
          <a:xfrm>
            <a:off x="8035360" y="2908016"/>
            <a:ext cx="2525486" cy="3178628"/>
            <a:chOff x="4833257" y="2479688"/>
            <a:chExt cx="2525486" cy="317862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CD57124-0507-4CE0-BF2C-749DFFC78437}"/>
                </a:ext>
              </a:extLst>
            </p:cNvPr>
            <p:cNvSpPr/>
            <p:nvPr/>
          </p:nvSpPr>
          <p:spPr>
            <a:xfrm>
              <a:off x="4833257" y="2479688"/>
              <a:ext cx="2525486" cy="3178628"/>
            </a:xfrm>
            <a:prstGeom prst="rect">
              <a:avLst/>
            </a:prstGeom>
            <a:solidFill>
              <a:srgbClr val="EA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969FA77-FAD6-497D-BFF6-9A87A850B690}"/>
                </a:ext>
              </a:extLst>
            </p:cNvPr>
            <p:cNvSpPr/>
            <p:nvPr/>
          </p:nvSpPr>
          <p:spPr>
            <a:xfrm>
              <a:off x="5195616" y="2479688"/>
              <a:ext cx="1800768" cy="2818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57E31D0-8E38-41A9-A1A4-490BA1A527A1}"/>
              </a:ext>
            </a:extLst>
          </p:cNvPr>
          <p:cNvSpPr/>
          <p:nvPr/>
        </p:nvSpPr>
        <p:spPr>
          <a:xfrm>
            <a:off x="8397719" y="3993999"/>
            <a:ext cx="1800768" cy="174750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4E42865-1DA0-4249-9C04-E44C052D4CD5}"/>
              </a:ext>
            </a:extLst>
          </p:cNvPr>
          <p:cNvGrpSpPr/>
          <p:nvPr/>
        </p:nvGrpSpPr>
        <p:grpSpPr>
          <a:xfrm>
            <a:off x="8035360" y="2908016"/>
            <a:ext cx="2525486" cy="3178628"/>
            <a:chOff x="4833257" y="2479688"/>
            <a:chExt cx="2525486" cy="3178628"/>
          </a:xfrm>
        </p:grpSpPr>
        <p:sp>
          <p:nvSpPr>
            <p:cNvPr id="3" name="Trapèze 2">
              <a:extLst>
                <a:ext uri="{FF2B5EF4-FFF2-40B4-BE49-F238E27FC236}">
                  <a16:creationId xmlns:a16="http://schemas.microsoft.com/office/drawing/2014/main" id="{F8ADCF55-DB1E-4C17-A027-8DB9FF3BA1BB}"/>
                </a:ext>
              </a:extLst>
            </p:cNvPr>
            <p:cNvSpPr/>
            <p:nvPr/>
          </p:nvSpPr>
          <p:spPr>
            <a:xfrm>
              <a:off x="4833257" y="5430982"/>
              <a:ext cx="2525486" cy="227334"/>
            </a:xfrm>
            <a:prstGeom prst="trapezoid">
              <a:avLst>
                <a:gd name="adj" fmla="val 104957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Trapèze 3">
              <a:extLst>
                <a:ext uri="{FF2B5EF4-FFF2-40B4-BE49-F238E27FC236}">
                  <a16:creationId xmlns:a16="http://schemas.microsoft.com/office/drawing/2014/main" id="{B85B1727-5C54-4FBA-BA6B-B7F64FEF0093}"/>
                </a:ext>
              </a:extLst>
            </p:cNvPr>
            <p:cNvSpPr/>
            <p:nvPr/>
          </p:nvSpPr>
          <p:spPr>
            <a:xfrm rot="16200000">
              <a:off x="5655762" y="3955335"/>
              <a:ext cx="3178628" cy="227334"/>
            </a:xfrm>
            <a:prstGeom prst="trapezoid">
              <a:avLst>
                <a:gd name="adj" fmla="val 98672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Trapèze 4">
              <a:extLst>
                <a:ext uri="{FF2B5EF4-FFF2-40B4-BE49-F238E27FC236}">
                  <a16:creationId xmlns:a16="http://schemas.microsoft.com/office/drawing/2014/main" id="{6C1FA5F3-8381-4FF8-BFFD-E9B885EC0D9B}"/>
                </a:ext>
              </a:extLst>
            </p:cNvPr>
            <p:cNvSpPr/>
            <p:nvPr/>
          </p:nvSpPr>
          <p:spPr>
            <a:xfrm rot="5400000">
              <a:off x="3357610" y="3955335"/>
              <a:ext cx="3178628" cy="227334"/>
            </a:xfrm>
            <a:prstGeom prst="trapezoid">
              <a:avLst>
                <a:gd name="adj" fmla="val 98672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DCC31C7-1D9E-47AD-9FF2-D915A9CF950E}"/>
              </a:ext>
            </a:extLst>
          </p:cNvPr>
          <p:cNvGrpSpPr/>
          <p:nvPr/>
        </p:nvGrpSpPr>
        <p:grpSpPr>
          <a:xfrm>
            <a:off x="8397719" y="3993999"/>
            <a:ext cx="1800768" cy="1747507"/>
            <a:chOff x="5195616" y="3565671"/>
            <a:chExt cx="1800768" cy="1747507"/>
          </a:xfrm>
        </p:grpSpPr>
        <p:sp>
          <p:nvSpPr>
            <p:cNvPr id="6" name="Trapèze 5">
              <a:extLst>
                <a:ext uri="{FF2B5EF4-FFF2-40B4-BE49-F238E27FC236}">
                  <a16:creationId xmlns:a16="http://schemas.microsoft.com/office/drawing/2014/main" id="{17D9F33A-292E-427D-9B32-7E205C91DEA7}"/>
                </a:ext>
              </a:extLst>
            </p:cNvPr>
            <p:cNvSpPr/>
            <p:nvPr/>
          </p:nvSpPr>
          <p:spPr>
            <a:xfrm rot="5400000">
              <a:off x="4675218" y="4086069"/>
              <a:ext cx="1747506" cy="706709"/>
            </a:xfrm>
            <a:prstGeom prst="trapezoid">
              <a:avLst>
                <a:gd name="adj" fmla="val 99350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Trapèze 7">
              <a:extLst>
                <a:ext uri="{FF2B5EF4-FFF2-40B4-BE49-F238E27FC236}">
                  <a16:creationId xmlns:a16="http://schemas.microsoft.com/office/drawing/2014/main" id="{9E3D027B-D091-4C3D-AFAA-D8D03524CBE8}"/>
                </a:ext>
              </a:extLst>
            </p:cNvPr>
            <p:cNvSpPr/>
            <p:nvPr/>
          </p:nvSpPr>
          <p:spPr>
            <a:xfrm>
              <a:off x="5195616" y="4606468"/>
              <a:ext cx="1800768" cy="706709"/>
            </a:xfrm>
            <a:prstGeom prst="trapezoid">
              <a:avLst>
                <a:gd name="adj" fmla="val 100698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Trapèze 8">
              <a:extLst>
                <a:ext uri="{FF2B5EF4-FFF2-40B4-BE49-F238E27FC236}">
                  <a16:creationId xmlns:a16="http://schemas.microsoft.com/office/drawing/2014/main" id="{29D8468E-0782-49CE-8D03-A29D879F40C5}"/>
                </a:ext>
              </a:extLst>
            </p:cNvPr>
            <p:cNvSpPr/>
            <p:nvPr/>
          </p:nvSpPr>
          <p:spPr>
            <a:xfrm rot="16200000" flipH="1">
              <a:off x="5769276" y="4086070"/>
              <a:ext cx="1747506" cy="706709"/>
            </a:xfrm>
            <a:prstGeom prst="trapezoid">
              <a:avLst>
                <a:gd name="adj" fmla="val 100361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Trapèze 9">
              <a:extLst>
                <a:ext uri="{FF2B5EF4-FFF2-40B4-BE49-F238E27FC236}">
                  <a16:creationId xmlns:a16="http://schemas.microsoft.com/office/drawing/2014/main" id="{8B2AAF1D-AF6B-4582-B8EF-34F2CD5F1B72}"/>
                </a:ext>
              </a:extLst>
            </p:cNvPr>
            <p:cNvSpPr/>
            <p:nvPr/>
          </p:nvSpPr>
          <p:spPr>
            <a:xfrm rot="10800000">
              <a:off x="5195616" y="3568718"/>
              <a:ext cx="1800768" cy="706709"/>
            </a:xfrm>
            <a:prstGeom prst="trapezoid">
              <a:avLst>
                <a:gd name="adj" fmla="val 101035"/>
              </a:avLst>
            </a:prstGeom>
            <a:gradFill flip="none" rotWithShape="1">
              <a:gsLst>
                <a:gs pos="62100">
                  <a:srgbClr val="995238"/>
                </a:gs>
                <a:gs pos="0">
                  <a:schemeClr val="accent6">
                    <a:lumMod val="5000"/>
                    <a:lumOff val="95000"/>
                    <a:alpha val="0"/>
                  </a:schemeClr>
                </a:gs>
                <a:gs pos="100000">
                  <a:srgbClr val="995238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07747C71-DC49-4E2D-993B-599B46259DD0}"/>
                  </a:ext>
                </a:extLst>
              </p:cNvPr>
              <p:cNvSpPr/>
              <p:nvPr/>
            </p:nvSpPr>
            <p:spPr>
              <a:xfrm>
                <a:off x="10333512" y="1341187"/>
                <a:ext cx="11895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dirty="0"/>
                  <a:t>Skin </a:t>
                </a:r>
                <a:r>
                  <a:rPr lang="fr-FR" sz="1400" dirty="0" err="1"/>
                  <a:t>depth</a:t>
                </a:r>
                <a:r>
                  <a:rPr lang="fr-FR" sz="1400" dirty="0"/>
                  <a:t> : </a:t>
                </a:r>
                <a14:m>
                  <m:oMath xmlns:m="http://schemas.openxmlformats.org/officeDocument/2006/math"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fr-FR" sz="1400" dirty="0"/>
              </a:p>
            </p:txBody>
          </p:sp>
        </mc:Choice>
        <mc:Fallback xmlns=""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07747C71-DC49-4E2D-993B-599B46259D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3512" y="1341187"/>
                <a:ext cx="1189556" cy="307777"/>
              </a:xfrm>
              <a:prstGeom prst="rect">
                <a:avLst/>
              </a:prstGeom>
              <a:blipFill>
                <a:blip r:embed="rId2"/>
                <a:stretch>
                  <a:fillRect l="-1538" t="-4000" b="-2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Groupe 64">
            <a:extLst>
              <a:ext uri="{FF2B5EF4-FFF2-40B4-BE49-F238E27FC236}">
                <a16:creationId xmlns:a16="http://schemas.microsoft.com/office/drawing/2014/main" id="{2CF492C5-9343-44E9-96C0-FE372103E9C2}"/>
              </a:ext>
            </a:extLst>
          </p:cNvPr>
          <p:cNvGrpSpPr/>
          <p:nvPr/>
        </p:nvGrpSpPr>
        <p:grpSpPr>
          <a:xfrm rot="5400000">
            <a:off x="10292055" y="1815994"/>
            <a:ext cx="1181102" cy="964849"/>
            <a:chOff x="2670819" y="3521543"/>
            <a:chExt cx="1181102" cy="222930"/>
          </a:xfrm>
        </p:grpSpPr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A6E2FB93-29A5-4DBF-85B1-5C0D9081F342}"/>
                </a:ext>
              </a:extLst>
            </p:cNvPr>
            <p:cNvGrpSpPr/>
            <p:nvPr/>
          </p:nvGrpSpPr>
          <p:grpSpPr>
            <a:xfrm rot="5400000">
              <a:off x="3149907" y="3042457"/>
              <a:ext cx="222927" cy="1181100"/>
              <a:chOff x="9180450" y="592883"/>
              <a:chExt cx="164081" cy="1181100"/>
            </a:xfrm>
          </p:grpSpPr>
          <p:cxnSp>
            <p:nvCxnSpPr>
              <p:cNvPr id="62" name="Connecteur droit avec flèche 61">
                <a:extLst>
                  <a:ext uri="{FF2B5EF4-FFF2-40B4-BE49-F238E27FC236}">
                    <a16:creationId xmlns:a16="http://schemas.microsoft.com/office/drawing/2014/main" id="{EE95E469-F35F-40A6-8285-4AFFF59E9BD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9180450" y="1697017"/>
                <a:ext cx="164081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3" name="Forme libre : forme 62">
                <a:extLst>
                  <a:ext uri="{FF2B5EF4-FFF2-40B4-BE49-F238E27FC236}">
                    <a16:creationId xmlns:a16="http://schemas.microsoft.com/office/drawing/2014/main" id="{A1555561-FF4D-4C33-8521-164CF2C4F96B}"/>
                  </a:ext>
                </a:extLst>
              </p:cNvPr>
              <p:cNvSpPr/>
              <p:nvPr/>
            </p:nvSpPr>
            <p:spPr>
              <a:xfrm flipH="1">
                <a:off x="9180450" y="592883"/>
                <a:ext cx="137683" cy="1181100"/>
              </a:xfrm>
              <a:custGeom>
                <a:avLst/>
                <a:gdLst>
                  <a:gd name="connsiteX0" fmla="*/ 0 w 285750"/>
                  <a:gd name="connsiteY0" fmla="*/ 0 h 1181100"/>
                  <a:gd name="connsiteX1" fmla="*/ 0 w 285750"/>
                  <a:gd name="connsiteY1" fmla="*/ 523875 h 1181100"/>
                  <a:gd name="connsiteX2" fmla="*/ 285750 w 285750"/>
                  <a:gd name="connsiteY2" fmla="*/ 695325 h 1181100"/>
                  <a:gd name="connsiteX3" fmla="*/ 285750 w 285750"/>
                  <a:gd name="connsiteY3" fmla="*/ 1181100 h 11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0" h="1181100">
                    <a:moveTo>
                      <a:pt x="0" y="0"/>
                    </a:moveTo>
                    <a:lnTo>
                      <a:pt x="0" y="523875"/>
                    </a:lnTo>
                    <a:lnTo>
                      <a:pt x="285750" y="695325"/>
                    </a:lnTo>
                    <a:lnTo>
                      <a:pt x="285750" y="11811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headEnd type="non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AAA655CE-1E78-4DE4-ACB3-FCE43033E7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0819" y="3744473"/>
              <a:ext cx="1181101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417AAF11-5607-4E75-A85B-A6E77B26CD4A}"/>
              </a:ext>
            </a:extLst>
          </p:cNvPr>
          <p:cNvGrpSpPr/>
          <p:nvPr/>
        </p:nvGrpSpPr>
        <p:grpSpPr>
          <a:xfrm>
            <a:off x="7493000" y="3050344"/>
            <a:ext cx="3610204" cy="3036300"/>
            <a:chOff x="4290898" y="2479688"/>
            <a:chExt cx="3610204" cy="3036300"/>
          </a:xfrm>
          <a:noFill/>
        </p:grpSpPr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916EB699-B9A3-44B1-BE5B-FCE7ACF3353C}"/>
                </a:ext>
              </a:extLst>
            </p:cNvPr>
            <p:cNvSpPr/>
            <p:nvPr/>
          </p:nvSpPr>
          <p:spPr>
            <a:xfrm>
              <a:off x="7541102" y="24796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61A447F0-31AF-454F-B70B-36263947AEF8}"/>
                </a:ext>
              </a:extLst>
            </p:cNvPr>
            <p:cNvSpPr/>
            <p:nvPr/>
          </p:nvSpPr>
          <p:spPr>
            <a:xfrm>
              <a:off x="7541102" y="301494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7D54961D-5201-422A-9990-92C3D480966F}"/>
                </a:ext>
              </a:extLst>
            </p:cNvPr>
            <p:cNvSpPr/>
            <p:nvPr/>
          </p:nvSpPr>
          <p:spPr>
            <a:xfrm>
              <a:off x="7541102" y="355020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A8130D5F-A4A0-4808-BD06-8334FF1AFA18}"/>
                </a:ext>
              </a:extLst>
            </p:cNvPr>
            <p:cNvSpPr/>
            <p:nvPr/>
          </p:nvSpPr>
          <p:spPr>
            <a:xfrm>
              <a:off x="7541102" y="408546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5342A828-11EB-49C3-8B86-29694C5A65E0}"/>
                </a:ext>
              </a:extLst>
            </p:cNvPr>
            <p:cNvSpPr/>
            <p:nvPr/>
          </p:nvSpPr>
          <p:spPr>
            <a:xfrm>
              <a:off x="7541102" y="462072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225787AC-12E0-4CD2-939D-CD70AEAA2F4B}"/>
                </a:ext>
              </a:extLst>
            </p:cNvPr>
            <p:cNvSpPr/>
            <p:nvPr/>
          </p:nvSpPr>
          <p:spPr>
            <a:xfrm>
              <a:off x="7541102" y="51559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B295248E-0C88-4E4F-A22E-704E7B09B19F}"/>
                </a:ext>
              </a:extLst>
            </p:cNvPr>
            <p:cNvSpPr/>
            <p:nvPr/>
          </p:nvSpPr>
          <p:spPr>
            <a:xfrm>
              <a:off x="4290898" y="24796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AED34617-10E2-4900-9D34-A7D0CB492776}"/>
                </a:ext>
              </a:extLst>
            </p:cNvPr>
            <p:cNvSpPr/>
            <p:nvPr/>
          </p:nvSpPr>
          <p:spPr>
            <a:xfrm>
              <a:off x="4290898" y="301494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CA504B8A-7D57-4895-BC87-652E8D2C387D}"/>
                </a:ext>
              </a:extLst>
            </p:cNvPr>
            <p:cNvSpPr/>
            <p:nvPr/>
          </p:nvSpPr>
          <p:spPr>
            <a:xfrm>
              <a:off x="4290898" y="355020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CBEFDE10-E6C9-4FC4-BB30-FBE14749FD0E}"/>
                </a:ext>
              </a:extLst>
            </p:cNvPr>
            <p:cNvSpPr/>
            <p:nvPr/>
          </p:nvSpPr>
          <p:spPr>
            <a:xfrm>
              <a:off x="4290898" y="408546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4FA40C4E-3035-4FB3-8789-25700827002A}"/>
                </a:ext>
              </a:extLst>
            </p:cNvPr>
            <p:cNvSpPr/>
            <p:nvPr/>
          </p:nvSpPr>
          <p:spPr>
            <a:xfrm>
              <a:off x="4290898" y="462072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2A29E8BA-49AE-4F18-B87B-D47EFCD2BDEF}"/>
                </a:ext>
              </a:extLst>
            </p:cNvPr>
            <p:cNvSpPr/>
            <p:nvPr/>
          </p:nvSpPr>
          <p:spPr>
            <a:xfrm>
              <a:off x="4290898" y="5155988"/>
              <a:ext cx="360000" cy="360000"/>
            </a:xfrm>
            <a:prstGeom prst="ellipse">
              <a:avLst/>
            </a:prstGeom>
            <a:grpFill/>
            <a:ln w="76200">
              <a:solidFill>
                <a:srgbClr val="9952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4D975CCB-643A-4378-AB23-BD095AC05957}"/>
              </a:ext>
            </a:extLst>
          </p:cNvPr>
          <p:cNvCxnSpPr>
            <a:cxnSpLocks/>
          </p:cNvCxnSpPr>
          <p:nvPr/>
        </p:nvCxnSpPr>
        <p:spPr>
          <a:xfrm flipV="1">
            <a:off x="796583" y="3321970"/>
            <a:ext cx="0" cy="3216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A959C3E2-37CF-4A21-9362-352F048AE453}"/>
              </a:ext>
            </a:extLst>
          </p:cNvPr>
          <p:cNvCxnSpPr>
            <a:cxnSpLocks/>
          </p:cNvCxnSpPr>
          <p:nvPr/>
        </p:nvCxnSpPr>
        <p:spPr>
          <a:xfrm>
            <a:off x="796583" y="5382092"/>
            <a:ext cx="4499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259B2F0B-3908-4F60-B782-9BA2886DBDFB}"/>
              </a:ext>
            </a:extLst>
          </p:cNvPr>
          <p:cNvSpPr/>
          <p:nvPr/>
        </p:nvSpPr>
        <p:spPr>
          <a:xfrm>
            <a:off x="4878469" y="5466324"/>
            <a:ext cx="566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time</a:t>
            </a:r>
            <a:endParaRPr lang="en-GB" sz="16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7F48589-0EDB-40D4-872E-54CE3EC4C806}"/>
              </a:ext>
            </a:extLst>
          </p:cNvPr>
          <p:cNvSpPr/>
          <p:nvPr/>
        </p:nvSpPr>
        <p:spPr>
          <a:xfrm>
            <a:off x="978942" y="3050344"/>
            <a:ext cx="1512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Tension</a:t>
            </a:r>
            <a:endParaRPr lang="en-GB" sz="1600" dirty="0"/>
          </a:p>
        </p:txBody>
      </p:sp>
      <p:sp>
        <p:nvSpPr>
          <p:cNvPr id="85" name="Forme libre : forme 84">
            <a:extLst>
              <a:ext uri="{FF2B5EF4-FFF2-40B4-BE49-F238E27FC236}">
                <a16:creationId xmlns:a16="http://schemas.microsoft.com/office/drawing/2014/main" id="{12B4E5CA-94C9-4296-890B-8421815CFF42}"/>
              </a:ext>
            </a:extLst>
          </p:cNvPr>
          <p:cNvSpPr/>
          <p:nvPr/>
        </p:nvSpPr>
        <p:spPr>
          <a:xfrm>
            <a:off x="809625" y="3914776"/>
            <a:ext cx="1682037" cy="2762252"/>
          </a:xfrm>
          <a:custGeom>
            <a:avLst/>
            <a:gdLst>
              <a:gd name="connsiteX0" fmla="*/ 0 w 3333750"/>
              <a:gd name="connsiteY0" fmla="*/ 1428815 h 2762317"/>
              <a:gd name="connsiteX1" fmla="*/ 828675 w 3333750"/>
              <a:gd name="connsiteY1" fmla="*/ 65 h 2762317"/>
              <a:gd name="connsiteX2" fmla="*/ 1666875 w 3333750"/>
              <a:gd name="connsiteY2" fmla="*/ 1476440 h 2762317"/>
              <a:gd name="connsiteX3" fmla="*/ 2638425 w 3333750"/>
              <a:gd name="connsiteY3" fmla="*/ 2762315 h 2762317"/>
              <a:gd name="connsiteX4" fmla="*/ 3333750 w 3333750"/>
              <a:gd name="connsiteY4" fmla="*/ 1485965 h 2762317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638425 w 3333750"/>
              <a:gd name="connsiteY3" fmla="*/ 2762250 h 2762252"/>
              <a:gd name="connsiteX4" fmla="*/ 3333750 w 3333750"/>
              <a:gd name="connsiteY4" fmla="*/ 1485900 h 2762252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457450 w 3333750"/>
              <a:gd name="connsiteY3" fmla="*/ 2762250 h 2762252"/>
              <a:gd name="connsiteX4" fmla="*/ 3333750 w 3333750"/>
              <a:gd name="connsiteY4" fmla="*/ 1485900 h 2762252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457450 w 3333750"/>
              <a:gd name="connsiteY3" fmla="*/ 2762250 h 2762252"/>
              <a:gd name="connsiteX4" fmla="*/ 3333750 w 3333750"/>
              <a:gd name="connsiteY4" fmla="*/ 1485900 h 276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3750" h="2762252">
                <a:moveTo>
                  <a:pt x="0" y="1428750"/>
                </a:moveTo>
                <a:cubicBezTo>
                  <a:pt x="275431" y="710406"/>
                  <a:pt x="557213" y="0"/>
                  <a:pt x="828675" y="0"/>
                </a:cubicBezTo>
                <a:cubicBezTo>
                  <a:pt x="1100137" y="0"/>
                  <a:pt x="1471612" y="920750"/>
                  <a:pt x="1628775" y="1428750"/>
                </a:cubicBezTo>
                <a:cubicBezTo>
                  <a:pt x="1785938" y="1936750"/>
                  <a:pt x="2179638" y="2760663"/>
                  <a:pt x="2457450" y="2762250"/>
                </a:cubicBezTo>
                <a:cubicBezTo>
                  <a:pt x="2735262" y="2763837"/>
                  <a:pt x="3124993" y="2124868"/>
                  <a:pt x="3333750" y="1485900"/>
                </a:cubicBezTo>
              </a:path>
            </a:pathLst>
          </a:custGeom>
          <a:noFill/>
          <a:ln w="38100">
            <a:solidFill>
              <a:srgbClr val="9952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Forme libre : forme 86">
            <a:extLst>
              <a:ext uri="{FF2B5EF4-FFF2-40B4-BE49-F238E27FC236}">
                <a16:creationId xmlns:a16="http://schemas.microsoft.com/office/drawing/2014/main" id="{BE8E48E7-FCB6-45C2-AC55-B11D4FD0E937}"/>
              </a:ext>
            </a:extLst>
          </p:cNvPr>
          <p:cNvSpPr/>
          <p:nvPr/>
        </p:nvSpPr>
        <p:spPr>
          <a:xfrm>
            <a:off x="2504703" y="3959223"/>
            <a:ext cx="1682037" cy="2762252"/>
          </a:xfrm>
          <a:custGeom>
            <a:avLst/>
            <a:gdLst>
              <a:gd name="connsiteX0" fmla="*/ 0 w 3333750"/>
              <a:gd name="connsiteY0" fmla="*/ 1428815 h 2762317"/>
              <a:gd name="connsiteX1" fmla="*/ 828675 w 3333750"/>
              <a:gd name="connsiteY1" fmla="*/ 65 h 2762317"/>
              <a:gd name="connsiteX2" fmla="*/ 1666875 w 3333750"/>
              <a:gd name="connsiteY2" fmla="*/ 1476440 h 2762317"/>
              <a:gd name="connsiteX3" fmla="*/ 2638425 w 3333750"/>
              <a:gd name="connsiteY3" fmla="*/ 2762315 h 2762317"/>
              <a:gd name="connsiteX4" fmla="*/ 3333750 w 3333750"/>
              <a:gd name="connsiteY4" fmla="*/ 1485965 h 2762317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638425 w 3333750"/>
              <a:gd name="connsiteY3" fmla="*/ 2762250 h 2762252"/>
              <a:gd name="connsiteX4" fmla="*/ 3333750 w 3333750"/>
              <a:gd name="connsiteY4" fmla="*/ 1485900 h 2762252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457450 w 3333750"/>
              <a:gd name="connsiteY3" fmla="*/ 2762250 h 2762252"/>
              <a:gd name="connsiteX4" fmla="*/ 3333750 w 3333750"/>
              <a:gd name="connsiteY4" fmla="*/ 1485900 h 2762252"/>
              <a:gd name="connsiteX0" fmla="*/ 0 w 3333750"/>
              <a:gd name="connsiteY0" fmla="*/ 1428750 h 2762252"/>
              <a:gd name="connsiteX1" fmla="*/ 828675 w 3333750"/>
              <a:gd name="connsiteY1" fmla="*/ 0 h 2762252"/>
              <a:gd name="connsiteX2" fmla="*/ 1628775 w 3333750"/>
              <a:gd name="connsiteY2" fmla="*/ 1428750 h 2762252"/>
              <a:gd name="connsiteX3" fmla="*/ 2457450 w 3333750"/>
              <a:gd name="connsiteY3" fmla="*/ 2762250 h 2762252"/>
              <a:gd name="connsiteX4" fmla="*/ 3333750 w 3333750"/>
              <a:gd name="connsiteY4" fmla="*/ 1485900 h 276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3750" h="2762252">
                <a:moveTo>
                  <a:pt x="0" y="1428750"/>
                </a:moveTo>
                <a:cubicBezTo>
                  <a:pt x="275431" y="710406"/>
                  <a:pt x="557213" y="0"/>
                  <a:pt x="828675" y="0"/>
                </a:cubicBezTo>
                <a:cubicBezTo>
                  <a:pt x="1100137" y="0"/>
                  <a:pt x="1471612" y="920750"/>
                  <a:pt x="1628775" y="1428750"/>
                </a:cubicBezTo>
                <a:cubicBezTo>
                  <a:pt x="1785938" y="1936750"/>
                  <a:pt x="2179638" y="2760663"/>
                  <a:pt x="2457450" y="2762250"/>
                </a:cubicBezTo>
                <a:cubicBezTo>
                  <a:pt x="2735262" y="2763837"/>
                  <a:pt x="3124993" y="2124868"/>
                  <a:pt x="3333750" y="1485900"/>
                </a:cubicBezTo>
              </a:path>
            </a:pathLst>
          </a:custGeom>
          <a:noFill/>
          <a:ln w="38100">
            <a:solidFill>
              <a:srgbClr val="9952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36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Model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DAD67D3-C251-40BC-9D2E-93E61DB69E90}"/>
              </a:ext>
            </a:extLst>
          </p:cNvPr>
          <p:cNvCxnSpPr>
            <a:cxnSpLocks/>
          </p:cNvCxnSpPr>
          <p:nvPr/>
        </p:nvCxnSpPr>
        <p:spPr>
          <a:xfrm flipH="1">
            <a:off x="2572438" y="2443002"/>
            <a:ext cx="1" cy="17678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DE154AC-96D0-4A86-8507-78ABC31522F9}"/>
              </a:ext>
            </a:extLst>
          </p:cNvPr>
          <p:cNvCxnSpPr/>
          <p:nvPr/>
        </p:nvCxnSpPr>
        <p:spPr>
          <a:xfrm flipV="1">
            <a:off x="453814" y="2660163"/>
            <a:ext cx="0" cy="206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679B16C-B107-41CF-84F3-2D053A894E81}"/>
              </a:ext>
            </a:extLst>
          </p:cNvPr>
          <p:cNvCxnSpPr>
            <a:cxnSpLocks/>
          </p:cNvCxnSpPr>
          <p:nvPr/>
        </p:nvCxnSpPr>
        <p:spPr>
          <a:xfrm>
            <a:off x="453814" y="4720285"/>
            <a:ext cx="4499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22B47DA-4517-4DF9-853E-F0CC4646BD0E}"/>
              </a:ext>
            </a:extLst>
          </p:cNvPr>
          <p:cNvSpPr/>
          <p:nvPr/>
        </p:nvSpPr>
        <p:spPr>
          <a:xfrm>
            <a:off x="3072667" y="4718272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Liquid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63550E-F4F9-40CC-92DE-9EBFC7443F02}"/>
              </a:ext>
            </a:extLst>
          </p:cNvPr>
          <p:cNvSpPr/>
          <p:nvPr/>
        </p:nvSpPr>
        <p:spPr>
          <a:xfrm>
            <a:off x="563488" y="4731681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Solid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9A230C-B026-48D4-A15F-6E55A9FADA72}"/>
              </a:ext>
            </a:extLst>
          </p:cNvPr>
          <p:cNvSpPr/>
          <p:nvPr/>
        </p:nvSpPr>
        <p:spPr>
          <a:xfrm>
            <a:off x="2003810" y="4731681"/>
            <a:ext cx="110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Transition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007F9C1-377A-421C-B107-06BE6A3194F9}"/>
              </a:ext>
            </a:extLst>
          </p:cNvPr>
          <p:cNvSpPr/>
          <p:nvPr/>
        </p:nvSpPr>
        <p:spPr>
          <a:xfrm>
            <a:off x="4491714" y="4716079"/>
            <a:ext cx="1254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Temperature</a:t>
            </a:r>
            <a:endParaRPr lang="en-GB" sz="1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37CE410-20D2-4458-9180-6DBA3C5DBA1D}"/>
              </a:ext>
            </a:extLst>
          </p:cNvPr>
          <p:cNvCxnSpPr>
            <a:cxnSpLocks/>
          </p:cNvCxnSpPr>
          <p:nvPr/>
        </p:nvCxnSpPr>
        <p:spPr>
          <a:xfrm flipV="1">
            <a:off x="2557102" y="2443002"/>
            <a:ext cx="0" cy="227307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5E45097-3B97-4CB5-BDF4-A00C597FD4B5}"/>
              </a:ext>
            </a:extLst>
          </p:cNvPr>
          <p:cNvSpPr/>
          <p:nvPr/>
        </p:nvSpPr>
        <p:spPr>
          <a:xfrm>
            <a:off x="2583687" y="2328213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noProof="1">
                <a:sym typeface="Wingdings" panose="05000000000000000000" pitchFamily="2" charset="2"/>
              </a:rPr>
              <a:t>T</a:t>
            </a:r>
            <a:r>
              <a:rPr lang="en-GB" baseline="-25000" noProof="1">
                <a:sym typeface="Wingdings" panose="05000000000000000000" pitchFamily="2" charset="2"/>
              </a:rPr>
              <a:t>fusion</a:t>
            </a:r>
            <a:endParaRPr lang="en-GB" baseline="-25000" noProof="1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841876-2A2F-4261-8C56-2FC979D1150E}"/>
              </a:ext>
            </a:extLst>
          </p:cNvPr>
          <p:cNvSpPr/>
          <p:nvPr/>
        </p:nvSpPr>
        <p:spPr>
          <a:xfrm>
            <a:off x="491076" y="2494569"/>
            <a:ext cx="1512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Heat dissipated</a:t>
            </a:r>
            <a:endParaRPr lang="en-GB" sz="1600" dirty="0"/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544C17AE-756E-48A9-A08B-9B0A7E45EE7B}"/>
              </a:ext>
            </a:extLst>
          </p:cNvPr>
          <p:cNvCxnSpPr>
            <a:cxnSpLocks/>
          </p:cNvCxnSpPr>
          <p:nvPr/>
        </p:nvCxnSpPr>
        <p:spPr>
          <a:xfrm flipH="1">
            <a:off x="2572438" y="4210803"/>
            <a:ext cx="277298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DC006AEC-8B6D-4BAF-A9D3-D07BC0AA2206}"/>
              </a:ext>
            </a:extLst>
          </p:cNvPr>
          <p:cNvCxnSpPr>
            <a:cxnSpLocks/>
          </p:cNvCxnSpPr>
          <p:nvPr/>
        </p:nvCxnSpPr>
        <p:spPr>
          <a:xfrm flipH="1">
            <a:off x="491076" y="3858378"/>
            <a:ext cx="2073128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6C03F258-FDAA-447C-9423-2B40AD9C1EF8}"/>
              </a:ext>
            </a:extLst>
          </p:cNvPr>
          <p:cNvCxnSpPr>
            <a:cxnSpLocks/>
          </p:cNvCxnSpPr>
          <p:nvPr/>
        </p:nvCxnSpPr>
        <p:spPr>
          <a:xfrm flipH="1">
            <a:off x="7778089" y="3671616"/>
            <a:ext cx="1752387" cy="0"/>
          </a:xfrm>
          <a:prstGeom prst="line">
            <a:avLst/>
          </a:prstGeom>
          <a:ln w="57150">
            <a:solidFill>
              <a:srgbClr val="995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3FBCCA5E-5C76-4EAD-9524-812842C8D96F}"/>
              </a:ext>
            </a:extLst>
          </p:cNvPr>
          <p:cNvCxnSpPr/>
          <p:nvPr/>
        </p:nvCxnSpPr>
        <p:spPr>
          <a:xfrm flipV="1">
            <a:off x="6988578" y="2655957"/>
            <a:ext cx="0" cy="206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B41D945C-FBF3-4E3B-9A29-AC07749EF247}"/>
              </a:ext>
            </a:extLst>
          </p:cNvPr>
          <p:cNvCxnSpPr>
            <a:cxnSpLocks/>
          </p:cNvCxnSpPr>
          <p:nvPr/>
        </p:nvCxnSpPr>
        <p:spPr>
          <a:xfrm>
            <a:off x="6988578" y="4716079"/>
            <a:ext cx="4499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D3CC2D5-51DE-4B0D-BFF4-383E46285FF8}"/>
              </a:ext>
            </a:extLst>
          </p:cNvPr>
          <p:cNvSpPr/>
          <p:nvPr/>
        </p:nvSpPr>
        <p:spPr>
          <a:xfrm>
            <a:off x="11438963" y="4664758"/>
            <a:ext cx="566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time</a:t>
            </a:r>
            <a:endParaRPr lang="en-GB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4BC7404-141F-4D5C-A7D9-E0AE75780475}"/>
              </a:ext>
            </a:extLst>
          </p:cNvPr>
          <p:cNvSpPr/>
          <p:nvPr/>
        </p:nvSpPr>
        <p:spPr>
          <a:xfrm>
            <a:off x="10559528" y="3271448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noProof="1">
                <a:sym typeface="Wingdings" panose="05000000000000000000" pitchFamily="2" charset="2"/>
              </a:rPr>
              <a:t>T</a:t>
            </a:r>
            <a:r>
              <a:rPr lang="en-GB" baseline="-25000" noProof="1">
                <a:sym typeface="Wingdings" panose="05000000000000000000" pitchFamily="2" charset="2"/>
              </a:rPr>
              <a:t>fusion</a:t>
            </a:r>
            <a:endParaRPr lang="en-GB" baseline="-25000" noProof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E240877-F9E8-4FF9-8737-62A70C38194C}"/>
              </a:ext>
            </a:extLst>
          </p:cNvPr>
          <p:cNvSpPr/>
          <p:nvPr/>
        </p:nvSpPr>
        <p:spPr>
          <a:xfrm>
            <a:off x="7025840" y="2490363"/>
            <a:ext cx="1512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Temperature</a:t>
            </a:r>
            <a:endParaRPr lang="en-GB" sz="1600" dirty="0"/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093F78FB-AFBE-4EFB-B825-EEBAA831F248}"/>
              </a:ext>
            </a:extLst>
          </p:cNvPr>
          <p:cNvCxnSpPr>
            <a:cxnSpLocks/>
          </p:cNvCxnSpPr>
          <p:nvPr/>
        </p:nvCxnSpPr>
        <p:spPr>
          <a:xfrm flipH="1">
            <a:off x="9530476" y="3524250"/>
            <a:ext cx="168499" cy="147366"/>
          </a:xfrm>
          <a:prstGeom prst="line">
            <a:avLst/>
          </a:prstGeom>
          <a:ln w="57150">
            <a:solidFill>
              <a:srgbClr val="995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03AA933-AD97-4DEE-A961-D9220B930821}"/>
              </a:ext>
            </a:extLst>
          </p:cNvPr>
          <p:cNvCxnSpPr>
            <a:cxnSpLocks/>
          </p:cNvCxnSpPr>
          <p:nvPr/>
        </p:nvCxnSpPr>
        <p:spPr>
          <a:xfrm flipV="1">
            <a:off x="7003912" y="3671616"/>
            <a:ext cx="778292" cy="843234"/>
          </a:xfrm>
          <a:prstGeom prst="line">
            <a:avLst/>
          </a:prstGeom>
          <a:ln w="57150">
            <a:solidFill>
              <a:srgbClr val="995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3E86EF00-8CE9-45C1-93D2-F828BFF05CE0}"/>
              </a:ext>
            </a:extLst>
          </p:cNvPr>
          <p:cNvCxnSpPr>
            <a:cxnSpLocks/>
          </p:cNvCxnSpPr>
          <p:nvPr/>
        </p:nvCxnSpPr>
        <p:spPr>
          <a:xfrm flipV="1">
            <a:off x="7003913" y="3666440"/>
            <a:ext cx="4231538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20E3B9F2-F278-4133-8E70-C896EC6F040F}"/>
              </a:ext>
            </a:extLst>
          </p:cNvPr>
          <p:cNvSpPr/>
          <p:nvPr/>
        </p:nvSpPr>
        <p:spPr>
          <a:xfrm rot="16200000">
            <a:off x="6083611" y="2785237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Liquid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549497-764E-43CA-868B-4097D0DB7BCD}"/>
              </a:ext>
            </a:extLst>
          </p:cNvPr>
          <p:cNvSpPr/>
          <p:nvPr/>
        </p:nvSpPr>
        <p:spPr>
          <a:xfrm rot="16200000">
            <a:off x="6138420" y="4127485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Solid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6654094-7F97-4FB5-9FFE-76B0FB6B3F6F}"/>
              </a:ext>
            </a:extLst>
          </p:cNvPr>
          <p:cNvSpPr/>
          <p:nvPr/>
        </p:nvSpPr>
        <p:spPr>
          <a:xfrm>
            <a:off x="5897327" y="3456114"/>
            <a:ext cx="110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Transition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3BFC6A4D-A7BD-41E6-A4A9-21AE3CF21BCF}"/>
                  </a:ext>
                </a:extLst>
              </p:cNvPr>
              <p:cNvSpPr txBox="1"/>
              <p:nvPr/>
            </p:nvSpPr>
            <p:spPr>
              <a:xfrm>
                <a:off x="3142292" y="5475317"/>
                <a:ext cx="6096000" cy="7809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𝑓𝑢𝑠𝑖𝑜𝑛</m:t>
                          </m:r>
                        </m:sub>
                      </m:sSub>
                      <m:r>
                        <a:rPr lang="fr-FR" i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𝑐h𝑎𝑟𝑔𝑒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𝑐h𝑎𝑟𝑔𝑒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𝑓𝑢𝑠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𝑖𝑜𝑛</m:t>
                                  </m:r>
                                </m:sub>
                              </m:sSub>
                              <m:r>
                                <a:rPr lang="fr-FR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fr-FR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𝑐h𝑎𝑟𝑔𝑒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𝑐h𝑎𝑟𝑔𝑒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𝑐h𝑎𝑟𝑔𝑒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3BFC6A4D-A7BD-41E6-A4A9-21AE3CF21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292" y="5475317"/>
                <a:ext cx="6096000" cy="7809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B19EE7FE-EEB4-4590-9604-81DDCAEDDAEA}"/>
              </a:ext>
            </a:extLst>
          </p:cNvPr>
          <p:cNvSpPr/>
          <p:nvPr/>
        </p:nvSpPr>
        <p:spPr>
          <a:xfrm>
            <a:off x="4333875" y="5481667"/>
            <a:ext cx="3009898" cy="41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F6B1ABC-8414-4BE6-A2BF-63900FA67912}"/>
              </a:ext>
            </a:extLst>
          </p:cNvPr>
          <p:cNvSpPr/>
          <p:nvPr/>
        </p:nvSpPr>
        <p:spPr>
          <a:xfrm>
            <a:off x="7312023" y="5462113"/>
            <a:ext cx="1894519" cy="41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6743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771059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III. User interface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341BBCE-2EFF-4632-BDE0-6F5130E1B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72"/>
          <a:stretch/>
        </p:blipFill>
        <p:spPr>
          <a:xfrm>
            <a:off x="1447800" y="1428750"/>
            <a:ext cx="9177868" cy="479742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9D6F185-86CE-4DB8-BEA8-3A3691017C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072"/>
          <a:stretch/>
        </p:blipFill>
        <p:spPr>
          <a:xfrm>
            <a:off x="1447800" y="1428750"/>
            <a:ext cx="9177868" cy="479742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0860980-EA94-4A4E-9C22-41F840D01A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072"/>
          <a:stretch/>
        </p:blipFill>
        <p:spPr>
          <a:xfrm>
            <a:off x="1447801" y="1428751"/>
            <a:ext cx="9177868" cy="479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4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36257</TotalTime>
  <Words>381</Words>
  <Application>Microsoft Office PowerPoint</Application>
  <PresentationFormat>Grand écran</PresentationFormat>
  <Paragraphs>121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A User-Friendly COMSOL Multiphysics® Application to Design a Generic Induction Furnace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Process Optimization Through A Three-phases</dc:title>
  <dc:creator>jdwheeler</dc:creator>
  <cp:keywords>Thale, SIMTEC, cooling, phase chang</cp:keywords>
  <cp:lastModifiedBy>Bruyère</cp:lastModifiedBy>
  <cp:revision>627</cp:revision>
  <dcterms:created xsi:type="dcterms:W3CDTF">2017-02-02T14:47:28Z</dcterms:created>
  <dcterms:modified xsi:type="dcterms:W3CDTF">2020-09-21T18:45:03Z</dcterms:modified>
</cp:coreProperties>
</file>