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906000" type="A4"/>
  <p:notesSz cx="6858000" cy="9144000"/>
  <p:defaultTextStyle>
    <a:defPPr>
      <a:defRPr lang="en-US"/>
    </a:defPPr>
    <a:lvl1pPr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77925" indent="-378184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56543" indent="-757061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435508" indent="-1136285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914126" indent="-1515162" algn="l" defTabSz="956543" rtl="0" eaLnBrk="0" fontAlgn="base" hangingPunct="0">
      <a:spcBef>
        <a:spcPct val="0"/>
      </a:spcBef>
      <a:spcAft>
        <a:spcPct val="0"/>
      </a:spcAft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49870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598445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698187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797928" algn="l" defTabSz="199482" rtl="0" eaLnBrk="1" latinLnBrk="0" hangingPunct="1">
      <a:defRPr sz="1876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1"/>
    <a:srgbClr val="DEEBF8"/>
    <a:srgbClr val="CADDF8"/>
    <a:srgbClr val="D9F8F4"/>
    <a:srgbClr val="D0F8F7"/>
    <a:srgbClr val="AEE6F8"/>
    <a:srgbClr val="2B9AF5"/>
    <a:srgbClr val="5BB0F7"/>
    <a:srgbClr val="78B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4711" autoAdjust="0"/>
  </p:normalViewPr>
  <p:slideViewPr>
    <p:cSldViewPr>
      <p:cViewPr>
        <p:scale>
          <a:sx n="70" d="100"/>
          <a:sy n="70" d="100"/>
        </p:scale>
        <p:origin x="1764" y="-158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A49201A-7505-4B7D-9D84-C2AF0BC8D17F}" type="datetimeFigureOut">
              <a:rPr lang="en-US"/>
              <a:pPr>
                <a:defRPr/>
              </a:pPr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2EAD9E59-F8D1-4D21-8803-D28193E70F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32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3B1E44C4-76E0-4510-BF89-2236422CE1B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173538" eaLnBrk="1" hangingPunct="1">
              <a:defRPr sz="1200">
                <a:latin typeface="Arial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C7275B16-A72A-4DD8-A2FF-9D3665BC87D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736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99395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913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8876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8617" algn="l" defTabSz="199136" rtl="0" eaLnBrk="0" fontAlgn="base" hangingPunct="0">
      <a:spcBef>
        <a:spcPct val="30000"/>
      </a:spcBef>
      <a:spcAft>
        <a:spcPct val="0"/>
      </a:spcAft>
      <a:defRPr sz="262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98636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6pPr>
    <a:lvl7pPr marL="598364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7pPr>
    <a:lvl8pPr marL="698091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8pPr>
    <a:lvl9pPr marL="797818" algn="l" defTabSz="199455" rtl="0" eaLnBrk="1" latinLnBrk="0" hangingPunct="1">
      <a:defRPr sz="2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241550" y="685800"/>
            <a:ext cx="23749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00E2F5-9325-49D0-9CA7-003E887F614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17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0584-CE83-4C86-A8A6-90D479AF1694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17850-2264-4BB2-BF85-8562A114291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26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B170-3FD2-4166-8F99-7C5ACB6DEC97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C773-9DA3-4359-9C28-7DD1554617A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9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9857" y="2538414"/>
            <a:ext cx="5554266" cy="540954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679" y="2538414"/>
            <a:ext cx="16550878" cy="540954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BDFF8-C9F9-45D4-9049-FD5E4E486AB6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E088-61DA-430C-9D99-F1B9976A37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4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41B9A-0EE9-4713-ABF5-56D3A419B13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739F-F50A-42E8-BF2A-DEC102E7C0C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06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1" indent="0">
              <a:buNone/>
              <a:defRPr sz="1791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4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4pPr>
            <a:lvl5pPr marL="1828362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6pPr>
            <a:lvl7pPr marL="2742543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7pPr>
            <a:lvl8pPr marL="319963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8pPr>
            <a:lvl9pPr marL="3656724" indent="0">
              <a:buNone/>
              <a:defRPr sz="13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635E-513B-410C-9E11-543414069F4B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611B7-A08A-453F-ADAC-FA7D979D7AC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17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679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1551" y="14792502"/>
            <a:ext cx="11052572" cy="41841384"/>
          </a:xfrm>
        </p:spPr>
        <p:txBody>
          <a:bodyPr/>
          <a:lstStyle>
            <a:lvl1pPr>
              <a:defRPr sz="2812"/>
            </a:lvl1pPr>
            <a:lvl2pPr>
              <a:defRPr sz="2396"/>
            </a:lvl2pPr>
            <a:lvl3pPr>
              <a:defRPr sz="2000"/>
            </a:lvl3pPr>
            <a:lvl4pPr>
              <a:defRPr sz="1791"/>
            </a:lvl4pPr>
            <a:lvl5pPr>
              <a:defRPr sz="1791"/>
            </a:lvl5pPr>
            <a:lvl6pPr>
              <a:defRPr sz="1791"/>
            </a:lvl6pPr>
            <a:lvl7pPr>
              <a:defRPr sz="1791"/>
            </a:lvl7pPr>
            <a:lvl8pPr>
              <a:defRPr sz="1791"/>
            </a:lvl8pPr>
            <a:lvl9pPr>
              <a:defRPr sz="179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237-0882-4343-A6E2-E8DF0B642C23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5CF2-18D3-4565-8442-C13E320DDF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08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2" cy="924101"/>
          </a:xfrm>
        </p:spPr>
        <p:txBody>
          <a:bodyPr anchor="b"/>
          <a:lstStyle>
            <a:lvl1pPr marL="0" indent="0">
              <a:buNone/>
              <a:defRPr sz="2396" b="1"/>
            </a:lvl1pPr>
            <a:lvl2pPr marL="457091" indent="0">
              <a:buNone/>
              <a:defRPr sz="2000" b="1"/>
            </a:lvl2pPr>
            <a:lvl3pPr marL="914181" indent="0">
              <a:buNone/>
              <a:defRPr sz="1791" b="1"/>
            </a:lvl3pPr>
            <a:lvl4pPr marL="1371272" indent="0">
              <a:buNone/>
              <a:defRPr sz="1604" b="1"/>
            </a:lvl4pPr>
            <a:lvl5pPr marL="1828362" indent="0">
              <a:buNone/>
              <a:defRPr sz="1604" b="1"/>
            </a:lvl5pPr>
            <a:lvl6pPr marL="2285453" indent="0">
              <a:buNone/>
              <a:defRPr sz="1604" b="1"/>
            </a:lvl6pPr>
            <a:lvl7pPr marL="2742543" indent="0">
              <a:buNone/>
              <a:defRPr sz="1604" b="1"/>
            </a:lvl7pPr>
            <a:lvl8pPr marL="3199634" indent="0">
              <a:buNone/>
              <a:defRPr sz="1604" b="1"/>
            </a:lvl8pPr>
            <a:lvl9pPr marL="3656724" indent="0">
              <a:buNone/>
              <a:defRPr sz="160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396"/>
            </a:lvl1pPr>
            <a:lvl2pPr>
              <a:defRPr sz="2000"/>
            </a:lvl2pPr>
            <a:lvl3pPr>
              <a:defRPr sz="1791"/>
            </a:lvl3pPr>
            <a:lvl4pPr>
              <a:defRPr sz="1604"/>
            </a:lvl4pPr>
            <a:lvl5pPr>
              <a:defRPr sz="1604"/>
            </a:lvl5pPr>
            <a:lvl6pPr>
              <a:defRPr sz="1604"/>
            </a:lvl6pPr>
            <a:lvl7pPr>
              <a:defRPr sz="1604"/>
            </a:lvl7pPr>
            <a:lvl8pPr>
              <a:defRPr sz="1604"/>
            </a:lvl8pPr>
            <a:lvl9pPr>
              <a:defRPr sz="160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BE0-87FE-4EB3-BED7-C65F8246E07D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1328-5078-47A0-B579-5C84232C278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86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8AC96-B8EA-494A-AAF5-FFE9C69C5B9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85E0-A158-4BAA-80D5-356E7FD89A6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96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B864-8E65-44B0-AAAC-856EC5B5702A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1E8A8-87F2-4885-95EF-4A36E81D6C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7"/>
          </a:xfrm>
        </p:spPr>
        <p:txBody>
          <a:bodyPr/>
          <a:lstStyle>
            <a:lvl1pPr>
              <a:defRPr sz="3208"/>
            </a:lvl1pPr>
            <a:lvl2pPr>
              <a:defRPr sz="2812"/>
            </a:lvl2pPr>
            <a:lvl3pPr>
              <a:defRPr sz="2396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6E59-54E6-4E03-9E07-D40B85935CA5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EF51-CF3D-453A-8691-04CB516D310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547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8"/>
            </a:lvl1pPr>
            <a:lvl2pPr marL="457091" indent="0">
              <a:buNone/>
              <a:defRPr sz="2812"/>
            </a:lvl2pPr>
            <a:lvl3pPr marL="914181" indent="0">
              <a:buNone/>
              <a:defRPr sz="2396"/>
            </a:lvl3pPr>
            <a:lvl4pPr marL="1371272" indent="0">
              <a:buNone/>
              <a:defRPr sz="2000"/>
            </a:lvl4pPr>
            <a:lvl5pPr marL="1828362" indent="0">
              <a:buNone/>
              <a:defRPr sz="2000"/>
            </a:lvl5pPr>
            <a:lvl6pPr marL="2285453" indent="0">
              <a:buNone/>
              <a:defRPr sz="2000"/>
            </a:lvl6pPr>
            <a:lvl7pPr marL="2742543" indent="0">
              <a:buNone/>
              <a:defRPr sz="2000"/>
            </a:lvl7pPr>
            <a:lvl8pPr marL="3199634" indent="0">
              <a:buNone/>
              <a:defRPr sz="2000"/>
            </a:lvl8pPr>
            <a:lvl9pPr marL="365672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396"/>
            </a:lvl1pPr>
            <a:lvl2pPr marL="457091" indent="0">
              <a:buNone/>
              <a:defRPr sz="1208"/>
            </a:lvl2pPr>
            <a:lvl3pPr marL="914181" indent="0">
              <a:buNone/>
              <a:defRPr sz="1000"/>
            </a:lvl3pPr>
            <a:lvl4pPr marL="1371272" indent="0">
              <a:buNone/>
              <a:defRPr sz="896"/>
            </a:lvl4pPr>
            <a:lvl5pPr marL="1828362" indent="0">
              <a:buNone/>
              <a:defRPr sz="896"/>
            </a:lvl5pPr>
            <a:lvl6pPr marL="2285453" indent="0">
              <a:buNone/>
              <a:defRPr sz="896"/>
            </a:lvl6pPr>
            <a:lvl7pPr marL="2742543" indent="0">
              <a:buNone/>
              <a:defRPr sz="896"/>
            </a:lvl7pPr>
            <a:lvl8pPr marL="3199634" indent="0">
              <a:buNone/>
              <a:defRPr sz="896"/>
            </a:lvl8pPr>
            <a:lvl9pPr marL="3656724" indent="0">
              <a:buNone/>
              <a:defRPr sz="8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A4E6-9543-4DFD-A949-1A245BABB9B8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5EDFF-D8FA-4C07-B392-D32C37DB617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57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66" y="396627"/>
            <a:ext cx="617206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66" y="2311329"/>
            <a:ext cx="6172068" cy="6537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8852" tIns="219426" rIns="438852" bIns="2194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72D218E-FCE8-4527-8743-B5A6254E7791}" type="datetimeFigureOut">
              <a:rPr lang="en-US" altLang="en-US"/>
              <a:pPr>
                <a:defRPr/>
              </a:pPr>
              <a:t>9/18/2020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216" y="9181538"/>
            <a:ext cx="21715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8">
                <a:solidFill>
                  <a:srgbClr val="898989"/>
                </a:solidFill>
                <a:latin typeface="Calibri" pitchFamily="34" charset="0"/>
                <a:ea typeface="ＭＳ Ｐゴシック" panose="020B0600070205080204" pitchFamily="34" charset="-128"/>
                <a:cs typeface="Arial" charset="0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66" y="9181538"/>
            <a:ext cx="1600068" cy="527403"/>
          </a:xfrm>
          <a:prstGeom prst="rect">
            <a:avLst/>
          </a:prstGeom>
        </p:spPr>
        <p:txBody>
          <a:bodyPr vert="horz" wrap="square" lIns="438852" tIns="219426" rIns="438852" bIns="219426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8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B562D54-643E-44AB-ACA5-972A5DA01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381" rtl="0" eaLnBrk="0" fontAlgn="base" hangingPunct="0">
        <a:spcBef>
          <a:spcPct val="0"/>
        </a:spcBef>
        <a:spcAft>
          <a:spcPct val="0"/>
        </a:spcAft>
        <a:defRPr sz="4395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913381" rtl="0" eaLnBrk="0" fontAlgn="base" hangingPunct="0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95227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6pPr>
      <a:lvl7pPr marL="190455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7pPr>
      <a:lvl8pPr marL="285682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8pPr>
      <a:lvl9pPr marL="380909" algn="ctr" defTabSz="913916" rtl="0" fontAlgn="base">
        <a:spcBef>
          <a:spcPct val="0"/>
        </a:spcBef>
        <a:spcAft>
          <a:spcPct val="0"/>
        </a:spcAft>
        <a:defRPr sz="4395">
          <a:solidFill>
            <a:schemeClr val="tx1"/>
          </a:solidFill>
          <a:latin typeface="Calibri" pitchFamily="34" charset="0"/>
        </a:defRPr>
      </a:lvl9pPr>
    </p:titleStyle>
    <p:bodyStyle>
      <a:lvl1pPr marL="342270" indent="-34227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8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080" indent="-28539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12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553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96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59957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6264" indent="-228180" algn="l" defTabSz="913381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399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8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5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2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3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4" algn="l" defTabSz="914181" rtl="0" eaLnBrk="1" latinLnBrk="0" hangingPunct="1">
        <a:defRPr sz="17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wmf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wmf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wmf"/><Relationship Id="rId1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29736" y="1220349"/>
            <a:ext cx="886266" cy="1134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0"/>
          <p:cNvPicPr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1"/>
          <a:stretch/>
        </p:blipFill>
        <p:spPr bwMode="auto">
          <a:xfrm>
            <a:off x="5499865" y="1212521"/>
            <a:ext cx="886740" cy="1154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13598" y="1220349"/>
            <a:ext cx="886267" cy="1134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6"/>
          <p:cNvSpPr txBox="1">
            <a:spLocks noChangeArrowheads="1"/>
          </p:cNvSpPr>
          <p:nvPr/>
        </p:nvSpPr>
        <p:spPr bwMode="auto">
          <a:xfrm>
            <a:off x="394917" y="1399220"/>
            <a:ext cx="2931448" cy="125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INTRODUCTION:</a:t>
            </a:r>
            <a:r>
              <a:rPr lang="en-US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 </a:t>
            </a:r>
            <a:r>
              <a:rPr lang="en-US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dditive manufacturing has eased the fabrication of new reactor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geometries. The optimization of such geometries by CFD with simulation of the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mixing of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solutions and of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polymerization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before printing may save time, costs and effort. Such a workflow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is presented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here for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a reactor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(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printed </a:t>
            </a:r>
            <a:r>
              <a:rPr lang="en-GB" altLang="en-US" sz="1000" dirty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in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PP) containing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various SMX-Mixing </a:t>
            </a:r>
            <a:r>
              <a:rPr lang="en-GB" altLang="en-US" sz="1000" dirty="0" smtClean="0">
                <a:latin typeface="Calibri" panose="020F0502020204030204" pitchFamily="34" charset="0"/>
                <a:ea typeface="Cambria" charset="0"/>
                <a:cs typeface="Arial" panose="020B0604020202020204" pitchFamily="34" charset="0"/>
              </a:rPr>
              <a:t>elements.</a:t>
            </a:r>
            <a:endParaRPr lang="en-GB" altLang="en-US" sz="1000" dirty="0" smtClean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>
              <a:latin typeface="Calibri" panose="020F0502020204030204" pitchFamily="34" charset="0"/>
              <a:ea typeface="Cambria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6" name="TextBox 7"/>
              <p:cNvSpPr txBox="1">
                <a:spLocks noChangeArrowheads="1"/>
              </p:cNvSpPr>
              <p:nvPr/>
            </p:nvSpPr>
            <p:spPr bwMode="auto">
              <a:xfrm>
                <a:off x="385842" y="4543414"/>
                <a:ext cx="2930400" cy="4634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9047" tIns="9524" rIns="19047" bIns="9524"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15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13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115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384675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96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en-US" altLang="en-US" sz="1000" b="1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COMPUTATIONAL METHODS: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 The mixing as  characterized by the degree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of segregation (</a:t>
                </a:r>
                <a:r>
                  <a:rPr lang="en-US" altLang="en-US" sz="1000" dirty="0" err="1">
                    <a:latin typeface="Calibri" panose="020F0502020204030204" pitchFamily="34" charset="0"/>
                    <a:cs typeface="Arial" panose="020B0604020202020204" pitchFamily="34" charset="0"/>
                  </a:rPr>
                  <a:t>DoS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) was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deduced from a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stationary flow field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in reactors with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up to 14 mixing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elements,</a:t>
                </a:r>
                <a:r>
                  <a:rPr lang="en-US" altLang="en-US" sz="10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using the Laminar Flow interface. The concentration field of a tracer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injected at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one half of the inlet was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calculated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using the Transport of Diluted Species interface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, which was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coupled to the determined flow fields. </a:t>
                </a:r>
                <a:endParaRPr lang="en-US" altLang="en-US" sz="1000" dirty="0" smtClean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altLang="en-US" sz="1000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DoS</m:t>
                      </m:r>
                      <m:r>
                        <a:rPr lang="en-US" altLang="en-US" sz="100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altLang="en-US" sz="10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en-US" sz="10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altLang="en-US" sz="10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de-DE" altLang="en-US" sz="1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en-US" sz="10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de-DE" altLang="en-US" sz="1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de-DE" altLang="en-US" sz="10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𝑎𝑣𝑔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ts val="600"/>
                  </a:spcBef>
                  <a:buFontTx/>
                  <a:buNone/>
                  <a:defRPr/>
                </a:pP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outcome of a polymerization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of </a:t>
                </a:r>
                <a:r>
                  <a:rPr lang="en-US" altLang="en-US" sz="1000" i="1" dirty="0">
                    <a:latin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-butyl acrylate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was simulated in dependence of the geometry,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the 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solvent and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chain transfer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agent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Species were considered up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to the second moment of  radicals and polymer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in the Transport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of Diluted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Species interface,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with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respective reaction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rates.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Outer heating was 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included through a Heat Transfer in Solids and Fluids interface. Reactive heat was not considered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. Flow</a:t>
                </a: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, heat and species transport were solved simultaneously for a stationary state with a residence time of 10 min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. </a:t>
                </a: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 smtClean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None/>
                  <a:defRPr/>
                </a:pPr>
                <a:r>
                  <a:rPr lang="en-US" altLang="en-US" sz="1000" b="1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RESULTS:</a:t>
                </a:r>
                <a:endParaRPr lang="en-US" altLang="en-US" sz="1000" b="1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Smaller mixing elements give smoother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mixing.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71450" indent="-171450" algn="just" eaLnBrk="1" hangingPunct="1">
                  <a:spcBef>
                    <a:spcPct val="0"/>
                  </a:spcBef>
                  <a:defRPr/>
                </a:pPr>
                <a:r>
                  <a:rPr lang="en-US" altLang="en-US" sz="1000" dirty="0">
                    <a:latin typeface="Calibri" panose="020F0502020204030204" pitchFamily="34" charset="0"/>
                    <a:cs typeface="Arial" panose="020B0604020202020204" pitchFamily="34" charset="0"/>
                  </a:rPr>
                  <a:t>Initial mixing is faster with larger SMX-elements (Figure </a:t>
                </a:r>
                <a:r>
                  <a:rPr lang="en-US" altLang="en-US" sz="1000" dirty="0" smtClean="0">
                    <a:latin typeface="Calibri" panose="020F0502020204030204" pitchFamily="34" charset="0"/>
                    <a:cs typeface="Arial" panose="020B0604020202020204" pitchFamily="34" charset="0"/>
                  </a:rPr>
                  <a:t>4).</a:t>
                </a: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  <a:p>
                <a:pPr algn="just"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en-US" altLang="en-US" sz="1000" dirty="0">
                  <a:latin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076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842" y="4543414"/>
                <a:ext cx="2930400" cy="4634280"/>
              </a:xfrm>
              <a:prstGeom prst="rect">
                <a:avLst/>
              </a:prstGeom>
              <a:blipFill>
                <a:blip r:embed="rId6"/>
                <a:stretch>
                  <a:fillRect l="-2079" t="-526" r="-18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6160" y="2804390"/>
            <a:ext cx="1364173" cy="1134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0" name="TextBox 22"/>
          <p:cNvSpPr txBox="1">
            <a:spLocks noChangeArrowheads="1"/>
          </p:cNvSpPr>
          <p:nvPr/>
        </p:nvSpPr>
        <p:spPr bwMode="auto">
          <a:xfrm>
            <a:off x="3574561" y="8610600"/>
            <a:ext cx="2930400" cy="94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CONCLUSIONS:</a:t>
            </a:r>
            <a:endParaRPr lang="en-US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An optimized reactor was derived by simulation of mixing and 3D-printed from PP.</a:t>
            </a:r>
          </a:p>
          <a:p>
            <a:pPr marL="171450" indent="-1714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A complex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model for radical polymerization was able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to adequately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predict conversion and </a:t>
            </a:r>
            <a:r>
              <a:rPr lang="en-US" altLang="en-US" sz="1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dispersity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, and has future options.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36" name="TextBox 25"/>
          <p:cNvSpPr txBox="1">
            <a:spLocks noChangeArrowheads="1"/>
          </p:cNvSpPr>
          <p:nvPr/>
        </p:nvSpPr>
        <p:spPr bwMode="auto">
          <a:xfrm>
            <a:off x="3667229" y="3850945"/>
            <a:ext cx="123831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6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Conversion by simulation and experiment</a:t>
            </a:r>
          </a:p>
        </p:txBody>
      </p:sp>
      <p:sp>
        <p:nvSpPr>
          <p:cNvPr id="4137" name="TextBox 26"/>
          <p:cNvSpPr txBox="1">
            <a:spLocks noChangeArrowheads="1"/>
          </p:cNvSpPr>
          <p:nvPr/>
        </p:nvSpPr>
        <p:spPr bwMode="auto">
          <a:xfrm>
            <a:off x="5108582" y="3878125"/>
            <a:ext cx="136595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7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 err="1">
                <a:cs typeface="Arial" panose="020B0604020202020204" pitchFamily="34" charset="0"/>
              </a:rPr>
              <a:t>Dispersity</a:t>
            </a:r>
            <a:r>
              <a:rPr lang="en-US" altLang="en-US" sz="750" dirty="0">
                <a:cs typeface="Arial" panose="020B0604020202020204" pitchFamily="34" charset="0"/>
              </a:rPr>
              <a:t> by Simulation and experiment</a:t>
            </a:r>
          </a:p>
        </p:txBody>
      </p:sp>
      <p:pic>
        <p:nvPicPr>
          <p:cNvPr id="4140" name="Picture 9"/>
          <p:cNvPicPr>
            <a:picLocks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7" t="10994" r="20468" b="2397"/>
          <a:stretch/>
        </p:blipFill>
        <p:spPr bwMode="auto">
          <a:xfrm>
            <a:off x="652742" y="2549141"/>
            <a:ext cx="813329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1" name="Picture 10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5753" y="2794522"/>
            <a:ext cx="1364901" cy="113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393071" y="255131"/>
            <a:ext cx="6071857" cy="103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7" tIns="9524" rIns="19047" bIns="9524" anchor="ctr" anchorCtr="0">
            <a:spAutoFit/>
          </a:bodyPr>
          <a:lstStyle/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Simulation of Mixing and Polymerization in 3D-Printed</a:t>
            </a: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GB" sz="15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Tubular Reactors including SMX-Mixing Elements</a:t>
            </a:r>
          </a:p>
          <a:p>
            <a:pPr algn="ctr" defTabSz="913916" eaLnBrk="1" hangingPunct="1">
              <a:lnSpc>
                <a:spcPct val="150000"/>
              </a:lnSpc>
              <a:defRPr/>
            </a:pPr>
            <a:r>
              <a:rPr lang="en-US" sz="83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Sören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83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Hapke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83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Gerrit</a:t>
            </a:r>
            <a:r>
              <a:rPr lang="en-US" sz="833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A. </a:t>
            </a:r>
            <a:r>
              <a:rPr lang="en-US" sz="833" dirty="0" err="1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Luinstra</a:t>
            </a:r>
            <a:r>
              <a:rPr lang="en-US" sz="833" dirty="0">
                <a:latin typeface="Calibri" panose="020F0502020204030204" pitchFamily="34" charset="0"/>
                <a:cs typeface="Arial" panose="020B0604020202020204" pitchFamily="34" charset="0"/>
              </a:rPr>
              <a:t>, Kristina </a:t>
            </a:r>
            <a:r>
              <a:rPr lang="en-US" sz="833" dirty="0" err="1">
                <a:latin typeface="Calibri" panose="020F0502020204030204" pitchFamily="34" charset="0"/>
                <a:cs typeface="Arial" panose="020B0604020202020204" pitchFamily="34" charset="0"/>
              </a:rPr>
              <a:t>Zentel</a:t>
            </a:r>
            <a:r>
              <a:rPr lang="en-US" sz="833" baseline="300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ctr" defTabSz="913916" eaLnBrk="1" hangingPunct="1">
              <a:defRPr/>
            </a:pPr>
            <a:r>
              <a:rPr lang="en-GB" sz="833" dirty="0">
                <a:latin typeface="Calibri" panose="020F0502020204030204" pitchFamily="34" charset="0"/>
                <a:cs typeface="Arial" panose="020B0604020202020204" pitchFamily="34" charset="0"/>
              </a:rPr>
              <a:t>1. University of Hamburg, Institute of Technical and Macromolecular Chemistry, Hamburg, Germany</a:t>
            </a:r>
          </a:p>
        </p:txBody>
      </p:sp>
      <p:sp>
        <p:nvSpPr>
          <p:cNvPr id="2" name="Rectangle 1"/>
          <p:cNvSpPr>
            <a:spLocks/>
          </p:cNvSpPr>
          <p:nvPr/>
        </p:nvSpPr>
        <p:spPr>
          <a:xfrm>
            <a:off x="163096" y="268100"/>
            <a:ext cx="6531987" cy="93698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704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0500" y="1333500"/>
            <a:ext cx="647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66049" y="9636905"/>
            <a:ext cx="4458451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33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2020 COMSOL Conference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E7F92D9B-8758-431D-A343-2EB2D0F5D064}"/>
              </a:ext>
            </a:extLst>
          </p:cNvPr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11537" y="2493214"/>
            <a:ext cx="813329" cy="104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EFA46487-02D4-4421-862A-718DBA0B26B9}"/>
              </a:ext>
            </a:extLst>
          </p:cNvPr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97959" y="2493214"/>
            <a:ext cx="813328" cy="104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E1A3072A-6B61-4C40-8EBC-6209F8ACB89C}"/>
              </a:ext>
            </a:extLst>
          </p:cNvPr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17201" y="3389662"/>
            <a:ext cx="813328" cy="104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C5124CC4-516A-4E95-A258-716297008533}"/>
              </a:ext>
            </a:extLst>
          </p:cNvPr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03623" y="3389662"/>
            <a:ext cx="813328" cy="104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B599470-9BF1-4448-90D7-1A88E2067F4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147" y="8506477"/>
            <a:ext cx="1367762" cy="87586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983DFCC-44E3-450A-89F1-4D096BB5BF6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365" y="8512028"/>
            <a:ext cx="1367761" cy="875861"/>
          </a:xfrm>
          <a:prstGeom prst="rect">
            <a:avLst/>
          </a:prstGeom>
        </p:spPr>
      </p:pic>
      <p:sp>
        <p:nvSpPr>
          <p:cNvPr id="14" name="TextBox 25">
            <a:extLst>
              <a:ext uri="{FF2B5EF4-FFF2-40B4-BE49-F238E27FC236}">
                <a16:creationId xmlns:a16="http://schemas.microsoft.com/office/drawing/2014/main" id="{C089652C-F877-4E06-8B8C-5880BB6B5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6126" y="9382338"/>
            <a:ext cx="140978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4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Mixing by large mixing elements</a:t>
            </a: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58EBF46F-9E27-45E9-BB40-4301F155A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343" y="9377368"/>
            <a:ext cx="140978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3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Mixing by small mixing elements</a:t>
            </a: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D4B3BF16-BA9E-4A8A-8735-766E91169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963" y="4260277"/>
            <a:ext cx="2911574" cy="3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171450" indent="-1714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Trends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US" altLang="en-US" sz="1000" dirty="0" err="1">
                <a:latin typeface="Calibri" panose="020F0502020204030204" pitchFamily="34" charset="0"/>
                <a:cs typeface="Arial" panose="020B0604020202020204" pitchFamily="34" charset="0"/>
              </a:rPr>
              <a:t>dispersity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 and conversion are well captured by the polymerization model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altLang="en-US" sz="1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E0D73871-3436-4EED-955C-95649879D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62508" y="4632425"/>
            <a:ext cx="1441353" cy="1852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>
            <a:extLst>
              <a:ext uri="{FF2B5EF4-FFF2-40B4-BE49-F238E27FC236}">
                <a16:creationId xmlns:a16="http://schemas.microsoft.com/office/drawing/2014/main" id="{965D5992-7B35-404A-AB12-1A7170427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30213" y="4630200"/>
            <a:ext cx="1441353" cy="185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5">
            <a:extLst>
              <a:ext uri="{FF2B5EF4-FFF2-40B4-BE49-F238E27FC236}">
                <a16:creationId xmlns:a16="http://schemas.microsoft.com/office/drawing/2014/main" id="{0143D770-E134-4BB0-88DE-359ACA514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7611" y="6406222"/>
            <a:ext cx="1238319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8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Temperature in the reactor 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9E75F970-64AF-4217-AD7E-C72AC3664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7618" y="6412715"/>
            <a:ext cx="136595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9</a:t>
            </a:r>
            <a:r>
              <a:rPr lang="en-US" altLang="en-US" sz="750" dirty="0" smtClean="0">
                <a:cs typeface="Arial" panose="020B0604020202020204" pitchFamily="34" charset="0"/>
              </a:rPr>
              <a:t>. </a:t>
            </a:r>
            <a:r>
              <a:rPr lang="en-US" altLang="en-US" sz="750" dirty="0">
                <a:cs typeface="Arial" panose="020B0604020202020204" pitchFamily="34" charset="0"/>
              </a:rPr>
              <a:t>Number-averaged molecular weight in the reactor</a:t>
            </a:r>
          </a:p>
        </p:txBody>
      </p:sp>
      <p:sp>
        <p:nvSpPr>
          <p:cNvPr id="34" name="TextBox 15">
            <a:extLst>
              <a:ext uri="{FF2B5EF4-FFF2-40B4-BE49-F238E27FC236}">
                <a16:creationId xmlns:a16="http://schemas.microsoft.com/office/drawing/2014/main" id="{C4CECCB0-6EA9-477C-B67F-96C2FA694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4561" y="6672724"/>
            <a:ext cx="2930400" cy="63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Temperature and molecular weight are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uniform in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mixed part of the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reactor.</a:t>
            </a:r>
          </a:p>
          <a:p>
            <a:pPr marL="171450" indent="-171450" algn="just" eaLnBrk="1" hangingPunct="1">
              <a:spcBef>
                <a:spcPct val="0"/>
              </a:spcBef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Larger boundary layers 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occur only </a:t>
            </a:r>
            <a:r>
              <a:rPr lang="en-US" altLang="en-US" sz="1000" dirty="0">
                <a:latin typeface="Calibri" panose="020F0502020204030204" pitchFamily="34" charset="0"/>
                <a:cs typeface="Arial" panose="020B0604020202020204" pitchFamily="34" charset="0"/>
              </a:rPr>
              <a:t>in the upper, unmixed part of the reactor. </a:t>
            </a:r>
          </a:p>
        </p:txBody>
      </p:sp>
      <p:pic>
        <p:nvPicPr>
          <p:cNvPr id="44" name="Picture 6">
            <a:extLst>
              <a:ext uri="{FF2B5EF4-FFF2-40B4-BE49-F238E27FC236}">
                <a16:creationId xmlns:a16="http://schemas.microsoft.com/office/drawing/2014/main" id="{46C37716-A48A-48A3-B5F5-09AAEACD6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60210" y="7342587"/>
            <a:ext cx="1365228" cy="93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25">
            <a:extLst>
              <a:ext uri="{FF2B5EF4-FFF2-40B4-BE49-F238E27FC236}">
                <a16:creationId xmlns:a16="http://schemas.microsoft.com/office/drawing/2014/main" id="{3CEA70AC-4E7D-4697-8273-6E868A5AEE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4519" y="8309683"/>
            <a:ext cx="1296698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10a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i="1" dirty="0">
                <a:cs typeface="Arial" panose="020B0604020202020204" pitchFamily="34" charset="0"/>
              </a:rPr>
              <a:t>M</a:t>
            </a:r>
            <a:r>
              <a:rPr lang="en-US" altLang="en-US" sz="750" baseline="-25000" dirty="0">
                <a:cs typeface="Arial" panose="020B0604020202020204" pitchFamily="34" charset="0"/>
              </a:rPr>
              <a:t>n</a:t>
            </a:r>
            <a:r>
              <a:rPr lang="en-US" altLang="en-US" sz="750" dirty="0">
                <a:cs typeface="Arial" panose="020B0604020202020204" pitchFamily="34" charset="0"/>
              </a:rPr>
              <a:t> after 6 mixing elements  </a:t>
            </a:r>
          </a:p>
        </p:txBody>
      </p:sp>
      <p:sp>
        <p:nvSpPr>
          <p:cNvPr id="48" name="TextBox 26">
            <a:extLst>
              <a:ext uri="{FF2B5EF4-FFF2-40B4-BE49-F238E27FC236}">
                <a16:creationId xmlns:a16="http://schemas.microsoft.com/office/drawing/2014/main" id="{85034850-46A3-4720-8F63-1A8CA0099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273" y="8313928"/>
            <a:ext cx="136595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10b</a:t>
            </a:r>
            <a:r>
              <a:rPr lang="en-US" altLang="en-US" sz="750" dirty="0">
                <a:cs typeface="Arial" panose="020B0604020202020204" pitchFamily="34" charset="0"/>
              </a:rPr>
              <a:t>. </a:t>
            </a:r>
            <a:r>
              <a:rPr lang="en-US" altLang="en-US" sz="750" i="1" dirty="0">
                <a:cs typeface="Arial" panose="020B0604020202020204" pitchFamily="34" charset="0"/>
              </a:rPr>
              <a:t>M</a:t>
            </a:r>
            <a:r>
              <a:rPr lang="en-US" altLang="en-US" sz="750" baseline="-25000" dirty="0">
                <a:cs typeface="Arial" panose="020B0604020202020204" pitchFamily="34" charset="0"/>
              </a:rPr>
              <a:t>n</a:t>
            </a:r>
            <a:r>
              <a:rPr lang="en-US" altLang="en-US" sz="750" dirty="0">
                <a:cs typeface="Arial" panose="020B0604020202020204" pitchFamily="34" charset="0"/>
              </a:rPr>
              <a:t> after unmixed reactor </a:t>
            </a:r>
            <a:r>
              <a:rPr lang="en-US" altLang="en-US" sz="750" dirty="0" smtClean="0">
                <a:cs typeface="Arial" panose="020B0604020202020204" pitchFamily="34" charset="0"/>
              </a:rPr>
              <a:t>area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pic>
        <p:nvPicPr>
          <p:cNvPr id="50" name="Picture 10">
            <a:extLst>
              <a:ext uri="{FF2B5EF4-FFF2-40B4-BE49-F238E27FC236}">
                <a16:creationId xmlns:a16="http://schemas.microsoft.com/office/drawing/2014/main" id="{35FE88A6-999C-4496-868A-55A39EA7E2D4}"/>
              </a:ext>
            </a:extLst>
          </p:cNvPr>
          <p:cNvPicPr>
            <a:picLocks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93226" y="7315906"/>
            <a:ext cx="1365955" cy="9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25"/>
          <p:cNvSpPr txBox="1">
            <a:spLocks noChangeArrowheads="1"/>
          </p:cNvSpPr>
          <p:nvPr/>
        </p:nvSpPr>
        <p:spPr bwMode="auto">
          <a:xfrm>
            <a:off x="3663443" y="2229921"/>
            <a:ext cx="957407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5a</a:t>
            </a:r>
            <a:r>
              <a:rPr lang="en-US" altLang="en-US" sz="750" dirty="0" smtClean="0">
                <a:cs typeface="Arial" panose="020B0604020202020204" pitchFamily="34" charset="0"/>
              </a:rPr>
              <a:t>. Fluid before mixing elements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39" name="TextBox 15">
            <a:extLst>
              <a:ext uri="{FF2B5EF4-FFF2-40B4-BE49-F238E27FC236}">
                <a16:creationId xmlns:a16="http://schemas.microsoft.com/office/drawing/2014/main" id="{D4B3BF16-BA9E-4A8A-8735-766E91169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253" y="2568356"/>
            <a:ext cx="2930400" cy="1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15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3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15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6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171450" indent="-17145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Larger elements show better interfacial stretching</a:t>
            </a:r>
            <a:r>
              <a:rPr lang="en-US" altLang="en-US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altLang="en-US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5"/>
          <p:cNvSpPr txBox="1">
            <a:spLocks noChangeArrowheads="1"/>
          </p:cNvSpPr>
          <p:nvPr/>
        </p:nvSpPr>
        <p:spPr bwMode="auto">
          <a:xfrm>
            <a:off x="4600122" y="2229921"/>
            <a:ext cx="89489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5</a:t>
            </a:r>
            <a:r>
              <a:rPr lang="en-US" altLang="en-US" sz="750" b="1" dirty="0" smtClean="0">
                <a:cs typeface="Arial" panose="020B0604020202020204" pitchFamily="34" charset="0"/>
              </a:rPr>
              <a:t>b</a:t>
            </a:r>
            <a:r>
              <a:rPr lang="en-US" altLang="en-US" sz="750" dirty="0" smtClean="0">
                <a:cs typeface="Arial" panose="020B0604020202020204" pitchFamily="34" charset="0"/>
              </a:rPr>
              <a:t>. After  one small element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5" name="TextBox 25"/>
          <p:cNvSpPr txBox="1">
            <a:spLocks noChangeArrowheads="1"/>
          </p:cNvSpPr>
          <p:nvPr/>
        </p:nvSpPr>
        <p:spPr bwMode="auto">
          <a:xfrm>
            <a:off x="5495787" y="2229921"/>
            <a:ext cx="894895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5</a:t>
            </a:r>
            <a:r>
              <a:rPr lang="en-US" altLang="en-US" sz="750" b="1" dirty="0" smtClean="0">
                <a:cs typeface="Arial" panose="020B0604020202020204" pitchFamily="34" charset="0"/>
              </a:rPr>
              <a:t>c</a:t>
            </a:r>
            <a:r>
              <a:rPr lang="en-US" altLang="en-US" sz="750" dirty="0" smtClean="0">
                <a:cs typeface="Arial" panose="020B0604020202020204" pitchFamily="34" charset="0"/>
              </a:rPr>
              <a:t>. After one large element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  <p:sp>
        <p:nvSpPr>
          <p:cNvPr id="47" name="TextBox 25">
            <a:extLst>
              <a:ext uri="{FF2B5EF4-FFF2-40B4-BE49-F238E27FC236}">
                <a16:creationId xmlns:a16="http://schemas.microsoft.com/office/drawing/2014/main" id="{58EBF46F-9E27-45E9-BB40-4301F155A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4339" y="3251052"/>
            <a:ext cx="1409783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2a</a:t>
            </a:r>
            <a:r>
              <a:rPr lang="en-US" altLang="en-US" sz="750" dirty="0" smtClean="0">
                <a:cs typeface="Arial" panose="020B0604020202020204" pitchFamily="34" charset="0"/>
              </a:rPr>
              <a:t>. Small mixing </a:t>
            </a:r>
            <a:r>
              <a:rPr lang="en-US" altLang="en-US" sz="750" dirty="0">
                <a:cs typeface="Arial" panose="020B0604020202020204" pitchFamily="34" charset="0"/>
              </a:rPr>
              <a:t>elements</a:t>
            </a:r>
          </a:p>
        </p:txBody>
      </p:sp>
      <p:sp>
        <p:nvSpPr>
          <p:cNvPr id="49" name="TextBox 25">
            <a:extLst>
              <a:ext uri="{FF2B5EF4-FFF2-40B4-BE49-F238E27FC236}">
                <a16:creationId xmlns:a16="http://schemas.microsoft.com/office/drawing/2014/main" id="{58EBF46F-9E27-45E9-BB40-4301F155A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7011" y="4271445"/>
            <a:ext cx="1409783" cy="13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</a:t>
            </a:r>
            <a:r>
              <a:rPr lang="en-US" altLang="en-US" sz="750" b="1" dirty="0" smtClean="0">
                <a:cs typeface="Arial" panose="020B0604020202020204" pitchFamily="34" charset="0"/>
              </a:rPr>
              <a:t>2b</a:t>
            </a:r>
            <a:r>
              <a:rPr lang="en-US" altLang="en-US" sz="750" dirty="0" smtClean="0">
                <a:cs typeface="Arial" panose="020B0604020202020204" pitchFamily="34" charset="0"/>
              </a:rPr>
              <a:t>. Large mixing </a:t>
            </a:r>
            <a:r>
              <a:rPr lang="en-US" altLang="en-US" sz="750" dirty="0">
                <a:cs typeface="Arial" panose="020B0604020202020204" pitchFamily="34" charset="0"/>
              </a:rPr>
              <a:t>elements</a:t>
            </a:r>
          </a:p>
        </p:txBody>
      </p:sp>
      <p:sp>
        <p:nvSpPr>
          <p:cNvPr id="51" name="TextBox 25">
            <a:extLst>
              <a:ext uri="{FF2B5EF4-FFF2-40B4-BE49-F238E27FC236}">
                <a16:creationId xmlns:a16="http://schemas.microsoft.com/office/drawing/2014/main" id="{58EBF46F-9E27-45E9-BB40-4301F155A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854" y="4283390"/>
            <a:ext cx="1409783" cy="25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9047" tIns="9524" rIns="19047" bIns="952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5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750" b="1" dirty="0">
                <a:cs typeface="Arial" panose="020B0604020202020204" pitchFamily="34" charset="0"/>
              </a:rPr>
              <a:t>Figure 1</a:t>
            </a:r>
            <a:r>
              <a:rPr lang="en-US" altLang="en-US" sz="750" dirty="0" smtClean="0">
                <a:cs typeface="Arial" panose="020B0604020202020204" pitchFamily="34" charset="0"/>
              </a:rPr>
              <a:t>. Cut model of typical reactor structure</a:t>
            </a:r>
            <a:endParaRPr lang="en-US" altLang="en-US" sz="75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75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</Words>
  <Application>Microsoft Office PowerPoint</Application>
  <PresentationFormat>A4-Papier (210 x 297 mm)</PresentationFormat>
  <Paragraphs>37</Paragraphs>
  <Slides>1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Cambria</vt:lpstr>
      <vt:lpstr>Cambria Math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2020-09-18T11:45:59Z</dcterms:modified>
</cp:coreProperties>
</file>