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42803750" cx="30275200"/>
  <p:notesSz cx="6797675" cy="99282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6" roundtripDataSignature="AMtx7mj+QChJu3sm6yGph2d51+gRXgL4n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533520" y="764280"/>
            <a:ext cx="6704640" cy="37713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5" name="Google Shape;5;n"/>
          <p:cNvSpPr txBox="1"/>
          <p:nvPr>
            <p:ph idx="3"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6" name="Google Shape;6;n"/>
          <p:cNvSpPr txBox="1"/>
          <p:nvPr>
            <p:ph idx="10"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/>
          <p:nvPr>
            <p:ph idx="2" type="sldImg"/>
          </p:nvPr>
        </p:nvSpPr>
        <p:spPr>
          <a:xfrm>
            <a:off x="2082960" y="744480"/>
            <a:ext cx="2628720" cy="371952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2" name="Google Shape;62;p1:notes"/>
          <p:cNvSpPr txBox="1"/>
          <p:nvPr>
            <p:ph idx="1" type="body"/>
          </p:nvPr>
        </p:nvSpPr>
        <p:spPr>
          <a:xfrm>
            <a:off x="679320" y="4716360"/>
            <a:ext cx="5435640" cy="446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:notes"/>
          <p:cNvSpPr/>
          <p:nvPr/>
        </p:nvSpPr>
        <p:spPr>
          <a:xfrm>
            <a:off x="3849840" y="9429840"/>
            <a:ext cx="2943000" cy="49356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1513440" y="1707840"/>
            <a:ext cx="27247321" cy="71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1513440" y="10015920"/>
            <a:ext cx="27247321" cy="11841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1513440" y="22982759"/>
            <a:ext cx="27247321" cy="11841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/>
          <p:nvPr>
            <p:ph type="title"/>
          </p:nvPr>
        </p:nvSpPr>
        <p:spPr>
          <a:xfrm>
            <a:off x="1513440" y="1707840"/>
            <a:ext cx="27247321" cy="71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3"/>
          <p:cNvSpPr txBox="1"/>
          <p:nvPr>
            <p:ph idx="1" type="body"/>
          </p:nvPr>
        </p:nvSpPr>
        <p:spPr>
          <a:xfrm>
            <a:off x="1513440" y="10015920"/>
            <a:ext cx="13296600" cy="11841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3"/>
          <p:cNvSpPr txBox="1"/>
          <p:nvPr>
            <p:ph idx="2" type="body"/>
          </p:nvPr>
        </p:nvSpPr>
        <p:spPr>
          <a:xfrm>
            <a:off x="15475320" y="10015920"/>
            <a:ext cx="13296600" cy="11841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3" type="body"/>
          </p:nvPr>
        </p:nvSpPr>
        <p:spPr>
          <a:xfrm>
            <a:off x="1513440" y="22982759"/>
            <a:ext cx="13296600" cy="11841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4" type="body"/>
          </p:nvPr>
        </p:nvSpPr>
        <p:spPr>
          <a:xfrm>
            <a:off x="15475320" y="22982759"/>
            <a:ext cx="13296600" cy="11841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"/>
          <p:cNvSpPr txBox="1"/>
          <p:nvPr>
            <p:ph type="title"/>
          </p:nvPr>
        </p:nvSpPr>
        <p:spPr>
          <a:xfrm>
            <a:off x="1513440" y="1707840"/>
            <a:ext cx="27247321" cy="71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4"/>
          <p:cNvSpPr txBox="1"/>
          <p:nvPr>
            <p:ph idx="1" type="body"/>
          </p:nvPr>
        </p:nvSpPr>
        <p:spPr>
          <a:xfrm>
            <a:off x="1513440" y="10015920"/>
            <a:ext cx="8773560" cy="11841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4"/>
          <p:cNvSpPr txBox="1"/>
          <p:nvPr>
            <p:ph idx="2" type="body"/>
          </p:nvPr>
        </p:nvSpPr>
        <p:spPr>
          <a:xfrm>
            <a:off x="10726200" y="10015920"/>
            <a:ext cx="8773560" cy="11841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3" type="body"/>
          </p:nvPr>
        </p:nvSpPr>
        <p:spPr>
          <a:xfrm>
            <a:off x="19938600" y="10015920"/>
            <a:ext cx="8773560" cy="11841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4" type="body"/>
          </p:nvPr>
        </p:nvSpPr>
        <p:spPr>
          <a:xfrm>
            <a:off x="1513440" y="22982759"/>
            <a:ext cx="8773560" cy="11841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5" type="body"/>
          </p:nvPr>
        </p:nvSpPr>
        <p:spPr>
          <a:xfrm>
            <a:off x="10726200" y="22982759"/>
            <a:ext cx="8773560" cy="11841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6" type="body"/>
          </p:nvPr>
        </p:nvSpPr>
        <p:spPr>
          <a:xfrm>
            <a:off x="19938600" y="22982759"/>
            <a:ext cx="8773560" cy="11841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/>
          <p:nvPr>
            <p:ph type="title"/>
          </p:nvPr>
        </p:nvSpPr>
        <p:spPr>
          <a:xfrm>
            <a:off x="1513440" y="1707840"/>
            <a:ext cx="27247321" cy="71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4"/>
          <p:cNvSpPr txBox="1"/>
          <p:nvPr>
            <p:ph idx="1" type="subTitle"/>
          </p:nvPr>
        </p:nvSpPr>
        <p:spPr>
          <a:xfrm>
            <a:off x="1513440" y="10015920"/>
            <a:ext cx="27247321" cy="2482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/>
          <p:nvPr>
            <p:ph type="title"/>
          </p:nvPr>
        </p:nvSpPr>
        <p:spPr>
          <a:xfrm>
            <a:off x="1513440" y="1707840"/>
            <a:ext cx="27247321" cy="71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1" type="body"/>
          </p:nvPr>
        </p:nvSpPr>
        <p:spPr>
          <a:xfrm>
            <a:off x="1513440" y="10015920"/>
            <a:ext cx="27247321" cy="248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1513440" y="1707840"/>
            <a:ext cx="27247321" cy="71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6"/>
          <p:cNvSpPr txBox="1"/>
          <p:nvPr>
            <p:ph idx="1" type="body"/>
          </p:nvPr>
        </p:nvSpPr>
        <p:spPr>
          <a:xfrm>
            <a:off x="1513440" y="10015920"/>
            <a:ext cx="13296600" cy="248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6"/>
          <p:cNvSpPr txBox="1"/>
          <p:nvPr>
            <p:ph idx="2" type="body"/>
          </p:nvPr>
        </p:nvSpPr>
        <p:spPr>
          <a:xfrm>
            <a:off x="15475320" y="10015920"/>
            <a:ext cx="13296600" cy="248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7"/>
          <p:cNvSpPr txBox="1"/>
          <p:nvPr>
            <p:ph type="title"/>
          </p:nvPr>
        </p:nvSpPr>
        <p:spPr>
          <a:xfrm>
            <a:off x="1513440" y="1707840"/>
            <a:ext cx="27247321" cy="71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/>
          <p:nvPr>
            <p:ph idx="1" type="subTitle"/>
          </p:nvPr>
        </p:nvSpPr>
        <p:spPr>
          <a:xfrm>
            <a:off x="1513440" y="1707840"/>
            <a:ext cx="27247321" cy="331343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 txBox="1"/>
          <p:nvPr>
            <p:ph type="title"/>
          </p:nvPr>
        </p:nvSpPr>
        <p:spPr>
          <a:xfrm>
            <a:off x="1513440" y="1707840"/>
            <a:ext cx="27247321" cy="71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9"/>
          <p:cNvSpPr txBox="1"/>
          <p:nvPr>
            <p:ph idx="1" type="body"/>
          </p:nvPr>
        </p:nvSpPr>
        <p:spPr>
          <a:xfrm>
            <a:off x="1513440" y="10015920"/>
            <a:ext cx="13296600" cy="11841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2" type="body"/>
          </p:nvPr>
        </p:nvSpPr>
        <p:spPr>
          <a:xfrm>
            <a:off x="15475320" y="10015920"/>
            <a:ext cx="13296600" cy="248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3" type="body"/>
          </p:nvPr>
        </p:nvSpPr>
        <p:spPr>
          <a:xfrm>
            <a:off x="1513440" y="22982759"/>
            <a:ext cx="13296600" cy="11841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/>
          <p:nvPr>
            <p:ph type="title"/>
          </p:nvPr>
        </p:nvSpPr>
        <p:spPr>
          <a:xfrm>
            <a:off x="1513440" y="1707840"/>
            <a:ext cx="27247321" cy="71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" type="body"/>
          </p:nvPr>
        </p:nvSpPr>
        <p:spPr>
          <a:xfrm>
            <a:off x="1513440" y="10015920"/>
            <a:ext cx="13296600" cy="248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2" type="body"/>
          </p:nvPr>
        </p:nvSpPr>
        <p:spPr>
          <a:xfrm>
            <a:off x="15475320" y="10015920"/>
            <a:ext cx="13296600" cy="11841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3" type="body"/>
          </p:nvPr>
        </p:nvSpPr>
        <p:spPr>
          <a:xfrm>
            <a:off x="15475320" y="22982759"/>
            <a:ext cx="13296600" cy="11841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/>
          <p:nvPr>
            <p:ph type="title"/>
          </p:nvPr>
        </p:nvSpPr>
        <p:spPr>
          <a:xfrm>
            <a:off x="1513440" y="1707840"/>
            <a:ext cx="27247321" cy="71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1"/>
          <p:cNvSpPr txBox="1"/>
          <p:nvPr>
            <p:ph idx="1" type="body"/>
          </p:nvPr>
        </p:nvSpPr>
        <p:spPr>
          <a:xfrm>
            <a:off x="1513440" y="10015920"/>
            <a:ext cx="13296600" cy="11841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2" type="body"/>
          </p:nvPr>
        </p:nvSpPr>
        <p:spPr>
          <a:xfrm>
            <a:off x="15475320" y="10015920"/>
            <a:ext cx="13296600" cy="11841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3" type="body"/>
          </p:nvPr>
        </p:nvSpPr>
        <p:spPr>
          <a:xfrm>
            <a:off x="1513440" y="22982759"/>
            <a:ext cx="27247321" cy="11841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1513440" y="1707840"/>
            <a:ext cx="27247321" cy="71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1513440" y="10015920"/>
            <a:ext cx="27247321" cy="248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0" Type="http://schemas.openxmlformats.org/officeDocument/2006/relationships/image" Target="../media/image17.png"/><Relationship Id="rId11" Type="http://schemas.openxmlformats.org/officeDocument/2006/relationships/image" Target="../media/image6.png"/><Relationship Id="rId10" Type="http://schemas.openxmlformats.org/officeDocument/2006/relationships/image" Target="../media/image12.png"/><Relationship Id="rId13" Type="http://schemas.openxmlformats.org/officeDocument/2006/relationships/image" Target="../media/image8.png"/><Relationship Id="rId1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10.png"/><Relationship Id="rId9" Type="http://schemas.openxmlformats.org/officeDocument/2006/relationships/image" Target="../media/image18.png"/><Relationship Id="rId15" Type="http://schemas.openxmlformats.org/officeDocument/2006/relationships/image" Target="../media/image2.png"/><Relationship Id="rId14" Type="http://schemas.openxmlformats.org/officeDocument/2006/relationships/image" Target="../media/image4.png"/><Relationship Id="rId17" Type="http://schemas.openxmlformats.org/officeDocument/2006/relationships/image" Target="../media/image13.png"/><Relationship Id="rId16" Type="http://schemas.openxmlformats.org/officeDocument/2006/relationships/image" Target="../media/image9.png"/><Relationship Id="rId5" Type="http://schemas.openxmlformats.org/officeDocument/2006/relationships/image" Target="../media/image1.png"/><Relationship Id="rId19" Type="http://schemas.openxmlformats.org/officeDocument/2006/relationships/image" Target="../media/image11.png"/><Relationship Id="rId6" Type="http://schemas.openxmlformats.org/officeDocument/2006/relationships/image" Target="../media/image16.png"/><Relationship Id="rId18" Type="http://schemas.openxmlformats.org/officeDocument/2006/relationships/image" Target="../media/image7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12000" y="24393025"/>
            <a:ext cx="8891150" cy="5511156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"/>
          <p:cNvSpPr/>
          <p:nvPr/>
        </p:nvSpPr>
        <p:spPr>
          <a:xfrm>
            <a:off x="900000" y="865450"/>
            <a:ext cx="28463700" cy="40322400"/>
          </a:xfrm>
          <a:prstGeom prst="rect">
            <a:avLst/>
          </a:prstGeom>
          <a:noFill/>
          <a:ln cap="flat" cmpd="sng" w="255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67" name="Google Shape;67;p1"/>
          <p:cNvSpPr/>
          <p:nvPr/>
        </p:nvSpPr>
        <p:spPr>
          <a:xfrm>
            <a:off x="900000" y="865445"/>
            <a:ext cx="28463700" cy="2951700"/>
          </a:xfrm>
          <a:prstGeom prst="rect">
            <a:avLst/>
          </a:prstGeom>
          <a:noFill/>
          <a:ln cap="flat" cmpd="sng" w="255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8" name="Google Shape;68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84763" y="23133125"/>
            <a:ext cx="14760574" cy="780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887800" y="31795325"/>
            <a:ext cx="9646100" cy="5714125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"/>
          <p:cNvSpPr/>
          <p:nvPr/>
        </p:nvSpPr>
        <p:spPr>
          <a:xfrm>
            <a:off x="16992000" y="29880000"/>
            <a:ext cx="11553900" cy="71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62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1162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                                      </a:t>
            </a:r>
            <a:endParaRPr b="0" i="0" sz="1162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/>
          <p:nvPr/>
        </p:nvSpPr>
        <p:spPr>
          <a:xfrm>
            <a:off x="1571760" y="1141560"/>
            <a:ext cx="27131401" cy="3500280"/>
          </a:xfrm>
          <a:prstGeom prst="rect">
            <a:avLst/>
          </a:prstGeom>
          <a:noFill/>
          <a:ln>
            <a:noFill/>
          </a:ln>
        </p:spPr>
        <p:txBody>
          <a:bodyPr anchorCtr="0" anchor="t" bIns="43550" lIns="87100" spcFirstLastPara="1" rIns="87100" wrap="square" tIns="4355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latin typeface="Calibri"/>
                <a:ea typeface="Calibri"/>
                <a:cs typeface="Calibri"/>
                <a:sym typeface="Calibri"/>
              </a:rPr>
              <a:t>Nanoscale Heat Transport Model for Microelecronic Device Design</a:t>
            </a:r>
            <a:endParaRPr b="0" i="0" sz="72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A. Beardo</a:t>
            </a:r>
            <a:r>
              <a:rPr b="0" baseline="30000" i="0" lang="en-US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b="0" i="0" lang="en-US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L. Sendra</a:t>
            </a:r>
            <a:r>
              <a:rPr b="0" baseline="30000" i="0" lang="en-US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b="0" i="0" lang="en-US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J. Camacho</a:t>
            </a:r>
            <a:r>
              <a:rPr b="0" baseline="30000" i="0" lang="en-US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b="0" i="0" lang="en-US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J. Bafaluy</a:t>
            </a:r>
            <a:r>
              <a:rPr b="0" baseline="30000" i="0" lang="en-US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b="0" i="0" lang="en-US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F. X. Alvarez</a:t>
            </a:r>
            <a:r>
              <a:rPr b="0" baseline="30000" i="0" lang="en-US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b="0" i="0" lang="en-US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endParaRPr b="0" i="0" sz="4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911160" lvl="0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Universitat Autònoma de Barcelona, Physics Department, Bellaterra 08193, Spain</a:t>
            </a:r>
            <a:endParaRPr b="0" i="0" sz="4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"/>
          <p:cNvSpPr/>
          <p:nvPr/>
        </p:nvSpPr>
        <p:spPr>
          <a:xfrm>
            <a:off x="1020200" y="37407275"/>
            <a:ext cx="28234818" cy="3780594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t" bIns="42100" lIns="84225" spcFirstLastPara="1" rIns="84225" wrap="square" tIns="421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latin typeface="Calibri"/>
                <a:ea typeface="Calibri"/>
                <a:cs typeface="Calibri"/>
                <a:sym typeface="Calibri"/>
              </a:rPr>
              <a:t>    </a:t>
            </a:r>
            <a:r>
              <a:rPr b="1" i="0" lang="en-US" sz="4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REFERENCES</a:t>
            </a:r>
            <a:r>
              <a:rPr b="0" i="0" lang="en-US" sz="4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b="0" i="0" sz="4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>
                <a:latin typeface="Calibri"/>
                <a:ea typeface="Calibri"/>
                <a:cs typeface="Calibri"/>
                <a:sym typeface="Calibri"/>
              </a:rPr>
              <a:t>1. </a:t>
            </a:r>
            <a:r>
              <a:rPr lang="en-US" sz="3800">
                <a:latin typeface="Calibri"/>
                <a:ea typeface="Calibri"/>
                <a:cs typeface="Calibri"/>
                <a:sym typeface="Calibri"/>
              </a:rPr>
              <a:t>M.M. Waldrop. The chips are down for Moore’s law. Nature, 10.1038/530144a (2016).</a:t>
            </a:r>
            <a:endParaRPr sz="3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>
                <a:latin typeface="Calibri"/>
                <a:ea typeface="Calibri"/>
                <a:cs typeface="Calibri"/>
                <a:sym typeface="Calibri"/>
              </a:rPr>
              <a:t>2. </a:t>
            </a:r>
            <a:r>
              <a:rPr b="0" i="0" lang="en-US" sz="3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P. Torres, et. al. Emergence of hydrodynamic heat transport in semiconductors at the nanoscale. Physical Rev</a:t>
            </a:r>
            <a:r>
              <a:rPr lang="en-US" sz="3800"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b="0" i="0" lang="en-US" sz="3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Materials 2</a:t>
            </a:r>
            <a:r>
              <a:rPr lang="en-US" sz="3800">
                <a:latin typeface="Calibri"/>
                <a:ea typeface="Calibri"/>
                <a:cs typeface="Calibri"/>
                <a:sym typeface="Calibri"/>
              </a:rPr>
              <a:t>7, </a:t>
            </a:r>
            <a:r>
              <a:rPr b="0" i="0" lang="en-US" sz="3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076001</a:t>
            </a:r>
            <a:r>
              <a:rPr lang="en-US" sz="3800"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b="0" i="0" lang="en-US" sz="3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2018)</a:t>
            </a:r>
            <a:endParaRPr b="0" i="0" sz="3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b="0" i="0" lang="en-US" sz="3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A. Ziabari</a:t>
            </a:r>
            <a:r>
              <a:rPr lang="en-US" sz="3800">
                <a:latin typeface="Calibri"/>
                <a:ea typeface="Calibri"/>
                <a:cs typeface="Calibri"/>
                <a:sym typeface="Calibri"/>
              </a:rPr>
              <a:t>, et. al. </a:t>
            </a:r>
            <a:r>
              <a:rPr b="0" i="0" lang="en-US" sz="3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Full-field thermal imaging of quasiballistic crosstalk reduction in nanoscale devices. Nature Com</a:t>
            </a:r>
            <a:r>
              <a:rPr b="0" i="0" lang="en-US" sz="3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munications</a:t>
            </a:r>
            <a:r>
              <a:rPr b="0" i="0" lang="en-US" sz="3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9</a:t>
            </a:r>
            <a:r>
              <a:rPr lang="en-US" sz="380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0" i="0" lang="en-US" sz="3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255</a:t>
            </a:r>
            <a:r>
              <a:rPr lang="en-US" sz="3800"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b="0" i="0" lang="en-US" sz="3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2018)</a:t>
            </a:r>
            <a:endParaRPr sz="3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>
                <a:latin typeface="Calibri"/>
                <a:ea typeface="Calibri"/>
                <a:cs typeface="Calibri"/>
                <a:sym typeface="Calibri"/>
              </a:rPr>
              <a:t>4</a:t>
            </a:r>
            <a:r>
              <a:rPr b="0" i="0" lang="en-US" sz="3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A. Beardo</a:t>
            </a:r>
            <a:r>
              <a:rPr lang="en-US" sz="3800">
                <a:latin typeface="Calibri"/>
                <a:ea typeface="Calibri"/>
                <a:cs typeface="Calibri"/>
                <a:sym typeface="Calibri"/>
              </a:rPr>
              <a:t>, et. al. </a:t>
            </a:r>
            <a:r>
              <a:rPr b="0" i="0" lang="en-US" sz="3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Hydrodynamic Heat Transport in compact and holey Silic</a:t>
            </a:r>
            <a:r>
              <a:rPr lang="en-US" sz="3800">
                <a:latin typeface="Calibri"/>
                <a:ea typeface="Calibri"/>
                <a:cs typeface="Calibri"/>
                <a:sym typeface="Calibri"/>
              </a:rPr>
              <a:t>on </a:t>
            </a:r>
            <a:r>
              <a:rPr b="0" i="0" lang="en-US" sz="3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thin Films. Physical Rev</a:t>
            </a:r>
            <a:r>
              <a:rPr lang="en-US" sz="3800"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b="0" i="0" lang="en-US" sz="3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Applied 11, 034003 (2019)</a:t>
            </a:r>
            <a:endParaRPr b="0" i="0" sz="3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>
                <a:latin typeface="Calibri"/>
                <a:ea typeface="Calibri"/>
                <a:cs typeface="Calibri"/>
                <a:sym typeface="Calibri"/>
              </a:rPr>
              <a:t>5</a:t>
            </a:r>
            <a:r>
              <a:rPr b="0" i="0" lang="en-US" sz="3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A. Beardo</a:t>
            </a:r>
            <a:r>
              <a:rPr lang="en-US" sz="3800">
                <a:latin typeface="Calibri"/>
                <a:ea typeface="Calibri"/>
                <a:cs typeface="Calibri"/>
                <a:sym typeface="Calibri"/>
              </a:rPr>
              <a:t>, et. al. </a:t>
            </a:r>
            <a:r>
              <a:rPr b="0" i="0" lang="en-US" sz="3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Phonon hydrodynamics in frequency domain thermoreflectance experiments.</a:t>
            </a:r>
            <a:r>
              <a:rPr lang="en-US" sz="3800"/>
              <a:t> </a:t>
            </a:r>
            <a:r>
              <a:rPr lang="en-US" sz="3800">
                <a:latin typeface="Calibri"/>
                <a:ea typeface="Calibri"/>
                <a:cs typeface="Calibri"/>
                <a:sym typeface="Calibri"/>
              </a:rPr>
              <a:t>Physical Rev. B 101, 075303 (2020)</a:t>
            </a:r>
            <a:endParaRPr b="0" i="0" sz="3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"/>
          <p:cNvSpPr/>
          <p:nvPr/>
        </p:nvSpPr>
        <p:spPr>
          <a:xfrm>
            <a:off x="1380925" y="3992650"/>
            <a:ext cx="27477600" cy="44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000"/>
              <a:t>Heat management has became a bottleneck in electronic engineering because of the large amount of energy released by current devices due to its extreme level of miniaturization [1]. This is a very important limitation to achieve, for example, terahertz clock-rates in computing and it is related to the limited success in obtaining high-performance thermoelectric devices.</a:t>
            </a:r>
            <a:endParaRPr sz="4000"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700"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000"/>
              <a:t>We present the COMSOL implementation of the hydrodynamic heat transport equation (generalization of Fourier law) for semiconductors [2-5] with </a:t>
            </a:r>
            <a:r>
              <a:rPr i="1" lang="en-US" sz="4000"/>
              <a:t>ab initio</a:t>
            </a:r>
            <a:r>
              <a:rPr lang="en-US" sz="4000"/>
              <a:t> calculated parameters, along with the appropriate boundary conditions for free surfaces and interfaces. </a:t>
            </a:r>
            <a:endParaRPr sz="4000"/>
          </a:p>
        </p:txBody>
      </p:sp>
      <p:pic>
        <p:nvPicPr>
          <p:cNvPr id="74" name="Google Shape;74;p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96056" y="10150525"/>
            <a:ext cx="12918407" cy="9221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4771675" y="10150525"/>
            <a:ext cx="12669676" cy="9221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7701175" y="9378250"/>
            <a:ext cx="1612823" cy="10182925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"/>
          <p:cNvSpPr txBox="1"/>
          <p:nvPr/>
        </p:nvSpPr>
        <p:spPr>
          <a:xfrm>
            <a:off x="7158350" y="8684650"/>
            <a:ext cx="19164300" cy="12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900"/>
              <a:t>NANO HEATERS ON TOP OF A SEMICONDUCTOR SUBSTRATE</a:t>
            </a:r>
            <a:endParaRPr b="1" sz="3900"/>
          </a:p>
        </p:txBody>
      </p:sp>
      <p:sp>
        <p:nvSpPr>
          <p:cNvPr id="78" name="Google Shape;78;p1"/>
          <p:cNvSpPr txBox="1"/>
          <p:nvPr/>
        </p:nvSpPr>
        <p:spPr>
          <a:xfrm>
            <a:off x="4369113" y="9454450"/>
            <a:ext cx="10477500" cy="12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500"/>
              <a:t>Hydrodynamic Heat Transport (KCM)</a:t>
            </a:r>
            <a:endParaRPr i="1" sz="3500"/>
          </a:p>
        </p:txBody>
      </p:sp>
      <p:sp>
        <p:nvSpPr>
          <p:cNvPr id="79" name="Google Shape;79;p1"/>
          <p:cNvSpPr txBox="1"/>
          <p:nvPr/>
        </p:nvSpPr>
        <p:spPr>
          <a:xfrm>
            <a:off x="18694721" y="9454450"/>
            <a:ext cx="6865800" cy="12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500"/>
              <a:t>Fourier Heat Transport</a:t>
            </a:r>
            <a:endParaRPr i="1" sz="3500"/>
          </a:p>
        </p:txBody>
      </p:sp>
      <p:sp>
        <p:nvSpPr>
          <p:cNvPr id="80" name="Google Shape;80;p1"/>
          <p:cNvSpPr txBox="1"/>
          <p:nvPr/>
        </p:nvSpPr>
        <p:spPr>
          <a:xfrm>
            <a:off x="15190500" y="18159950"/>
            <a:ext cx="3951300" cy="8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/>
              <a:t>Silicon substrate</a:t>
            </a:r>
            <a:endParaRPr b="1" sz="3500"/>
          </a:p>
        </p:txBody>
      </p:sp>
      <p:sp>
        <p:nvSpPr>
          <p:cNvPr id="81" name="Google Shape;81;p1"/>
          <p:cNvSpPr txBox="1"/>
          <p:nvPr/>
        </p:nvSpPr>
        <p:spPr>
          <a:xfrm>
            <a:off x="1703100" y="18236150"/>
            <a:ext cx="3951300" cy="8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/>
              <a:t>Silicon substrate</a:t>
            </a:r>
            <a:endParaRPr b="1" sz="3500"/>
          </a:p>
        </p:txBody>
      </p:sp>
      <p:sp>
        <p:nvSpPr>
          <p:cNvPr id="82" name="Google Shape;82;p1"/>
          <p:cNvSpPr txBox="1"/>
          <p:nvPr/>
        </p:nvSpPr>
        <p:spPr>
          <a:xfrm>
            <a:off x="1015050" y="22339750"/>
            <a:ext cx="18138000" cy="12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3900">
                <a:solidFill>
                  <a:schemeClr val="dk1"/>
                </a:solidFill>
              </a:rPr>
              <a:t>BOUNDARY CONDITIONS FOR COMPLEX NANOSCALE GEOMETRIES</a:t>
            </a:r>
            <a:endParaRPr b="1" sz="39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3900">
                <a:solidFill>
                  <a:schemeClr val="dk1"/>
                </a:solidFill>
              </a:rPr>
              <a:t>FOR THERMOELECTRIC APPLICATIONS</a:t>
            </a:r>
            <a:endParaRPr b="1" sz="3900">
              <a:solidFill>
                <a:schemeClr val="dk1"/>
              </a:solidFill>
            </a:endParaRPr>
          </a:p>
        </p:txBody>
      </p:sp>
      <p:pic>
        <p:nvPicPr>
          <p:cNvPr id="83" name="Google Shape;83;p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9488150" y="29795613"/>
            <a:ext cx="9370500" cy="8102272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"/>
          <p:cNvSpPr txBox="1"/>
          <p:nvPr/>
        </p:nvSpPr>
        <p:spPr>
          <a:xfrm>
            <a:off x="19457700" y="22355700"/>
            <a:ext cx="10477500" cy="16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900"/>
              <a:t>THERMAL RESPONSE UNDER A FREQUENCY MODULATED LASER EXCITATION (UP TO 200MHz) [5]</a:t>
            </a:r>
            <a:endParaRPr b="1" sz="3900"/>
          </a:p>
        </p:txBody>
      </p:sp>
      <p:sp>
        <p:nvSpPr>
          <p:cNvPr id="85" name="Google Shape;85;p1"/>
          <p:cNvSpPr txBox="1"/>
          <p:nvPr/>
        </p:nvSpPr>
        <p:spPr>
          <a:xfrm>
            <a:off x="26302850" y="24525300"/>
            <a:ext cx="3086100" cy="11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>
                <a:solidFill>
                  <a:srgbClr val="0000FF"/>
                </a:solidFill>
              </a:rPr>
              <a:t>Laser Power Density</a:t>
            </a:r>
            <a:endParaRPr sz="2700">
              <a:solidFill>
                <a:srgbClr val="0000FF"/>
              </a:solidFill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5873750" y="29298900"/>
            <a:ext cx="21945600" cy="25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00"/>
              <a:t> </a:t>
            </a:r>
            <a:endParaRPr sz="3900"/>
          </a:p>
        </p:txBody>
      </p:sp>
      <p:pic>
        <p:nvPicPr>
          <p:cNvPr id="87" name="Google Shape;87;p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3960774" y="27708424"/>
            <a:ext cx="573900" cy="645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1369974" y="27708424"/>
            <a:ext cx="573900" cy="645908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"/>
          <p:cNvSpPr txBox="1"/>
          <p:nvPr/>
        </p:nvSpPr>
        <p:spPr>
          <a:xfrm>
            <a:off x="1017300" y="31060200"/>
            <a:ext cx="18623400" cy="12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solidFill>
                  <a:schemeClr val="dk1"/>
                </a:solidFill>
              </a:rPr>
              <a:t>HEAT FLUX REDUCTION CLOSE TO THE BOUNDARIES IN Si THIN FILMS [4]</a:t>
            </a:r>
            <a:endParaRPr b="1" sz="600"/>
          </a:p>
        </p:txBody>
      </p:sp>
      <p:sp>
        <p:nvSpPr>
          <p:cNvPr id="90" name="Google Shape;90;p1"/>
          <p:cNvSpPr txBox="1"/>
          <p:nvPr/>
        </p:nvSpPr>
        <p:spPr>
          <a:xfrm>
            <a:off x="1381100" y="19564350"/>
            <a:ext cx="27477600" cy="25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00"/>
              <a:t>N</a:t>
            </a:r>
            <a:r>
              <a:rPr lang="en-US" sz="3700"/>
              <a:t>ormalized stationary heat flux (</a:t>
            </a:r>
            <a:r>
              <a:rPr b="1" lang="en-US" sz="3700"/>
              <a:t>q</a:t>
            </a:r>
            <a:r>
              <a:rPr lang="en-US" sz="3700"/>
              <a:t>) profile according to the hydrodynamic heat transport model (left) and the Fourier model (right) if a fixed energy density is introduced in the gold nanostructures. The Fourier model predicts an isotropic substrate thermal response, whereas the hydrodynamic model predicts a larger heat flux in the downward direction. This </a:t>
            </a:r>
            <a:r>
              <a:rPr lang="en-US" sz="3700"/>
              <a:t>refinement</a:t>
            </a:r>
            <a:r>
              <a:rPr lang="en-US" sz="3700"/>
              <a:t> of the substrate heat conduction allows accurate predictions of the resulting local temperature (</a:t>
            </a:r>
            <a:r>
              <a:rPr i="1" lang="en-US" sz="3700"/>
              <a:t>T</a:t>
            </a:r>
            <a:r>
              <a:rPr lang="en-US" sz="3700"/>
              <a:t>) map [2,3].</a:t>
            </a:r>
            <a:endParaRPr sz="4200"/>
          </a:p>
        </p:txBody>
      </p:sp>
      <p:sp>
        <p:nvSpPr>
          <p:cNvPr id="91" name="Google Shape;91;p1"/>
          <p:cNvSpPr txBox="1"/>
          <p:nvPr/>
        </p:nvSpPr>
        <p:spPr>
          <a:xfrm rot="5400000">
            <a:off x="16125200" y="26849075"/>
            <a:ext cx="37719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/>
              <a:t>Normalized Heat Flux</a:t>
            </a:r>
            <a:endParaRPr sz="2800"/>
          </a:p>
        </p:txBody>
      </p:sp>
      <p:pic>
        <p:nvPicPr>
          <p:cNvPr id="92" name="Google Shape;92;p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320225" y="25415025"/>
            <a:ext cx="3951300" cy="743316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 txBox="1"/>
          <p:nvPr/>
        </p:nvSpPr>
        <p:spPr>
          <a:xfrm>
            <a:off x="2247900" y="24460200"/>
            <a:ext cx="6039600" cy="8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Free Surfaces with arbitrary shape</a:t>
            </a:r>
            <a:endParaRPr sz="3000"/>
          </a:p>
        </p:txBody>
      </p:sp>
      <p:pic>
        <p:nvPicPr>
          <p:cNvPr id="94" name="Google Shape;94;p1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5569150" y="18544062"/>
            <a:ext cx="8637900" cy="680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10968029" y="17718586"/>
            <a:ext cx="2934231" cy="64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4074429" y="17794786"/>
            <a:ext cx="2934231" cy="64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24017475" y="18642375"/>
            <a:ext cx="3086100" cy="645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8" name="Google Shape;98;p1"/>
          <p:cNvCxnSpPr/>
          <p:nvPr/>
        </p:nvCxnSpPr>
        <p:spPr>
          <a:xfrm rot="10800000">
            <a:off x="18516600" y="12306300"/>
            <a:ext cx="838200" cy="8001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9" name="Google Shape;99;p1"/>
          <p:cNvCxnSpPr/>
          <p:nvPr/>
        </p:nvCxnSpPr>
        <p:spPr>
          <a:xfrm rot="10800000">
            <a:off x="7810550" y="25793625"/>
            <a:ext cx="1138500" cy="6465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0" name="Google Shape;100;p1"/>
          <p:cNvSpPr txBox="1"/>
          <p:nvPr/>
        </p:nvSpPr>
        <p:spPr>
          <a:xfrm>
            <a:off x="2552700" y="10210800"/>
            <a:ext cx="5672400" cy="68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Metal-semiconductor Interface</a:t>
            </a:r>
            <a:endParaRPr sz="3000"/>
          </a:p>
        </p:txBody>
      </p:sp>
      <p:sp>
        <p:nvSpPr>
          <p:cNvPr id="101" name="Google Shape;101;p1"/>
          <p:cNvSpPr txBox="1"/>
          <p:nvPr/>
        </p:nvSpPr>
        <p:spPr>
          <a:xfrm>
            <a:off x="15430500" y="10210800"/>
            <a:ext cx="5672400" cy="68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Metal-semiconductor Interface</a:t>
            </a:r>
            <a:endParaRPr sz="3000"/>
          </a:p>
        </p:txBody>
      </p:sp>
      <p:sp>
        <p:nvSpPr>
          <p:cNvPr id="102" name="Google Shape;102;p1"/>
          <p:cNvSpPr txBox="1"/>
          <p:nvPr/>
        </p:nvSpPr>
        <p:spPr>
          <a:xfrm>
            <a:off x="15325100" y="17276400"/>
            <a:ext cx="3951300" cy="68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FFFFFF"/>
                </a:solidFill>
              </a:rPr>
              <a:t>Heat Flux streamlines</a:t>
            </a:r>
            <a:endParaRPr sz="3000">
              <a:solidFill>
                <a:srgbClr val="FFFFFF"/>
              </a:solidFill>
            </a:endParaRPr>
          </a:p>
        </p:txBody>
      </p:sp>
      <p:sp>
        <p:nvSpPr>
          <p:cNvPr id="103" name="Google Shape;103;p1"/>
          <p:cNvSpPr txBox="1"/>
          <p:nvPr/>
        </p:nvSpPr>
        <p:spPr>
          <a:xfrm>
            <a:off x="1609100" y="17352600"/>
            <a:ext cx="3951300" cy="68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FFFFFF"/>
                </a:solidFill>
              </a:rPr>
              <a:t>Heat Flux streamlines</a:t>
            </a:r>
            <a:endParaRPr sz="3000">
              <a:solidFill>
                <a:srgbClr val="FFFFFF"/>
              </a:solidFill>
            </a:endParaRPr>
          </a:p>
        </p:txBody>
      </p:sp>
      <p:sp>
        <p:nvSpPr>
          <p:cNvPr id="104" name="Google Shape;104;p1"/>
          <p:cNvSpPr txBox="1"/>
          <p:nvPr/>
        </p:nvSpPr>
        <p:spPr>
          <a:xfrm>
            <a:off x="20193225" y="12079850"/>
            <a:ext cx="2639100" cy="14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/>
              <a:t>Metallic </a:t>
            </a:r>
            <a:endParaRPr b="1" sz="35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/>
              <a:t>Heater </a:t>
            </a:r>
            <a:r>
              <a:rPr b="1" lang="en-US" sz="3500">
                <a:solidFill>
                  <a:schemeClr val="dk1"/>
                </a:solidFill>
              </a:rPr>
              <a:t>(𝜞)</a:t>
            </a:r>
            <a:endParaRPr b="1" sz="3500"/>
          </a:p>
        </p:txBody>
      </p:sp>
      <p:sp>
        <p:nvSpPr>
          <p:cNvPr id="105" name="Google Shape;105;p1"/>
          <p:cNvSpPr txBox="1"/>
          <p:nvPr/>
        </p:nvSpPr>
        <p:spPr>
          <a:xfrm>
            <a:off x="20969050" y="30000850"/>
            <a:ext cx="7734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Phase lag between excitation and temperature oscillations</a:t>
            </a:r>
            <a:endParaRPr sz="3000"/>
          </a:p>
        </p:txBody>
      </p:sp>
      <p:pic>
        <p:nvPicPr>
          <p:cNvPr id="106" name="Google Shape;106;p1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15886675" y="10860725"/>
            <a:ext cx="4328725" cy="599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16364250" y="11643125"/>
            <a:ext cx="3086048" cy="599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2038650" y="12100325"/>
            <a:ext cx="3086048" cy="5995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9" name="Google Shape;109;p1"/>
          <p:cNvCxnSpPr/>
          <p:nvPr/>
        </p:nvCxnSpPr>
        <p:spPr>
          <a:xfrm rot="10800000">
            <a:off x="5334000" y="12458700"/>
            <a:ext cx="914400" cy="7239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10" name="Google Shape;110;p1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1550700" y="10852725"/>
            <a:ext cx="7092425" cy="108542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1" name="Google Shape;111;p1"/>
          <p:cNvCxnSpPr/>
          <p:nvPr/>
        </p:nvCxnSpPr>
        <p:spPr>
          <a:xfrm flipH="1">
            <a:off x="14630400" y="26631900"/>
            <a:ext cx="38100" cy="14478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2" name="Google Shape;112;p1"/>
          <p:cNvSpPr txBox="1"/>
          <p:nvPr/>
        </p:nvSpPr>
        <p:spPr>
          <a:xfrm>
            <a:off x="12403225" y="28188150"/>
            <a:ext cx="3512100" cy="19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Isothermal surfaces</a:t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OR</a:t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periodic boundary</a:t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conditions</a:t>
            </a:r>
            <a:endParaRPr sz="3000"/>
          </a:p>
        </p:txBody>
      </p:sp>
      <p:cxnSp>
        <p:nvCxnSpPr>
          <p:cNvPr id="113" name="Google Shape;113;p1"/>
          <p:cNvCxnSpPr/>
          <p:nvPr/>
        </p:nvCxnSpPr>
        <p:spPr>
          <a:xfrm flipH="1" rot="10800000">
            <a:off x="7713025" y="29565600"/>
            <a:ext cx="4555200" cy="10377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4" name="Google Shape;114;p1"/>
          <p:cNvCxnSpPr/>
          <p:nvPr/>
        </p:nvCxnSpPr>
        <p:spPr>
          <a:xfrm>
            <a:off x="22240271" y="11120700"/>
            <a:ext cx="2639100" cy="426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15" name="Google Shape;115;p1"/>
          <p:cNvCxnSpPr/>
          <p:nvPr/>
        </p:nvCxnSpPr>
        <p:spPr>
          <a:xfrm>
            <a:off x="9057671" y="11044500"/>
            <a:ext cx="2639100" cy="426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16" name="Google Shape;116;p1"/>
          <p:cNvSpPr txBox="1"/>
          <p:nvPr/>
        </p:nvSpPr>
        <p:spPr>
          <a:xfrm>
            <a:off x="9791700" y="10439400"/>
            <a:ext cx="2934300" cy="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/>
              <a:t>200nm</a:t>
            </a:r>
            <a:endParaRPr sz="2900"/>
          </a:p>
        </p:txBody>
      </p:sp>
      <p:sp>
        <p:nvSpPr>
          <p:cNvPr id="117" name="Google Shape;117;p1"/>
          <p:cNvSpPr txBox="1"/>
          <p:nvPr/>
        </p:nvSpPr>
        <p:spPr>
          <a:xfrm>
            <a:off x="22974300" y="10439400"/>
            <a:ext cx="21945600" cy="25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/>
              <a:t>200nm</a:t>
            </a:r>
            <a:endParaRPr sz="2900"/>
          </a:p>
        </p:txBody>
      </p:sp>
      <p:sp>
        <p:nvSpPr>
          <p:cNvPr id="118" name="Google Shape;118;p1"/>
          <p:cNvSpPr txBox="1"/>
          <p:nvPr/>
        </p:nvSpPr>
        <p:spPr>
          <a:xfrm>
            <a:off x="7010625" y="11927450"/>
            <a:ext cx="2639100" cy="14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/>
              <a:t>Metallic </a:t>
            </a:r>
            <a:endParaRPr b="1" sz="35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/>
              <a:t>Heater </a:t>
            </a:r>
            <a:r>
              <a:rPr b="1" lang="en-US" sz="3500">
                <a:solidFill>
                  <a:schemeClr val="dk1"/>
                </a:solidFill>
              </a:rPr>
              <a:t>(𝜞)</a:t>
            </a:r>
            <a:endParaRPr b="1" sz="3500"/>
          </a:p>
        </p:txBody>
      </p:sp>
      <p:pic>
        <p:nvPicPr>
          <p:cNvPr id="119" name="Google Shape;119;p1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4069350" y="26324261"/>
            <a:ext cx="2639100" cy="965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 rot="-5400000">
            <a:off x="9982525" y="34096474"/>
            <a:ext cx="2368350" cy="54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>
            <a:off x="961400" y="31946225"/>
            <a:ext cx="9968800" cy="55632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"/>
          <p:cNvSpPr/>
          <p:nvPr/>
        </p:nvSpPr>
        <p:spPr>
          <a:xfrm>
            <a:off x="1104900" y="31965900"/>
            <a:ext cx="573900" cy="822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2012-02-06T09:32:21Z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Custom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</vt:i4>
  </property>
</Properties>
</file>