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m4a" ContentType="audio/mp4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tags/tag4.xml" ContentType="application/vnd.openxmlformats-officedocument.presentationml.tags+xml"/>
  <Override PartName="/ppt/notesSlides/notesSlide6.xml" ContentType="application/vnd.openxmlformats-officedocument.presentationml.notesSlide+xml"/>
  <Override PartName="/ppt/tags/tag5.xml" ContentType="application/vnd.openxmlformats-officedocument.presentationml.tags+xml"/>
  <Override PartName="/ppt/notesSlides/notesSlide7.xml" ContentType="application/vnd.openxmlformats-officedocument.presentationml.notesSlide+xml"/>
  <Override PartName="/ppt/tags/tag6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73" r:id="rId3"/>
    <p:sldId id="272" r:id="rId4"/>
    <p:sldId id="274" r:id="rId5"/>
    <p:sldId id="276" r:id="rId6"/>
    <p:sldId id="275" r:id="rId7"/>
    <p:sldId id="278" r:id="rId8"/>
    <p:sldId id="279" r:id="rId9"/>
    <p:sldId id="280" r:id="rId10"/>
    <p:sldId id="281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650"/>
    <p:restoredTop sz="72407"/>
  </p:normalViewPr>
  <p:slideViewPr>
    <p:cSldViewPr snapToGrid="0">
      <p:cViewPr varScale="1">
        <p:scale>
          <a:sx n="93" d="100"/>
          <a:sy n="93" d="100"/>
        </p:scale>
        <p:origin x="624" y="2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D9388E-8B5B-A647-9FE0-A1380AAD45DD}" type="datetimeFigureOut">
              <a:rPr lang="fr-FR" smtClean="0"/>
              <a:t>09/10/2020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FDD969-AC0B-404E-986D-06B0FDE2B3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0212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FDD969-AC0B-404E-986D-06B0FDE2B39E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21465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FDD969-AC0B-404E-986D-06B0FDE2B39E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78116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FDD969-AC0B-404E-986D-06B0FDE2B39E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32707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FDD969-AC0B-404E-986D-06B0FDE2B39E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09261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FDD969-AC0B-404E-986D-06B0FDE2B39E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41604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FDD969-AC0B-404E-986D-06B0FDE2B39E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4765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FDD969-AC0B-404E-986D-06B0FDE2B39E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38523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FDD969-AC0B-404E-986D-06B0FDE2B39E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81983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FDD969-AC0B-404E-986D-06B0FDE2B39E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53497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FDD969-AC0B-404E-986D-06B0FDE2B39E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937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F7FA944-49F3-4454-9795-1F8E1CBEE5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6ADAE4BB-2FEA-41E6-BD1B-8336589985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7A4E705-1320-456E-8D5B-E8D02C7359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85165-B7C9-0346-8441-FE722DAD8647}" type="datetime1">
              <a:rPr lang="fr-FR" altLang="zh-CN" smtClean="0"/>
              <a:t>09/10/2020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E19EC9B-82AA-4D06-825C-20FFA98639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E47F71E-C6D7-47EF-94E2-CA29B8092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D62B-BC61-4CCC-AED7-545391E7F544}" type="slidenum">
              <a:rPr lang="zh-CN" altLang="en-US" smtClean="0"/>
              <a:t>‹N°›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5160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2C2B763-9AD4-47C8-B01A-E69F579805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C4F73B9-3D7C-43EC-905F-44331E3E27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C82EC91-6DBC-4453-B041-EC0E6BCB0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7BAA3-F843-9140-BAC7-D0EB7523CE8C}" type="datetime1">
              <a:rPr lang="fr-FR" altLang="zh-CN" smtClean="0"/>
              <a:t>09/10/2020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8E09752-9A1F-40F9-9CB4-913591453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F81230C-CD43-4D14-A074-5B2403357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D62B-BC61-4CCC-AED7-545391E7F544}" type="slidenum">
              <a:rPr lang="zh-CN" altLang="en-US" smtClean="0"/>
              <a:t>‹N°›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3639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AA3AAB5A-9E22-4A50-91AF-7E542CC29A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2D1CC320-D6B8-485F-A735-2D1CA2C449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4D97F06-662C-44B9-8FC3-211C27588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F4BBD-B804-3D4D-A9D1-DB0AFAF4CA30}" type="datetime1">
              <a:rPr lang="fr-FR" altLang="zh-CN" smtClean="0"/>
              <a:t>09/10/2020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20597C7-C012-47B7-9118-DFBF541C9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FA2F200-4104-4825-B9E4-E4A40B379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D62B-BC61-4CCC-AED7-545391E7F544}" type="slidenum">
              <a:rPr lang="zh-CN" altLang="en-US" smtClean="0"/>
              <a:t>‹N°›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2895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72AB3D6-A94F-457D-BF18-59E88A420E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6CEBE69-052B-4CA8-8C4E-FBFCF957AE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C4F4864-3ECF-4CB6-8A34-3165994E4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D6A1F-3678-4A49-98D4-BB59E3CB2757}" type="datetime1">
              <a:rPr lang="fr-FR" altLang="zh-CN" smtClean="0"/>
              <a:t>09/10/2020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CB04072-6A5F-4F1D-A0EB-87215F9EED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708DFB6-8ACF-48D4-B554-F8B29062D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D62B-BC61-4CCC-AED7-545391E7F544}" type="slidenum">
              <a:rPr lang="zh-CN" altLang="en-US" smtClean="0"/>
              <a:t>‹N°›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8189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85C1F08-B33B-4394-969E-90C3AFF6C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418D866-607F-41FA-AEEF-3DDD7699C7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A59A49A-5524-4FC7-AA93-D0F5A2970F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9A1EF-85EA-604B-A260-4268F48D5EB7}" type="datetime1">
              <a:rPr lang="fr-FR" altLang="zh-CN" smtClean="0"/>
              <a:t>09/10/2020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E494BB0-F8C5-4563-ACDD-B70142472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1D767A1-324A-45B0-A357-77AF1610B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D62B-BC61-4CCC-AED7-545391E7F544}" type="slidenum">
              <a:rPr lang="zh-CN" altLang="en-US" smtClean="0"/>
              <a:t>‹N°›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7229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EC41A0F-7A92-46B4-ADF9-133757310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0DF0872-97ED-4AEC-B78F-740E7EEBCA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09837916-5FD0-48D7-9125-548CB7A4AA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31BE474-442A-470E-8D02-C461C8A6A0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FC1B8-8755-5D43-906C-D3495FBCFF0C}" type="datetime1">
              <a:rPr lang="fr-FR" altLang="zh-CN" smtClean="0"/>
              <a:t>09/10/2020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17BCF2E-9879-4F7F-B9E8-AB696A584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54BB344-7E5C-4377-BCC8-BE0818BDC8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D62B-BC61-4CCC-AED7-545391E7F544}" type="slidenum">
              <a:rPr lang="zh-CN" altLang="en-US" smtClean="0"/>
              <a:t>‹N°›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1248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AE3F071-A2C8-4919-AE2C-523D90755F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8156A46-1E8B-4186-86C0-C8681D9639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CFCF2D25-231D-495A-949C-A4CCBC3E56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7E01E2B9-D100-47E1-A034-E5CDE07711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AC1E28CD-4342-46D8-B697-A03E293AA1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B6D08CA0-6173-47FF-8A1B-9731FE26B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6FE6-6C48-C248-997F-74A6F30E51B3}" type="datetime1">
              <a:rPr lang="fr-FR" altLang="zh-CN" smtClean="0"/>
              <a:t>09/10/2020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F7A42CA5-7B39-4CA0-92E9-7615D448F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BB29DF8B-B21D-49C5-A490-FBF618B46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D62B-BC61-4CCC-AED7-545391E7F544}" type="slidenum">
              <a:rPr lang="zh-CN" altLang="en-US" smtClean="0"/>
              <a:t>‹N°›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4310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EEB1FED-F0AC-4D63-BF53-9BDE6EEAB5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FD2ADCB5-CB8E-4420-A874-FAB276C42C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41B2C-67B7-9141-8588-D67C2ED9F96F}" type="datetime1">
              <a:rPr lang="fr-FR" altLang="zh-CN" smtClean="0"/>
              <a:t>09/10/2020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F22E63E2-7458-41F6-8690-71605EEC60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7D506E2C-E838-465C-98D7-FA756B2F61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D62B-BC61-4CCC-AED7-545391E7F544}" type="slidenum">
              <a:rPr lang="zh-CN" altLang="en-US" smtClean="0"/>
              <a:t>‹N°›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1379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B4C792BD-1F99-468B-BF1B-6809234B89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AFE1F-5AF4-B14E-8F26-8C95249388CB}" type="datetime1">
              <a:rPr lang="fr-FR" altLang="zh-CN" smtClean="0"/>
              <a:t>09/10/2020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99C7CE3-187A-4E89-B9FD-D0827694E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B3CC6D4-2938-4B8A-B7F6-8221E910E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D62B-BC61-4CCC-AED7-545391E7F544}" type="slidenum">
              <a:rPr lang="zh-CN" altLang="en-US" smtClean="0"/>
              <a:t>‹N°›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8829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6B3CD1F-40BD-4330-B9AB-B3BF79341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51E3DCE-DBDC-46F2-851F-42E1089D01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4B4A349-D936-4A07-8089-A2EC5F5BA1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BA6B268-AAB7-4850-831F-8831D567E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9FC23-CAD0-D145-B8F0-B18CE8B176E3}" type="datetime1">
              <a:rPr lang="fr-FR" altLang="zh-CN" smtClean="0"/>
              <a:t>09/10/2020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0EC9023-3DD7-4CC6-9935-CA4864BD0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98455AA-682A-426C-9B04-2C71725275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D62B-BC61-4CCC-AED7-545391E7F544}" type="slidenum">
              <a:rPr lang="zh-CN" altLang="en-US" smtClean="0"/>
              <a:t>‹N°›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0843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1B3AFBC-1A8F-4AE1-BF90-A8E5B1611F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BDE7AADB-8BBF-4C46-8A2B-DA14D5B42D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5A37AA08-7E9A-42A4-9CAA-0E8B9190AC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8944E6B-4A13-4619-AF22-54959AF51B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F75B6-0D2B-564A-85C7-AC9643857545}" type="datetime1">
              <a:rPr lang="fr-FR" altLang="zh-CN" smtClean="0"/>
              <a:t>09/10/2020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D79D8C3-0F17-476D-B528-9E31BE2AC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1AD5330-AD82-4FD8-B299-FBE91E7AB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D62B-BC61-4CCC-AED7-545391E7F544}" type="slidenum">
              <a:rPr lang="zh-CN" altLang="en-US" smtClean="0"/>
              <a:t>‹N°›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07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F7B4DFA2-F8D0-44F6-BE8E-990F5D548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B7261C6-7DF4-4A03-B271-BED68112C8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514250A-0C66-486D-8C03-D21B09F368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41DD22-6A80-B74A-BAAD-2EA4250D6C75}" type="datetime1">
              <a:rPr lang="fr-FR" altLang="zh-CN" smtClean="0"/>
              <a:t>09/10/2020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B1D7A8A-25D7-433B-869D-8ADE9B8CEA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8D9281E-CBE5-47B6-BBD4-9A0AC889C8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99D62B-BC61-4CCC-AED7-545391E7F544}" type="slidenum">
              <a:rPr lang="zh-CN" altLang="en-US" smtClean="0"/>
              <a:t>‹N°›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2603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jpeg"/><Relationship Id="rId12" Type="http://schemas.openxmlformats.org/officeDocument/2006/relationships/image" Target="../media/image8.jpeg"/><Relationship Id="rId2" Type="http://schemas.openxmlformats.org/officeDocument/2006/relationships/audio" Target="../media/media1.m4a"/><Relationship Id="rId16" Type="http://schemas.openxmlformats.org/officeDocument/2006/relationships/image" Target="../media/image12.png"/><Relationship Id="rId1" Type="http://schemas.microsoft.com/office/2007/relationships/media" Target="../media/media1.m4a"/><Relationship Id="rId6" Type="http://schemas.openxmlformats.org/officeDocument/2006/relationships/image" Target="../media/image2.jpeg"/><Relationship Id="rId11" Type="http://schemas.openxmlformats.org/officeDocument/2006/relationships/image" Target="../media/image7.jpeg"/><Relationship Id="rId5" Type="http://schemas.openxmlformats.org/officeDocument/2006/relationships/image" Target="../media/image1.png"/><Relationship Id="rId15" Type="http://schemas.openxmlformats.org/officeDocument/2006/relationships/image" Target="../media/image11.jpeg"/><Relationship Id="rId10" Type="http://schemas.openxmlformats.org/officeDocument/2006/relationships/image" Target="../media/image6.jpe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5.png"/><Relationship Id="rId1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0.png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6" Type="http://schemas.openxmlformats.org/officeDocument/2006/relationships/image" Target="../media/image1.png"/><Relationship Id="rId5" Type="http://schemas.openxmlformats.org/officeDocument/2006/relationships/image" Target="../media/image2.jpeg"/><Relationship Id="rId4" Type="http://schemas.openxmlformats.org/officeDocument/2006/relationships/notesSlide" Target="../notesSlides/notesSlide10.xml"/><Relationship Id="rId9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0.png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1.png"/><Relationship Id="rId5" Type="http://schemas.openxmlformats.org/officeDocument/2006/relationships/image" Target="../media/image2.jpeg"/><Relationship Id="rId4" Type="http://schemas.openxmlformats.org/officeDocument/2006/relationships/notesSlide" Target="../notesSlides/notesSlide2.xml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audio" Target="../media/media3.m4a"/><Relationship Id="rId7" Type="http://schemas.openxmlformats.org/officeDocument/2006/relationships/image" Target="../media/image14.tiff"/><Relationship Id="rId12" Type="http://schemas.openxmlformats.org/officeDocument/2006/relationships/image" Target="../media/image12.png"/><Relationship Id="rId2" Type="http://schemas.microsoft.com/office/2007/relationships/media" Target="../media/media3.m4a"/><Relationship Id="rId1" Type="http://schemas.openxmlformats.org/officeDocument/2006/relationships/tags" Target="../tags/tag1.xml"/><Relationship Id="rId6" Type="http://schemas.openxmlformats.org/officeDocument/2006/relationships/image" Target="../media/image13.tiff"/><Relationship Id="rId11" Type="http://schemas.openxmlformats.org/officeDocument/2006/relationships/image" Target="../media/image11.jpeg"/><Relationship Id="rId5" Type="http://schemas.openxmlformats.org/officeDocument/2006/relationships/notesSlide" Target="../notesSlides/notesSlide3.xml"/><Relationship Id="rId10" Type="http://schemas.openxmlformats.org/officeDocument/2006/relationships/image" Target="../media/image10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audio" Target="../media/media4.m4a"/><Relationship Id="rId7" Type="http://schemas.openxmlformats.org/officeDocument/2006/relationships/image" Target="../media/image1.png"/><Relationship Id="rId2" Type="http://schemas.microsoft.com/office/2007/relationships/media" Target="../media/media4.m4a"/><Relationship Id="rId1" Type="http://schemas.openxmlformats.org/officeDocument/2006/relationships/tags" Target="../tags/tag2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4.xml"/><Relationship Id="rId10" Type="http://schemas.openxmlformats.org/officeDocument/2006/relationships/image" Target="../media/image12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13" Type="http://schemas.openxmlformats.org/officeDocument/2006/relationships/image" Target="../media/image12.png"/><Relationship Id="rId3" Type="http://schemas.openxmlformats.org/officeDocument/2006/relationships/audio" Target="../media/media5.m4a"/><Relationship Id="rId7" Type="http://schemas.openxmlformats.org/officeDocument/2006/relationships/image" Target="../media/image2.jpeg"/><Relationship Id="rId12" Type="http://schemas.openxmlformats.org/officeDocument/2006/relationships/image" Target="../media/image17.png"/><Relationship Id="rId2" Type="http://schemas.microsoft.com/office/2007/relationships/media" Target="../media/media5.m4a"/><Relationship Id="rId1" Type="http://schemas.openxmlformats.org/officeDocument/2006/relationships/tags" Target="../tags/tag3.xml"/><Relationship Id="rId6" Type="http://schemas.openxmlformats.org/officeDocument/2006/relationships/image" Target="../media/image15.png"/><Relationship Id="rId11" Type="http://schemas.openxmlformats.org/officeDocument/2006/relationships/image" Target="../media/image16.png"/><Relationship Id="rId5" Type="http://schemas.openxmlformats.org/officeDocument/2006/relationships/notesSlide" Target="../notesSlides/notesSlide5.xml"/><Relationship Id="rId10" Type="http://schemas.openxmlformats.org/officeDocument/2006/relationships/image" Target="../media/image11.jpe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13" Type="http://schemas.openxmlformats.org/officeDocument/2006/relationships/image" Target="../media/image20.png"/><Relationship Id="rId18" Type="http://schemas.openxmlformats.org/officeDocument/2006/relationships/image" Target="../media/image25.png"/><Relationship Id="rId3" Type="http://schemas.openxmlformats.org/officeDocument/2006/relationships/audio" Target="../media/media6.m4a"/><Relationship Id="rId7" Type="http://schemas.openxmlformats.org/officeDocument/2006/relationships/image" Target="../media/image2.jpeg"/><Relationship Id="rId12" Type="http://schemas.openxmlformats.org/officeDocument/2006/relationships/image" Target="../media/image19.png"/><Relationship Id="rId17" Type="http://schemas.openxmlformats.org/officeDocument/2006/relationships/image" Target="../media/image24.png"/><Relationship Id="rId2" Type="http://schemas.microsoft.com/office/2007/relationships/media" Target="../media/media6.m4a"/><Relationship Id="rId16" Type="http://schemas.openxmlformats.org/officeDocument/2006/relationships/image" Target="../media/image23.png"/><Relationship Id="rId1" Type="http://schemas.openxmlformats.org/officeDocument/2006/relationships/tags" Target="../tags/tag4.xml"/><Relationship Id="rId6" Type="http://schemas.openxmlformats.org/officeDocument/2006/relationships/image" Target="../media/image18.png"/><Relationship Id="rId11" Type="http://schemas.openxmlformats.org/officeDocument/2006/relationships/image" Target="../media/image180.png"/><Relationship Id="rId5" Type="http://schemas.openxmlformats.org/officeDocument/2006/relationships/notesSlide" Target="../notesSlides/notesSlide6.xml"/><Relationship Id="rId15" Type="http://schemas.openxmlformats.org/officeDocument/2006/relationships/image" Target="../media/image22.png"/><Relationship Id="rId10" Type="http://schemas.openxmlformats.org/officeDocument/2006/relationships/image" Target="../media/image11.jpeg"/><Relationship Id="rId19" Type="http://schemas.openxmlformats.org/officeDocument/2006/relationships/image" Target="../media/image12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0.png"/><Relationship Id="rId1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29.png"/><Relationship Id="rId18" Type="http://schemas.openxmlformats.org/officeDocument/2006/relationships/image" Target="../media/image30.png"/><Relationship Id="rId3" Type="http://schemas.openxmlformats.org/officeDocument/2006/relationships/audio" Target="../media/media7.m4a"/><Relationship Id="rId7" Type="http://schemas.openxmlformats.org/officeDocument/2006/relationships/image" Target="../media/image1.png"/><Relationship Id="rId12" Type="http://schemas.openxmlformats.org/officeDocument/2006/relationships/image" Target="../media/image28.png"/><Relationship Id="rId17" Type="http://schemas.openxmlformats.org/officeDocument/2006/relationships/image" Target="../media/image33.png"/><Relationship Id="rId2" Type="http://schemas.microsoft.com/office/2007/relationships/media" Target="../media/media7.m4a"/><Relationship Id="rId16" Type="http://schemas.openxmlformats.org/officeDocument/2006/relationships/image" Target="../media/image32.png"/><Relationship Id="rId1" Type="http://schemas.openxmlformats.org/officeDocument/2006/relationships/tags" Target="../tags/tag5.xml"/><Relationship Id="rId6" Type="http://schemas.openxmlformats.org/officeDocument/2006/relationships/image" Target="../media/image2.jpeg"/><Relationship Id="rId11" Type="http://schemas.openxmlformats.org/officeDocument/2006/relationships/image" Target="../media/image27.png"/><Relationship Id="rId5" Type="http://schemas.openxmlformats.org/officeDocument/2006/relationships/notesSlide" Target="../notesSlides/notesSlide7.xml"/><Relationship Id="rId15" Type="http://schemas.openxmlformats.org/officeDocument/2006/relationships/image" Target="../media/image31.png"/><Relationship Id="rId10" Type="http://schemas.openxmlformats.org/officeDocument/2006/relationships/image" Target="../media/image26.png"/><Relationship Id="rId19" Type="http://schemas.openxmlformats.org/officeDocument/2006/relationships/image" Target="../media/image12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1.jpeg"/><Relationship Id="rId14" Type="http://schemas.openxmlformats.org/officeDocument/2006/relationships/image" Target="../media/image29.tif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2.png"/><Relationship Id="rId3" Type="http://schemas.openxmlformats.org/officeDocument/2006/relationships/audio" Target="../media/media8.m4a"/><Relationship Id="rId7" Type="http://schemas.openxmlformats.org/officeDocument/2006/relationships/image" Target="../media/image1.png"/><Relationship Id="rId12" Type="http://schemas.openxmlformats.org/officeDocument/2006/relationships/image" Target="../media/image33.tiff"/><Relationship Id="rId2" Type="http://schemas.microsoft.com/office/2007/relationships/media" Target="../media/media8.m4a"/><Relationship Id="rId1" Type="http://schemas.openxmlformats.org/officeDocument/2006/relationships/tags" Target="../tags/tag6.xml"/><Relationship Id="rId6" Type="http://schemas.openxmlformats.org/officeDocument/2006/relationships/image" Target="../media/image2.jpeg"/><Relationship Id="rId11" Type="http://schemas.openxmlformats.org/officeDocument/2006/relationships/image" Target="../media/image32.tiff"/><Relationship Id="rId5" Type="http://schemas.openxmlformats.org/officeDocument/2006/relationships/notesSlide" Target="../notesSlides/notesSlide8.xml"/><Relationship Id="rId10" Type="http://schemas.openxmlformats.org/officeDocument/2006/relationships/image" Target="../media/image31.tiff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36.tiff"/><Relationship Id="rId18" Type="http://schemas.openxmlformats.org/officeDocument/2006/relationships/image" Target="../media/image39.png"/><Relationship Id="rId3" Type="http://schemas.openxmlformats.org/officeDocument/2006/relationships/audio" Target="../media/media9.m4a"/><Relationship Id="rId7" Type="http://schemas.openxmlformats.org/officeDocument/2006/relationships/image" Target="../media/image1.png"/><Relationship Id="rId12" Type="http://schemas.openxmlformats.org/officeDocument/2006/relationships/image" Target="../media/image35.tiff"/><Relationship Id="rId17" Type="http://schemas.openxmlformats.org/officeDocument/2006/relationships/image" Target="../media/image38.png"/><Relationship Id="rId2" Type="http://schemas.microsoft.com/office/2007/relationships/media" Target="../media/media9.m4a"/><Relationship Id="rId16" Type="http://schemas.openxmlformats.org/officeDocument/2006/relationships/image" Target="../media/image12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jpeg"/><Relationship Id="rId11" Type="http://schemas.openxmlformats.org/officeDocument/2006/relationships/image" Target="../media/image34.emf"/><Relationship Id="rId5" Type="http://schemas.openxmlformats.org/officeDocument/2006/relationships/notesSlide" Target="../notesSlides/notesSlide9.xml"/><Relationship Id="rId15" Type="http://schemas.openxmlformats.org/officeDocument/2006/relationships/image" Target="../media/image370.png"/><Relationship Id="rId10" Type="http://schemas.openxmlformats.org/officeDocument/2006/relationships/oleObject" Target="../embeddings/oleObject1.bin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1.jpeg"/><Relationship Id="rId14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2748F34-9BD6-43AB-A66B-3F5C7AE5A4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0148" y="938242"/>
            <a:ext cx="10931703" cy="1352895"/>
          </a:xfrm>
        </p:spPr>
        <p:txBody>
          <a:bodyPr>
            <a:noAutofit/>
          </a:bodyPr>
          <a:lstStyle/>
          <a:p>
            <a:pPr algn="l"/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 domain simulation of insulating dielectric materials with non-instantaneous polarization </a:t>
            </a:r>
            <a:endParaRPr lang="zh-CN" alt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3F06D0F2-A472-4645-B27B-2C7708C047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0148" y="2427179"/>
            <a:ext cx="10723651" cy="3362308"/>
          </a:xfrm>
        </p:spPr>
        <p:txBody>
          <a:bodyPr>
            <a:normAutofit/>
          </a:bodyPr>
          <a:lstStyle/>
          <a:p>
            <a:endParaRPr lang="fr-FR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altLang="zh-CN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Tianbo</a:t>
            </a:r>
            <a:r>
              <a:rPr lang="fr-FR" altLang="zh-CN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ZHOU</a:t>
            </a:r>
            <a:r>
              <a:rPr lang="fr-FR" altLang="zh-CN" u="sng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fr-FR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Pierre BIDAN</a:t>
            </a:r>
            <a:r>
              <a:rPr lang="fr-FR" altLang="zh-CN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fr-FR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Lionel LAUDEBAT</a:t>
            </a:r>
            <a:r>
              <a:rPr lang="fr-FR" altLang="zh-CN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1,2</a:t>
            </a:r>
            <a:r>
              <a:rPr lang="fr-FR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Marie-Laure LOCATELLI</a:t>
            </a:r>
            <a:r>
              <a:rPr lang="fr-FR" altLang="zh-CN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  <a:p>
            <a:endParaRPr lang="fr-FR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1 - LAPLACE, CNRS, INPT, UPS, Toulouse </a:t>
            </a:r>
            <a:r>
              <a:rPr lang="fr-FR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University</a:t>
            </a:r>
            <a:r>
              <a:rPr lang="fr-FR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France</a:t>
            </a:r>
          </a:p>
          <a:p>
            <a:r>
              <a:rPr lang="fr-FR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– Institut National Universitaire Champollion, Albi, France</a:t>
            </a:r>
          </a:p>
          <a:p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age 3" descr="“university paul sabatier”的图片搜索结果">
            <a:extLst>
              <a:ext uri="{FF2B5EF4-FFF2-40B4-BE49-F238E27FC236}">
                <a16:creationId xmlns:a16="http://schemas.microsoft.com/office/drawing/2014/main" id="{8F4AA601-AD60-2743-8996-6543F1AD2CBB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274" y="10274"/>
            <a:ext cx="2428010" cy="91382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 4" descr="“laplace logo”的图片搜索结果">
            <a:extLst>
              <a:ext uri="{FF2B5EF4-FFF2-40B4-BE49-F238E27FC236}">
                <a16:creationId xmlns:a16="http://schemas.microsoft.com/office/drawing/2014/main" id="{C30339C1-8811-D848-8F1D-C5EB2F608EF3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6504" y="0"/>
            <a:ext cx="2405496" cy="93824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" name="Groupe 14">
            <a:extLst>
              <a:ext uri="{FF2B5EF4-FFF2-40B4-BE49-F238E27FC236}">
                <a16:creationId xmlns:a16="http://schemas.microsoft.com/office/drawing/2014/main" id="{C69437D0-18C4-7945-94E7-CC3FACBB9BC8}"/>
              </a:ext>
            </a:extLst>
          </p:cNvPr>
          <p:cNvGrpSpPr>
            <a:grpSpLocks/>
          </p:cNvGrpSpPr>
          <p:nvPr/>
        </p:nvGrpSpPr>
        <p:grpSpPr bwMode="auto">
          <a:xfrm>
            <a:off x="2134393" y="5789487"/>
            <a:ext cx="7923212" cy="671513"/>
            <a:chOff x="759615" y="5018719"/>
            <a:chExt cx="7923207" cy="671512"/>
          </a:xfrm>
        </p:grpSpPr>
        <p:pic>
          <p:nvPicPr>
            <p:cNvPr id="7" name="Image 14">
              <a:extLst>
                <a:ext uri="{FF2B5EF4-FFF2-40B4-BE49-F238E27FC236}">
                  <a16:creationId xmlns:a16="http://schemas.microsoft.com/office/drawing/2014/main" id="{E00FC473-35B5-864F-B3D6-6908FEC7ED3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07327" y="5020306"/>
              <a:ext cx="1004887" cy="669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7BC42196-8664-1D40-A64B-FDDA1CE77FA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80953" y="5018719"/>
              <a:ext cx="1008062" cy="671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Image 10">
              <a:extLst>
                <a:ext uri="{FF2B5EF4-FFF2-40B4-BE49-F238E27FC236}">
                  <a16:creationId xmlns:a16="http://schemas.microsoft.com/office/drawing/2014/main" id="{B5C8B04F-9E38-4E4E-B9FF-E4937489F3C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5145" y="5020306"/>
              <a:ext cx="1009718" cy="669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Image 21">
              <a:extLst>
                <a:ext uri="{FF2B5EF4-FFF2-40B4-BE49-F238E27FC236}">
                  <a16:creationId xmlns:a16="http://schemas.microsoft.com/office/drawing/2014/main" id="{A50C0C6C-4B6C-1F4D-A10D-849BF361BEC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0993" y="5020306"/>
              <a:ext cx="893762" cy="669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23" descr="stiched">
              <a:extLst>
                <a:ext uri="{FF2B5EF4-FFF2-40B4-BE49-F238E27FC236}">
                  <a16:creationId xmlns:a16="http://schemas.microsoft.com/office/drawing/2014/main" id="{254E63D0-E7A0-E847-A634-549ECBAEE04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15" y="5020631"/>
              <a:ext cx="965208" cy="669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24" descr="DSC02913">
              <a:extLst>
                <a:ext uri="{FF2B5EF4-FFF2-40B4-BE49-F238E27FC236}">
                  <a16:creationId xmlns:a16="http://schemas.microsoft.com/office/drawing/2014/main" id="{930BA2DF-45DC-2F41-BBA3-2033B8ABBA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68344" y="5020631"/>
              <a:ext cx="1014478" cy="669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25" descr="chambre-antennes">
              <a:extLst>
                <a:ext uri="{FF2B5EF4-FFF2-40B4-BE49-F238E27FC236}">
                  <a16:creationId xmlns:a16="http://schemas.microsoft.com/office/drawing/2014/main" id="{99EEA58D-84BF-EF49-91F2-9E60211F0B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60885" y="5020631"/>
              <a:ext cx="1090312" cy="669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4" name="Image 3">
            <a:extLst>
              <a:ext uri="{FF2B5EF4-FFF2-40B4-BE49-F238E27FC236}">
                <a16:creationId xmlns:a16="http://schemas.microsoft.com/office/drawing/2014/main" id="{90BB3B59-A484-684B-96E3-B1194E137A9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010" y="136042"/>
            <a:ext cx="2503586" cy="666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age 23">
            <a:extLst>
              <a:ext uri="{FF2B5EF4-FFF2-40B4-BE49-F238E27FC236}">
                <a16:creationId xmlns:a16="http://schemas.microsoft.com/office/drawing/2014/main" id="{7C62B206-DADB-204B-9BCC-49937B5A9706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1596" y="270768"/>
            <a:ext cx="1971101" cy="352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Espace réservé du numéro de diapositive 16">
            <a:extLst>
              <a:ext uri="{FF2B5EF4-FFF2-40B4-BE49-F238E27FC236}">
                <a16:creationId xmlns:a16="http://schemas.microsoft.com/office/drawing/2014/main" id="{6C264810-9A2A-2549-9164-CB8C8A7AB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D62B-BC61-4CCC-AED7-545391E7F544}" type="slidenum">
              <a:rPr lang="zh-CN" altLang="en-US" smtClean="0"/>
              <a:t>1</a:t>
            </a:fld>
            <a:endParaRPr lang="zh-CN" altLang="en-US"/>
          </a:p>
        </p:txBody>
      </p:sp>
      <p:pic>
        <p:nvPicPr>
          <p:cNvPr id="20" name="Audio 19">
            <a:hlinkClick r:id="" action="ppaction://media"/>
            <a:extLst>
              <a:ext uri="{FF2B5EF4-FFF2-40B4-BE49-F238E27FC236}">
                <a16:creationId xmlns:a16="http://schemas.microsoft.com/office/drawing/2014/main" id="{DC325101-1641-E448-80CF-85A858066FE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6"/>
          <a:stretch>
            <a:fillRect/>
          </a:stretch>
        </p:blipFill>
        <p:spPr>
          <a:xfrm>
            <a:off x="11163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485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245"/>
    </mc:Choice>
    <mc:Fallback xmlns="">
      <p:transition spd="slow" advTm="2124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“laplace logo”的图片搜索结果">
            <a:extLst>
              <a:ext uri="{FF2B5EF4-FFF2-40B4-BE49-F238E27FC236}">
                <a16:creationId xmlns:a16="http://schemas.microsoft.com/office/drawing/2014/main" id="{B6AC7576-E945-FE46-A0A4-3FB1F7FEC49F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6504" y="0"/>
            <a:ext cx="2405496" cy="93824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 4" descr="“university paul sabatier”的图片搜索结果">
            <a:extLst>
              <a:ext uri="{FF2B5EF4-FFF2-40B4-BE49-F238E27FC236}">
                <a16:creationId xmlns:a16="http://schemas.microsoft.com/office/drawing/2014/main" id="{CB6F4452-AEAC-2E40-A184-66644B67F6C3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420"/>
            <a:ext cx="2428010" cy="91382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 3">
            <a:extLst>
              <a:ext uri="{FF2B5EF4-FFF2-40B4-BE49-F238E27FC236}">
                <a16:creationId xmlns:a16="http://schemas.microsoft.com/office/drawing/2014/main" id="{E5B977AA-F65E-0C48-B148-9796C62F3BA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010" y="136042"/>
            <a:ext cx="2503586" cy="666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 23">
            <a:extLst>
              <a:ext uri="{FF2B5EF4-FFF2-40B4-BE49-F238E27FC236}">
                <a16:creationId xmlns:a16="http://schemas.microsoft.com/office/drawing/2014/main" id="{CFECE932-47FD-EF4C-BDBB-543F156EACB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1596" y="270768"/>
            <a:ext cx="1971101" cy="352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1DB75725-E7FE-8645-B95B-0C7053BE0D42}"/>
              </a:ext>
            </a:extLst>
          </p:cNvPr>
          <p:cNvSpPr txBox="1">
            <a:spLocks/>
          </p:cNvSpPr>
          <p:nvPr/>
        </p:nvSpPr>
        <p:spPr>
          <a:xfrm>
            <a:off x="838200" y="66677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  <a:endParaRPr lang="en-US" sz="18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5BC317BB-1628-D341-AB52-8BA6127B9851}"/>
              </a:ext>
            </a:extLst>
          </p:cNvPr>
          <p:cNvCxnSpPr/>
          <p:nvPr/>
        </p:nvCxnSpPr>
        <p:spPr>
          <a:xfrm>
            <a:off x="838200" y="1838380"/>
            <a:ext cx="106553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50E70E69-CD0F-0840-A390-6F4DA10A5B3D}"/>
              </a:ext>
            </a:extLst>
          </p:cNvPr>
          <p:cNvSpPr txBox="1"/>
          <p:nvPr/>
        </p:nvSpPr>
        <p:spPr>
          <a:xfrm>
            <a:off x="838200" y="2120900"/>
            <a:ext cx="106553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solution for the simulation in time domain considering the non-instantaneous polarization (dielectric relaxation)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Applied for all types of excitation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Examples demonstrated in a basic geometry under different excitations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Other models such as Cole-Cole, Cole-Davidson or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Havriliak-Negami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can be integrated in the future </a:t>
            </a:r>
          </a:p>
        </p:txBody>
      </p:sp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DCDF1C51-A720-6D46-9E0E-C2EEF36EA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D62B-BC61-4CCC-AED7-545391E7F544}" type="slidenum">
              <a:rPr lang="zh-CN" altLang="en-US" smtClean="0"/>
              <a:t>10</a:t>
            </a:fld>
            <a:endParaRPr lang="zh-CN" altLang="en-US"/>
          </a:p>
        </p:txBody>
      </p:sp>
      <p:pic>
        <p:nvPicPr>
          <p:cNvPr id="24" name="Audio 23">
            <a:hlinkClick r:id="" action="ppaction://media"/>
            <a:extLst>
              <a:ext uri="{FF2B5EF4-FFF2-40B4-BE49-F238E27FC236}">
                <a16:creationId xmlns:a16="http://schemas.microsoft.com/office/drawing/2014/main" id="{B4959014-3DE2-B247-8888-AC2DD080CA1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1163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35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174"/>
    </mc:Choice>
    <mc:Fallback xmlns="">
      <p:transition spd="slow" advTm="3517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F6D33E7-BF3E-1849-94D1-64E875C18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66777"/>
            <a:ext cx="10515600" cy="1325563"/>
          </a:xfrm>
        </p:spPr>
        <p:txBody>
          <a:bodyPr>
            <a:normAutofit/>
          </a:bodyPr>
          <a:lstStyle/>
          <a:p>
            <a:r>
              <a:rPr lang="fr-FR" sz="36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Sommaire</a:t>
            </a:r>
            <a:endParaRPr lang="en-US" sz="18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DC9B0832-CB37-A144-97FB-7E62931A06D0}"/>
              </a:ext>
            </a:extLst>
          </p:cNvPr>
          <p:cNvSpPr txBox="1"/>
          <p:nvPr/>
        </p:nvSpPr>
        <p:spPr>
          <a:xfrm>
            <a:off x="838200" y="2265692"/>
            <a:ext cx="106553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Debye model in time domain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model in COMSOL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Simulation examples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</a:p>
        </p:txBody>
      </p:sp>
      <p:pic>
        <p:nvPicPr>
          <p:cNvPr id="30" name="Image 29" descr="“laplace logo”的图片搜索结果">
            <a:extLst>
              <a:ext uri="{FF2B5EF4-FFF2-40B4-BE49-F238E27FC236}">
                <a16:creationId xmlns:a16="http://schemas.microsoft.com/office/drawing/2014/main" id="{C97A41A1-AA59-C144-AF1E-841B1B832310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6504" y="0"/>
            <a:ext cx="2405496" cy="938242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Image 30" descr="“university paul sabatier”的图片搜索结果">
            <a:extLst>
              <a:ext uri="{FF2B5EF4-FFF2-40B4-BE49-F238E27FC236}">
                <a16:creationId xmlns:a16="http://schemas.microsoft.com/office/drawing/2014/main" id="{FB82B33C-3DF2-6B4D-A963-0B905687DA06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420"/>
            <a:ext cx="2428010" cy="913822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Image 3">
            <a:extLst>
              <a:ext uri="{FF2B5EF4-FFF2-40B4-BE49-F238E27FC236}">
                <a16:creationId xmlns:a16="http://schemas.microsoft.com/office/drawing/2014/main" id="{9ECADA7C-D6D6-7045-8508-FBF9D7A1597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010" y="136042"/>
            <a:ext cx="2503586" cy="666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Image 23">
            <a:extLst>
              <a:ext uri="{FF2B5EF4-FFF2-40B4-BE49-F238E27FC236}">
                <a16:creationId xmlns:a16="http://schemas.microsoft.com/office/drawing/2014/main" id="{F1A7EE6C-1BE9-F94D-BC19-A09C04DCF01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1596" y="270768"/>
            <a:ext cx="1971101" cy="352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BC64396A-7AD7-DF48-8C69-F8D29F288419}"/>
              </a:ext>
            </a:extLst>
          </p:cNvPr>
          <p:cNvCxnSpPr/>
          <p:nvPr/>
        </p:nvCxnSpPr>
        <p:spPr>
          <a:xfrm>
            <a:off x="838200" y="1838380"/>
            <a:ext cx="106553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FB471540-5024-004E-A98E-3D7245410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D62B-BC61-4CCC-AED7-545391E7F544}" type="slidenum">
              <a:rPr lang="zh-CN" altLang="en-US" smtClean="0"/>
              <a:t>2</a:t>
            </a:fld>
            <a:endParaRPr lang="zh-CN" altLang="en-US"/>
          </a:p>
        </p:txBody>
      </p:sp>
      <p:pic>
        <p:nvPicPr>
          <p:cNvPr id="8" name="Audio 7">
            <a:hlinkClick r:id="" action="ppaction://media"/>
            <a:extLst>
              <a:ext uri="{FF2B5EF4-FFF2-40B4-BE49-F238E27FC236}">
                <a16:creationId xmlns:a16="http://schemas.microsoft.com/office/drawing/2014/main" id="{C10259F5-A4E5-7647-97FC-732657413D6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1163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834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05"/>
    </mc:Choice>
    <mc:Fallback xmlns="">
      <p:transition spd="slow" advTm="2320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ECD14499-82D0-E64E-9574-C2D0A8C7639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89433" y="2548582"/>
            <a:ext cx="3741956" cy="3169656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BF6D33E7-BF3E-1849-94D1-64E875C18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66777"/>
            <a:ext cx="10515600" cy="1325563"/>
          </a:xfrm>
        </p:spPr>
        <p:txBody>
          <a:bodyPr>
            <a:normAutofit/>
          </a:bodyPr>
          <a:lstStyle/>
          <a:p>
            <a:r>
              <a:rPr lang="fr-FR" sz="36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br>
              <a:rPr lang="fr-FR" sz="36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Theory of polarization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87ECEAA-2C6E-0246-A928-1524D6D45C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426011"/>
            <a:ext cx="10515600" cy="431989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AutoNum type="arabicParenBoth"/>
            </a:pP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Kao K 2004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Dielectric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Phenomena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Solids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Emphasis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on Physical Concepts of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Electronic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Processes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(San Diego, CA: Elsevier) </a:t>
            </a:r>
            <a:endParaRPr lang="fr-FR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AutoNum type="arabicParenBoth"/>
            </a:pPr>
            <a:endParaRPr lang="fr-FR" sz="1100" dirty="0">
              <a:latin typeface="Times" pitchFamily="2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9E43103-98E0-AE4E-9C7E-FE5B38A6254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00553" y="2158904"/>
            <a:ext cx="2388880" cy="1831475"/>
          </a:xfrm>
          <a:prstGeom prst="rect">
            <a:avLst/>
          </a:prstGeom>
        </p:spPr>
      </p:pic>
      <p:sp>
        <p:nvSpPr>
          <p:cNvPr id="29" name="ZoneTexte 28">
            <a:extLst>
              <a:ext uri="{FF2B5EF4-FFF2-40B4-BE49-F238E27FC236}">
                <a16:creationId xmlns:a16="http://schemas.microsoft.com/office/drawing/2014/main" id="{DC9B0832-CB37-A144-97FB-7E62931A06D0}"/>
              </a:ext>
            </a:extLst>
          </p:cNvPr>
          <p:cNvSpPr txBox="1"/>
          <p:nvPr/>
        </p:nvSpPr>
        <p:spPr>
          <a:xfrm>
            <a:off x="838200" y="2265692"/>
            <a:ext cx="36105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dielectric medium is polarized under the influence of the applied field E</a:t>
            </a:r>
          </a:p>
        </p:txBody>
      </p:sp>
      <p:pic>
        <p:nvPicPr>
          <p:cNvPr id="30" name="Image 29" descr="“laplace logo”的图片搜索结果">
            <a:extLst>
              <a:ext uri="{FF2B5EF4-FFF2-40B4-BE49-F238E27FC236}">
                <a16:creationId xmlns:a16="http://schemas.microsoft.com/office/drawing/2014/main" id="{C97A41A1-AA59-C144-AF1E-841B1B832310}"/>
              </a:ext>
            </a:extLst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6504" y="0"/>
            <a:ext cx="2405496" cy="938242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Image 30" descr="“university paul sabatier”的图片搜索结果">
            <a:extLst>
              <a:ext uri="{FF2B5EF4-FFF2-40B4-BE49-F238E27FC236}">
                <a16:creationId xmlns:a16="http://schemas.microsoft.com/office/drawing/2014/main" id="{FB82B33C-3DF2-6B4D-A963-0B905687DA06}"/>
              </a:ext>
            </a:extLst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420"/>
            <a:ext cx="2428010" cy="913822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Image 3">
            <a:extLst>
              <a:ext uri="{FF2B5EF4-FFF2-40B4-BE49-F238E27FC236}">
                <a16:creationId xmlns:a16="http://schemas.microsoft.com/office/drawing/2014/main" id="{9ECADA7C-D6D6-7045-8508-FBF9D7A1597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010" y="136042"/>
            <a:ext cx="2503586" cy="666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Image 23">
            <a:extLst>
              <a:ext uri="{FF2B5EF4-FFF2-40B4-BE49-F238E27FC236}">
                <a16:creationId xmlns:a16="http://schemas.microsoft.com/office/drawing/2014/main" id="{F1A7EE6C-1BE9-F94D-BC19-A09C04DCF01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1596" y="270768"/>
            <a:ext cx="1971101" cy="352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5" name="Connecteur droit 34">
            <a:extLst>
              <a:ext uri="{FF2B5EF4-FFF2-40B4-BE49-F238E27FC236}">
                <a16:creationId xmlns:a16="http://schemas.microsoft.com/office/drawing/2014/main" id="{17DBCCD3-18B0-4742-BBF3-301F54FE8D7B}"/>
              </a:ext>
            </a:extLst>
          </p:cNvPr>
          <p:cNvCxnSpPr/>
          <p:nvPr/>
        </p:nvCxnSpPr>
        <p:spPr>
          <a:xfrm>
            <a:off x="838200" y="1838380"/>
            <a:ext cx="106553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Espace réservé du numéro de diapositive 36">
            <a:extLst>
              <a:ext uri="{FF2B5EF4-FFF2-40B4-BE49-F238E27FC236}">
                <a16:creationId xmlns:a16="http://schemas.microsoft.com/office/drawing/2014/main" id="{0C59D5FE-C257-6E47-A7F4-BD2E60A15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D62B-BC61-4CCC-AED7-545391E7F544}" type="slidenum">
              <a:rPr lang="zh-CN" altLang="en-US" smtClean="0"/>
              <a:t>3</a:t>
            </a:fld>
            <a:endParaRPr lang="zh-CN" altLang="en-US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FF0D2FC-57F7-E643-88AA-5AB4EB36BFF4}"/>
              </a:ext>
            </a:extLst>
          </p:cNvPr>
          <p:cNvSpPr txBox="1"/>
          <p:nvPr/>
        </p:nvSpPr>
        <p:spPr>
          <a:xfrm>
            <a:off x="838200" y="3361314"/>
            <a:ext cx="36105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polarization cannot response instantly to an applied field.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6EE1C11A-5ABE-F34C-A158-1F0C9D14D64F}"/>
              </a:ext>
            </a:extLst>
          </p:cNvPr>
          <p:cNvSpPr txBox="1"/>
          <p:nvPr/>
        </p:nvSpPr>
        <p:spPr>
          <a:xfrm>
            <a:off x="838200" y="4230986"/>
            <a:ext cx="36105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Polarizations can be divided into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instantaneous polarization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non-instantaneous polarization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6E2AA39C-E55A-9647-8B7F-EBA04BD7F426}"/>
              </a:ext>
            </a:extLst>
          </p:cNvPr>
          <p:cNvSpPr txBox="1"/>
          <p:nvPr/>
        </p:nvSpPr>
        <p:spPr>
          <a:xfrm>
            <a:off x="838534" y="5328600"/>
            <a:ext cx="36105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Debye model traits the dipolar polarization</a:t>
            </a:r>
          </a:p>
          <a:p>
            <a:endParaRPr lang="fr-FR" dirty="0"/>
          </a:p>
        </p:txBody>
      </p:sp>
      <p:pic>
        <p:nvPicPr>
          <p:cNvPr id="36" name="Image 35">
            <a:extLst>
              <a:ext uri="{FF2B5EF4-FFF2-40B4-BE49-F238E27FC236}">
                <a16:creationId xmlns:a16="http://schemas.microsoft.com/office/drawing/2014/main" id="{B9C191CC-7EDE-C04B-82B2-D2A98CCE1C1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367" r="47325" b="67461"/>
          <a:stretch/>
        </p:blipFill>
        <p:spPr>
          <a:xfrm>
            <a:off x="5050735" y="4322721"/>
            <a:ext cx="1732821" cy="1031365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6033EEC3-BFDC-6943-9B86-52A90C496211}"/>
              </a:ext>
            </a:extLst>
          </p:cNvPr>
          <p:cNvSpPr/>
          <p:nvPr/>
        </p:nvSpPr>
        <p:spPr>
          <a:xfrm>
            <a:off x="7403122" y="2557374"/>
            <a:ext cx="1793632" cy="10418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5BBC58B-031C-834C-BA5F-B8680E7F52E4}"/>
              </a:ext>
            </a:extLst>
          </p:cNvPr>
          <p:cNvSpPr/>
          <p:nvPr/>
        </p:nvSpPr>
        <p:spPr>
          <a:xfrm>
            <a:off x="7189433" y="5682012"/>
            <a:ext cx="389638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Polarization types of normal dielectric materials under a step­ function electric field </a:t>
            </a:r>
            <a:r>
              <a:rPr lang="fr-FR" sz="1050" baseline="30000" dirty="0">
                <a:latin typeface="Times" pitchFamily="2" charset="0"/>
              </a:rPr>
              <a:t>(1)</a:t>
            </a:r>
            <a:endParaRPr lang="fr-FR" sz="1050" dirty="0">
              <a:effectLst/>
              <a:latin typeface="Times" pitchFamily="2" charset="0"/>
            </a:endParaRPr>
          </a:p>
        </p:txBody>
      </p:sp>
      <p:sp>
        <p:nvSpPr>
          <p:cNvPr id="13" name="Cadre 12">
            <a:extLst>
              <a:ext uri="{FF2B5EF4-FFF2-40B4-BE49-F238E27FC236}">
                <a16:creationId xmlns:a16="http://schemas.microsoft.com/office/drawing/2014/main" id="{4A36CBC1-68FC-604C-8EC1-6049FC14549F}"/>
              </a:ext>
            </a:extLst>
          </p:cNvPr>
          <p:cNvSpPr/>
          <p:nvPr/>
        </p:nvSpPr>
        <p:spPr>
          <a:xfrm>
            <a:off x="7403122" y="4064510"/>
            <a:ext cx="1116625" cy="1412337"/>
          </a:xfrm>
          <a:prstGeom prst="frame">
            <a:avLst>
              <a:gd name="adj1" fmla="val 1575"/>
            </a:avLst>
          </a:prstGeom>
          <a:solidFill>
            <a:srgbClr val="FF0000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4" name="Cadre 33">
            <a:extLst>
              <a:ext uri="{FF2B5EF4-FFF2-40B4-BE49-F238E27FC236}">
                <a16:creationId xmlns:a16="http://schemas.microsoft.com/office/drawing/2014/main" id="{EC52F5A4-7358-BD4A-B626-D3D2C8CE6ABB}"/>
              </a:ext>
            </a:extLst>
          </p:cNvPr>
          <p:cNvSpPr/>
          <p:nvPr/>
        </p:nvSpPr>
        <p:spPr>
          <a:xfrm>
            <a:off x="8519747" y="3009985"/>
            <a:ext cx="2145322" cy="2466862"/>
          </a:xfrm>
          <a:prstGeom prst="frame">
            <a:avLst>
              <a:gd name="adj1" fmla="val 1191"/>
            </a:avLst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3AC5DB8D-509A-AD4B-8122-518797051030}"/>
              </a:ext>
            </a:extLst>
          </p:cNvPr>
          <p:cNvSpPr txBox="1"/>
          <p:nvPr/>
        </p:nvSpPr>
        <p:spPr>
          <a:xfrm>
            <a:off x="8156129" y="2299784"/>
            <a:ext cx="1422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Debye model</a:t>
            </a:r>
          </a:p>
        </p:txBody>
      </p:sp>
      <p:sp>
        <p:nvSpPr>
          <p:cNvPr id="38" name="Cadre 37">
            <a:extLst>
              <a:ext uri="{FF2B5EF4-FFF2-40B4-BE49-F238E27FC236}">
                <a16:creationId xmlns:a16="http://schemas.microsoft.com/office/drawing/2014/main" id="{E393FE25-0FBD-C74A-959D-ED7C7782F760}"/>
              </a:ext>
            </a:extLst>
          </p:cNvPr>
          <p:cNvSpPr/>
          <p:nvPr/>
        </p:nvSpPr>
        <p:spPr>
          <a:xfrm>
            <a:off x="8528659" y="2997555"/>
            <a:ext cx="650130" cy="2466862"/>
          </a:xfrm>
          <a:prstGeom prst="frame">
            <a:avLst>
              <a:gd name="adj1" fmla="val 11358"/>
            </a:avLst>
          </a:prstGeom>
          <a:solidFill>
            <a:schemeClr val="accent6"/>
          </a:solidFill>
          <a:ln w="31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id="{EE91BCB6-5CC1-4845-87D6-23277C18F712}"/>
              </a:ext>
            </a:extLst>
          </p:cNvPr>
          <p:cNvCxnSpPr>
            <a:stCxn id="25" idx="2"/>
          </p:cNvCxnSpPr>
          <p:nvPr/>
        </p:nvCxnSpPr>
        <p:spPr>
          <a:xfrm>
            <a:off x="8867221" y="2669116"/>
            <a:ext cx="0" cy="3284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Audio 14">
            <a:hlinkClick r:id="" action="ppaction://media"/>
            <a:extLst>
              <a:ext uri="{FF2B5EF4-FFF2-40B4-BE49-F238E27FC236}">
                <a16:creationId xmlns:a16="http://schemas.microsoft.com/office/drawing/2014/main" id="{1B75E9B1-8263-474F-8690-9F26C7998D80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11163300" y="5829300"/>
            <a:ext cx="812800" cy="8128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22886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592"/>
    </mc:Choice>
    <mc:Fallback xmlns="">
      <p:transition spd="slow" advTm="4659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" presetClass="entr" presetSubtype="10" repeatCount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19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19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2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25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25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25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25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25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39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nodeType="withEffect">
                                  <p:stCondLst>
                                    <p:cond delay="39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39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39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5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  <p:bldLst>
      <p:bldP spid="3" grpId="0" build="p"/>
      <p:bldP spid="29" grpId="0"/>
      <p:bldP spid="4" grpId="0"/>
      <p:bldP spid="8" grpId="0"/>
      <p:bldP spid="9" grpId="0"/>
      <p:bldP spid="5" grpId="0"/>
      <p:bldP spid="13" grpId="0" animBg="1"/>
      <p:bldP spid="34" grpId="0" animBg="1"/>
      <p:bldP spid="25" grpId="0"/>
      <p:bldP spid="3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F6D33E7-BF3E-1849-94D1-64E875C18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66777"/>
            <a:ext cx="10515600" cy="1325563"/>
          </a:xfrm>
        </p:spPr>
        <p:txBody>
          <a:bodyPr>
            <a:normAutofit/>
          </a:bodyPr>
          <a:lstStyle/>
          <a:p>
            <a:r>
              <a:rPr lang="fr-FR" sz="36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br>
              <a:rPr lang="fr-FR" sz="36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Problem background in COMSOL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DC9B0832-CB37-A144-97FB-7E62931A06D0}"/>
              </a:ext>
            </a:extLst>
          </p:cNvPr>
          <p:cNvSpPr txBox="1"/>
          <p:nvPr/>
        </p:nvSpPr>
        <p:spPr>
          <a:xfrm>
            <a:off x="932039" y="4092231"/>
            <a:ext cx="105614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critical factor (overvoltage/overcurrent) for the design of electric insulating devices appears in transient state</a:t>
            </a:r>
          </a:p>
        </p:txBody>
      </p:sp>
      <p:pic>
        <p:nvPicPr>
          <p:cNvPr id="30" name="Image 29" descr="“laplace logo”的图片搜索结果">
            <a:extLst>
              <a:ext uri="{FF2B5EF4-FFF2-40B4-BE49-F238E27FC236}">
                <a16:creationId xmlns:a16="http://schemas.microsoft.com/office/drawing/2014/main" id="{C97A41A1-AA59-C144-AF1E-841B1B832310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6504" y="0"/>
            <a:ext cx="2405496" cy="938242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Image 30" descr="“university paul sabatier”的图片搜索结果">
            <a:extLst>
              <a:ext uri="{FF2B5EF4-FFF2-40B4-BE49-F238E27FC236}">
                <a16:creationId xmlns:a16="http://schemas.microsoft.com/office/drawing/2014/main" id="{FB82B33C-3DF2-6B4D-A963-0B905687DA06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420"/>
            <a:ext cx="2428010" cy="913822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Image 3">
            <a:extLst>
              <a:ext uri="{FF2B5EF4-FFF2-40B4-BE49-F238E27FC236}">
                <a16:creationId xmlns:a16="http://schemas.microsoft.com/office/drawing/2014/main" id="{9ECADA7C-D6D6-7045-8508-FBF9D7A1597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010" y="136042"/>
            <a:ext cx="2503586" cy="666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Image 23">
            <a:extLst>
              <a:ext uri="{FF2B5EF4-FFF2-40B4-BE49-F238E27FC236}">
                <a16:creationId xmlns:a16="http://schemas.microsoft.com/office/drawing/2014/main" id="{F1A7EE6C-1BE9-F94D-BC19-A09C04DCF01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1596" y="270768"/>
            <a:ext cx="1971101" cy="352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Espace réservé du contenu 7">
            <a:extLst>
              <a:ext uri="{FF2B5EF4-FFF2-40B4-BE49-F238E27FC236}">
                <a16:creationId xmlns:a16="http://schemas.microsoft.com/office/drawing/2014/main" id="{3263BCAD-D400-794E-80D0-4B8CB0A9AF0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3577739"/>
              </p:ext>
            </p:extLst>
          </p:nvPr>
        </p:nvGraphicFramePr>
        <p:xfrm>
          <a:off x="932039" y="2293325"/>
          <a:ext cx="6715670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4893">
                  <a:extLst>
                    <a:ext uri="{9D8B030D-6E8A-4147-A177-3AD203B41FA5}">
                      <a16:colId xmlns:a16="http://schemas.microsoft.com/office/drawing/2014/main" val="596412133"/>
                    </a:ext>
                  </a:extLst>
                </a:gridCol>
                <a:gridCol w="1914151">
                  <a:extLst>
                    <a:ext uri="{9D8B030D-6E8A-4147-A177-3AD203B41FA5}">
                      <a16:colId xmlns:a16="http://schemas.microsoft.com/office/drawing/2014/main" val="3250165229"/>
                    </a:ext>
                  </a:extLst>
                </a:gridCol>
                <a:gridCol w="2506626">
                  <a:extLst>
                    <a:ext uri="{9D8B030D-6E8A-4147-A177-3AD203B41FA5}">
                      <a16:colId xmlns:a16="http://schemas.microsoft.com/office/drawing/2014/main" val="19304073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COMSOL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Instantaneous polarization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Non-instantaneous polarization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0212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Frequency domain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8818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Time domain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noProof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475040"/>
                  </a:ext>
                </a:extLst>
              </a:tr>
            </a:tbl>
          </a:graphicData>
        </a:graphic>
      </p:graphicFrame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5E6D08E8-871E-B041-9665-B367D3FB1898}"/>
              </a:ext>
            </a:extLst>
          </p:cNvPr>
          <p:cNvCxnSpPr/>
          <p:nvPr/>
        </p:nvCxnSpPr>
        <p:spPr>
          <a:xfrm>
            <a:off x="838200" y="1978080"/>
            <a:ext cx="106553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Espace réservé du numéro de diapositive 14">
            <a:extLst>
              <a:ext uri="{FF2B5EF4-FFF2-40B4-BE49-F238E27FC236}">
                <a16:creationId xmlns:a16="http://schemas.microsoft.com/office/drawing/2014/main" id="{8359C229-D932-9543-B375-1AC7388F0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D62B-BC61-4CCC-AED7-545391E7F544}" type="slidenum">
              <a:rPr lang="zh-CN" altLang="en-US" smtClean="0"/>
              <a:t>4</a:t>
            </a:fld>
            <a:endParaRPr lang="zh-CN" altLang="en-US"/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D22FDC93-CD28-684F-B135-0BF760332F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9821065"/>
              </p:ext>
            </p:extLst>
          </p:nvPr>
        </p:nvGraphicFramePr>
        <p:xfrm>
          <a:off x="7647709" y="2293325"/>
          <a:ext cx="3254543" cy="13858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4416">
                  <a:extLst>
                    <a:ext uri="{9D8B030D-6E8A-4147-A177-3AD203B41FA5}">
                      <a16:colId xmlns:a16="http://schemas.microsoft.com/office/drawing/2014/main" val="1708670836"/>
                    </a:ext>
                  </a:extLst>
                </a:gridCol>
                <a:gridCol w="1770127">
                  <a:extLst>
                    <a:ext uri="{9D8B030D-6E8A-4147-A177-3AD203B41FA5}">
                      <a16:colId xmlns:a16="http://schemas.microsoft.com/office/drawing/2014/main" val="4022882171"/>
                    </a:ext>
                  </a:extLst>
                </a:gridCol>
              </a:tblGrid>
              <a:tr h="639880">
                <a:tc>
                  <a:txBody>
                    <a:bodyPr/>
                    <a:lstStyle/>
                    <a:p>
                      <a:r>
                        <a:rPr lang="en-US" noProof="0"/>
                        <a:t>Steady 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/>
                        <a:t>Transient state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2048405"/>
                  </a:ext>
                </a:extLst>
              </a:tr>
              <a:tr h="367935">
                <a:tc>
                  <a:txBody>
                    <a:bodyPr/>
                    <a:lstStyle/>
                    <a:p>
                      <a:r>
                        <a:rPr lang="en-US" noProof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noProof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5609012"/>
                  </a:ext>
                </a:extLst>
              </a:tr>
              <a:tr h="378070">
                <a:tc>
                  <a:txBody>
                    <a:bodyPr/>
                    <a:lstStyle/>
                    <a:p>
                      <a:r>
                        <a:rPr lang="en-US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9747887"/>
                  </a:ext>
                </a:extLst>
              </a:tr>
            </a:tbl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3E675B81-0218-7A4D-A418-72ADCBA86F84}"/>
              </a:ext>
            </a:extLst>
          </p:cNvPr>
          <p:cNvSpPr txBox="1"/>
          <p:nvPr/>
        </p:nvSpPr>
        <p:spPr>
          <a:xfrm>
            <a:off x="932039" y="5449977"/>
            <a:ext cx="99702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method based on time domain simulation and integrating the Debye model equations in COMSOL is proposed </a:t>
            </a:r>
          </a:p>
        </p:txBody>
      </p:sp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CCFD89CF-ADD4-2047-BA8F-2F88795C77C7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1163300" y="5829300"/>
            <a:ext cx="812800" cy="812800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177B14EB-9C90-2240-A302-5655D5B9821D}"/>
              </a:ext>
            </a:extLst>
          </p:cNvPr>
          <p:cNvSpPr txBox="1"/>
          <p:nvPr/>
        </p:nvSpPr>
        <p:spPr>
          <a:xfrm>
            <a:off x="932039" y="4653419"/>
            <a:ext cx="10392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situation in transient state in consideration of the dielectric relaxation (non-instantaneous polarization)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B8734E6-C735-174D-AEB2-478F515F516F}"/>
              </a:ext>
            </a:extLst>
          </p:cNvPr>
          <p:cNvSpPr txBox="1"/>
          <p:nvPr/>
        </p:nvSpPr>
        <p:spPr>
          <a:xfrm>
            <a:off x="932039" y="4923228"/>
            <a:ext cx="4046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 under different types of signal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63447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270"/>
    </mc:Choice>
    <mc:Fallback xmlns="">
      <p:transition spd="slow" advTm="6427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nodeType="withEffect">
                                  <p:stCondLst>
                                    <p:cond delay="19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1" nodeType="withEffect">
                                  <p:stCondLst>
                                    <p:cond delay="3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40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45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55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9" grpId="1" uiExpand="1" build="p"/>
      <p:bldP spid="5" grpId="0"/>
      <p:bldP spid="6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F6D33E7-BF3E-1849-94D1-64E875C18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66777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Debye model in time domain</a:t>
            </a:r>
            <a:endParaRPr lang="en-US" sz="18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DC9B0832-CB37-A144-97FB-7E62931A06D0}"/>
                  </a:ext>
                </a:extLst>
              </p:cNvPr>
              <p:cNvSpPr txBox="1"/>
              <p:nvPr/>
            </p:nvSpPr>
            <p:spPr>
              <a:xfrm>
                <a:off x="838200" y="2265692"/>
                <a:ext cx="6064178" cy="20176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polarization vector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</m:acc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fr-FR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evolves in the dielectric material under a step electric field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acc>
                  </m:oMath>
                </a14:m>
                <a:r>
                  <a:rPr lang="fr-FR" dirty="0">
                    <a:effectLst/>
                  </a:rPr>
                  <a:t>: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</m:acc>
                    <m:d>
                      <m:d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fr-FR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⃗"/>
                        <m:ctrlPr>
                          <a:rPr lang="fr-FR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fr-FR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fr-FR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∞</m:t>
                            </m:r>
                          </m:sub>
                        </m:sSub>
                      </m:e>
                    </m:acc>
                    <m:r>
                      <a:rPr lang="fr-FR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fr-FR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fr-FR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fr-FR" i="1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i="1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fr-FR" i="1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</m:e>
                        </m:acc>
                        <m:r>
                          <a:rPr lang="fr-FR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acc>
                          <m:accPr>
                            <m:chr m:val="⃗"/>
                            <m:ctrlPr>
                              <a:rPr lang="fr-FR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fr-FR" i="1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i="1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fr-FR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</a:rPr>
                                  <m:t>∞</m:t>
                                </m:r>
                              </m:sub>
                            </m:sSub>
                          </m:e>
                        </m:acc>
                      </m:e>
                    </m:d>
                    <m:r>
                      <a:rPr lang="fr-FR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∗</m:t>
                    </m:r>
                    <m:d>
                      <m:dPr>
                        <m:ctrlPr>
                          <a:rPr lang="fr-FR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fr-FR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fr-FR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fr-FR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fr-FR" i="1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i="1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num>
                              <m:den>
                                <m:r>
                                  <a:rPr lang="fr-FR" i="1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</a:rPr>
                                  <m:t>𝜏</m:t>
                                </m:r>
                              </m:den>
                            </m:f>
                          </m:sup>
                        </m:sSup>
                      </m:e>
                    </m:d>
                    <m:r>
                      <a:rPr lang="fr-FR" b="0" i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 (1)</a:t>
                </a:r>
              </a:p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𝜏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constant time</a:t>
                </a:r>
              </a:p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fr-FR">
                                <a:latin typeface="Cambria Math" panose="02040503050406030204" pitchFamily="18" charset="0"/>
                              </a:rPr>
                              <m:t>∞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the instantaneous polarization</a:t>
                </a:r>
              </a:p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the static polarization</a:t>
                </a:r>
              </a:p>
            </p:txBody>
          </p:sp>
        </mc:Choice>
        <mc:Fallback xmlns=""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DC9B0832-CB37-A144-97FB-7E62931A06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2265692"/>
                <a:ext cx="6064178" cy="2017668"/>
              </a:xfrm>
              <a:prstGeom prst="rect">
                <a:avLst/>
              </a:prstGeom>
              <a:blipFill>
                <a:blip r:embed="rId6"/>
                <a:stretch>
                  <a:fillRect l="-628" b="-375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" name="Image 29" descr="“laplace logo”的图片搜索结果">
            <a:extLst>
              <a:ext uri="{FF2B5EF4-FFF2-40B4-BE49-F238E27FC236}">
                <a16:creationId xmlns:a16="http://schemas.microsoft.com/office/drawing/2014/main" id="{C97A41A1-AA59-C144-AF1E-841B1B832310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6504" y="0"/>
            <a:ext cx="2405496" cy="938242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Image 30" descr="“university paul sabatier”的图片搜索结果">
            <a:extLst>
              <a:ext uri="{FF2B5EF4-FFF2-40B4-BE49-F238E27FC236}">
                <a16:creationId xmlns:a16="http://schemas.microsoft.com/office/drawing/2014/main" id="{FB82B33C-3DF2-6B4D-A963-0B905687DA06}"/>
              </a:ext>
            </a:extLst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420"/>
            <a:ext cx="2428010" cy="913822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Image 3">
            <a:extLst>
              <a:ext uri="{FF2B5EF4-FFF2-40B4-BE49-F238E27FC236}">
                <a16:creationId xmlns:a16="http://schemas.microsoft.com/office/drawing/2014/main" id="{9ECADA7C-D6D6-7045-8508-FBF9D7A1597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010" y="136042"/>
            <a:ext cx="2503586" cy="666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Image 23">
            <a:extLst>
              <a:ext uri="{FF2B5EF4-FFF2-40B4-BE49-F238E27FC236}">
                <a16:creationId xmlns:a16="http://schemas.microsoft.com/office/drawing/2014/main" id="{F1A7EE6C-1BE9-F94D-BC19-A09C04DCF01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1596" y="270768"/>
            <a:ext cx="1971101" cy="352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" name="Groupe 17">
            <a:extLst>
              <a:ext uri="{FF2B5EF4-FFF2-40B4-BE49-F238E27FC236}">
                <a16:creationId xmlns:a16="http://schemas.microsoft.com/office/drawing/2014/main" id="{1980A045-DF68-F04C-9FC3-1493CFEFC8E6}"/>
              </a:ext>
            </a:extLst>
          </p:cNvPr>
          <p:cNvGrpSpPr/>
          <p:nvPr/>
        </p:nvGrpSpPr>
        <p:grpSpPr>
          <a:xfrm>
            <a:off x="6902378" y="2315098"/>
            <a:ext cx="3926840" cy="3100173"/>
            <a:chOff x="-49677" y="0"/>
            <a:chExt cx="3475784" cy="2354305"/>
          </a:xfrm>
        </p:grpSpPr>
        <p:pic>
          <p:nvPicPr>
            <p:cNvPr id="19" name="Espace réservé du contenu 4">
              <a:extLst>
                <a:ext uri="{FF2B5EF4-FFF2-40B4-BE49-F238E27FC236}">
                  <a16:creationId xmlns:a16="http://schemas.microsoft.com/office/drawing/2014/main" id="{AA16F53D-7B24-0A4C-8BF5-A3873CBE0F58}"/>
                </a:ext>
              </a:extLst>
            </p:cNvPr>
            <p:cNvPicPr>
              <a:picLocks noGrp="1"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0789"/>
            <a:stretch/>
          </p:blipFill>
          <p:spPr bwMode="auto">
            <a:xfrm>
              <a:off x="225707" y="0"/>
              <a:ext cx="3200400" cy="214122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grpSp>
          <p:nvGrpSpPr>
            <p:cNvPr id="21" name="Groupe 20">
              <a:extLst>
                <a:ext uri="{FF2B5EF4-FFF2-40B4-BE49-F238E27FC236}">
                  <a16:creationId xmlns:a16="http://schemas.microsoft.com/office/drawing/2014/main" id="{9516CEE9-D8B7-714B-B0AD-EEAF9632FCA6}"/>
                </a:ext>
              </a:extLst>
            </p:cNvPr>
            <p:cNvGrpSpPr/>
            <p:nvPr/>
          </p:nvGrpSpPr>
          <p:grpSpPr>
            <a:xfrm>
              <a:off x="-49677" y="51218"/>
              <a:ext cx="3475502" cy="2303087"/>
              <a:chOff x="-90196" y="50896"/>
              <a:chExt cx="3476051" cy="2304556"/>
            </a:xfrm>
          </p:grpSpPr>
          <p:sp>
            <p:nvSpPr>
              <p:cNvPr id="23" name="Zone de texte 2">
                <a:extLst>
                  <a:ext uri="{FF2B5EF4-FFF2-40B4-BE49-F238E27FC236}">
                    <a16:creationId xmlns:a16="http://schemas.microsoft.com/office/drawing/2014/main" id="{BC7A4AD7-DFCB-E948-AB6E-8712373E6A89}"/>
                  </a:ext>
                </a:extLst>
              </p:cNvPr>
              <p:cNvSpPr txBox="1"/>
              <p:nvPr/>
            </p:nvSpPr>
            <p:spPr>
              <a:xfrm>
                <a:off x="434050" y="2095021"/>
                <a:ext cx="2737413" cy="260431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US" sz="105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Application of electric field</a:t>
                </a:r>
                <a:endParaRPr lang="fr-FR" sz="100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" name="Zone de texte 4">
                <a:extLst>
                  <a:ext uri="{FF2B5EF4-FFF2-40B4-BE49-F238E27FC236}">
                    <a16:creationId xmlns:a16="http://schemas.microsoft.com/office/drawing/2014/main" id="{1AE59532-9CBB-E849-969E-41A569352863}"/>
                  </a:ext>
                </a:extLst>
              </p:cNvPr>
              <p:cNvSpPr txBox="1"/>
              <p:nvPr/>
            </p:nvSpPr>
            <p:spPr>
              <a:xfrm>
                <a:off x="2841618" y="2030749"/>
                <a:ext cx="544237" cy="260431"/>
              </a:xfrm>
              <a:prstGeom prst="rect">
                <a:avLst/>
              </a:prstGeom>
              <a:solidFill>
                <a:schemeClr val="bg1"/>
              </a:solidFill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US" sz="105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time</a:t>
                </a:r>
                <a:endParaRPr lang="fr-FR" sz="100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" name="Zone de texte 8">
                <a:extLst>
                  <a:ext uri="{FF2B5EF4-FFF2-40B4-BE49-F238E27FC236}">
                    <a16:creationId xmlns:a16="http://schemas.microsoft.com/office/drawing/2014/main" id="{EDAC7865-A871-ED44-B6C5-9CA39197A167}"/>
                  </a:ext>
                </a:extLst>
              </p:cNvPr>
              <p:cNvSpPr txBox="1"/>
              <p:nvPr/>
            </p:nvSpPr>
            <p:spPr>
              <a:xfrm>
                <a:off x="-90196" y="50896"/>
                <a:ext cx="452793" cy="1824173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</p:spPr>
            <p:txBody>
              <a:bodyPr rot="0" spcFirstLastPara="0" vert="vert270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US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Dipole polarization</a:t>
                </a:r>
                <a:endParaRPr lang="fr-FR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291A810A-5F43-054E-B0AE-EB20CBDA99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13850" y="5424407"/>
            <a:ext cx="3716362" cy="3090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Dynamic polarization for a step of E</a:t>
            </a:r>
          </a:p>
        </p:txBody>
      </p: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B7815F35-2DF0-574C-AF3C-A092301F20F4}"/>
              </a:ext>
            </a:extLst>
          </p:cNvPr>
          <p:cNvCxnSpPr/>
          <p:nvPr/>
        </p:nvCxnSpPr>
        <p:spPr>
          <a:xfrm>
            <a:off x="838200" y="1838380"/>
            <a:ext cx="106553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Espace réservé du numéro de diapositive 12">
            <a:extLst>
              <a:ext uri="{FF2B5EF4-FFF2-40B4-BE49-F238E27FC236}">
                <a16:creationId xmlns:a16="http://schemas.microsoft.com/office/drawing/2014/main" id="{227693B4-EAF8-CE45-9F03-205CFD7B2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D62B-BC61-4CCC-AED7-545391E7F544}" type="slidenum">
              <a:rPr lang="zh-CN" altLang="en-US" smtClean="0"/>
              <a:t>5</a:t>
            </a:fld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>
                <a:extLst>
                  <a:ext uri="{FF2B5EF4-FFF2-40B4-BE49-F238E27FC236}">
                    <a16:creationId xmlns:a16="http://schemas.microsoft.com/office/drawing/2014/main" id="{089760DA-B460-3348-B6BF-A3F4E6CA1CE7}"/>
                  </a:ext>
                </a:extLst>
              </p:cNvPr>
              <p:cNvSpPr txBox="1"/>
              <p:nvPr/>
            </p:nvSpPr>
            <p:spPr>
              <a:xfrm>
                <a:off x="779094" y="4556712"/>
                <a:ext cx="5967724" cy="16176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electric displacement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</m:acc>
                  </m:oMath>
                </a14:m>
                <a:r>
                  <a:rPr lang="fr-FR" dirty="0"/>
                  <a:t>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could also be obtained:</a:t>
                </a:r>
              </a:p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</m:acc>
                    <m:d>
                      <m:d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fr-FR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F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fr-F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fr-F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fr-F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∞</m:t>
                        </m:r>
                      </m:sub>
                    </m:sSub>
                    <m:acc>
                      <m:accPr>
                        <m:chr m:val="⃗"/>
                        <m:ctrlPr>
                          <a:rPr lang="fr-F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fr-FR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fr-FR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acc>
                    <m:r>
                      <a:rPr lang="fr-FR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fr-FR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fr-FR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fr-FR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fr-FR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r>
                          <a:rPr lang="fr-FR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fr-FR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fr-FR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∞</m:t>
                            </m:r>
                          </m:sub>
                        </m:sSub>
                      </m:e>
                    </m:d>
                    <m:d>
                      <m:dPr>
                        <m:ctrlPr>
                          <a:rPr lang="fr-FR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sSup>
                          <m:sSupPr>
                            <m:ctrlPr>
                              <a:rPr lang="fr-FR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fr-FR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fr-FR" i="1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i="1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num>
                              <m:den>
                                <m:r>
                                  <a:rPr lang="fr-FR" i="1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</a:rPr>
                                  <m:t>𝜏</m:t>
                                </m:r>
                              </m:den>
                            </m:f>
                          </m:sup>
                        </m:sSup>
                      </m:e>
                    </m:d>
                    <m:acc>
                      <m:accPr>
                        <m:chr m:val="⃗"/>
                        <m:ctrlPr>
                          <a:rPr lang="fr-FR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fr-FR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fr-FR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(2)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∞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instantaneous permittivity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static permittivity</a:t>
                </a:r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3" name="ZoneTexte 2">
                <a:extLst>
                  <a:ext uri="{FF2B5EF4-FFF2-40B4-BE49-F238E27FC236}">
                    <a16:creationId xmlns:a16="http://schemas.microsoft.com/office/drawing/2014/main" id="{089760DA-B460-3348-B6BF-A3F4E6CA1C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9094" y="4556712"/>
                <a:ext cx="5967724" cy="1617622"/>
              </a:xfrm>
              <a:prstGeom prst="rect">
                <a:avLst/>
              </a:prstGeom>
              <a:blipFill>
                <a:blip r:embed="rId12"/>
                <a:stretch>
                  <a:fillRect l="-42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Audio 8">
            <a:hlinkClick r:id="" action="ppaction://media"/>
            <a:extLst>
              <a:ext uri="{FF2B5EF4-FFF2-40B4-BE49-F238E27FC236}">
                <a16:creationId xmlns:a16="http://schemas.microsoft.com/office/drawing/2014/main" id="{01521FDE-BEAD-9940-9DB1-995C331EA8C1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11163300" y="5829300"/>
            <a:ext cx="812800" cy="8128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932359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988"/>
    </mc:Choice>
    <mc:Fallback xmlns="">
      <p:transition spd="slow" advTm="3398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25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29" grpId="0"/>
      <p:bldP spid="7" grpId="0" build="p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DC9B0832-CB37-A144-97FB-7E62931A06D0}"/>
                  </a:ext>
                </a:extLst>
              </p:cNvPr>
              <p:cNvSpPr txBox="1"/>
              <p:nvPr/>
            </p:nvSpPr>
            <p:spPr>
              <a:xfrm>
                <a:off x="806657" y="2161414"/>
                <a:ext cx="6311900" cy="16176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</m:acc>
                    <m:d>
                      <m:d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fr-FR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FR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fr-F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fr-F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fr-F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∞</m:t>
                        </m:r>
                      </m:sub>
                    </m:sSub>
                    <m:acc>
                      <m:accPr>
                        <m:chr m:val="⃗"/>
                        <m:ctrlPr>
                          <a:rPr lang="fr-F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fr-FR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fr-FR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acc>
                    <m:r>
                      <a:rPr lang="fr-FR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fr-FR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fr-FR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fr-FR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fr-FR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r>
                          <a:rPr lang="fr-FR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fr-FR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fr-FR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∞</m:t>
                            </m:r>
                          </m:sub>
                        </m:sSub>
                      </m:e>
                    </m:d>
                    <m:d>
                      <m:dPr>
                        <m:ctrlPr>
                          <a:rPr lang="fr-FR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sSup>
                          <m:sSupPr>
                            <m:ctrlPr>
                              <a:rPr lang="fr-FR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fr-FR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fr-FR" i="1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i="1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num>
                              <m:den>
                                <m:r>
                                  <a:rPr lang="fr-FR" i="1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</a:rPr>
                                  <m:t>𝜏</m:t>
                                </m:r>
                              </m:den>
                            </m:f>
                          </m:sup>
                        </m:sSup>
                      </m:e>
                    </m:d>
                    <m:acc>
                      <m:accPr>
                        <m:chr m:val="⃗"/>
                        <m:ctrlPr>
                          <a:rPr lang="fr-FR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fr-FR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fr-FR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(2)</a:t>
                </a: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the invariant and linear case, we obtain following equations under any </a:t>
                </a:r>
                <a:r>
                  <a:rPr lang="en-US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excitation</a:t>
                </a:r>
                <a:r>
                  <a:rPr lang="zh-CN" altLang="fr-FR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acc>
                    <m:r>
                      <a:rPr lang="fr-FR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fr-FR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fr-FR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r>
                  <a:rPr lang="fr-FR" dirty="0"/>
                  <a:t>   </a:t>
                </a:r>
                <a:endParaRPr lang="fr-FR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DC9B0832-CB37-A144-97FB-7E62931A06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6657" y="2161414"/>
                <a:ext cx="6311900" cy="1617622"/>
              </a:xfrm>
              <a:prstGeom prst="rect">
                <a:avLst/>
              </a:prstGeom>
              <a:blipFill>
                <a:blip r:embed="rId6"/>
                <a:stretch>
                  <a:fillRect l="-80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" name="Image 29" descr="“laplace logo”的图片搜索结果">
            <a:extLst>
              <a:ext uri="{FF2B5EF4-FFF2-40B4-BE49-F238E27FC236}">
                <a16:creationId xmlns:a16="http://schemas.microsoft.com/office/drawing/2014/main" id="{C97A41A1-AA59-C144-AF1E-841B1B832310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6504" y="0"/>
            <a:ext cx="2405496" cy="938242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Image 30" descr="“university paul sabatier”的图片搜索结果">
            <a:extLst>
              <a:ext uri="{FF2B5EF4-FFF2-40B4-BE49-F238E27FC236}">
                <a16:creationId xmlns:a16="http://schemas.microsoft.com/office/drawing/2014/main" id="{FB82B33C-3DF2-6B4D-A963-0B905687DA06}"/>
              </a:ext>
            </a:extLst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420"/>
            <a:ext cx="2428010" cy="913822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Image 3">
            <a:extLst>
              <a:ext uri="{FF2B5EF4-FFF2-40B4-BE49-F238E27FC236}">
                <a16:creationId xmlns:a16="http://schemas.microsoft.com/office/drawing/2014/main" id="{9ECADA7C-D6D6-7045-8508-FBF9D7A1597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010" y="136042"/>
            <a:ext cx="2503586" cy="666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Image 23">
            <a:extLst>
              <a:ext uri="{FF2B5EF4-FFF2-40B4-BE49-F238E27FC236}">
                <a16:creationId xmlns:a16="http://schemas.microsoft.com/office/drawing/2014/main" id="{F1A7EE6C-1BE9-F94D-BC19-A09C04DCF01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1596" y="270768"/>
            <a:ext cx="1971101" cy="352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re 1">
            <a:extLst>
              <a:ext uri="{FF2B5EF4-FFF2-40B4-BE49-F238E27FC236}">
                <a16:creationId xmlns:a16="http://schemas.microsoft.com/office/drawing/2014/main" id="{FFCBFDA1-F146-1C42-8149-C378622190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66777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Debye model in time domain</a:t>
            </a:r>
            <a:endParaRPr lang="en-US" sz="18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9E77B089-CFB5-9D48-AFFF-3101FDA9A88E}"/>
              </a:ext>
            </a:extLst>
          </p:cNvPr>
          <p:cNvCxnSpPr/>
          <p:nvPr/>
        </p:nvCxnSpPr>
        <p:spPr>
          <a:xfrm flipV="1">
            <a:off x="9156700" y="2489200"/>
            <a:ext cx="0" cy="6096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6C8B3039-1CCE-FA49-BCBF-D493748EDF24}"/>
              </a:ext>
            </a:extLst>
          </p:cNvPr>
          <p:cNvCxnSpPr/>
          <p:nvPr/>
        </p:nvCxnSpPr>
        <p:spPr>
          <a:xfrm flipV="1">
            <a:off x="9156700" y="3378200"/>
            <a:ext cx="0" cy="6096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51CA4001-2BBD-004B-B9D6-6B9EBCD45D42}"/>
              </a:ext>
            </a:extLst>
          </p:cNvPr>
          <p:cNvCxnSpPr/>
          <p:nvPr/>
        </p:nvCxnSpPr>
        <p:spPr>
          <a:xfrm>
            <a:off x="9156700" y="2489200"/>
            <a:ext cx="10287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D81C5F78-B5E8-4B48-9B49-EE790EC48422}"/>
              </a:ext>
            </a:extLst>
          </p:cNvPr>
          <p:cNvCxnSpPr/>
          <p:nvPr/>
        </p:nvCxnSpPr>
        <p:spPr>
          <a:xfrm>
            <a:off x="9156700" y="3975100"/>
            <a:ext cx="10287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DFBC25D3-35C3-3440-9F4F-C0CB80FAEE8D}"/>
              </a:ext>
            </a:extLst>
          </p:cNvPr>
          <p:cNvCxnSpPr/>
          <p:nvPr/>
        </p:nvCxnSpPr>
        <p:spPr>
          <a:xfrm>
            <a:off x="9982200" y="2768600"/>
            <a:ext cx="381000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D35116BF-7A2C-9542-9F78-EE6BF92D2A3B}"/>
              </a:ext>
            </a:extLst>
          </p:cNvPr>
          <p:cNvCxnSpPr/>
          <p:nvPr/>
        </p:nvCxnSpPr>
        <p:spPr>
          <a:xfrm>
            <a:off x="9985115" y="2971175"/>
            <a:ext cx="381000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DF6ED7BC-1149-924D-B25A-F9D58901A89A}"/>
              </a:ext>
            </a:extLst>
          </p:cNvPr>
          <p:cNvCxnSpPr/>
          <p:nvPr/>
        </p:nvCxnSpPr>
        <p:spPr>
          <a:xfrm>
            <a:off x="10185400" y="2489200"/>
            <a:ext cx="0" cy="2794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05CC965D-2366-7248-BAA0-1AF24505E65A}"/>
              </a:ext>
            </a:extLst>
          </p:cNvPr>
          <p:cNvCxnSpPr/>
          <p:nvPr/>
        </p:nvCxnSpPr>
        <p:spPr>
          <a:xfrm>
            <a:off x="10187900" y="2971380"/>
            <a:ext cx="0" cy="2794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>
            <a:extLst>
              <a:ext uri="{FF2B5EF4-FFF2-40B4-BE49-F238E27FC236}">
                <a16:creationId xmlns:a16="http://schemas.microsoft.com/office/drawing/2014/main" id="{9A15C584-A81F-4A41-AD17-665DB4FA5995}"/>
              </a:ext>
            </a:extLst>
          </p:cNvPr>
          <p:cNvCxnSpPr>
            <a:cxnSpLocks/>
          </p:cNvCxnSpPr>
          <p:nvPr/>
        </p:nvCxnSpPr>
        <p:spPr>
          <a:xfrm>
            <a:off x="9986282" y="3601588"/>
            <a:ext cx="203200" cy="62047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B6AC5AC0-EFDA-0444-B028-0571551B6132}"/>
              </a:ext>
            </a:extLst>
          </p:cNvPr>
          <p:cNvCxnSpPr/>
          <p:nvPr/>
        </p:nvCxnSpPr>
        <p:spPr>
          <a:xfrm flipH="1">
            <a:off x="9982200" y="3306473"/>
            <a:ext cx="406400" cy="98687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>
            <a:extLst>
              <a:ext uri="{FF2B5EF4-FFF2-40B4-BE49-F238E27FC236}">
                <a16:creationId xmlns:a16="http://schemas.microsoft.com/office/drawing/2014/main" id="{F8E46B2D-77C6-0944-8EAA-DAE3ACC4BAF5}"/>
              </a:ext>
            </a:extLst>
          </p:cNvPr>
          <p:cNvCxnSpPr>
            <a:cxnSpLocks/>
          </p:cNvCxnSpPr>
          <p:nvPr/>
        </p:nvCxnSpPr>
        <p:spPr>
          <a:xfrm>
            <a:off x="9982616" y="3403384"/>
            <a:ext cx="406400" cy="98687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37">
            <a:extLst>
              <a:ext uri="{FF2B5EF4-FFF2-40B4-BE49-F238E27FC236}">
                <a16:creationId xmlns:a16="http://schemas.microsoft.com/office/drawing/2014/main" id="{4DC0D98F-A635-DB4B-A21D-F30BEDBB675A}"/>
              </a:ext>
            </a:extLst>
          </p:cNvPr>
          <p:cNvCxnSpPr>
            <a:cxnSpLocks/>
          </p:cNvCxnSpPr>
          <p:nvPr/>
        </p:nvCxnSpPr>
        <p:spPr>
          <a:xfrm flipH="1">
            <a:off x="9982200" y="3502037"/>
            <a:ext cx="406400" cy="98687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39">
            <a:extLst>
              <a:ext uri="{FF2B5EF4-FFF2-40B4-BE49-F238E27FC236}">
                <a16:creationId xmlns:a16="http://schemas.microsoft.com/office/drawing/2014/main" id="{FB4AB5F3-57B9-A84A-9C2D-3BE6648A5067}"/>
              </a:ext>
            </a:extLst>
          </p:cNvPr>
          <p:cNvCxnSpPr>
            <a:cxnSpLocks/>
          </p:cNvCxnSpPr>
          <p:nvPr/>
        </p:nvCxnSpPr>
        <p:spPr>
          <a:xfrm>
            <a:off x="10185400" y="3667179"/>
            <a:ext cx="0" cy="31146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5517168A-4C40-8A49-B142-40898BE80074}"/>
              </a:ext>
            </a:extLst>
          </p:cNvPr>
          <p:cNvCxnSpPr/>
          <p:nvPr/>
        </p:nvCxnSpPr>
        <p:spPr>
          <a:xfrm>
            <a:off x="8877300" y="3098800"/>
            <a:ext cx="5461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60A8D0D9-1178-4F4C-B50A-7D6B6E6A6253}"/>
              </a:ext>
            </a:extLst>
          </p:cNvPr>
          <p:cNvCxnSpPr/>
          <p:nvPr/>
        </p:nvCxnSpPr>
        <p:spPr>
          <a:xfrm>
            <a:off x="8890000" y="3378200"/>
            <a:ext cx="5461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44100D19-9732-7544-A4C8-209FB34D9C2A}"/>
              </a:ext>
            </a:extLst>
          </p:cNvPr>
          <p:cNvCxnSpPr>
            <a:cxnSpLocks/>
          </p:cNvCxnSpPr>
          <p:nvPr/>
        </p:nvCxnSpPr>
        <p:spPr>
          <a:xfrm>
            <a:off x="10177139" y="3250780"/>
            <a:ext cx="215790" cy="60242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45">
            <a:extLst>
              <a:ext uri="{FF2B5EF4-FFF2-40B4-BE49-F238E27FC236}">
                <a16:creationId xmlns:a16="http://schemas.microsoft.com/office/drawing/2014/main" id="{8661FC7F-E41F-D149-8026-A354ABB1A47B}"/>
              </a:ext>
            </a:extLst>
          </p:cNvPr>
          <p:cNvCxnSpPr/>
          <p:nvPr/>
        </p:nvCxnSpPr>
        <p:spPr>
          <a:xfrm flipH="1">
            <a:off x="8180962" y="2489200"/>
            <a:ext cx="97573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46">
            <a:extLst>
              <a:ext uri="{FF2B5EF4-FFF2-40B4-BE49-F238E27FC236}">
                <a16:creationId xmlns:a16="http://schemas.microsoft.com/office/drawing/2014/main" id="{71B53DA2-91B4-C64F-90E3-C21B752F4C81}"/>
              </a:ext>
            </a:extLst>
          </p:cNvPr>
          <p:cNvCxnSpPr/>
          <p:nvPr/>
        </p:nvCxnSpPr>
        <p:spPr>
          <a:xfrm flipH="1">
            <a:off x="8180962" y="3973749"/>
            <a:ext cx="97573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48">
            <a:extLst>
              <a:ext uri="{FF2B5EF4-FFF2-40B4-BE49-F238E27FC236}">
                <a16:creationId xmlns:a16="http://schemas.microsoft.com/office/drawing/2014/main" id="{BAD7799E-B965-9A4F-BD9F-AFDE58C52541}"/>
              </a:ext>
            </a:extLst>
          </p:cNvPr>
          <p:cNvCxnSpPr/>
          <p:nvPr/>
        </p:nvCxnSpPr>
        <p:spPr>
          <a:xfrm>
            <a:off x="9156700" y="3975100"/>
            <a:ext cx="0" cy="46557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49">
            <a:extLst>
              <a:ext uri="{FF2B5EF4-FFF2-40B4-BE49-F238E27FC236}">
                <a16:creationId xmlns:a16="http://schemas.microsoft.com/office/drawing/2014/main" id="{BAA2D513-20CB-0344-89F6-ACA8DE01655E}"/>
              </a:ext>
            </a:extLst>
          </p:cNvPr>
          <p:cNvCxnSpPr/>
          <p:nvPr/>
        </p:nvCxnSpPr>
        <p:spPr>
          <a:xfrm>
            <a:off x="9156700" y="2023623"/>
            <a:ext cx="0" cy="46557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51">
            <a:extLst>
              <a:ext uri="{FF2B5EF4-FFF2-40B4-BE49-F238E27FC236}">
                <a16:creationId xmlns:a16="http://schemas.microsoft.com/office/drawing/2014/main" id="{0D932FA2-8461-C549-AE07-61E74ED8C6B1}"/>
              </a:ext>
            </a:extLst>
          </p:cNvPr>
          <p:cNvCxnSpPr/>
          <p:nvPr/>
        </p:nvCxnSpPr>
        <p:spPr>
          <a:xfrm>
            <a:off x="8180962" y="2484336"/>
            <a:ext cx="0" cy="23940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53">
            <a:extLst>
              <a:ext uri="{FF2B5EF4-FFF2-40B4-BE49-F238E27FC236}">
                <a16:creationId xmlns:a16="http://schemas.microsoft.com/office/drawing/2014/main" id="{7FF7E677-EE4D-E845-BFC2-D927431F760F}"/>
              </a:ext>
            </a:extLst>
          </p:cNvPr>
          <p:cNvCxnSpPr/>
          <p:nvPr/>
        </p:nvCxnSpPr>
        <p:spPr>
          <a:xfrm>
            <a:off x="8180962" y="2723745"/>
            <a:ext cx="233464" cy="87549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droit 55">
            <a:extLst>
              <a:ext uri="{FF2B5EF4-FFF2-40B4-BE49-F238E27FC236}">
                <a16:creationId xmlns:a16="http://schemas.microsoft.com/office/drawing/2014/main" id="{1CF86706-36B5-8E40-8B7B-AB06EB90EFAD}"/>
              </a:ext>
            </a:extLst>
          </p:cNvPr>
          <p:cNvCxnSpPr>
            <a:cxnSpLocks/>
          </p:cNvCxnSpPr>
          <p:nvPr/>
        </p:nvCxnSpPr>
        <p:spPr>
          <a:xfrm flipH="1">
            <a:off x="8001000" y="2811293"/>
            <a:ext cx="413425" cy="82685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eur droit 57">
            <a:extLst>
              <a:ext uri="{FF2B5EF4-FFF2-40B4-BE49-F238E27FC236}">
                <a16:creationId xmlns:a16="http://schemas.microsoft.com/office/drawing/2014/main" id="{D1B93D7C-09CB-814E-9BE3-DE3A1D021B26}"/>
              </a:ext>
            </a:extLst>
          </p:cNvPr>
          <p:cNvCxnSpPr>
            <a:cxnSpLocks/>
          </p:cNvCxnSpPr>
          <p:nvPr/>
        </p:nvCxnSpPr>
        <p:spPr>
          <a:xfrm>
            <a:off x="8000999" y="2893977"/>
            <a:ext cx="413425" cy="82685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eur droit 58">
            <a:extLst>
              <a:ext uri="{FF2B5EF4-FFF2-40B4-BE49-F238E27FC236}">
                <a16:creationId xmlns:a16="http://schemas.microsoft.com/office/drawing/2014/main" id="{B4A4E6B3-27B2-3549-811E-25B7FE097D8A}"/>
              </a:ext>
            </a:extLst>
          </p:cNvPr>
          <p:cNvCxnSpPr>
            <a:cxnSpLocks/>
          </p:cNvCxnSpPr>
          <p:nvPr/>
        </p:nvCxnSpPr>
        <p:spPr>
          <a:xfrm flipH="1">
            <a:off x="8000999" y="2978015"/>
            <a:ext cx="413425" cy="82685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eur droit 60">
            <a:extLst>
              <a:ext uri="{FF2B5EF4-FFF2-40B4-BE49-F238E27FC236}">
                <a16:creationId xmlns:a16="http://schemas.microsoft.com/office/drawing/2014/main" id="{02EEA309-F7AD-D840-B117-2673089104DA}"/>
              </a:ext>
            </a:extLst>
          </p:cNvPr>
          <p:cNvCxnSpPr>
            <a:cxnSpLocks/>
          </p:cNvCxnSpPr>
          <p:nvPr/>
        </p:nvCxnSpPr>
        <p:spPr>
          <a:xfrm>
            <a:off x="7996642" y="3057459"/>
            <a:ext cx="413425" cy="82685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cteur droit 61">
            <a:extLst>
              <a:ext uri="{FF2B5EF4-FFF2-40B4-BE49-F238E27FC236}">
                <a16:creationId xmlns:a16="http://schemas.microsoft.com/office/drawing/2014/main" id="{B919A2CD-6E61-8841-A8DA-22B15D226977}"/>
              </a:ext>
            </a:extLst>
          </p:cNvPr>
          <p:cNvCxnSpPr>
            <a:cxnSpLocks/>
          </p:cNvCxnSpPr>
          <p:nvPr/>
        </p:nvCxnSpPr>
        <p:spPr>
          <a:xfrm flipH="1">
            <a:off x="7996642" y="3141496"/>
            <a:ext cx="413425" cy="82685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eur droit 62">
            <a:extLst>
              <a:ext uri="{FF2B5EF4-FFF2-40B4-BE49-F238E27FC236}">
                <a16:creationId xmlns:a16="http://schemas.microsoft.com/office/drawing/2014/main" id="{7BBC220A-C979-C84A-96A8-88F5C6E04907}"/>
              </a:ext>
            </a:extLst>
          </p:cNvPr>
          <p:cNvCxnSpPr>
            <a:cxnSpLocks/>
          </p:cNvCxnSpPr>
          <p:nvPr/>
        </p:nvCxnSpPr>
        <p:spPr>
          <a:xfrm>
            <a:off x="7991269" y="3224181"/>
            <a:ext cx="413425" cy="82685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cteur droit 63">
            <a:extLst>
              <a:ext uri="{FF2B5EF4-FFF2-40B4-BE49-F238E27FC236}">
                <a16:creationId xmlns:a16="http://schemas.microsoft.com/office/drawing/2014/main" id="{A36E1623-AF5C-7E4D-B6EB-FD845ECCB35C}"/>
              </a:ext>
            </a:extLst>
          </p:cNvPr>
          <p:cNvCxnSpPr>
            <a:cxnSpLocks/>
          </p:cNvCxnSpPr>
          <p:nvPr/>
        </p:nvCxnSpPr>
        <p:spPr>
          <a:xfrm flipH="1">
            <a:off x="7991269" y="3308481"/>
            <a:ext cx="413425" cy="82685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eur droit 64">
            <a:extLst>
              <a:ext uri="{FF2B5EF4-FFF2-40B4-BE49-F238E27FC236}">
                <a16:creationId xmlns:a16="http://schemas.microsoft.com/office/drawing/2014/main" id="{174FC07F-01B9-0949-B2F2-D68C13DD6012}"/>
              </a:ext>
            </a:extLst>
          </p:cNvPr>
          <p:cNvCxnSpPr>
            <a:cxnSpLocks/>
          </p:cNvCxnSpPr>
          <p:nvPr/>
        </p:nvCxnSpPr>
        <p:spPr>
          <a:xfrm>
            <a:off x="7996396" y="3392520"/>
            <a:ext cx="189430" cy="52582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cteur droit 66">
            <a:extLst>
              <a:ext uri="{FF2B5EF4-FFF2-40B4-BE49-F238E27FC236}">
                <a16:creationId xmlns:a16="http://schemas.microsoft.com/office/drawing/2014/main" id="{0D08AB08-8F8D-9643-B891-10DA15DCC89B}"/>
              </a:ext>
            </a:extLst>
          </p:cNvPr>
          <p:cNvCxnSpPr>
            <a:cxnSpLocks/>
          </p:cNvCxnSpPr>
          <p:nvPr/>
        </p:nvCxnSpPr>
        <p:spPr>
          <a:xfrm>
            <a:off x="8176489" y="3435243"/>
            <a:ext cx="9337" cy="54337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Espace réservé du contenu 6">
            <a:extLst>
              <a:ext uri="{FF2B5EF4-FFF2-40B4-BE49-F238E27FC236}">
                <a16:creationId xmlns:a16="http://schemas.microsoft.com/office/drawing/2014/main" id="{E5CAA61D-E7D8-5749-82A6-5508ED7800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12869" y="4462561"/>
            <a:ext cx="3716362" cy="3090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Equivalent electric circuit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4" name="ZoneTexte 73">
                <a:extLst>
                  <a:ext uri="{FF2B5EF4-FFF2-40B4-BE49-F238E27FC236}">
                    <a16:creationId xmlns:a16="http://schemas.microsoft.com/office/drawing/2014/main" id="{CE2684E1-948F-4C4D-BCD4-86956CF0A4E7}"/>
                  </a:ext>
                </a:extLst>
              </p:cNvPr>
              <p:cNvSpPr txBox="1"/>
              <p:nvPr/>
            </p:nvSpPr>
            <p:spPr>
              <a:xfrm>
                <a:off x="9119713" y="2786509"/>
                <a:ext cx="5500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fr-FR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b>
                      </m:sSub>
                    </m:oMath>
                  </m:oMathPara>
                </a14:m>
                <a:endParaRPr lang="fr-FR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4" name="ZoneTexte 73">
                <a:extLst>
                  <a:ext uri="{FF2B5EF4-FFF2-40B4-BE49-F238E27FC236}">
                    <a16:creationId xmlns:a16="http://schemas.microsoft.com/office/drawing/2014/main" id="{CE2684E1-948F-4C4D-BCD4-86956CF0A4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9713" y="2786509"/>
                <a:ext cx="550087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ZoneTexte 74">
                <a:extLst>
                  <a:ext uri="{FF2B5EF4-FFF2-40B4-BE49-F238E27FC236}">
                    <a16:creationId xmlns:a16="http://schemas.microsoft.com/office/drawing/2014/main" id="{5B6E87AA-3A1F-5F49-B422-C894411F6448}"/>
                  </a:ext>
                </a:extLst>
              </p:cNvPr>
              <p:cNvSpPr txBox="1"/>
              <p:nvPr/>
            </p:nvSpPr>
            <p:spPr>
              <a:xfrm>
                <a:off x="10285034" y="2535388"/>
                <a:ext cx="488916" cy="3907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fr-FR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</m:oMath>
                  </m:oMathPara>
                </a14:m>
                <a:endParaRPr lang="fr-FR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75" name="ZoneTexte 74">
                <a:extLst>
                  <a:ext uri="{FF2B5EF4-FFF2-40B4-BE49-F238E27FC236}">
                    <a16:creationId xmlns:a16="http://schemas.microsoft.com/office/drawing/2014/main" id="{5B6E87AA-3A1F-5F49-B422-C894411F64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85034" y="2535388"/>
                <a:ext cx="488916" cy="390748"/>
              </a:xfrm>
              <a:prstGeom prst="rect">
                <a:avLst/>
              </a:prstGeom>
              <a:blipFill>
                <a:blip r:embed="rId12"/>
                <a:stretch>
                  <a:fillRect b="-322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ZoneTexte 75">
                <a:extLst>
                  <a:ext uri="{FF2B5EF4-FFF2-40B4-BE49-F238E27FC236}">
                    <a16:creationId xmlns:a16="http://schemas.microsoft.com/office/drawing/2014/main" id="{AF967809-8BC3-A040-A0AE-A7648998CCDE}"/>
                  </a:ext>
                </a:extLst>
              </p:cNvPr>
              <p:cNvSpPr txBox="1"/>
              <p:nvPr/>
            </p:nvSpPr>
            <p:spPr>
              <a:xfrm>
                <a:off x="10285034" y="3133404"/>
                <a:ext cx="508088" cy="3907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fr-FR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</m:oMath>
                  </m:oMathPara>
                </a14:m>
                <a:endParaRPr lang="fr-FR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76" name="ZoneTexte 75">
                <a:extLst>
                  <a:ext uri="{FF2B5EF4-FFF2-40B4-BE49-F238E27FC236}">
                    <a16:creationId xmlns:a16="http://schemas.microsoft.com/office/drawing/2014/main" id="{AF967809-8BC3-A040-A0AE-A7648998CC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85034" y="3133404"/>
                <a:ext cx="508088" cy="390748"/>
              </a:xfrm>
              <a:prstGeom prst="rect">
                <a:avLst/>
              </a:prstGeom>
              <a:blipFill>
                <a:blip r:embed="rId13"/>
                <a:stretch>
                  <a:fillRect b="-322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ZoneTexte 76">
                <a:extLst>
                  <a:ext uri="{FF2B5EF4-FFF2-40B4-BE49-F238E27FC236}">
                    <a16:creationId xmlns:a16="http://schemas.microsoft.com/office/drawing/2014/main" id="{D4EC8EB5-B313-9B4B-A1D9-2BC1716FF001}"/>
                  </a:ext>
                </a:extLst>
              </p:cNvPr>
              <p:cNvSpPr txBox="1"/>
              <p:nvPr/>
            </p:nvSpPr>
            <p:spPr>
              <a:xfrm>
                <a:off x="8316292" y="2918403"/>
                <a:ext cx="4013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𝑅</m:t>
                      </m:r>
                    </m:oMath>
                  </m:oMathPara>
                </a14:m>
                <a:endParaRPr lang="fr-FR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77" name="ZoneTexte 76">
                <a:extLst>
                  <a:ext uri="{FF2B5EF4-FFF2-40B4-BE49-F238E27FC236}">
                    <a16:creationId xmlns:a16="http://schemas.microsoft.com/office/drawing/2014/main" id="{D4EC8EB5-B313-9B4B-A1D9-2BC1716FF0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16292" y="2918403"/>
                <a:ext cx="401392" cy="369332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9" name="Connecteur droit 78">
            <a:extLst>
              <a:ext uri="{FF2B5EF4-FFF2-40B4-BE49-F238E27FC236}">
                <a16:creationId xmlns:a16="http://schemas.microsoft.com/office/drawing/2014/main" id="{90D45AC0-36B0-854E-8369-4FADAFA1219B}"/>
              </a:ext>
            </a:extLst>
          </p:cNvPr>
          <p:cNvCxnSpPr/>
          <p:nvPr/>
        </p:nvCxnSpPr>
        <p:spPr>
          <a:xfrm>
            <a:off x="838200" y="1838380"/>
            <a:ext cx="106553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Espace réservé du numéro de diapositive 80">
            <a:extLst>
              <a:ext uri="{FF2B5EF4-FFF2-40B4-BE49-F238E27FC236}">
                <a16:creationId xmlns:a16="http://schemas.microsoft.com/office/drawing/2014/main" id="{46E7F837-1663-4B4D-AA36-294D3173B7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D62B-BC61-4CCC-AED7-545391E7F544}" type="slidenum">
              <a:rPr lang="zh-CN" altLang="en-US" smtClean="0"/>
              <a:t>6</a:t>
            </a:fld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>
                <a:extLst>
                  <a:ext uri="{FF2B5EF4-FFF2-40B4-BE49-F238E27FC236}">
                    <a16:creationId xmlns:a16="http://schemas.microsoft.com/office/drawing/2014/main" id="{B457991D-7CF4-CA42-A25A-C86069104365}"/>
                  </a:ext>
                </a:extLst>
              </p:cNvPr>
              <p:cNvSpPr txBox="1"/>
              <p:nvPr/>
            </p:nvSpPr>
            <p:spPr>
              <a:xfrm>
                <a:off x="2710727" y="3466101"/>
                <a:ext cx="4286045" cy="4029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⃗"/>
                        <m:ctrlPr>
                          <a:rPr lang="fr-FR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fr-FR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fr-FR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#</m:t>
                            </m:r>
                          </m:sub>
                        </m:sSub>
                        <m:r>
                          <a:rPr lang="fr-FR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acc>
                    <m:d>
                      <m:dPr>
                        <m:ctrlPr>
                          <a:rPr lang="fr-FR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                 (3)</a:t>
                </a:r>
                <a:endParaRPr lang="fr-FR" dirty="0"/>
              </a:p>
            </p:txBody>
          </p:sp>
        </mc:Choice>
        <mc:Fallback xmlns="">
          <p:sp>
            <p:nvSpPr>
              <p:cNvPr id="2" name="ZoneTexte 1">
                <a:extLst>
                  <a:ext uri="{FF2B5EF4-FFF2-40B4-BE49-F238E27FC236}">
                    <a16:creationId xmlns:a16="http://schemas.microsoft.com/office/drawing/2014/main" id="{B457991D-7CF4-CA42-A25A-C860691043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0727" y="3466101"/>
                <a:ext cx="4286045" cy="402931"/>
              </a:xfrm>
              <a:prstGeom prst="rect">
                <a:avLst/>
              </a:prstGeom>
              <a:blipFill>
                <a:blip r:embed="rId15"/>
                <a:stretch>
                  <a:fillRect b="-2187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>
                <a:extLst>
                  <a:ext uri="{FF2B5EF4-FFF2-40B4-BE49-F238E27FC236}">
                    <a16:creationId xmlns:a16="http://schemas.microsoft.com/office/drawing/2014/main" id="{57B38393-6191-4C4C-8E76-EA6E1CA81370}"/>
                  </a:ext>
                </a:extLst>
              </p:cNvPr>
              <p:cNvSpPr txBox="1"/>
              <p:nvPr/>
            </p:nvSpPr>
            <p:spPr>
              <a:xfrm>
                <a:off x="988289" y="3791404"/>
                <a:ext cx="6022546" cy="5382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fr-FR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fr-FR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#</m:t>
                            </m:r>
                          </m:sub>
                        </m:sSub>
                        <m:r>
                          <a:rPr lang="fr-FR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acc>
                    <m:d>
                      <m:dPr>
                        <m:ctrlPr>
                          <a:rPr lang="fr-FR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fr-FR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l-GR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𝜏</m:t>
                    </m:r>
                    <m:f>
                      <m:fPr>
                        <m:ctrlPr>
                          <a:rPr lang="fr-FR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𝜕</m:t>
                        </m:r>
                        <m:acc>
                          <m:accPr>
                            <m:chr m:val="⃗"/>
                            <m:ctrlPr>
                              <a:rPr lang="fr-FR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fr-FR" i="1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i="1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e>
                              <m:sub>
                                <m:r>
                                  <a:rPr lang="fr-FR" i="1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</a:rPr>
                                  <m:t>#</m:t>
                                </m:r>
                              </m:sub>
                            </m:sSub>
                            <m:r>
                              <a:rPr lang="fr-FR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</m:acc>
                      </m:num>
                      <m:den>
                        <m:r>
                          <a:rPr lang="fr-FR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fr-FR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fr-FR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FR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fr-FR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fr-FR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fr-FR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fr-FR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r>
                          <a:rPr lang="fr-FR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fr-FR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fr-FR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∞</m:t>
                            </m:r>
                          </m:sub>
                        </m:sSub>
                      </m:e>
                    </m:d>
                    <m:acc>
                      <m:accPr>
                        <m:chr m:val="⃗"/>
                        <m:ctrlPr>
                          <a:rPr lang="fr-FR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acc>
                    <m:r>
                      <a:rPr lang="fr-FR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fr-FR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fr-FR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   (4)</a:t>
                </a:r>
              </a:p>
            </p:txBody>
          </p:sp>
        </mc:Choice>
        <mc:Fallback xmlns="">
          <p:sp>
            <p:nvSpPr>
              <p:cNvPr id="3" name="ZoneTexte 2">
                <a:extLst>
                  <a:ext uri="{FF2B5EF4-FFF2-40B4-BE49-F238E27FC236}">
                    <a16:creationId xmlns:a16="http://schemas.microsoft.com/office/drawing/2014/main" id="{57B38393-6191-4C4C-8E76-EA6E1CA813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8289" y="3791404"/>
                <a:ext cx="6022546" cy="538224"/>
              </a:xfrm>
              <a:prstGeom prst="rect">
                <a:avLst/>
              </a:prstGeom>
              <a:blipFill>
                <a:blip r:embed="rId16"/>
                <a:stretch>
                  <a:fillRect b="-697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ZoneTexte 3">
            <a:extLst>
              <a:ext uri="{FF2B5EF4-FFF2-40B4-BE49-F238E27FC236}">
                <a16:creationId xmlns:a16="http://schemas.microsoft.com/office/drawing/2014/main" id="{540F0DE4-70EA-844E-89DB-DF30FF8ADEE8}"/>
              </a:ext>
            </a:extLst>
          </p:cNvPr>
          <p:cNvSpPr txBox="1"/>
          <p:nvPr/>
        </p:nvSpPr>
        <p:spPr>
          <a:xfrm>
            <a:off x="854157" y="4546640"/>
            <a:ext cx="60644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influence of the resistance of material can be introduced by coupling with </a:t>
            </a:r>
            <a:r>
              <a:rPr lang="en-US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general Ohm’s law</a:t>
            </a:r>
          </a:p>
          <a:p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E21B0C45-6B7A-D948-B30B-1C7EA9FE931B}"/>
                  </a:ext>
                </a:extLst>
              </p:cNvPr>
              <p:cNvSpPr txBox="1"/>
              <p:nvPr/>
            </p:nvSpPr>
            <p:spPr>
              <a:xfrm>
                <a:off x="960589" y="3471595"/>
                <a:ext cx="1922770" cy="4029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</m:acc>
                      <m:d>
                        <m:d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fr-FR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fr-FR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fr-FR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∞</m:t>
                          </m:r>
                        </m:sub>
                      </m:sSub>
                      <m:acc>
                        <m:accPr>
                          <m:chr m:val="⃗"/>
                          <m:ctrlPr>
                            <a:rPr lang="fr-FR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acc>
                      <m:r>
                        <a:rPr lang="fr-FR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fr-FR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fr-FR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E21B0C45-6B7A-D948-B30B-1C7EA9FE93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589" y="3471595"/>
                <a:ext cx="1922770" cy="402931"/>
              </a:xfrm>
              <a:prstGeom prst="rect">
                <a:avLst/>
              </a:prstGeom>
              <a:blipFill>
                <a:blip r:embed="rId17"/>
                <a:stretch>
                  <a:fillRect b="-1212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70862FF-D5EE-764C-8320-C0D646CD0E50}"/>
                  </a:ext>
                </a:extLst>
              </p:cNvPr>
              <p:cNvSpPr/>
              <p:nvPr/>
            </p:nvSpPr>
            <p:spPr>
              <a:xfrm>
                <a:off x="854157" y="5131218"/>
                <a:ext cx="6290809" cy="8274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r-FR" dirty="0"/>
                  <a:t>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𝐽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acc>
                    <m:r>
                      <a:rPr lang="fr-FR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𝜎</m:t>
                    </m:r>
                    <m:acc>
                      <m:accPr>
                        <m:chr m:val="⃗"/>
                        <m:ctrlPr>
                          <a:rPr lang="fr-FR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fr-FR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fr-FR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fr-FR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acc>
                    <m:r>
                      <a:rPr lang="fr-FR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i="1">
                            <a:latin typeface="Cambria Math" panose="02040503050406030204" pitchFamily="18" charset="0"/>
                          </a:rPr>
                          <m:t>𝜕</m:t>
                        </m:r>
                        <m:acc>
                          <m:accPr>
                            <m:chr m:val="⃗"/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acc>
                      </m:num>
                      <m:den>
                        <m:r>
                          <a:rPr lang="fr-FR" i="1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</m:oMath>
                </a14:m>
                <a:r>
                  <a:rPr lang="fr-FR" dirty="0"/>
                  <a:t>                                                         </a:t>
                </a:r>
                <a:r>
                  <a:rPr lang="fr-F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(5)</a:t>
                </a:r>
              </a:p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the electric conductivity</a:t>
                </a:r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70862FF-D5EE-764C-8320-C0D646CD0E5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4157" y="5131218"/>
                <a:ext cx="6290809" cy="827406"/>
              </a:xfrm>
              <a:prstGeom prst="rect">
                <a:avLst/>
              </a:prstGeom>
              <a:blipFill>
                <a:blip r:embed="rId18"/>
                <a:stretch>
                  <a:fillRect b="-1076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3" name="Audio 42">
            <a:hlinkClick r:id="" action="ppaction://media"/>
            <a:extLst>
              <a:ext uri="{FF2B5EF4-FFF2-40B4-BE49-F238E27FC236}">
                <a16:creationId xmlns:a16="http://schemas.microsoft.com/office/drawing/2014/main" id="{21A75ED0-1039-B942-9F71-2E68BE138191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9"/>
          <a:stretch>
            <a:fillRect/>
          </a:stretch>
        </p:blipFill>
        <p:spPr>
          <a:xfrm>
            <a:off x="11163300" y="5829300"/>
            <a:ext cx="812800" cy="8128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52095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084"/>
    </mc:Choice>
    <mc:Fallback xmlns="">
      <p:transition spd="slow" advTm="4208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" presetClass="entr" presetSubtype="1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" presetClass="entr" presetSubtype="1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" presetClass="entr" presetSubtype="1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" presetClass="entr" presetSubtype="1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" presetClass="entr" presetSubtype="1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" presetClass="entr" presetSubtype="1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" presetClass="entr" presetSubtype="1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3" presetClass="entr" presetSubtype="1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3" presetClass="entr" presetSubtype="10" fill="hold" grpId="0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3" presetClass="entr" presetSubtype="1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3" presetClass="entr" presetSubtype="1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3" presetClass="entr" presetSubtype="1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3" presetClass="entr" presetSubtype="1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3" presetClass="entr" presetSubtype="1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3" presetClass="entr" presetSubtype="1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3" presetClass="entr" presetSubtype="1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" presetClass="entr" presetSubtype="1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3" presetClass="entr" presetSubtype="1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" presetClass="entr" presetSubtype="1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3" presetClass="entr" presetSubtype="1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" presetClass="entr" presetSubtype="1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3" presetClass="entr" presetSubtype="1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3" presetClass="entr" presetSubtype="10" fill="hold" grpId="0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3" presetClass="entr" presetSubtype="10" fill="hold" grpId="0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3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3"/>
                </p:tgtEl>
              </p:cMediaNode>
            </p:audio>
          </p:childTnLst>
        </p:cTn>
      </p:par>
    </p:tnLst>
    <p:bldLst>
      <p:bldP spid="73" grpId="0" build="p"/>
      <p:bldP spid="74" grpId="0"/>
      <p:bldP spid="75" grpId="0"/>
      <p:bldP spid="76" grpId="0"/>
      <p:bldP spid="77" grpId="0"/>
      <p:bldP spid="2" grpId="0"/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Image 29" descr="“laplace logo”的图片搜索结果">
            <a:extLst>
              <a:ext uri="{FF2B5EF4-FFF2-40B4-BE49-F238E27FC236}">
                <a16:creationId xmlns:a16="http://schemas.microsoft.com/office/drawing/2014/main" id="{C97A41A1-AA59-C144-AF1E-841B1B832310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6504" y="0"/>
            <a:ext cx="2405496" cy="938242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Image 30" descr="“university paul sabatier”的图片搜索结果">
            <a:extLst>
              <a:ext uri="{FF2B5EF4-FFF2-40B4-BE49-F238E27FC236}">
                <a16:creationId xmlns:a16="http://schemas.microsoft.com/office/drawing/2014/main" id="{FB82B33C-3DF2-6B4D-A963-0B905687DA06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420"/>
            <a:ext cx="2428010" cy="913822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Image 3">
            <a:extLst>
              <a:ext uri="{FF2B5EF4-FFF2-40B4-BE49-F238E27FC236}">
                <a16:creationId xmlns:a16="http://schemas.microsoft.com/office/drawing/2014/main" id="{9ECADA7C-D6D6-7045-8508-FBF9D7A1597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010" y="136042"/>
            <a:ext cx="2503586" cy="666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Image 23">
            <a:extLst>
              <a:ext uri="{FF2B5EF4-FFF2-40B4-BE49-F238E27FC236}">
                <a16:creationId xmlns:a16="http://schemas.microsoft.com/office/drawing/2014/main" id="{F1A7EE6C-1BE9-F94D-BC19-A09C04DCF01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1596" y="270768"/>
            <a:ext cx="1971101" cy="352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5212E2D6-127C-D14D-8F4C-8DB7BAF76E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66777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model in COMSOL</a:t>
            </a:r>
            <a:endParaRPr lang="en-US" sz="18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35FDCCF2-6C04-A84C-8B93-13F3C050CD7D}"/>
                  </a:ext>
                </a:extLst>
              </p:cNvPr>
              <p:cNvSpPr txBox="1"/>
              <p:nvPr/>
            </p:nvSpPr>
            <p:spPr>
              <a:xfrm>
                <a:off x="2681421" y="3507599"/>
                <a:ext cx="3752409" cy="5514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140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1400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fr-FR" sz="1400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#</m:t>
                              </m:r>
                            </m:sub>
                          </m:sSub>
                          <m:r>
                            <a:rPr lang="fr-FR" sz="14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acc>
                      <m:d>
                        <m:dPr>
                          <m:ctrlPr>
                            <a:rPr lang="fr-FR" sz="14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14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fr-FR" sz="140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l-GR" sz="1400" i="1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𝜏</m:t>
                      </m:r>
                      <m:f>
                        <m:fPr>
                          <m:ctrlPr>
                            <a:rPr lang="fr-FR" sz="14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4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acc>
                            <m:accPr>
                              <m:chr m:val="⃗"/>
                              <m:ctrlPr>
                                <a:rPr lang="fr-FR" sz="1400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fr-FR" sz="1400" i="1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400" i="1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fr-FR" sz="1400" i="1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#</m:t>
                                  </m:r>
                                </m:sub>
                              </m:sSub>
                              <m:r>
                                <a:rPr lang="fr-FR" sz="1400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acc>
                        </m:num>
                        <m:den>
                          <m:r>
                            <a:rPr lang="fr-FR" sz="14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fr-FR" sz="14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fr-FR" sz="140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14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fr-FR" sz="14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fr-FR" sz="1400" i="1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fr-FR" sz="14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FR" sz="1400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fr-FR" sz="1400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fr-FR" sz="14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fr-FR" sz="1400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fr-FR" sz="1400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sub>
                          </m:sSub>
                        </m:e>
                      </m:d>
                      <m:acc>
                        <m:accPr>
                          <m:chr m:val="⃗"/>
                          <m:ctrlPr>
                            <a:rPr lang="fr-FR" sz="14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14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acc>
                      <m:r>
                        <a:rPr lang="fr-FR" sz="1400" i="1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fr-FR" sz="1400" i="1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fr-FR" sz="1400" b="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4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35FDCCF2-6C04-A84C-8B93-13F3C050CD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1421" y="3507599"/>
                <a:ext cx="3752409" cy="551433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Image 2">
            <a:extLst>
              <a:ext uri="{FF2B5EF4-FFF2-40B4-BE49-F238E27FC236}">
                <a16:creationId xmlns:a16="http://schemas.microsoft.com/office/drawing/2014/main" id="{101A9967-E54F-254B-93B5-5D1BDB409DB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477" y="2990266"/>
            <a:ext cx="2044700" cy="21590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7B70E801-15D4-184A-B10B-6992E460EAC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144" y="3760347"/>
            <a:ext cx="1943100" cy="1778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4BC04D00-A661-AA47-A347-34068F4E7061}"/>
                  </a:ext>
                </a:extLst>
              </p:cNvPr>
              <p:cNvSpPr txBox="1"/>
              <p:nvPr/>
            </p:nvSpPr>
            <p:spPr>
              <a:xfrm>
                <a:off x="3181817" y="2557396"/>
                <a:ext cx="1923668" cy="10487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1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1400" i="1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fr-FR" sz="14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fr-FR" sz="14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fr-FR" sz="140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acc>
                    <m:r>
                      <a:rPr lang="fr-FR" sz="1400" i="1">
                        <a:latin typeface="Cambria Math" panose="02040503050406030204" pitchFamily="18" charset="0"/>
                      </a:rPr>
                      <m:t>=−</m:t>
                    </m:r>
                    <m:acc>
                      <m:accPr>
                        <m:chr m:val="⃗"/>
                        <m:ctrlPr>
                          <a:rPr lang="fr-FR" sz="1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1400" i="1">
                            <a:latin typeface="Cambria Math" panose="02040503050406030204" pitchFamily="18" charset="0"/>
                          </a:rPr>
                          <m:t>𝑔𝑟𝑎𝑑</m:t>
                        </m:r>
                      </m:e>
                    </m:acc>
                    <m:r>
                      <a:rPr lang="fr-FR" sz="1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sz="1400" i="1">
                        <a:latin typeface="Cambria Math" panose="02040503050406030204" pitchFamily="18" charset="0"/>
                      </a:rPr>
                      <m:t>𝑉</m:t>
                    </m:r>
                    <m:r>
                      <a:rPr lang="fr-FR" sz="14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fr-FR" sz="140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fr-FR" sz="1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fr-FR" sz="1400" dirty="0">
                    <a:effectLst/>
                  </a:rPr>
                  <a:t>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𝐽</m:t>
                          </m:r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acc>
                      <m:r>
                        <a:rPr lang="fr-FR" sz="1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1400" i="1">
                          <a:latin typeface="Cambria Math" panose="02040503050406030204" pitchFamily="18" charset="0"/>
                        </a:rPr>
                        <m:t>𝜎</m:t>
                      </m:r>
                      <m:acc>
                        <m:accPr>
                          <m:chr m:val="⃗"/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acc>
                      <m:r>
                        <a:rPr lang="fr-FR" sz="1400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𝜕</m:t>
                          </m:r>
                          <m:acc>
                            <m:accPr>
                              <m:chr m:val="⃗"/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acc>
                        </m:num>
                        <m:den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fr-FR" sz="1400" dirty="0">
                  <a:effectLst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1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</m:acc>
                      <m:d>
                        <m:d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fr-FR" sz="14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∞</m:t>
                          </m:r>
                        </m:sub>
                      </m:sSub>
                      <m:acc>
                        <m:accPr>
                          <m:chr m:val="⃗"/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acc>
                      <m:r>
                        <a:rPr lang="fr-FR" sz="14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fr-FR" sz="140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fr-FR" sz="1400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sz="1400" dirty="0"/>
              </a:p>
            </p:txBody>
          </p:sp>
        </mc:Choice>
        <mc:Fallback xmlns="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4BC04D00-A661-AA47-A347-34068F4E70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1817" y="2557396"/>
                <a:ext cx="1923668" cy="1048749"/>
              </a:xfrm>
              <a:prstGeom prst="rect">
                <a:avLst/>
              </a:prstGeom>
              <a:blipFill>
                <a:blip r:embed="rId13"/>
                <a:stretch>
                  <a:fillRect b="-11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Accolade ouvrante 6">
            <a:extLst>
              <a:ext uri="{FF2B5EF4-FFF2-40B4-BE49-F238E27FC236}">
                <a16:creationId xmlns:a16="http://schemas.microsoft.com/office/drawing/2014/main" id="{2A5188AF-9CAA-5D41-863B-5AC7E5037F64}"/>
              </a:ext>
            </a:extLst>
          </p:cNvPr>
          <p:cNvSpPr/>
          <p:nvPr/>
        </p:nvSpPr>
        <p:spPr>
          <a:xfrm>
            <a:off x="2859509" y="2582896"/>
            <a:ext cx="340844" cy="99783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C458D460-8D99-414D-886A-E933E71A89C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970400" y="2353804"/>
            <a:ext cx="4260765" cy="3195574"/>
          </a:xfrm>
          <a:prstGeom prst="rect">
            <a:avLst/>
          </a:prstGeom>
        </p:spPr>
      </p:pic>
      <p:sp>
        <p:nvSpPr>
          <p:cNvPr id="17" name="Espace réservé du contenu 6">
            <a:extLst>
              <a:ext uri="{FF2B5EF4-FFF2-40B4-BE49-F238E27FC236}">
                <a16:creationId xmlns:a16="http://schemas.microsoft.com/office/drawing/2014/main" id="{65AA646C-40D6-5F41-825F-1DABBC1FCD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6354" y="5595365"/>
            <a:ext cx="4417146" cy="3090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parallel-plane capacitor description in COMSOL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au 11">
                <a:extLst>
                  <a:ext uri="{FF2B5EF4-FFF2-40B4-BE49-F238E27FC236}">
                    <a16:creationId xmlns:a16="http://schemas.microsoft.com/office/drawing/2014/main" id="{417585CB-E11E-B142-BEF5-E7F7B838587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76392145"/>
                  </p:ext>
                </p:extLst>
              </p:nvPr>
            </p:nvGraphicFramePr>
            <p:xfrm>
              <a:off x="1184389" y="5018449"/>
              <a:ext cx="4154587" cy="7416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67690">
                      <a:extLst>
                        <a:ext uri="{9D8B030D-6E8A-4147-A177-3AD203B41FA5}">
                          <a16:colId xmlns:a16="http://schemas.microsoft.com/office/drawing/2014/main" val="3422605711"/>
                        </a:ext>
                      </a:extLst>
                    </a:gridCol>
                    <a:gridCol w="1168400">
                      <a:extLst>
                        <a:ext uri="{9D8B030D-6E8A-4147-A177-3AD203B41FA5}">
                          <a16:colId xmlns:a16="http://schemas.microsoft.com/office/drawing/2014/main" val="2142171141"/>
                        </a:ext>
                      </a:extLst>
                    </a:gridCol>
                    <a:gridCol w="850900">
                      <a:extLst>
                        <a:ext uri="{9D8B030D-6E8A-4147-A177-3AD203B41FA5}">
                          <a16:colId xmlns:a16="http://schemas.microsoft.com/office/drawing/2014/main" val="1833878332"/>
                        </a:ext>
                      </a:extLst>
                    </a:gridCol>
                    <a:gridCol w="867597">
                      <a:extLst>
                        <a:ext uri="{9D8B030D-6E8A-4147-A177-3AD203B41FA5}">
                          <a16:colId xmlns:a16="http://schemas.microsoft.com/office/drawing/2014/main" val="175993697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noProof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Property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𝝈</m:t>
                                </m:r>
                                <m:r>
                                  <a:rPr lang="fr-FR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fr-FR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𝑺</m:t>
                                </m:r>
                                <m:r>
                                  <a:rPr lang="fr-FR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fr-FR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𝒎</m:t>
                                </m:r>
                                <m:r>
                                  <a:rPr lang="fr-FR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𝜺</m:t>
                                    </m:r>
                                  </m:e>
                                  <m:sub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𝒔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𝜺</m:t>
                                    </m:r>
                                  </m:e>
                                  <m:sub>
                                    <m:r>
                                      <a:rPr lang="fr-FR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∞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641231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Value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1*10</a:t>
                          </a:r>
                          <a:r>
                            <a:rPr lang="fr-FR" baseline="30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-12</a:t>
                          </a:r>
                          <a:endParaRPr lang="fr-FR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7810972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au 11">
                <a:extLst>
                  <a:ext uri="{FF2B5EF4-FFF2-40B4-BE49-F238E27FC236}">
                    <a16:creationId xmlns:a16="http://schemas.microsoft.com/office/drawing/2014/main" id="{417585CB-E11E-B142-BEF5-E7F7B838587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76392145"/>
                  </p:ext>
                </p:extLst>
              </p:nvPr>
            </p:nvGraphicFramePr>
            <p:xfrm>
              <a:off x="1184389" y="5018449"/>
              <a:ext cx="4154587" cy="7416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67690">
                      <a:extLst>
                        <a:ext uri="{9D8B030D-6E8A-4147-A177-3AD203B41FA5}">
                          <a16:colId xmlns:a16="http://schemas.microsoft.com/office/drawing/2014/main" val="3422605711"/>
                        </a:ext>
                      </a:extLst>
                    </a:gridCol>
                    <a:gridCol w="1168400">
                      <a:extLst>
                        <a:ext uri="{9D8B030D-6E8A-4147-A177-3AD203B41FA5}">
                          <a16:colId xmlns:a16="http://schemas.microsoft.com/office/drawing/2014/main" val="2142171141"/>
                        </a:ext>
                      </a:extLst>
                    </a:gridCol>
                    <a:gridCol w="850900">
                      <a:extLst>
                        <a:ext uri="{9D8B030D-6E8A-4147-A177-3AD203B41FA5}">
                          <a16:colId xmlns:a16="http://schemas.microsoft.com/office/drawing/2014/main" val="1833878332"/>
                        </a:ext>
                      </a:extLst>
                    </a:gridCol>
                    <a:gridCol w="867597">
                      <a:extLst>
                        <a:ext uri="{9D8B030D-6E8A-4147-A177-3AD203B41FA5}">
                          <a16:colId xmlns:a16="http://schemas.microsoft.com/office/drawing/2014/main" val="175993697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noProof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Property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15"/>
                          <a:stretch>
                            <a:fillRect l="-109783" t="-6667" r="-148913" b="-1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15"/>
                          <a:stretch>
                            <a:fillRect l="-283824" t="-6667" r="-101471" b="-1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15"/>
                          <a:stretch>
                            <a:fillRect l="-383824" t="-6667" r="-1471" b="-116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641231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Value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1*10</a:t>
                          </a:r>
                          <a:r>
                            <a:rPr lang="fr-FR" baseline="30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-12</a:t>
                          </a:r>
                          <a:endParaRPr lang="fr-FR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78109728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1D1FA80C-CA6F-DF4E-A917-0517F33B1950}"/>
                  </a:ext>
                </a:extLst>
              </p:cNvPr>
              <p:cNvSpPr txBox="1"/>
              <p:nvPr/>
            </p:nvSpPr>
            <p:spPr>
              <a:xfrm>
                <a:off x="716097" y="4312789"/>
                <a:ext cx="592741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Simulation parameters for the relaxation dielectric medium</a:t>
                </a:r>
              </a:p>
              <a:p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*Time constant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 panose="02040503050406030204" pitchFamily="18" charset="0"/>
                      </a:rPr>
                      <m:t>𝜏</m:t>
                    </m:r>
                    <m:r>
                      <a:rPr lang="el-GR" sz="16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will be specified for each simulation case</a:t>
                </a:r>
              </a:p>
            </p:txBody>
          </p:sp>
        </mc:Choice>
        <mc:Fallback xmlns="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1D1FA80C-CA6F-DF4E-A917-0517F33B19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097" y="4312789"/>
                <a:ext cx="5927411" cy="584775"/>
              </a:xfrm>
              <a:prstGeom prst="rect">
                <a:avLst/>
              </a:prstGeom>
              <a:blipFill>
                <a:blip r:embed="rId16"/>
                <a:stretch>
                  <a:fillRect l="-427" t="-2128" b="-1276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36B14186-C997-3347-9BC5-382EEE92A846}"/>
              </a:ext>
            </a:extLst>
          </p:cNvPr>
          <p:cNvCxnSpPr/>
          <p:nvPr/>
        </p:nvCxnSpPr>
        <p:spPr>
          <a:xfrm>
            <a:off x="838200" y="1838380"/>
            <a:ext cx="106553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Espace réservé du numéro de diapositive 17">
            <a:extLst>
              <a:ext uri="{FF2B5EF4-FFF2-40B4-BE49-F238E27FC236}">
                <a16:creationId xmlns:a16="http://schemas.microsoft.com/office/drawing/2014/main" id="{AB62ECFC-0CE6-4E4F-BA46-77F4ADC83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D62B-BC61-4CCC-AED7-545391E7F544}" type="slidenum">
              <a:rPr lang="zh-CN" altLang="en-US" smtClean="0"/>
              <a:t>7</a:t>
            </a:fld>
            <a:endParaRPr lang="zh-CN" altLang="en-US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26E451AF-CE58-8C49-98BA-160C28CEE0E1}"/>
              </a:ext>
            </a:extLst>
          </p:cNvPr>
          <p:cNvSpPr txBox="1"/>
          <p:nvPr/>
        </p:nvSpPr>
        <p:spPr>
          <a:xfrm>
            <a:off x="7589383" y="3282957"/>
            <a:ext cx="429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air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A673D8C-4797-EF47-A326-5521DDF70540}"/>
              </a:ext>
            </a:extLst>
          </p:cNvPr>
          <p:cNvSpPr txBox="1"/>
          <p:nvPr/>
        </p:nvSpPr>
        <p:spPr>
          <a:xfrm>
            <a:off x="9997324" y="3421479"/>
            <a:ext cx="1975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Dielectric medium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1097F14-61CB-E447-9826-E75F99D130E5}"/>
              </a:ext>
            </a:extLst>
          </p:cNvPr>
          <p:cNvSpPr txBox="1"/>
          <p:nvPr/>
        </p:nvSpPr>
        <p:spPr>
          <a:xfrm>
            <a:off x="10033144" y="4035894"/>
            <a:ext cx="1208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electrodes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896F5D64-1A55-294B-9696-40D4AF6D7A00}"/>
              </a:ext>
            </a:extLst>
          </p:cNvPr>
          <p:cNvSpPr txBox="1"/>
          <p:nvPr/>
        </p:nvSpPr>
        <p:spPr>
          <a:xfrm>
            <a:off x="838200" y="2094643"/>
            <a:ext cx="2454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Integration in COMSOL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D73A5CD2-9631-2D45-84C6-D23F6BC3A3BF}"/>
                  </a:ext>
                </a:extLst>
              </p:cNvPr>
              <p:cNvSpPr txBox="1"/>
              <p:nvPr/>
            </p:nvSpPr>
            <p:spPr>
              <a:xfrm>
                <a:off x="4461299" y="3272207"/>
                <a:ext cx="836704" cy="3339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fr-FR" sz="14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1400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fr-FR" sz="1400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#</m:t>
                              </m:r>
                            </m:sub>
                          </m:sSub>
                          <m:r>
                            <a:rPr lang="fr-FR" sz="14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acc>
                      <m:d>
                        <m:dPr>
                          <m:ctrlPr>
                            <a:rPr lang="fr-FR" sz="14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14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fr-FR" sz="14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D73A5CD2-9631-2D45-84C6-D23F6BC3A3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1299" y="3272207"/>
                <a:ext cx="836704" cy="333938"/>
              </a:xfrm>
              <a:prstGeom prst="rect">
                <a:avLst/>
              </a:prstGeom>
              <a:blipFill>
                <a:blip r:embed="rId17"/>
                <a:stretch>
                  <a:fillRect b="-740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>
            <a:extLst>
              <a:ext uri="{FF2B5EF4-FFF2-40B4-BE49-F238E27FC236}">
                <a16:creationId xmlns:a16="http://schemas.microsoft.com/office/drawing/2014/main" id="{FE6388D7-CAED-4146-8A7D-12ACFA371DCE}"/>
              </a:ext>
            </a:extLst>
          </p:cNvPr>
          <p:cNvSpPr/>
          <p:nvPr/>
        </p:nvSpPr>
        <p:spPr>
          <a:xfrm>
            <a:off x="7310725" y="3855598"/>
            <a:ext cx="3852575" cy="889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blipFill>
                <a:blip r:embed="rId18"/>
                <a:tile tx="0" ty="0" sx="100000" sy="100000" flip="none" algn="tl"/>
              </a:blipFill>
            </a:endParaRPr>
          </a:p>
        </p:txBody>
      </p:sp>
      <p:cxnSp>
        <p:nvCxnSpPr>
          <p:cNvPr id="27" name="Connecteur droit avec flèche 26">
            <a:extLst>
              <a:ext uri="{FF2B5EF4-FFF2-40B4-BE49-F238E27FC236}">
                <a16:creationId xmlns:a16="http://schemas.microsoft.com/office/drawing/2014/main" id="{DEF7D376-3A1E-FA49-B511-A8925328FEB7}"/>
              </a:ext>
            </a:extLst>
          </p:cNvPr>
          <p:cNvCxnSpPr>
            <a:cxnSpLocks/>
          </p:cNvCxnSpPr>
          <p:nvPr/>
        </p:nvCxnSpPr>
        <p:spPr>
          <a:xfrm flipV="1">
            <a:off x="10435856" y="3719519"/>
            <a:ext cx="196298" cy="1626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id="{379F8904-96EE-E245-9784-556194D44061}"/>
              </a:ext>
            </a:extLst>
          </p:cNvPr>
          <p:cNvCxnSpPr>
            <a:cxnSpLocks/>
            <a:endCxn id="11" idx="1"/>
          </p:cNvCxnSpPr>
          <p:nvPr/>
        </p:nvCxnSpPr>
        <p:spPr>
          <a:xfrm>
            <a:off x="9358010" y="3845524"/>
            <a:ext cx="675134" cy="3750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Connecteur droit avec flèche 34">
            <a:extLst>
              <a:ext uri="{FF2B5EF4-FFF2-40B4-BE49-F238E27FC236}">
                <a16:creationId xmlns:a16="http://schemas.microsoft.com/office/drawing/2014/main" id="{C82FD5C4-DA47-3F41-AC78-C9531539D68D}"/>
              </a:ext>
            </a:extLst>
          </p:cNvPr>
          <p:cNvCxnSpPr>
            <a:cxnSpLocks/>
            <a:endCxn id="11" idx="1"/>
          </p:cNvCxnSpPr>
          <p:nvPr/>
        </p:nvCxnSpPr>
        <p:spPr>
          <a:xfrm>
            <a:off x="9355369" y="3972114"/>
            <a:ext cx="677775" cy="2484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" name="Audio 19">
            <a:hlinkClick r:id="" action="ppaction://media"/>
            <a:extLst>
              <a:ext uri="{FF2B5EF4-FFF2-40B4-BE49-F238E27FC236}">
                <a16:creationId xmlns:a16="http://schemas.microsoft.com/office/drawing/2014/main" id="{72D0E846-CD1A-DD47-8DC6-EC1E28ED655F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9"/>
          <a:stretch>
            <a:fillRect/>
          </a:stretch>
        </p:blipFill>
        <p:spPr>
          <a:xfrm>
            <a:off x="11163300" y="5829300"/>
            <a:ext cx="812800" cy="8128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928190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324"/>
    </mc:Choice>
    <mc:Fallback xmlns="">
      <p:transition spd="slow" advTm="3232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" presetClass="entr" presetSubtype="1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14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14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14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14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14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14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14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14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14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27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nodeType="withEffect">
                                  <p:stCondLst>
                                    <p:cond delay="27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4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</p:childTnLst>
        </p:cTn>
      </p:par>
    </p:tnLst>
    <p:bldLst>
      <p:bldP spid="9" grpId="0"/>
      <p:bldP spid="17" grpId="0" build="p"/>
      <p:bldP spid="13" grpId="0"/>
      <p:bldP spid="2" grpId="0"/>
      <p:bldP spid="4" grpId="0"/>
      <p:bldP spid="11" grpId="0"/>
      <p:bldP spid="25" grpId="0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“laplace logo”的图片搜索结果">
            <a:extLst>
              <a:ext uri="{FF2B5EF4-FFF2-40B4-BE49-F238E27FC236}">
                <a16:creationId xmlns:a16="http://schemas.microsoft.com/office/drawing/2014/main" id="{E982B7F8-4F9A-834B-8903-31DF248F42E1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6504" y="0"/>
            <a:ext cx="2405496" cy="93824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 4" descr="“university paul sabatier”的图片搜索结果">
            <a:extLst>
              <a:ext uri="{FF2B5EF4-FFF2-40B4-BE49-F238E27FC236}">
                <a16:creationId xmlns:a16="http://schemas.microsoft.com/office/drawing/2014/main" id="{19764075-AF69-A144-AD28-051B7B3B3107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420"/>
            <a:ext cx="2428010" cy="91382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 3">
            <a:extLst>
              <a:ext uri="{FF2B5EF4-FFF2-40B4-BE49-F238E27FC236}">
                <a16:creationId xmlns:a16="http://schemas.microsoft.com/office/drawing/2014/main" id="{8A5D3153-199E-C547-A756-0FE75E0EC3A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010" y="136042"/>
            <a:ext cx="2503586" cy="666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 23">
            <a:extLst>
              <a:ext uri="{FF2B5EF4-FFF2-40B4-BE49-F238E27FC236}">
                <a16:creationId xmlns:a16="http://schemas.microsoft.com/office/drawing/2014/main" id="{348799C0-D533-704F-9992-4D02D4E33EA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1596" y="270768"/>
            <a:ext cx="1971101" cy="352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55CFA456-4B35-2445-9B55-902A59374A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66777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Simulation examples</a:t>
            </a:r>
            <a:br>
              <a:rPr lang="en-US" sz="36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Steady state for a sinusoidal current excitation compared with frequency domain results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2B29D33-C2AE-D845-B578-CB446DE48125}"/>
              </a:ext>
            </a:extLst>
          </p:cNvPr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850" y="4333983"/>
            <a:ext cx="2947491" cy="221061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9ECE4791-26BF-F54D-8B96-8B4B46F31565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5081" y="2135242"/>
            <a:ext cx="2809400" cy="2107051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B2FF896E-0337-3749-A7D4-6EABACDC4EF9}"/>
              </a:ext>
            </a:extLst>
          </p:cNvPr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3696" y="2109845"/>
            <a:ext cx="2812803" cy="2109318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E5C16EEC-0C15-1E45-B3EF-F17C871D0EDE}"/>
              </a:ext>
            </a:extLst>
          </p:cNvPr>
          <p:cNvSpPr txBox="1"/>
          <p:nvPr/>
        </p:nvSpPr>
        <p:spPr>
          <a:xfrm>
            <a:off x="1556824" y="1874483"/>
            <a:ext cx="8913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Simulation in time domain using the proposed method and simulation in frequency domain</a:t>
            </a:r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5CB134C4-A1BD-8B43-828B-AB9B7091E578}"/>
              </a:ext>
            </a:extLst>
          </p:cNvPr>
          <p:cNvCxnSpPr/>
          <p:nvPr/>
        </p:nvCxnSpPr>
        <p:spPr>
          <a:xfrm>
            <a:off x="838200" y="1838380"/>
            <a:ext cx="106553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>
            <a:extLst>
              <a:ext uri="{FF2B5EF4-FFF2-40B4-BE49-F238E27FC236}">
                <a16:creationId xmlns:a16="http://schemas.microsoft.com/office/drawing/2014/main" id="{896B9408-9897-624C-8F15-B81A7B832FA0}"/>
              </a:ext>
            </a:extLst>
          </p:cNvPr>
          <p:cNvSpPr txBox="1"/>
          <p:nvPr/>
        </p:nvSpPr>
        <p:spPr>
          <a:xfrm>
            <a:off x="6206318" y="4117899"/>
            <a:ext cx="28665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 field vs Time in time domain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BA7C52B-C6CC-E244-A647-48263787B6B9}"/>
              </a:ext>
            </a:extLst>
          </p:cNvPr>
          <p:cNvSpPr txBox="1"/>
          <p:nvPr/>
        </p:nvSpPr>
        <p:spPr>
          <a:xfrm>
            <a:off x="5395771" y="6580704"/>
            <a:ext cx="49600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distribution of electric field of simulation in frequency domain</a:t>
            </a:r>
          </a:p>
        </p:txBody>
      </p:sp>
      <p:sp>
        <p:nvSpPr>
          <p:cNvPr id="18" name="Espace réservé du numéro de diapositive 17">
            <a:extLst>
              <a:ext uri="{FF2B5EF4-FFF2-40B4-BE49-F238E27FC236}">
                <a16:creationId xmlns:a16="http://schemas.microsoft.com/office/drawing/2014/main" id="{73FF086E-37B0-3B4F-A663-0D767CDEC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D62B-BC61-4CCC-AED7-545391E7F544}" type="slidenum">
              <a:rPr lang="zh-CN" altLang="en-US" smtClean="0"/>
              <a:t>8</a:t>
            </a:fld>
            <a:endParaRPr lang="zh-CN" altLang="en-US"/>
          </a:p>
        </p:txBody>
      </p:sp>
      <p:sp>
        <p:nvSpPr>
          <p:cNvPr id="2" name="Cadre 1">
            <a:extLst>
              <a:ext uri="{FF2B5EF4-FFF2-40B4-BE49-F238E27FC236}">
                <a16:creationId xmlns:a16="http://schemas.microsoft.com/office/drawing/2014/main" id="{ACF21B6F-34E5-1F48-9FD1-01EAD57F37C5}"/>
              </a:ext>
            </a:extLst>
          </p:cNvPr>
          <p:cNvSpPr/>
          <p:nvPr/>
        </p:nvSpPr>
        <p:spPr>
          <a:xfrm>
            <a:off x="8735015" y="2120980"/>
            <a:ext cx="49876" cy="1607103"/>
          </a:xfrm>
          <a:prstGeom prst="frame">
            <a:avLst>
              <a:gd name="adj1" fmla="val 136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" name="Flèche vers la droite 2">
            <a:extLst>
              <a:ext uri="{FF2B5EF4-FFF2-40B4-BE49-F238E27FC236}">
                <a16:creationId xmlns:a16="http://schemas.microsoft.com/office/drawing/2014/main" id="{069EA2CD-3820-4C43-BEDA-83FFBB24009C}"/>
              </a:ext>
            </a:extLst>
          </p:cNvPr>
          <p:cNvSpPr/>
          <p:nvPr/>
        </p:nvSpPr>
        <p:spPr>
          <a:xfrm>
            <a:off x="8784891" y="2719359"/>
            <a:ext cx="250266" cy="127747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9A17B410-2545-B041-9391-6060EEEAF977}"/>
              </a:ext>
            </a:extLst>
          </p:cNvPr>
          <p:cNvSpPr txBox="1"/>
          <p:nvPr/>
        </p:nvSpPr>
        <p:spPr>
          <a:xfrm>
            <a:off x="838200" y="2949240"/>
            <a:ext cx="50688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same electric field magnitude in steady state of 2 calculations (about 1.19kV/mm)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D5163A6-6375-CE4E-8ABF-1E3074FFC88E}"/>
              </a:ext>
            </a:extLst>
          </p:cNvPr>
          <p:cNvSpPr txBox="1"/>
          <p:nvPr/>
        </p:nvSpPr>
        <p:spPr>
          <a:xfrm>
            <a:off x="244014" y="4487368"/>
            <a:ext cx="59218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Same results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Only the steady state in frequency domain calculation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Steady state + transient state in time domain calculation by using our method</a:t>
            </a:r>
          </a:p>
          <a:p>
            <a:endParaRPr lang="fr-FR" dirty="0"/>
          </a:p>
        </p:txBody>
      </p:sp>
      <p:pic>
        <p:nvPicPr>
          <p:cNvPr id="22" name="Audio 21">
            <a:hlinkClick r:id="" action="ppaction://media"/>
            <a:extLst>
              <a:ext uri="{FF2B5EF4-FFF2-40B4-BE49-F238E27FC236}">
                <a16:creationId xmlns:a16="http://schemas.microsoft.com/office/drawing/2014/main" id="{4E605AD1-7E31-E044-9F62-3696017479FD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11163300" y="5829300"/>
            <a:ext cx="812800" cy="8128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12708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742"/>
    </mc:Choice>
    <mc:Fallback xmlns="">
      <p:transition spd="slow" advTm="3174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" presetClass="entr" presetSubtype="10" fill="hold" grpId="0" nodeType="withEffect">
                                  <p:stCondLst>
                                    <p:cond delay="143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grpId="0" nodeType="withEffect">
                                  <p:stCondLst>
                                    <p:cond delay="14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14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14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22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</p:childTnLst>
        </p:cTn>
      </p:par>
    </p:tnLst>
    <p:bldLst>
      <p:bldP spid="2" grpId="0" animBg="1"/>
      <p:bldP spid="3" grpId="0" animBg="1"/>
      <p:bldP spid="8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“laplace logo”的图片搜索结果">
            <a:extLst>
              <a:ext uri="{FF2B5EF4-FFF2-40B4-BE49-F238E27FC236}">
                <a16:creationId xmlns:a16="http://schemas.microsoft.com/office/drawing/2014/main" id="{EA949835-EE79-6645-A3C0-775E1CD7DCBF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6504" y="0"/>
            <a:ext cx="2405496" cy="93824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 4" descr="“university paul sabatier”的图片搜索结果">
            <a:extLst>
              <a:ext uri="{FF2B5EF4-FFF2-40B4-BE49-F238E27FC236}">
                <a16:creationId xmlns:a16="http://schemas.microsoft.com/office/drawing/2014/main" id="{F8D96266-C6F8-6F4E-B712-EC9DEEF2C3D5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420"/>
            <a:ext cx="2428010" cy="91382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 3">
            <a:extLst>
              <a:ext uri="{FF2B5EF4-FFF2-40B4-BE49-F238E27FC236}">
                <a16:creationId xmlns:a16="http://schemas.microsoft.com/office/drawing/2014/main" id="{6B9387D5-0D60-9843-A434-28681977144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010" y="136042"/>
            <a:ext cx="2503586" cy="666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 23">
            <a:extLst>
              <a:ext uri="{FF2B5EF4-FFF2-40B4-BE49-F238E27FC236}">
                <a16:creationId xmlns:a16="http://schemas.microsoft.com/office/drawing/2014/main" id="{D9E07487-3C7E-D744-98BC-C9F58E35BA6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1596" y="270768"/>
            <a:ext cx="1971101" cy="352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5042CFCD-D050-5941-8604-A7C3EBE60E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66777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Simulation examples</a:t>
            </a:r>
            <a:br>
              <a:rPr lang="en-US" sz="36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Transient state results for step and sinus current excitation</a:t>
            </a: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688D3353-212E-194A-91EB-306EEA14A6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199" y="2132040"/>
            <a:ext cx="10346199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10" name="Objet 9">
            <a:extLst>
              <a:ext uri="{FF2B5EF4-FFF2-40B4-BE49-F238E27FC236}">
                <a16:creationId xmlns:a16="http://schemas.microsoft.com/office/drawing/2014/main" id="{110107AD-5CA3-C544-A955-6902383F848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2199430"/>
              </p:ext>
            </p:extLst>
          </p:nvPr>
        </p:nvGraphicFramePr>
        <p:xfrm>
          <a:off x="1372255" y="2001093"/>
          <a:ext cx="3800842" cy="2922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2" r:id="rId10" imgW="5219700" imgH="4025900" progId="Origin50.Graph">
                  <p:embed/>
                </p:oleObj>
              </mc:Choice>
              <mc:Fallback>
                <p:oleObj r:id="rId10" imgW="5219700" imgH="4025900" progId="Origin50.Graph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2255" y="2001093"/>
                        <a:ext cx="3800842" cy="29225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Image 10">
            <a:extLst>
              <a:ext uri="{FF2B5EF4-FFF2-40B4-BE49-F238E27FC236}">
                <a16:creationId xmlns:a16="http://schemas.microsoft.com/office/drawing/2014/main" id="{BD0A12BD-F8AB-FF40-9093-2084AAC4D661}"/>
              </a:ext>
            </a:extLst>
          </p:cNvPr>
          <p:cNvPicPr/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1297" y="1976803"/>
            <a:ext cx="2880000" cy="20395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51FEA327-8FFE-F148-92B8-4E0D7A431E04}"/>
              </a:ext>
            </a:extLst>
          </p:cNvPr>
          <p:cNvPicPr/>
          <p:nvPr/>
        </p:nvPicPr>
        <p:blipFill>
          <a:blip r:embed="rId13"/>
          <a:stretch>
            <a:fillRect/>
          </a:stretch>
        </p:blipFill>
        <p:spPr>
          <a:xfrm>
            <a:off x="6011297" y="4220401"/>
            <a:ext cx="2880000" cy="24003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9DC153C4-C1B9-5B44-AFB5-514576C4FA1A}"/>
                  </a:ext>
                </a:extLst>
              </p:cNvPr>
              <p:cNvSpPr txBox="1"/>
              <p:nvPr/>
            </p:nvSpPr>
            <p:spPr>
              <a:xfrm>
                <a:off x="8891297" y="2061391"/>
                <a:ext cx="31313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Excitation of </a:t>
                </a:r>
                <a14:m>
                  <m:oMath xmlns:m="http://schemas.openxmlformats.org/officeDocument/2006/math">
                    <m:r>
                      <a:rPr lang="fr-FR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𝑓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fr-F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5Hz and 50Hz</a:t>
                </a:r>
              </a:p>
            </p:txBody>
          </p:sp>
        </mc:Choice>
        <mc:Fallback xmlns="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9DC153C4-C1B9-5B44-AFB5-514576C4FA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1297" y="2061391"/>
                <a:ext cx="3131301" cy="369332"/>
              </a:xfrm>
              <a:prstGeom prst="rect">
                <a:avLst/>
              </a:prstGeom>
              <a:blipFill>
                <a:blip r:embed="rId14"/>
                <a:stretch>
                  <a:fillRect l="-1210" t="-3333" r="-806" b="-233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90DEBA0D-C4E7-7E4A-82C2-22436751C528}"/>
                  </a:ext>
                </a:extLst>
              </p:cNvPr>
              <p:cNvSpPr txBox="1"/>
              <p:nvPr/>
            </p:nvSpPr>
            <p:spPr>
              <a:xfrm>
                <a:off x="838199" y="5217312"/>
                <a:ext cx="5173098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Debye model describes the processes of variety of the time dependent polarization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∞</m:t>
                        </m:r>
                      </m:sub>
                    </m:sSub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fr-FR" dirty="0"/>
                  <a:t> </a:t>
                </a:r>
              </a:p>
            </p:txBody>
          </p:sp>
        </mc:Choice>
        <mc:Fallback xmlns="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90DEBA0D-C4E7-7E4A-82C2-22436751C5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199" y="5217312"/>
                <a:ext cx="5173098" cy="923330"/>
              </a:xfrm>
              <a:prstGeom prst="rect">
                <a:avLst/>
              </a:prstGeom>
              <a:blipFill>
                <a:blip r:embed="rId15"/>
                <a:stretch>
                  <a:fillRect l="-735" t="-2703" b="-810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73F78AD6-6F64-5D48-900B-02E3AEF9C033}"/>
              </a:ext>
            </a:extLst>
          </p:cNvPr>
          <p:cNvCxnSpPr/>
          <p:nvPr/>
        </p:nvCxnSpPr>
        <p:spPr>
          <a:xfrm>
            <a:off x="838200" y="1838380"/>
            <a:ext cx="106553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CE3A6547-3251-7B4E-874B-58364D2F1C59}"/>
              </a:ext>
            </a:extLst>
          </p:cNvPr>
          <p:cNvSpPr txBox="1"/>
          <p:nvPr/>
        </p:nvSpPr>
        <p:spPr>
          <a:xfrm>
            <a:off x="1372255" y="4679662"/>
            <a:ext cx="36377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 field vs Time under step response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0736A83D-24D0-D94B-A298-3C88E4EF3844}"/>
              </a:ext>
            </a:extLst>
          </p:cNvPr>
          <p:cNvSpPr txBox="1"/>
          <p:nvPr/>
        </p:nvSpPr>
        <p:spPr>
          <a:xfrm>
            <a:off x="5792894" y="6581001"/>
            <a:ext cx="33168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 field vs Time under sinus (50Hz) response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E8B967CD-9937-6F4D-8BBE-C5579ACFE868}"/>
              </a:ext>
            </a:extLst>
          </p:cNvPr>
          <p:cNvSpPr txBox="1"/>
          <p:nvPr/>
        </p:nvSpPr>
        <p:spPr>
          <a:xfrm>
            <a:off x="5792893" y="3973169"/>
            <a:ext cx="33168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 field vs Time under sinus (5Hz) response</a:t>
            </a:r>
          </a:p>
        </p:txBody>
      </p:sp>
      <p:sp>
        <p:nvSpPr>
          <p:cNvPr id="20" name="Espace réservé du numéro de diapositive 19">
            <a:extLst>
              <a:ext uri="{FF2B5EF4-FFF2-40B4-BE49-F238E27FC236}">
                <a16:creationId xmlns:a16="http://schemas.microsoft.com/office/drawing/2014/main" id="{E585C60F-08D6-9947-B449-9D82E27C55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D62B-BC61-4CCC-AED7-545391E7F544}" type="slidenum">
              <a:rPr lang="zh-CN" altLang="en-US" smtClean="0"/>
              <a:t>9</a:t>
            </a:fld>
            <a:endParaRPr lang="zh-CN" altLang="en-US" dirty="0"/>
          </a:p>
        </p:txBody>
      </p:sp>
      <p:pic>
        <p:nvPicPr>
          <p:cNvPr id="30" name="Audio 29">
            <a:hlinkClick r:id="" action="ppaction://media"/>
            <a:extLst>
              <a:ext uri="{FF2B5EF4-FFF2-40B4-BE49-F238E27FC236}">
                <a16:creationId xmlns:a16="http://schemas.microsoft.com/office/drawing/2014/main" id="{22339254-2FC0-0748-9A69-8A8710F73B32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6"/>
          <a:stretch>
            <a:fillRect/>
          </a:stretch>
        </p:blipFill>
        <p:spPr>
          <a:xfrm>
            <a:off x="11163300" y="5829300"/>
            <a:ext cx="812800" cy="8128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1" name="ZoneTexte 30">
                <a:extLst>
                  <a:ext uri="{FF2B5EF4-FFF2-40B4-BE49-F238E27FC236}">
                    <a16:creationId xmlns:a16="http://schemas.microsoft.com/office/drawing/2014/main" id="{9B9A6680-617A-704A-8300-05E7DB9FF8DE}"/>
                  </a:ext>
                </a:extLst>
              </p:cNvPr>
              <p:cNvSpPr txBox="1"/>
              <p:nvPr/>
            </p:nvSpPr>
            <p:spPr>
              <a:xfrm>
                <a:off x="8891297" y="2346088"/>
                <a:ext cx="313130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fr-FR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𝜏</m:t>
                    </m:r>
                    <m:r>
                      <a:rPr lang="fr-FR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≪1/</m:t>
                    </m:r>
                    <m:r>
                      <a:rPr lang="fr-FR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𝑓</m:t>
                    </m:r>
                  </m:oMath>
                </a14:m>
                <a:endParaRPr lang="fr-FR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Dielectric relaxation has more influence on the amplitude</a:t>
                </a:r>
              </a:p>
            </p:txBody>
          </p:sp>
        </mc:Choice>
        <mc:Fallback xmlns="">
          <p:sp>
            <p:nvSpPr>
              <p:cNvPr id="31" name="ZoneTexte 30">
                <a:extLst>
                  <a:ext uri="{FF2B5EF4-FFF2-40B4-BE49-F238E27FC236}">
                    <a16:creationId xmlns:a16="http://schemas.microsoft.com/office/drawing/2014/main" id="{9B9A6680-617A-704A-8300-05E7DB9FF8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1297" y="2346088"/>
                <a:ext cx="3131301" cy="923330"/>
              </a:xfrm>
              <a:prstGeom prst="rect">
                <a:avLst/>
              </a:prstGeom>
              <a:blipFill>
                <a:blip r:embed="rId17"/>
                <a:stretch>
                  <a:fillRect l="-1210" b="-958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ZoneTexte 31">
                <a:extLst>
                  <a:ext uri="{FF2B5EF4-FFF2-40B4-BE49-F238E27FC236}">
                    <a16:creationId xmlns:a16="http://schemas.microsoft.com/office/drawing/2014/main" id="{75F7698E-C008-1340-BC96-A6EA21EFEE67}"/>
                  </a:ext>
                </a:extLst>
              </p:cNvPr>
              <p:cNvSpPr txBox="1"/>
              <p:nvPr/>
            </p:nvSpPr>
            <p:spPr>
              <a:xfrm>
                <a:off x="8891297" y="3169262"/>
                <a:ext cx="3131301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𝜏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, 1/</m:t>
                    </m:r>
                    <m:r>
                      <a:rPr lang="fr-FR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𝑓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in the same order of magnitude</a:t>
                </a:r>
              </a:p>
              <a:p>
                <a:r>
                  <a:rPr lang="en-US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The transient period of Debye polarization appears</a:t>
                </a:r>
              </a:p>
            </p:txBody>
          </p:sp>
        </mc:Choice>
        <mc:Fallback xmlns="">
          <p:sp>
            <p:nvSpPr>
              <p:cNvPr id="32" name="ZoneTexte 31">
                <a:extLst>
                  <a:ext uri="{FF2B5EF4-FFF2-40B4-BE49-F238E27FC236}">
                    <a16:creationId xmlns:a16="http://schemas.microsoft.com/office/drawing/2014/main" id="{75F7698E-C008-1340-BC96-A6EA21EFEE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1297" y="3169262"/>
                <a:ext cx="3131301" cy="1200329"/>
              </a:xfrm>
              <a:prstGeom prst="rect">
                <a:avLst/>
              </a:prstGeom>
              <a:blipFill>
                <a:blip r:embed="rId18"/>
                <a:stretch>
                  <a:fillRect l="-1210" t="-2105" b="-631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10029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1309"/>
    </mc:Choice>
    <mc:Fallback xmlns="">
      <p:transition spd="slow" advTm="9130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" presetClass="entr" presetSubtype="1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38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38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38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38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38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5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5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3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</p:childTnLst>
        </p:cTn>
      </p:par>
    </p:tnLst>
    <p:bldLst>
      <p:bldP spid="13" grpId="0"/>
      <p:bldP spid="14" grpId="0"/>
      <p:bldP spid="16" grpId="0"/>
      <p:bldP spid="17" grpId="0"/>
      <p:bldP spid="18" grpId="0"/>
      <p:bldP spid="31" grpId="0"/>
      <p:bldP spid="3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2|17|8.1|13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9.5|0.7|7.2|14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9.7|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5|1.6|10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-1834.6|7.4|8.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|8.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14045</TotalTime>
  <Words>727</Words>
  <Application>Microsoft Macintosh PowerPoint</Application>
  <PresentationFormat>Grand écran</PresentationFormat>
  <Paragraphs>142</Paragraphs>
  <Slides>10</Slides>
  <Notes>10</Notes>
  <HiddenSlides>0</HiddenSlides>
  <MMClips>10</MMClips>
  <ScaleCrop>false</ScaleCrop>
  <HeadingPairs>
    <vt:vector size="8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9" baseType="lpstr">
      <vt:lpstr>等线</vt:lpstr>
      <vt:lpstr>等线 Light</vt:lpstr>
      <vt:lpstr>Arial</vt:lpstr>
      <vt:lpstr>Calibri</vt:lpstr>
      <vt:lpstr>Cambria Math</vt:lpstr>
      <vt:lpstr>Times</vt:lpstr>
      <vt:lpstr>Times New Roman</vt:lpstr>
      <vt:lpstr>Office 主题​​</vt:lpstr>
      <vt:lpstr>Origin50.Graph</vt:lpstr>
      <vt:lpstr>Time domain simulation of insulating dielectric materials with non-instantaneous polarization </vt:lpstr>
      <vt:lpstr>Sommaire</vt:lpstr>
      <vt:lpstr>Introduction Theory of polarization</vt:lpstr>
      <vt:lpstr>Introduction Problem background in COMSOL</vt:lpstr>
      <vt:lpstr>Debye model in time domain</vt:lpstr>
      <vt:lpstr>Debye model in time domain</vt:lpstr>
      <vt:lpstr>The model in COMSOL</vt:lpstr>
      <vt:lpstr>Simulation examples Steady state for a sinusoidal current excitation compared with frequency domain results</vt:lpstr>
      <vt:lpstr>Simulation examples Transient state results for step and sinus current excitation</vt:lpstr>
      <vt:lpstr>Présentation PowerPoint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AWL</dc:creator>
  <cp:lastModifiedBy>Microsoft Office User</cp:lastModifiedBy>
  <cp:revision>160</cp:revision>
  <cp:lastPrinted>2020-09-25T14:17:22Z</cp:lastPrinted>
  <dcterms:created xsi:type="dcterms:W3CDTF">2020-02-16T15:34:10Z</dcterms:created>
  <dcterms:modified xsi:type="dcterms:W3CDTF">2020-10-09T15:06:04Z</dcterms:modified>
</cp:coreProperties>
</file>