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ink/inkAction1.xml" ContentType="application/vnd.ms-office.inkAct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7" r:id="rId1"/>
  </p:sldMasterIdLst>
  <p:notesMasterIdLst>
    <p:notesMasterId r:id="rId20"/>
  </p:notesMasterIdLst>
  <p:sldIdLst>
    <p:sldId id="258" r:id="rId2"/>
    <p:sldId id="262" r:id="rId3"/>
    <p:sldId id="261" r:id="rId4"/>
    <p:sldId id="264" r:id="rId5"/>
    <p:sldId id="265" r:id="rId6"/>
    <p:sldId id="274" r:id="rId7"/>
    <p:sldId id="263" r:id="rId8"/>
    <p:sldId id="275" r:id="rId9"/>
    <p:sldId id="266" r:id="rId10"/>
    <p:sldId id="268" r:id="rId11"/>
    <p:sldId id="269" r:id="rId12"/>
    <p:sldId id="270" r:id="rId13"/>
    <p:sldId id="272" r:id="rId14"/>
    <p:sldId id="271" r:id="rId15"/>
    <p:sldId id="273" r:id="rId16"/>
    <p:sldId id="276" r:id="rId17"/>
    <p:sldId id="277" r:id="rId18"/>
    <p:sldId id="259" r:id="rId19"/>
  </p:sldIdLst>
  <p:sldSz cx="9144000" cy="5143500" type="screen16x9"/>
  <p:notesSz cx="9926638" cy="67976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">
          <p15:clr>
            <a:srgbClr val="A4A3A4"/>
          </p15:clr>
        </p15:guide>
        <p15:guide id="2" pos="10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0C0"/>
    <a:srgbClr val="003978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853" autoAdjust="0"/>
  </p:normalViewPr>
  <p:slideViewPr>
    <p:cSldViewPr showGuides="1">
      <p:cViewPr varScale="1">
        <p:scale>
          <a:sx n="148" d="100"/>
          <a:sy n="148" d="100"/>
        </p:scale>
        <p:origin x="516" y="120"/>
      </p:cViewPr>
      <p:guideLst>
        <p:guide orient="horz" pos="79"/>
        <p:guide pos="10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Action1.xml><?xml version="1.0" encoding="utf-8"?>
<iact:actions xmlns:iact="http://schemas.microsoft.com/office/powerpoint/2014/inkAction" lengthUnit="cm" timeUnit="ms">
  <inkml:definitions xmlns:inkml="http://www.w3.org/2003/InkML">
    <inkml:context xml:id="ctx0">
      <inkml:inkSource xml:id="inkSrc0">
        <inkml:traceFormat>
          <inkml:channel name="X" type="integer" min="-1920" max="1920" units="cm"/>
          <inkml:channel name="Y" type="integer" max="1200" units="cm"/>
          <inkml:channel name="T" type="integer" max="2.14748E9" units="dev"/>
        </inkml:traceFormat>
        <inkml:channelProperties>
          <inkml:channelProperty channel="X" name="resolution" value="111.62791" units="1/cm"/>
          <inkml:channelProperty channel="Y" name="resolution" value="61.85567" units="1/cm"/>
          <inkml:channelProperty channel="T" name="resolution" value="1" units="1/dev"/>
        </inkml:channelProperties>
      </inkml:inkSource>
      <inkml:timestamp xml:id="ts0" timeString="2020-09-28T16:13:19.100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act:action type="add" startTime="45225">
    <iact:property name="dataType"/>
    <iact:actionData xml:id="d0">
      <inkml:trace xmlns:inkml="http://www.w3.org/2003/InkML" xml:id="stk0" contextRef="#ctx0" brushRef="#br0">21031 5898 0,'-33'0'7,"16"0"1,1 0 4,-34 0 3,17 0 1,0 0 0,-1-17 1,-32 17-1,16 0 2,33 0-3,-16 0 2,-17 0-1,-16 0 1,16 0 0,0 17-1,17 0 1,-33-1 0,-34 17 0,67 1-1,-67-18 1,83 17 0,-66 1-1,33-1 1,34-16 0,-1-1-1,1-16 1,-1 50 0,17-33-1,-17 32 1,1-15 0,16-18-1,0 34 1,0-17 0,0-16-16,-17 33 14,17 16 2,-16-33 0,16 51 0,-17-18-1,17-16 1,0 0 0,0-17-1,0 17 1,0 16 0,0 17-1,0 0 2,0-66-2,0 33 0,0-17 1,33 17 0,-16 16 0,-1-49-1,18 33 1,-18-17 0,17 17-1,1 0 1,-18-17 0,18 0 0,-1 0-1,0-16 1,33 16 0,-49-16-1,66-1 1,-33 18-1,16-34 1,-32 16 0,-1-16 0,-17 0-1,34 17 1,0-17 0,0 0-1,-33 0 0,32 0 2,1-33-2,0 16 2,0 0-3,16-16 2,-32 33 0,-1-16 0,50-51-1,-50 50 1,0-66 0,-16 67-1,0-51 1,-1 18-1,-16-18 1,17-16 0,-17 50 0,0-34-1,16-16 1,1 0 0,-17 17-1,17-34 1,-17 34 0,0 16 0,16-17-1,1 1 1,-17 33 0,0-34-1,0 34 1,0-17 0,0 0-1,0 34 1,0-18-15,0 1 13,-17 0 2,1 0-1,-1-17 1,0 50-1,17-50 1,-33 17 0,17 16 1,-1 17-2,-16-16 0,16 16 4,0 0-6,-32 0 2,32 0 0,0 0 1,-32 0 0,32 0-1,0 0 3,1 0-3</inkml:trace>
    </iact:actionData>
  </iact:action>
</iact:action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77C12-C8F7-49B8-89A5-E18DBC4A5CE2}" type="datetimeFigureOut">
              <a:rPr lang="de-DE" smtClean="0"/>
              <a:t>29.09.2020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08634-5DFB-4645-A5EE-B3CF5D47F09A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921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0825" y="3327834"/>
            <a:ext cx="8642350" cy="1782328"/>
          </a:xfrm>
        </p:spPr>
        <p:txBody>
          <a:bodyPr anchor="t" anchorCtr="0"/>
          <a:lstStyle>
            <a:lvl1pPr algn="l">
              <a:defRPr sz="4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0"/>
          </p:nvPr>
        </p:nvSpPr>
        <p:spPr>
          <a:xfrm>
            <a:off x="0" y="951310"/>
            <a:ext cx="9144000" cy="200025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pic>
        <p:nvPicPr>
          <p:cNvPr id="5" name="Picture 2" descr="C:\Users\brinker\Desktop\PPTS - Logos\AMG_Engineering_ALD_B9cm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5413"/>
            <a:ext cx="3355975" cy="51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487045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0825" y="3327834"/>
            <a:ext cx="8642350" cy="1782328"/>
          </a:xfrm>
        </p:spPr>
        <p:txBody>
          <a:bodyPr anchor="t" anchorCtr="0"/>
          <a:lstStyle>
            <a:lvl1pPr algn="l">
              <a:defRPr sz="4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0"/>
          </p:nvPr>
        </p:nvSpPr>
        <p:spPr>
          <a:xfrm>
            <a:off x="0" y="951310"/>
            <a:ext cx="9144000" cy="20002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pic>
        <p:nvPicPr>
          <p:cNvPr id="2050" name="Picture 2" descr="C:\Users\brinker\Desktop\PPTS - Logos\AMG_Engineering_ALD_B9cm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5413"/>
            <a:ext cx="3355975" cy="51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487045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überschrif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86917"/>
            <a:ext cx="8642350" cy="1404713"/>
          </a:xfrm>
        </p:spPr>
        <p:txBody>
          <a:bodyPr anchor="b" anchorCtr="0"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‹N°›</a:t>
            </a:fld>
            <a:endParaRPr lang="de-DE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250826" y="1653648"/>
            <a:ext cx="8642350" cy="2970330"/>
          </a:xfr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cxnSp>
        <p:nvCxnSpPr>
          <p:cNvPr id="10" name="Gerader Verbinder 9"/>
          <p:cNvCxnSpPr/>
          <p:nvPr/>
        </p:nvCxnSpPr>
        <p:spPr>
          <a:xfrm flipH="1" flipV="1">
            <a:off x="4571652" y="4893469"/>
            <a:ext cx="4572348" cy="318"/>
          </a:xfrm>
          <a:prstGeom prst="line">
            <a:avLst/>
          </a:prstGeom>
          <a:ln w="25400">
            <a:gradFill>
              <a:gsLst>
                <a:gs pos="100000">
                  <a:srgbClr val="003978">
                    <a:alpha val="0"/>
                  </a:srgbClr>
                </a:gs>
                <a:gs pos="50000">
                  <a:srgbClr val="003978">
                    <a:lumMod val="99000"/>
                    <a:lumOff val="1000"/>
                  </a:srgbClr>
                </a:gs>
                <a:gs pos="1000">
                  <a:srgbClr val="003978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C:\Users\brinker\Desktop\PPTS - Logos\AMG_Engineering_ALD_B4cm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4887913"/>
            <a:ext cx="1466850" cy="22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441632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überschrift mit 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86917"/>
            <a:ext cx="8642350" cy="1404713"/>
          </a:xfrm>
        </p:spPr>
        <p:txBody>
          <a:bodyPr anchor="b" anchorCtr="0"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‹N°›</a:t>
            </a:fld>
            <a:endParaRPr lang="de-DE"/>
          </a:p>
        </p:txBody>
      </p:sp>
      <p:cxnSp>
        <p:nvCxnSpPr>
          <p:cNvPr id="10" name="Gerader Verbinder 9"/>
          <p:cNvCxnSpPr/>
          <p:nvPr/>
        </p:nvCxnSpPr>
        <p:spPr>
          <a:xfrm flipH="1" flipV="1">
            <a:off x="4571652" y="4893469"/>
            <a:ext cx="4572348" cy="318"/>
          </a:xfrm>
          <a:prstGeom prst="line">
            <a:avLst/>
          </a:prstGeom>
          <a:ln w="25400">
            <a:gradFill>
              <a:gsLst>
                <a:gs pos="100000">
                  <a:srgbClr val="003978">
                    <a:alpha val="0"/>
                  </a:srgbClr>
                </a:gs>
                <a:gs pos="50000">
                  <a:srgbClr val="003978">
                    <a:lumMod val="99000"/>
                    <a:lumOff val="1000"/>
                  </a:srgbClr>
                </a:gs>
                <a:gs pos="1000">
                  <a:srgbClr val="003978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250825" y="1639389"/>
            <a:ext cx="8642350" cy="314692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9" name="Picture 2" descr="C:\Users\brinker\Desktop\PPTS - Logos\AMG_Engineering_ALD_B4cm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4887913"/>
            <a:ext cx="1466850" cy="22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876881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5" y="735807"/>
            <a:ext cx="8641654" cy="405019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1" y="86916"/>
            <a:ext cx="8640959" cy="540618"/>
          </a:xfrm>
          <a:noFill/>
        </p:spPr>
        <p:txBody>
          <a:bodyPr vert="horz" lIns="0" tIns="0" rIns="0" bIns="0" rtlCol="0" anchor="ctr">
            <a:normAutofit/>
          </a:bodyPr>
          <a:lstStyle>
            <a:lvl1pPr>
              <a:defRPr lang="de-DE" dirty="0"/>
            </a:lvl1pPr>
          </a:lstStyle>
          <a:p>
            <a:pPr lvl="0"/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t>‹N°›</a:t>
            </a:fld>
            <a:endParaRPr lang="de-DE"/>
          </a:p>
        </p:txBody>
      </p:sp>
      <p:cxnSp>
        <p:nvCxnSpPr>
          <p:cNvPr id="9" name="Gerader Verbinder 8"/>
          <p:cNvCxnSpPr/>
          <p:nvPr/>
        </p:nvCxnSpPr>
        <p:spPr>
          <a:xfrm flipV="1">
            <a:off x="0" y="631820"/>
            <a:ext cx="3610070" cy="2"/>
          </a:xfrm>
          <a:prstGeom prst="line">
            <a:avLst/>
          </a:prstGeom>
          <a:ln w="25400"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23000">
                  <a:srgbClr val="003978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 flipH="1" flipV="1">
            <a:off x="4571652" y="4893469"/>
            <a:ext cx="4572348" cy="318"/>
          </a:xfrm>
          <a:prstGeom prst="line">
            <a:avLst/>
          </a:prstGeom>
          <a:ln w="25400">
            <a:gradFill>
              <a:gsLst>
                <a:gs pos="100000">
                  <a:srgbClr val="003978">
                    <a:alpha val="0"/>
                  </a:srgbClr>
                </a:gs>
                <a:gs pos="50000">
                  <a:srgbClr val="003978">
                    <a:lumMod val="99000"/>
                    <a:lumOff val="1000"/>
                  </a:srgbClr>
                </a:gs>
                <a:gs pos="1000">
                  <a:srgbClr val="003978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C:\Users\brinker\Desktop\PPTS - Logos\AMG_Engineering_ALD_B4cm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4887913"/>
            <a:ext cx="1466850" cy="22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335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1" y="87474"/>
            <a:ext cx="8640959" cy="539986"/>
          </a:xfrm>
          <a:noFill/>
        </p:spPr>
        <p:txBody>
          <a:bodyPr vert="horz" lIns="0" tIns="0" rIns="0" bIns="0" rtlCol="0" anchor="ctr">
            <a:normAutofit/>
          </a:bodyPr>
          <a:lstStyle>
            <a:lvl1pPr>
              <a:defRPr lang="de-DE" dirty="0"/>
            </a:lvl1pPr>
          </a:lstStyle>
          <a:p>
            <a:pPr lvl="0"/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1520" y="735807"/>
            <a:ext cx="4176464" cy="40505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6017" y="734617"/>
            <a:ext cx="4176463" cy="40516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D2DF75-AAB3-4A71-B7E6-7C8E8DDAFFA7}" type="slidenum">
              <a:rPr lang="de-DE" smtClean="0"/>
              <a:pPr/>
              <a:t>‹N°›</a:t>
            </a:fld>
            <a:endParaRPr lang="de-DE"/>
          </a:p>
        </p:txBody>
      </p:sp>
      <p:cxnSp>
        <p:nvCxnSpPr>
          <p:cNvPr id="10" name="Gerader Verbinder 9"/>
          <p:cNvCxnSpPr/>
          <p:nvPr/>
        </p:nvCxnSpPr>
        <p:spPr>
          <a:xfrm flipV="1">
            <a:off x="0" y="631820"/>
            <a:ext cx="3610070" cy="2"/>
          </a:xfrm>
          <a:prstGeom prst="line">
            <a:avLst/>
          </a:prstGeom>
          <a:ln w="25400"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23000">
                  <a:srgbClr val="003978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 flipH="1" flipV="1">
            <a:off x="4571999" y="4893469"/>
            <a:ext cx="4572348" cy="318"/>
          </a:xfrm>
          <a:prstGeom prst="line">
            <a:avLst/>
          </a:prstGeom>
          <a:ln w="25400">
            <a:gradFill>
              <a:gsLst>
                <a:gs pos="100000">
                  <a:srgbClr val="003978">
                    <a:alpha val="0"/>
                  </a:srgbClr>
                </a:gs>
                <a:gs pos="50000">
                  <a:srgbClr val="003978">
                    <a:lumMod val="99000"/>
                    <a:lumOff val="1000"/>
                  </a:srgbClr>
                </a:gs>
                <a:gs pos="1000">
                  <a:srgbClr val="003978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C:\Users\brinker\Desktop\PPTS - Logos\AMG_Engineering_ALD_B4cm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4887913"/>
            <a:ext cx="1466850" cy="22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736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, 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1" y="87474"/>
            <a:ext cx="8640959" cy="539986"/>
          </a:xfrm>
          <a:noFill/>
        </p:spPr>
        <p:txBody>
          <a:bodyPr vert="horz" lIns="0" tIns="0" rIns="0" bIns="0" rtlCol="0" anchor="ctr">
            <a:normAutofit/>
          </a:bodyPr>
          <a:lstStyle>
            <a:lvl1pPr>
              <a:defRPr lang="de-DE"/>
            </a:lvl1pPr>
          </a:lstStyle>
          <a:p>
            <a:pPr lvl="0"/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250825" y="735807"/>
            <a:ext cx="4249738" cy="405050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643439" y="735807"/>
            <a:ext cx="4249737" cy="40505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4D2DF75-AAB3-4A71-B7E6-7C8E8DDAFFA7}" type="slidenum">
              <a:rPr lang="de-DE" smtClean="0"/>
              <a:pPr/>
              <a:t>‹N°›</a:t>
            </a:fld>
            <a:endParaRPr lang="de-DE"/>
          </a:p>
        </p:txBody>
      </p:sp>
      <p:cxnSp>
        <p:nvCxnSpPr>
          <p:cNvPr id="10" name="Gerader Verbinder 9"/>
          <p:cNvCxnSpPr/>
          <p:nvPr/>
        </p:nvCxnSpPr>
        <p:spPr>
          <a:xfrm flipV="1">
            <a:off x="0" y="631820"/>
            <a:ext cx="3610070" cy="2"/>
          </a:xfrm>
          <a:prstGeom prst="line">
            <a:avLst/>
          </a:prstGeom>
          <a:ln w="25400"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23000">
                  <a:srgbClr val="003978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/>
          <p:cNvCxnSpPr/>
          <p:nvPr/>
        </p:nvCxnSpPr>
        <p:spPr>
          <a:xfrm flipH="1" flipV="1">
            <a:off x="4571999" y="4893469"/>
            <a:ext cx="4572348" cy="318"/>
          </a:xfrm>
          <a:prstGeom prst="line">
            <a:avLst/>
          </a:prstGeom>
          <a:ln w="25400">
            <a:gradFill>
              <a:gsLst>
                <a:gs pos="100000">
                  <a:srgbClr val="003978">
                    <a:alpha val="0"/>
                  </a:srgbClr>
                </a:gs>
                <a:gs pos="50000">
                  <a:srgbClr val="003978">
                    <a:lumMod val="99000"/>
                    <a:lumOff val="1000"/>
                  </a:srgbClr>
                </a:gs>
                <a:gs pos="1000">
                  <a:srgbClr val="003978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C:\Users\brinker\Desktop\PPTS - Logos\AMG_Engineering_ALD_B4cm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4887913"/>
            <a:ext cx="1466850" cy="22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49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6" y="86917"/>
            <a:ext cx="8642349" cy="540543"/>
          </a:xfrm>
          <a:noFill/>
        </p:spPr>
        <p:txBody>
          <a:bodyPr vert="horz" lIns="0" tIns="0" rIns="0" bIns="0" rtlCol="0" anchor="ctr">
            <a:normAutofit/>
          </a:bodyPr>
          <a:lstStyle>
            <a:lvl1pPr>
              <a:defRPr lang="de-DE"/>
            </a:lvl1pPr>
          </a:lstStyle>
          <a:p>
            <a:pPr lvl="0"/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4090" y="748796"/>
            <a:ext cx="4235902" cy="41893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4090" y="1221600"/>
            <a:ext cx="4235902" cy="35647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16017" y="748796"/>
            <a:ext cx="4177158" cy="41893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6016" y="1221600"/>
            <a:ext cx="4177158" cy="35647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D2DF75-AAB3-4A71-B7E6-7C8E8DDAFFA7}" type="slidenum">
              <a:rPr lang="de-DE" smtClean="0"/>
              <a:pPr/>
              <a:t>‹N°›</a:t>
            </a:fld>
            <a:endParaRPr lang="de-DE"/>
          </a:p>
        </p:txBody>
      </p:sp>
      <p:cxnSp>
        <p:nvCxnSpPr>
          <p:cNvPr id="11" name="Gerader Verbinder 10"/>
          <p:cNvCxnSpPr/>
          <p:nvPr/>
        </p:nvCxnSpPr>
        <p:spPr>
          <a:xfrm flipV="1">
            <a:off x="0" y="631820"/>
            <a:ext cx="3610070" cy="2"/>
          </a:xfrm>
          <a:prstGeom prst="line">
            <a:avLst/>
          </a:prstGeom>
          <a:ln w="25400"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23000">
                  <a:srgbClr val="003978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 flipH="1" flipV="1">
            <a:off x="4571999" y="4893469"/>
            <a:ext cx="4572348" cy="318"/>
          </a:xfrm>
          <a:prstGeom prst="line">
            <a:avLst/>
          </a:prstGeom>
          <a:ln w="25400">
            <a:gradFill>
              <a:gsLst>
                <a:gs pos="100000">
                  <a:srgbClr val="003978">
                    <a:alpha val="0"/>
                  </a:srgbClr>
                </a:gs>
                <a:gs pos="50000">
                  <a:srgbClr val="003978">
                    <a:lumMod val="99000"/>
                    <a:lumOff val="1000"/>
                  </a:srgbClr>
                </a:gs>
                <a:gs pos="1000">
                  <a:srgbClr val="003978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C:\Users\brinker\Desktop\PPTS - Logos\AMG_Engineering_ALD_B4cm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4887913"/>
            <a:ext cx="1466850" cy="22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015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1" y="87474"/>
            <a:ext cx="8640959" cy="539986"/>
          </a:xfrm>
          <a:noFill/>
        </p:spPr>
        <p:txBody>
          <a:bodyPr vert="horz" lIns="0" tIns="0" rIns="0" bIns="0" rtlCol="0" anchor="ctr">
            <a:normAutofit/>
          </a:bodyPr>
          <a:lstStyle>
            <a:lvl1pPr>
              <a:defRPr lang="de-DE" baseline="0"/>
            </a:lvl1pPr>
          </a:lstStyle>
          <a:p>
            <a:pPr lvl="0"/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D2DF75-AAB3-4A71-B7E6-7C8E8DDAFFA7}" type="slidenum">
              <a:rPr lang="de-DE" smtClean="0"/>
              <a:pPr/>
              <a:t>‹N°›</a:t>
            </a:fld>
            <a:endParaRPr lang="de-DE"/>
          </a:p>
        </p:txBody>
      </p:sp>
      <p:cxnSp>
        <p:nvCxnSpPr>
          <p:cNvPr id="7" name="Gerader Verbinder 6"/>
          <p:cNvCxnSpPr/>
          <p:nvPr/>
        </p:nvCxnSpPr>
        <p:spPr>
          <a:xfrm flipV="1">
            <a:off x="0" y="631820"/>
            <a:ext cx="3610070" cy="2"/>
          </a:xfrm>
          <a:prstGeom prst="line">
            <a:avLst/>
          </a:prstGeom>
          <a:ln w="25400"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23000">
                  <a:srgbClr val="003978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/>
          <p:cNvCxnSpPr/>
          <p:nvPr/>
        </p:nvCxnSpPr>
        <p:spPr>
          <a:xfrm flipH="1" flipV="1">
            <a:off x="4571999" y="4893469"/>
            <a:ext cx="4572348" cy="318"/>
          </a:xfrm>
          <a:prstGeom prst="line">
            <a:avLst/>
          </a:prstGeom>
          <a:ln w="25400">
            <a:gradFill>
              <a:gsLst>
                <a:gs pos="100000">
                  <a:srgbClr val="003978">
                    <a:alpha val="0"/>
                  </a:srgbClr>
                </a:gs>
                <a:gs pos="50000">
                  <a:srgbClr val="003978">
                    <a:lumMod val="99000"/>
                    <a:lumOff val="1000"/>
                  </a:srgbClr>
                </a:gs>
                <a:gs pos="1000">
                  <a:srgbClr val="003978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C:\Users\brinker\Desktop\PPTS - Logos\AMG_Engineering_ALD_B4cm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4887913"/>
            <a:ext cx="1466850" cy="22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262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D2DF75-AAB3-4A71-B7E6-7C8E8DDAFFA7}" type="slidenum">
              <a:rPr lang="de-DE" smtClean="0"/>
              <a:pPr/>
              <a:t>‹N°›</a:t>
            </a:fld>
            <a:endParaRPr lang="de-DE" dirty="0"/>
          </a:p>
        </p:txBody>
      </p:sp>
      <p:cxnSp>
        <p:nvCxnSpPr>
          <p:cNvPr id="5" name="Gerader Verbinder 4"/>
          <p:cNvCxnSpPr/>
          <p:nvPr/>
        </p:nvCxnSpPr>
        <p:spPr>
          <a:xfrm flipH="1" flipV="1">
            <a:off x="4571652" y="4893469"/>
            <a:ext cx="4572348" cy="318"/>
          </a:xfrm>
          <a:prstGeom prst="line">
            <a:avLst/>
          </a:prstGeom>
          <a:ln w="25400">
            <a:gradFill>
              <a:gsLst>
                <a:gs pos="100000">
                  <a:srgbClr val="003978">
                    <a:alpha val="0"/>
                  </a:srgbClr>
                </a:gs>
                <a:gs pos="50000">
                  <a:srgbClr val="003978">
                    <a:lumMod val="99000"/>
                    <a:lumOff val="1000"/>
                  </a:srgbClr>
                </a:gs>
                <a:gs pos="1000">
                  <a:srgbClr val="003978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brinker\Desktop\PPTS - Logos\AMG_Engineering_ALD_B4cm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4887913"/>
            <a:ext cx="1466850" cy="22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5585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1521" y="87474"/>
            <a:ext cx="8640959" cy="539986"/>
          </a:xfrm>
          <a:prstGeom prst="rect">
            <a:avLst/>
          </a:prstGeom>
          <a:noFill/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 err="1"/>
              <a:t>XXXXXXXXXXXXXXXx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0825" y="951309"/>
            <a:ext cx="8641654" cy="38346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Ebene 1</a:t>
            </a:r>
          </a:p>
          <a:p>
            <a:pPr lvl="1"/>
            <a:r>
              <a:rPr lang="de-DE" dirty="0"/>
              <a:t>Ebene 2</a:t>
            </a:r>
          </a:p>
          <a:p>
            <a:pPr lvl="2"/>
            <a:r>
              <a:rPr lang="de-DE" dirty="0"/>
              <a:t>Ebene 3</a:t>
            </a:r>
          </a:p>
          <a:p>
            <a:pPr lvl="3"/>
            <a:r>
              <a:rPr lang="de-DE" dirty="0"/>
              <a:t>Ebene 4</a:t>
            </a:r>
          </a:p>
          <a:p>
            <a:pPr lvl="4"/>
            <a:r>
              <a:rPr lang="de-DE" dirty="0"/>
              <a:t>Ebene 5</a:t>
            </a:r>
          </a:p>
          <a:p>
            <a:pPr lvl="5"/>
            <a:r>
              <a:rPr lang="de-DE" dirty="0"/>
              <a:t>Ebene 6</a:t>
            </a:r>
          </a:p>
          <a:p>
            <a:pPr lvl="6"/>
            <a:r>
              <a:rPr lang="de-DE" dirty="0"/>
              <a:t>Ebene 7</a:t>
            </a:r>
          </a:p>
          <a:p>
            <a:pPr lvl="7"/>
            <a:r>
              <a:rPr lang="de-DE" dirty="0"/>
              <a:t>Ebene 8</a:t>
            </a:r>
          </a:p>
          <a:p>
            <a:pPr lvl="8"/>
            <a:r>
              <a:rPr lang="de-DE" dirty="0"/>
              <a:t>Ebene 9</a:t>
            </a:r>
          </a:p>
          <a:p>
            <a:pPr lvl="6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131840" y="4893469"/>
            <a:ext cx="5328592" cy="216694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l">
              <a:defRPr sz="1200">
                <a:solidFill>
                  <a:srgbClr val="003978"/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8532440" y="4893469"/>
            <a:ext cx="504056" cy="216694"/>
          </a:xfrm>
          <a:prstGeom prst="rect">
            <a:avLst/>
          </a:prstGeom>
        </p:spPr>
        <p:txBody>
          <a:bodyPr vert="horz" lIns="91440" tIns="45720" rIns="0" bIns="0" rtlCol="0" anchor="b" anchorCtr="0"/>
          <a:lstStyle>
            <a:lvl1pPr algn="r">
              <a:defRPr sz="1200">
                <a:solidFill>
                  <a:srgbClr val="003978"/>
                </a:solidFill>
              </a:defRPr>
            </a:lvl1pPr>
          </a:lstStyle>
          <a:p>
            <a:fld id="{F8AB5CCA-D27E-44C8-82E1-04F78A505552}" type="slidenum">
              <a:rPr lang="de-DE" smtClean="0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901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00397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69875" indent="-269875" algn="l" defTabSz="685800" rtl="0" eaLnBrk="1" latinLnBrk="0" hangingPunct="1">
        <a:lnSpc>
          <a:spcPct val="90000"/>
        </a:lnSpc>
        <a:spcBef>
          <a:spcPts val="750"/>
        </a:spcBef>
        <a:buClrTx/>
        <a:buFontTx/>
        <a:buBlip>
          <a:blip r:embed="rId12"/>
        </a:buBlip>
        <a:defRPr sz="2000" b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69875" algn="l" defTabSz="685800" rtl="0" eaLnBrk="1" latinLnBrk="0" hangingPunct="1">
        <a:lnSpc>
          <a:spcPct val="90000"/>
        </a:lnSpc>
        <a:spcBef>
          <a:spcPts val="375"/>
        </a:spcBef>
        <a:buClrTx/>
        <a:buFontTx/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9875" algn="l" defTabSz="685800" rtl="0" eaLnBrk="1" latinLnBrk="0" hangingPunct="1">
        <a:lnSpc>
          <a:spcPct val="90000"/>
        </a:lnSpc>
        <a:spcBef>
          <a:spcPts val="375"/>
        </a:spcBef>
        <a:buClrTx/>
        <a:buFontTx/>
        <a:buBlip>
          <a:blip r:embed="rId12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9875" algn="l" defTabSz="685800" rtl="0" eaLnBrk="1" latinLnBrk="0" hangingPunct="1">
        <a:lnSpc>
          <a:spcPct val="90000"/>
        </a:lnSpc>
        <a:spcBef>
          <a:spcPts val="375"/>
        </a:spcBef>
        <a:buClrTx/>
        <a:buFontTx/>
        <a:buBlip>
          <a:blip r:embed="rId12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1938" algn="l" defTabSz="685800" rtl="0" eaLnBrk="1" latinLnBrk="0" hangingPunct="1">
        <a:lnSpc>
          <a:spcPct val="90000"/>
        </a:lnSpc>
        <a:spcBef>
          <a:spcPts val="375"/>
        </a:spcBef>
        <a:buClrTx/>
        <a:buFontTx/>
        <a:buBlip>
          <a:blip r:embed="rId12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11313" indent="-269875" algn="l" defTabSz="685800" rtl="0" eaLnBrk="1" latinLnBrk="0" hangingPunct="1">
        <a:lnSpc>
          <a:spcPct val="90000"/>
        </a:lnSpc>
        <a:spcBef>
          <a:spcPts val="375"/>
        </a:spcBef>
        <a:buFontTx/>
        <a:buBlip>
          <a:blip r:embed="rId12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81188" indent="-269875" algn="l" defTabSz="685800" rtl="0" eaLnBrk="1" latinLnBrk="0" hangingPunct="1">
        <a:lnSpc>
          <a:spcPct val="90000"/>
        </a:lnSpc>
        <a:spcBef>
          <a:spcPts val="375"/>
        </a:spcBef>
        <a:buFontTx/>
        <a:buBlip>
          <a:blip r:embed="rId12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51063" indent="-269875" algn="l" defTabSz="685800" rtl="0" eaLnBrk="1" latinLnBrk="0" hangingPunct="1">
        <a:lnSpc>
          <a:spcPct val="90000"/>
        </a:lnSpc>
        <a:spcBef>
          <a:spcPts val="375"/>
        </a:spcBef>
        <a:buFontTx/>
        <a:buBlip>
          <a:blip r:embed="rId12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0938" indent="-269875" algn="l" defTabSz="685800" rtl="0" eaLnBrk="1" latinLnBrk="0" hangingPunct="1">
        <a:lnSpc>
          <a:spcPct val="90000"/>
        </a:lnSpc>
        <a:spcBef>
          <a:spcPts val="375"/>
        </a:spcBef>
        <a:buFontTx/>
        <a:buBlip>
          <a:blip r:embed="rId12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99" userDrawn="1">
          <p15:clr>
            <a:srgbClr val="F26B43"/>
          </p15:clr>
        </p15:guide>
        <p15:guide id="2" pos="158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orient="horz" pos="4020" userDrawn="1">
          <p15:clr>
            <a:srgbClr val="F26B43"/>
          </p15:clr>
        </p15:guide>
        <p15:guide id="5" orient="horz" pos="4110" userDrawn="1">
          <p15:clr>
            <a:srgbClr val="F26B43"/>
          </p15:clr>
        </p15:guide>
        <p15:guide id="6" orient="horz" pos="4292" userDrawn="1">
          <p15:clr>
            <a:srgbClr val="F26B43"/>
          </p15:clr>
        </p15:guide>
        <p15:guide id="7" orient="horz" pos="527" userDrawn="1">
          <p15:clr>
            <a:srgbClr val="F26B43"/>
          </p15:clr>
        </p15:guide>
        <p15:guide id="8" orient="horz" pos="73" userDrawn="1">
          <p15:clr>
            <a:srgbClr val="F26B43"/>
          </p15:clr>
        </p15:guide>
        <p15:guide id="9" orient="horz" pos="61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5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1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5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8.png"/><Relationship Id="rId5" Type="http://schemas.microsoft.com/office/2011/relationships/inkAction" Target="../ink/inkAction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250825" y="3435846"/>
            <a:ext cx="8642350" cy="1674316"/>
          </a:xfrm>
        </p:spPr>
        <p:txBody>
          <a:bodyPr/>
          <a:lstStyle/>
          <a:p>
            <a:pPr algn="ctr"/>
            <a:r>
              <a:rPr lang="en-GB" noProof="0" dirty="0"/>
              <a:t>COMSOL Conference</a:t>
            </a:r>
            <a:br>
              <a:rPr lang="en-GB" noProof="0" dirty="0"/>
            </a:br>
            <a:r>
              <a:rPr lang="en-GB" noProof="0" dirty="0"/>
              <a:t>2020 Europe</a:t>
            </a:r>
          </a:p>
        </p:txBody>
      </p:sp>
      <p:pic>
        <p:nvPicPr>
          <p:cNvPr id="4" name="Bildplatzhalter 3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9" b="9004"/>
          <a:stretch/>
        </p:blipFill>
        <p:spPr>
          <a:xfrm>
            <a:off x="0" y="1003300"/>
            <a:ext cx="9144000" cy="2374900"/>
          </a:xfrm>
        </p:spPr>
      </p:pic>
      <p:grpSp>
        <p:nvGrpSpPr>
          <p:cNvPr id="3" name="Gruppieren 2"/>
          <p:cNvGrpSpPr/>
          <p:nvPr/>
        </p:nvGrpSpPr>
        <p:grpSpPr>
          <a:xfrm>
            <a:off x="5042627" y="1851670"/>
            <a:ext cx="3993869" cy="681980"/>
            <a:chOff x="4860032" y="1917328"/>
            <a:chExt cx="3993869" cy="681980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4866382" y="1917328"/>
              <a:ext cx="3987519" cy="675630"/>
              <a:chOff x="4860032" y="1923678"/>
              <a:chExt cx="3987519" cy="675630"/>
            </a:xfrm>
          </p:grpSpPr>
          <p:sp>
            <p:nvSpPr>
              <p:cNvPr id="16" name="Textfeld 15"/>
              <p:cNvSpPr txBox="1"/>
              <p:nvPr userDrawn="1"/>
            </p:nvSpPr>
            <p:spPr>
              <a:xfrm>
                <a:off x="4860032" y="1923678"/>
                <a:ext cx="347447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>
                    <a:solidFill>
                      <a:schemeClr val="bg1"/>
                    </a:solidFill>
                  </a:rPr>
                  <a:t>ALD </a:t>
                </a:r>
                <a:r>
                  <a:rPr lang="de-DE" sz="2000" b="1" dirty="0" err="1">
                    <a:solidFill>
                      <a:schemeClr val="bg1"/>
                    </a:solidFill>
                  </a:rPr>
                  <a:t>Vacuum</a:t>
                </a:r>
                <a:r>
                  <a:rPr lang="de-DE" sz="2000" b="1" dirty="0">
                    <a:solidFill>
                      <a:schemeClr val="bg1"/>
                    </a:solidFill>
                  </a:rPr>
                  <a:t> Technologies</a:t>
                </a:r>
              </a:p>
            </p:txBody>
          </p:sp>
          <p:sp>
            <p:nvSpPr>
              <p:cNvPr id="17" name="Textfeld 16"/>
              <p:cNvSpPr txBox="1"/>
              <p:nvPr userDrawn="1"/>
            </p:nvSpPr>
            <p:spPr>
              <a:xfrm>
                <a:off x="5461496" y="2199198"/>
                <a:ext cx="338605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>
                  <a:defRPr sz="2800" b="1">
                    <a:solidFill>
                      <a:srgbClr val="FF0000"/>
                    </a:solidFill>
                  </a:defRPr>
                </a:lvl1pPr>
              </a:lstStyle>
              <a:p>
                <a:pPr lvl="0"/>
                <a:r>
                  <a:rPr lang="de-DE" sz="2000" dirty="0">
                    <a:solidFill>
                      <a:schemeClr val="bg1"/>
                    </a:solidFill>
                  </a:rPr>
                  <a:t>High Tech </a:t>
                </a:r>
                <a:r>
                  <a:rPr lang="de-DE" sz="2000" dirty="0" err="1">
                    <a:solidFill>
                      <a:schemeClr val="bg1"/>
                    </a:solidFill>
                  </a:rPr>
                  <a:t>is</a:t>
                </a:r>
                <a:r>
                  <a:rPr lang="de-DE" sz="2000" dirty="0">
                    <a:solidFill>
                      <a:schemeClr val="bg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/>
                    </a:solidFill>
                  </a:rPr>
                  <a:t>our</a:t>
                </a:r>
                <a:r>
                  <a:rPr lang="de-DE" sz="2000" dirty="0">
                    <a:solidFill>
                      <a:schemeClr val="bg1"/>
                    </a:solidFill>
                  </a:rPr>
                  <a:t> Business</a:t>
                </a:r>
              </a:p>
            </p:txBody>
          </p:sp>
        </p:grpSp>
        <p:grpSp>
          <p:nvGrpSpPr>
            <p:cNvPr id="2" name="Gruppieren 1"/>
            <p:cNvGrpSpPr/>
            <p:nvPr/>
          </p:nvGrpSpPr>
          <p:grpSpPr>
            <a:xfrm>
              <a:off x="4860032" y="1923678"/>
              <a:ext cx="3987519" cy="675630"/>
              <a:chOff x="4860032" y="1923678"/>
              <a:chExt cx="3987519" cy="675630"/>
            </a:xfrm>
          </p:grpSpPr>
          <p:sp>
            <p:nvSpPr>
              <p:cNvPr id="10" name="Textfeld 9"/>
              <p:cNvSpPr txBox="1"/>
              <p:nvPr userDrawn="1"/>
            </p:nvSpPr>
            <p:spPr>
              <a:xfrm>
                <a:off x="4860032" y="1923678"/>
                <a:ext cx="347447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>
                    <a:solidFill>
                      <a:srgbClr val="FF0000"/>
                    </a:solidFill>
                  </a:rPr>
                  <a:t>ALD </a:t>
                </a:r>
                <a:r>
                  <a:rPr lang="de-DE" sz="2000" b="1" dirty="0" err="1">
                    <a:solidFill>
                      <a:srgbClr val="FF0000"/>
                    </a:solidFill>
                  </a:rPr>
                  <a:t>Vacuum</a:t>
                </a:r>
                <a:r>
                  <a:rPr lang="de-DE" sz="2000" b="1" dirty="0">
                    <a:solidFill>
                      <a:srgbClr val="FF0000"/>
                    </a:solidFill>
                  </a:rPr>
                  <a:t> Technologies</a:t>
                </a:r>
              </a:p>
            </p:txBody>
          </p:sp>
          <p:sp>
            <p:nvSpPr>
              <p:cNvPr id="11" name="Textfeld 10"/>
              <p:cNvSpPr txBox="1"/>
              <p:nvPr userDrawn="1"/>
            </p:nvSpPr>
            <p:spPr>
              <a:xfrm>
                <a:off x="5461496" y="2199198"/>
                <a:ext cx="338605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>
                  <a:defRPr sz="2800" b="1">
                    <a:solidFill>
                      <a:srgbClr val="FF0000"/>
                    </a:solidFill>
                  </a:defRPr>
                </a:lvl1pPr>
              </a:lstStyle>
              <a:p>
                <a:pPr lvl="0"/>
                <a:r>
                  <a:rPr lang="de-DE" sz="2000" dirty="0">
                    <a:solidFill>
                      <a:schemeClr val="tx1"/>
                    </a:solidFill>
                  </a:rPr>
                  <a:t>High Tech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is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our</a:t>
                </a:r>
                <a:r>
                  <a:rPr lang="de-DE" sz="2000" dirty="0">
                    <a:solidFill>
                      <a:schemeClr val="tx1"/>
                    </a:solidFill>
                  </a:rPr>
                  <a:t> Business</a:t>
                </a:r>
              </a:p>
            </p:txBody>
          </p:sp>
        </p:grpSp>
      </p:grpSp>
      <p:pic>
        <p:nvPicPr>
          <p:cNvPr id="13" name="Audio 12">
            <a:hlinkClick r:id="" action="ppaction://media"/>
            <a:extLst>
              <a:ext uri="{FF2B5EF4-FFF2-40B4-BE49-F238E27FC236}">
                <a16:creationId xmlns:a16="http://schemas.microsoft.com/office/drawing/2014/main" xmlns="" id="{4BAFE211-B707-4A63-A46F-9597F558805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32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28"/>
    </mc:Choice>
    <mc:Fallback xmlns="">
      <p:transition spd="slow" advTm="58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Disadvantages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Screw threads</a:t>
            </a:r>
          </a:p>
          <a:p>
            <a:pPr lvl="2"/>
            <a:r>
              <a:rPr lang="en-GB" dirty="0"/>
              <a:t>Unneeded faces, edges, holes, …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Parameter definition impossible</a:t>
            </a:r>
          </a:p>
          <a:p>
            <a:pPr lvl="2"/>
            <a:r>
              <a:rPr lang="en-GB" dirty="0"/>
              <a:t>Radius, height, …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Meshing is time consuming</a:t>
            </a:r>
          </a:p>
          <a:p>
            <a:pPr lvl="2"/>
            <a:r>
              <a:rPr lang="en-GB" dirty="0"/>
              <a:t>Errors in hidden, hard to reach faces, layers of layers deep…</a:t>
            </a:r>
          </a:p>
          <a:p>
            <a:pPr lvl="2"/>
            <a:endParaRPr lang="en-GB" dirty="0"/>
          </a:p>
          <a:p>
            <a:pPr lvl="1"/>
            <a:r>
              <a:rPr lang="en-GB" dirty="0"/>
              <a:t>COMSOL repair tools</a:t>
            </a:r>
          </a:p>
          <a:p>
            <a:pPr lvl="2"/>
            <a:r>
              <a:rPr lang="en-GB" dirty="0"/>
              <a:t>&gt; 100 errors</a:t>
            </a:r>
          </a:p>
          <a:p>
            <a:pPr lvl="3"/>
            <a:r>
              <a:rPr lang="en-GB" dirty="0"/>
              <a:t>very time consuming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Import entire model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Dr. Thomas Schösser | ALD </a:t>
            </a:r>
            <a:r>
              <a:rPr lang="de-DE" dirty="0" err="1"/>
              <a:t>Vacuum</a:t>
            </a:r>
            <a:r>
              <a:rPr lang="de-DE" dirty="0"/>
              <a:t> Technologies GmbH | 63457 Hanau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xmlns="" id="{635FDFBF-593E-4D3C-944F-71C3B63D1BC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41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496"/>
    </mc:Choice>
    <mc:Fallback xmlns="">
      <p:transition spd="slow" advTm="514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Conclusion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Build components</a:t>
            </a:r>
          </a:p>
          <a:p>
            <a:pPr lvl="2"/>
            <a:r>
              <a:rPr lang="en-GB" dirty="0"/>
              <a:t>As simple as possible</a:t>
            </a:r>
          </a:p>
          <a:p>
            <a:pPr lvl="2"/>
            <a:r>
              <a:rPr lang="en-GB" dirty="0"/>
              <a:t>Building only relevant features</a:t>
            </a:r>
          </a:p>
          <a:p>
            <a:pPr lvl="2"/>
            <a:r>
              <a:rPr lang="en-GB" dirty="0"/>
              <a:t>Reducing faces and edges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All values are parameter (or calculated from parameters)</a:t>
            </a:r>
          </a:p>
          <a:p>
            <a:pPr lvl="2"/>
            <a:r>
              <a:rPr lang="en-GB" dirty="0"/>
              <a:t>Variation</a:t>
            </a:r>
          </a:p>
          <a:p>
            <a:pPr lvl="2"/>
            <a:r>
              <a:rPr lang="en-GB" dirty="0"/>
              <a:t>Optimization</a:t>
            </a:r>
          </a:p>
          <a:p>
            <a:pPr lvl="2"/>
            <a:r>
              <a:rPr lang="en-GB" dirty="0"/>
              <a:t>Series (M, L, XL)</a:t>
            </a:r>
          </a:p>
          <a:p>
            <a:endParaRPr lang="en-GB" dirty="0"/>
          </a:p>
          <a:p>
            <a:r>
              <a:rPr lang="en-GB" dirty="0"/>
              <a:t>This conclusions define the specification of the third step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Import entire model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Dr. Thomas Schösser | ALD </a:t>
            </a:r>
            <a:r>
              <a:rPr lang="de-DE" dirty="0" err="1"/>
              <a:t>Vacuum</a:t>
            </a:r>
            <a:r>
              <a:rPr lang="de-DE" dirty="0"/>
              <a:t> Technologies GmbH | 63457 Hanau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xmlns="" id="{2FA82BAE-A516-4932-8691-57E27C4BEA1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0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264"/>
    </mc:Choice>
    <mc:Fallback xmlns="">
      <p:transition spd="slow" advTm="332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Using technical drawings</a:t>
            </a:r>
          </a:p>
          <a:p>
            <a:endParaRPr lang="en-GB" dirty="0"/>
          </a:p>
          <a:p>
            <a:r>
              <a:rPr lang="en-GB" dirty="0"/>
              <a:t>Using parameter</a:t>
            </a:r>
          </a:p>
          <a:p>
            <a:pPr lvl="1"/>
            <a:r>
              <a:rPr lang="en-GB" dirty="0"/>
              <a:t>Define all values of geometries solely by parameters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Each geometry consist on exact one material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Beam Generator Rebuild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Dr. Thomas Schösser | ALD </a:t>
            </a:r>
            <a:r>
              <a:rPr lang="de-DE" dirty="0" err="1"/>
              <a:t>Vacuum</a:t>
            </a:r>
            <a:r>
              <a:rPr lang="de-DE" dirty="0"/>
              <a:t> Technologies GmbH | 63457 Hanau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xmlns="" id="{8E358D97-8DF8-4FA7-BF9D-BC7ED67193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09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73"/>
    </mc:Choice>
    <mc:Fallback xmlns="">
      <p:transition spd="slow" advTm="208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Primitives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2-d</a:t>
            </a:r>
          </a:p>
          <a:p>
            <a:pPr lvl="2"/>
            <a:r>
              <a:rPr lang="en-GB" dirty="0"/>
              <a:t>Rectangle, Cycle</a:t>
            </a:r>
          </a:p>
          <a:p>
            <a:pPr lvl="2"/>
            <a:r>
              <a:rPr lang="en-GB" dirty="0"/>
              <a:t>Boundaries, constrains, revolve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3-d</a:t>
            </a:r>
          </a:p>
          <a:p>
            <a:pPr lvl="2"/>
            <a:r>
              <a:rPr lang="en-GB" dirty="0"/>
              <a:t>Cylinder, box, torus, sphere</a:t>
            </a:r>
          </a:p>
          <a:p>
            <a:pPr lvl="2"/>
            <a:r>
              <a:rPr lang="en-GB" dirty="0"/>
              <a:t>Extrude, revolve</a:t>
            </a:r>
          </a:p>
          <a:p>
            <a:endParaRPr lang="en-GB" dirty="0"/>
          </a:p>
          <a:p>
            <a:r>
              <a:rPr lang="en-GB" dirty="0"/>
              <a:t>Combine with </a:t>
            </a:r>
            <a:r>
              <a:rPr lang="en-GB" dirty="0" err="1"/>
              <a:t>boolean</a:t>
            </a:r>
            <a:r>
              <a:rPr lang="en-GB" dirty="0"/>
              <a:t> operations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Beam Generator Rebuild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Dr. Thomas Schösser | ALD </a:t>
            </a:r>
            <a:r>
              <a:rPr lang="de-DE" dirty="0" err="1"/>
              <a:t>Vacuum</a:t>
            </a:r>
            <a:r>
              <a:rPr lang="de-DE" dirty="0"/>
              <a:t> Technologies GmbH | 63457 Hanau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xmlns="" id="{4F211C67-2928-49CC-8BEC-DC48FD9893C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28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921"/>
    </mc:Choice>
    <mc:Fallback xmlns="">
      <p:transition spd="slow" advTm="339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Conclusion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Less time intensive than repairing CAD import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Full control over detail depth in simulation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Finding missing numbers in technical drawings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Easier combining parts when using parameters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Generator Rebuild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Dr. Thomas Schösser | ALD </a:t>
            </a:r>
            <a:r>
              <a:rPr lang="de-DE" dirty="0" err="1"/>
              <a:t>Vacuum</a:t>
            </a:r>
            <a:r>
              <a:rPr lang="de-DE" dirty="0"/>
              <a:t> Technologies GmbH | 63457 Hanau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14</a:t>
            </a:fld>
            <a:endParaRPr lang="de-DE" dirty="0"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xmlns="" id="{1AA22C19-3E2A-430F-8E79-37EC3D1D000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27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143"/>
    </mc:Choice>
    <mc:Fallback xmlns="">
      <p:transition spd="slow" advTm="371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Building a complete model</a:t>
            </a:r>
          </a:p>
          <a:p>
            <a:pPr lvl="1"/>
            <a:r>
              <a:rPr lang="en-GB" dirty="0"/>
              <a:t>And build mesh</a:t>
            </a:r>
          </a:p>
          <a:p>
            <a:pPr lvl="2"/>
            <a:r>
              <a:rPr lang="en-GB" dirty="0"/>
              <a:t>And get errors</a:t>
            </a:r>
          </a:p>
          <a:p>
            <a:pPr lvl="2"/>
            <a:endParaRPr lang="en-GB" dirty="0"/>
          </a:p>
          <a:p>
            <a:r>
              <a:rPr lang="en-GB" dirty="0"/>
              <a:t>Problems</a:t>
            </a:r>
          </a:p>
          <a:p>
            <a:pPr lvl="1"/>
            <a:r>
              <a:rPr lang="en-GB" dirty="0"/>
              <a:t>Intersections</a:t>
            </a:r>
          </a:p>
          <a:p>
            <a:pPr lvl="2"/>
            <a:r>
              <a:rPr lang="en-GB" dirty="0"/>
              <a:t>Orientation</a:t>
            </a:r>
          </a:p>
          <a:p>
            <a:pPr lvl="3"/>
            <a:r>
              <a:rPr lang="en-GB" dirty="0"/>
              <a:t>Rotation</a:t>
            </a:r>
          </a:p>
          <a:p>
            <a:pPr lvl="3"/>
            <a:r>
              <a:rPr lang="en-GB" dirty="0"/>
              <a:t>Translation</a:t>
            </a:r>
          </a:p>
          <a:p>
            <a:pPr lvl="3"/>
            <a:endParaRPr lang="en-GB" dirty="0"/>
          </a:p>
          <a:p>
            <a:pPr lvl="1"/>
            <a:endParaRPr lang="en-GB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Combining Components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Dr. Thomas Schösser | ALD </a:t>
            </a:r>
            <a:r>
              <a:rPr lang="de-DE" dirty="0" err="1"/>
              <a:t>Vacuum</a:t>
            </a:r>
            <a:r>
              <a:rPr lang="de-DE" dirty="0"/>
              <a:t> Technologies GmbH | 63457 Hanau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15</a:t>
            </a:fld>
            <a:endParaRPr lang="de-DE" dirty="0"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xmlns="" id="{71A7F5A5-14C7-400D-B9FE-C5DEE67EEAE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2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621"/>
    </mc:Choice>
    <mc:Fallback xmlns="">
      <p:transition spd="slow" advTm="316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Conclusion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Unique names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Designing components</a:t>
            </a:r>
          </a:p>
          <a:p>
            <a:pPr lvl="2"/>
            <a:r>
              <a:rPr lang="en-GB" dirty="0"/>
              <a:t>Setting origin right</a:t>
            </a:r>
          </a:p>
          <a:p>
            <a:pPr lvl="3"/>
            <a:r>
              <a:rPr lang="en-GB" dirty="0"/>
              <a:t>Mechanical contact faces at (0|0|0)</a:t>
            </a:r>
          </a:p>
          <a:p>
            <a:pPr lvl="2"/>
            <a:r>
              <a:rPr lang="en-GB" dirty="0"/>
              <a:t>Last step: Translate (origin)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Unique orientation</a:t>
            </a:r>
          </a:p>
          <a:p>
            <a:pPr lvl="2"/>
            <a:r>
              <a:rPr lang="en-GB" dirty="0"/>
              <a:t>Like negative z-axes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Combining Components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Dr. Thomas Schösser | ALD </a:t>
            </a:r>
            <a:r>
              <a:rPr lang="de-DE" dirty="0" err="1"/>
              <a:t>Vacuum</a:t>
            </a:r>
            <a:r>
              <a:rPr lang="de-DE" dirty="0"/>
              <a:t> Technologies GmbH | 63457 Hanau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16</a:t>
            </a:fld>
            <a:endParaRPr lang="de-DE" dirty="0"/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xmlns="" id="{D1214D03-A6EA-4945-8636-7CB8D7FF5AA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79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803"/>
    </mc:Choice>
    <mc:Fallback xmlns="">
      <p:transition spd="slow" advTm="528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Materials</a:t>
            </a:r>
          </a:p>
          <a:p>
            <a:pPr lvl="1"/>
            <a:r>
              <a:rPr lang="en-GB" dirty="0"/>
              <a:t>~ 10 different materials</a:t>
            </a:r>
          </a:p>
          <a:p>
            <a:pPr lvl="1"/>
            <a:r>
              <a:rPr lang="en-GB" dirty="0"/>
              <a:t>Some ten properties</a:t>
            </a:r>
          </a:p>
          <a:p>
            <a:pPr lvl="2"/>
            <a:r>
              <a:rPr lang="en-GB" dirty="0"/>
              <a:t>Thermal conductivity, heat capacity, surface radiation emission, …</a:t>
            </a:r>
          </a:p>
          <a:p>
            <a:r>
              <a:rPr lang="en-GB" dirty="0"/>
              <a:t>Meshing</a:t>
            </a:r>
          </a:p>
          <a:p>
            <a:r>
              <a:rPr lang="en-GB" dirty="0"/>
              <a:t>Study</a:t>
            </a:r>
          </a:p>
          <a:p>
            <a:pPr lvl="1"/>
            <a:r>
              <a:rPr lang="en-GB" dirty="0"/>
              <a:t>Stationary</a:t>
            </a:r>
          </a:p>
          <a:p>
            <a:pPr lvl="1"/>
            <a:r>
              <a:rPr lang="en-GB" dirty="0"/>
              <a:t>Multiphysics</a:t>
            </a:r>
          </a:p>
          <a:p>
            <a:r>
              <a:rPr lang="en-GB" dirty="0"/>
              <a:t>Results</a:t>
            </a:r>
          </a:p>
          <a:p>
            <a:r>
              <a:rPr lang="en-GB" dirty="0"/>
              <a:t>Optimization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Next steps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Dr. Thomas Schösser | ALD </a:t>
            </a:r>
            <a:r>
              <a:rPr lang="de-DE" dirty="0" err="1"/>
              <a:t>Vacuum</a:t>
            </a:r>
            <a:r>
              <a:rPr lang="de-DE" dirty="0"/>
              <a:t> Technologies GmbH | 63457 Hanau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17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9BA60B02-2CA7-4A6D-B718-CE80B52E1E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3" y="3061701"/>
            <a:ext cx="4464495" cy="1724295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xmlns="" id="{792D5F86-D2CB-403A-BD14-7BA24BF87DA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3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072"/>
    </mc:Choice>
    <mc:Fallback xmlns="">
      <p:transition spd="slow" advTm="840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D2DF75-AAB3-4A71-B7E6-7C8E8DDAFFA7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2735796" y="2352460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err="1"/>
              <a:t>Thank</a:t>
            </a:r>
            <a:r>
              <a:rPr lang="de-DE" sz="3200" b="1" dirty="0"/>
              <a:t> </a:t>
            </a:r>
            <a:r>
              <a:rPr lang="de-DE" sz="3200" b="1" dirty="0" err="1"/>
              <a:t>you</a:t>
            </a:r>
            <a:endParaRPr lang="de-DE" sz="3200" b="1" dirty="0"/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xmlns="" id="{343EB613-F0D5-4B78-9C65-51F378A816D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63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0"/>
    </mc:Choice>
    <mc:Fallback xmlns="">
      <p:transition spd="slow" advTm="20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250825" y="3435846"/>
            <a:ext cx="8642350" cy="167431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GB" sz="3600" noProof="0" dirty="0"/>
              <a:t>Electron Beam Generator Simulation in COMSOL Multiphysics</a:t>
            </a:r>
            <a:br>
              <a:rPr lang="en-GB" sz="3600" noProof="0" dirty="0"/>
            </a:br>
            <a:r>
              <a:rPr lang="en-GB" sz="1100" noProof="0" dirty="0"/>
              <a:t/>
            </a:r>
            <a:br>
              <a:rPr lang="en-GB" sz="1100" noProof="0" dirty="0"/>
            </a:br>
            <a:r>
              <a:rPr lang="en-GB" sz="2800" noProof="0" dirty="0"/>
              <a:t>Dr. Thomas Schösser, ALD Vacuum Technologies GmbH</a:t>
            </a:r>
          </a:p>
        </p:txBody>
      </p:sp>
      <p:pic>
        <p:nvPicPr>
          <p:cNvPr id="4" name="Bildplatzhalter 3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9" b="9004"/>
          <a:stretch/>
        </p:blipFill>
        <p:spPr>
          <a:xfrm>
            <a:off x="0" y="1003300"/>
            <a:ext cx="9144000" cy="2374900"/>
          </a:xfrm>
        </p:spPr>
      </p:pic>
      <p:grpSp>
        <p:nvGrpSpPr>
          <p:cNvPr id="3" name="Gruppieren 2"/>
          <p:cNvGrpSpPr/>
          <p:nvPr/>
        </p:nvGrpSpPr>
        <p:grpSpPr>
          <a:xfrm>
            <a:off x="5042627" y="1851670"/>
            <a:ext cx="3993869" cy="681980"/>
            <a:chOff x="4860032" y="1917328"/>
            <a:chExt cx="3993869" cy="681980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4866382" y="1917328"/>
              <a:ext cx="3987519" cy="675630"/>
              <a:chOff x="4860032" y="1923678"/>
              <a:chExt cx="3987519" cy="675630"/>
            </a:xfrm>
          </p:grpSpPr>
          <p:sp>
            <p:nvSpPr>
              <p:cNvPr id="16" name="Textfeld 15"/>
              <p:cNvSpPr txBox="1"/>
              <p:nvPr userDrawn="1"/>
            </p:nvSpPr>
            <p:spPr>
              <a:xfrm>
                <a:off x="4860032" y="1923678"/>
                <a:ext cx="347447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>
                    <a:solidFill>
                      <a:schemeClr val="bg1"/>
                    </a:solidFill>
                  </a:rPr>
                  <a:t>ALD </a:t>
                </a:r>
                <a:r>
                  <a:rPr lang="en-GB" sz="2000" b="1" dirty="0">
                    <a:solidFill>
                      <a:schemeClr val="bg1"/>
                    </a:solidFill>
                  </a:rPr>
                  <a:t>Vacuum</a:t>
                </a:r>
                <a:r>
                  <a:rPr lang="de-DE" sz="2000" b="1" dirty="0">
                    <a:solidFill>
                      <a:schemeClr val="bg1"/>
                    </a:solidFill>
                  </a:rPr>
                  <a:t> Technologies</a:t>
                </a:r>
              </a:p>
            </p:txBody>
          </p:sp>
          <p:sp>
            <p:nvSpPr>
              <p:cNvPr id="17" name="Textfeld 16"/>
              <p:cNvSpPr txBox="1"/>
              <p:nvPr userDrawn="1"/>
            </p:nvSpPr>
            <p:spPr>
              <a:xfrm>
                <a:off x="5461496" y="2199198"/>
                <a:ext cx="338605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>
                  <a:defRPr sz="2800" b="1">
                    <a:solidFill>
                      <a:srgbClr val="FF0000"/>
                    </a:solidFill>
                  </a:defRPr>
                </a:lvl1pPr>
              </a:lstStyle>
              <a:p>
                <a:pPr lvl="0"/>
                <a:r>
                  <a:rPr lang="de-DE" sz="2000" dirty="0">
                    <a:solidFill>
                      <a:schemeClr val="bg1"/>
                    </a:solidFill>
                  </a:rPr>
                  <a:t>High Tech </a:t>
                </a:r>
                <a:r>
                  <a:rPr lang="de-DE" sz="2000" dirty="0" err="1">
                    <a:solidFill>
                      <a:schemeClr val="bg1"/>
                    </a:solidFill>
                  </a:rPr>
                  <a:t>is</a:t>
                </a:r>
                <a:r>
                  <a:rPr lang="de-DE" sz="2000" dirty="0">
                    <a:solidFill>
                      <a:schemeClr val="bg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/>
                    </a:solidFill>
                  </a:rPr>
                  <a:t>our</a:t>
                </a:r>
                <a:r>
                  <a:rPr lang="de-DE" sz="2000" dirty="0">
                    <a:solidFill>
                      <a:schemeClr val="bg1"/>
                    </a:solidFill>
                  </a:rPr>
                  <a:t> Business</a:t>
                </a:r>
              </a:p>
            </p:txBody>
          </p:sp>
        </p:grpSp>
        <p:grpSp>
          <p:nvGrpSpPr>
            <p:cNvPr id="2" name="Gruppieren 1"/>
            <p:cNvGrpSpPr/>
            <p:nvPr/>
          </p:nvGrpSpPr>
          <p:grpSpPr>
            <a:xfrm>
              <a:off x="4860032" y="1923678"/>
              <a:ext cx="3987519" cy="675630"/>
              <a:chOff x="4860032" y="1923678"/>
              <a:chExt cx="3987519" cy="675630"/>
            </a:xfrm>
          </p:grpSpPr>
          <p:sp>
            <p:nvSpPr>
              <p:cNvPr id="10" name="Textfeld 9"/>
              <p:cNvSpPr txBox="1"/>
              <p:nvPr userDrawn="1"/>
            </p:nvSpPr>
            <p:spPr>
              <a:xfrm>
                <a:off x="4860032" y="1923678"/>
                <a:ext cx="347447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b="1" dirty="0">
                    <a:solidFill>
                      <a:srgbClr val="FF0000"/>
                    </a:solidFill>
                  </a:rPr>
                  <a:t>ALD </a:t>
                </a:r>
                <a:r>
                  <a:rPr lang="de-DE" sz="2000" b="1" dirty="0" err="1">
                    <a:solidFill>
                      <a:srgbClr val="FF0000"/>
                    </a:solidFill>
                  </a:rPr>
                  <a:t>Vacuum</a:t>
                </a:r>
                <a:r>
                  <a:rPr lang="de-DE" sz="2000" b="1" dirty="0">
                    <a:solidFill>
                      <a:srgbClr val="FF0000"/>
                    </a:solidFill>
                  </a:rPr>
                  <a:t> Technologies</a:t>
                </a:r>
              </a:p>
            </p:txBody>
          </p:sp>
          <p:sp>
            <p:nvSpPr>
              <p:cNvPr id="11" name="Textfeld 10"/>
              <p:cNvSpPr txBox="1"/>
              <p:nvPr userDrawn="1"/>
            </p:nvSpPr>
            <p:spPr>
              <a:xfrm>
                <a:off x="5461496" y="2199198"/>
                <a:ext cx="338605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>
                  <a:defRPr sz="2800" b="1">
                    <a:solidFill>
                      <a:srgbClr val="FF0000"/>
                    </a:solidFill>
                  </a:defRPr>
                </a:lvl1pPr>
              </a:lstStyle>
              <a:p>
                <a:pPr lvl="0"/>
                <a:r>
                  <a:rPr lang="de-DE" sz="2000" dirty="0">
                    <a:solidFill>
                      <a:schemeClr val="tx1"/>
                    </a:solidFill>
                  </a:rPr>
                  <a:t>High Tech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is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en-GB" sz="2000" dirty="0">
                    <a:solidFill>
                      <a:schemeClr val="tx1"/>
                    </a:solidFill>
                  </a:rPr>
                  <a:t>our</a:t>
                </a:r>
                <a:r>
                  <a:rPr lang="de-DE" sz="2000" dirty="0">
                    <a:solidFill>
                      <a:schemeClr val="tx1"/>
                    </a:solidFill>
                  </a:rPr>
                  <a:t> Business</a:t>
                </a:r>
              </a:p>
            </p:txBody>
          </p:sp>
        </p:grpSp>
      </p:grpSp>
      <p:pic>
        <p:nvPicPr>
          <p:cNvPr id="13" name="Audio 12">
            <a:hlinkClick r:id="" action="ppaction://media"/>
            <a:extLst>
              <a:ext uri="{FF2B5EF4-FFF2-40B4-BE49-F238E27FC236}">
                <a16:creationId xmlns:a16="http://schemas.microsoft.com/office/drawing/2014/main" xmlns="" id="{04F88337-8461-4E3E-91D0-CEA3A14D60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22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60"/>
    </mc:Choice>
    <mc:Fallback xmlns="">
      <p:transition spd="slow" advTm="147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idx="1"/>
          </p:nvPr>
        </p:nvSpPr>
        <p:spPr>
          <a:xfrm>
            <a:off x="1571175" y="2959680"/>
            <a:ext cx="2880319" cy="332150"/>
          </a:xfrm>
        </p:spPr>
        <p:txBody>
          <a:bodyPr/>
          <a:lstStyle/>
          <a:p>
            <a:pPr marL="0" indent="0">
              <a:buNone/>
            </a:pPr>
            <a:r>
              <a:rPr lang="en-GB" noProof="0" dirty="0"/>
              <a:t>Electron beam generator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Electron Beam Generator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Dr. Thomas Schösser | ALD </a:t>
            </a:r>
            <a:r>
              <a:rPr lang="de-DE" dirty="0" err="1"/>
              <a:t>Vacuum</a:t>
            </a:r>
            <a:r>
              <a:rPr lang="de-DE" dirty="0"/>
              <a:t> Technologies GmbH | 63457 Hanau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519DCAD7-FA36-46DD-9305-B8F0DFDDAD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6842" y="1419622"/>
            <a:ext cx="2985637" cy="336637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F9052F97-CF25-4A1D-BF1D-4432B85A33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5" y="727432"/>
            <a:ext cx="5521020" cy="2132350"/>
          </a:xfrm>
          <a:prstGeom prst="rect">
            <a:avLst/>
          </a:prstGeom>
        </p:spPr>
      </p:pic>
      <p:sp>
        <p:nvSpPr>
          <p:cNvPr id="14" name="Inhaltsplatzhalter 12">
            <a:extLst>
              <a:ext uri="{FF2B5EF4-FFF2-40B4-BE49-F238E27FC236}">
                <a16:creationId xmlns:a16="http://schemas.microsoft.com/office/drawing/2014/main" xmlns="" id="{BD375ECF-977A-4FF7-BB04-AE2F2C0ABBC8}"/>
              </a:ext>
            </a:extLst>
          </p:cNvPr>
          <p:cNvSpPr txBox="1">
            <a:spLocks/>
          </p:cNvSpPr>
          <p:nvPr/>
        </p:nvSpPr>
        <p:spPr>
          <a:xfrm>
            <a:off x="5905673" y="727432"/>
            <a:ext cx="2985637" cy="6921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69875" indent="-269875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Tx/>
              <a:buFontTx/>
              <a:buBlip>
                <a:blip r:embed="rId6"/>
              </a:buBlip>
              <a:defRPr sz="2000" b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9750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Tx/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Tx/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Tx/>
              <a:buFontTx/>
              <a:buBlip>
                <a:blip r:embed="rId6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1438" indent="-2619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Tx/>
              <a:buFontTx/>
              <a:buBlip>
                <a:blip r:embed="rId6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11313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6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81188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6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51063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6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20938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6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GB" dirty="0"/>
              <a:t>Electron beam</a:t>
            </a:r>
            <a:br>
              <a:rPr lang="en-GB" dirty="0"/>
            </a:br>
            <a:r>
              <a:rPr lang="en-GB" dirty="0"/>
              <a:t>generator head</a:t>
            </a:r>
          </a:p>
        </p:txBody>
      </p:sp>
      <p:pic>
        <p:nvPicPr>
          <p:cNvPr id="16" name="Audio 15">
            <a:hlinkClick r:id="" action="ppaction://media"/>
            <a:extLst>
              <a:ext uri="{FF2B5EF4-FFF2-40B4-BE49-F238E27FC236}">
                <a16:creationId xmlns:a16="http://schemas.microsoft.com/office/drawing/2014/main" xmlns="" id="{79795526-D54A-4674-A54B-8A4A9E02F78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39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409"/>
    </mc:Choice>
    <mc:Fallback xmlns="">
      <p:transition spd="slow" advTm="244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Currents</a:t>
            </a:r>
          </a:p>
          <a:p>
            <a:pPr lvl="1"/>
            <a:r>
              <a:rPr lang="en-GB" dirty="0"/>
              <a:t>Heating</a:t>
            </a:r>
          </a:p>
          <a:p>
            <a:pPr lvl="2"/>
            <a:r>
              <a:rPr lang="en-GB" dirty="0"/>
              <a:t>AC, some ten Amps</a:t>
            </a:r>
          </a:p>
          <a:p>
            <a:pPr lvl="1"/>
            <a:r>
              <a:rPr lang="en-GB" dirty="0"/>
              <a:t>Beam supply</a:t>
            </a:r>
          </a:p>
          <a:p>
            <a:pPr lvl="2"/>
            <a:r>
              <a:rPr lang="en-GB" dirty="0"/>
              <a:t>DC, some Amps</a:t>
            </a:r>
          </a:p>
          <a:p>
            <a:r>
              <a:rPr lang="en-GB" dirty="0"/>
              <a:t>Voltage</a:t>
            </a:r>
          </a:p>
          <a:p>
            <a:pPr lvl="1"/>
            <a:r>
              <a:rPr lang="en-GB" dirty="0"/>
              <a:t>Acceleration</a:t>
            </a:r>
          </a:p>
          <a:p>
            <a:pPr lvl="2"/>
            <a:r>
              <a:rPr lang="en-GB" dirty="0"/>
              <a:t>some ten kilovolts</a:t>
            </a:r>
          </a:p>
          <a:p>
            <a:r>
              <a:rPr lang="en-GB" dirty="0"/>
              <a:t>Heat</a:t>
            </a:r>
          </a:p>
          <a:p>
            <a:pPr lvl="1"/>
            <a:r>
              <a:rPr lang="en-GB" dirty="0"/>
              <a:t>Electron generation</a:t>
            </a:r>
          </a:p>
          <a:p>
            <a:pPr lvl="2"/>
            <a:r>
              <a:rPr lang="en-GB" dirty="0"/>
              <a:t>few thousand degrees </a:t>
            </a:r>
            <a:r>
              <a:rPr lang="en-GB" dirty="0" err="1"/>
              <a:t>celcius</a:t>
            </a:r>
            <a:endParaRPr lang="en-GB" dirty="0"/>
          </a:p>
          <a:p>
            <a:r>
              <a:rPr lang="en-GB" dirty="0"/>
              <a:t>Radiation</a:t>
            </a:r>
          </a:p>
          <a:p>
            <a:pPr lvl="1"/>
            <a:r>
              <a:rPr lang="en-GB" dirty="0"/>
              <a:t>Surface (to surface) radiation</a:t>
            </a:r>
          </a:p>
          <a:p>
            <a:r>
              <a:rPr lang="en-GB" dirty="0"/>
              <a:t>Mechanical deformation, stress, …</a:t>
            </a:r>
          </a:p>
          <a:p>
            <a:pPr lvl="1"/>
            <a:endParaRPr lang="en-GB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Simulated Physics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Dr. Thomas Schösser | ALD </a:t>
            </a:r>
            <a:r>
              <a:rPr lang="de-DE" dirty="0" err="1"/>
              <a:t>Vacuum</a:t>
            </a:r>
            <a:r>
              <a:rPr lang="de-DE" dirty="0"/>
              <a:t> Technologies GmbH | 63457 Hanau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082F1DF1-43E5-4CF2-AD74-4C70A135E5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6842" y="1419622"/>
            <a:ext cx="2985637" cy="3366376"/>
          </a:xfrm>
          <a:prstGeom prst="rect">
            <a:avLst/>
          </a:prstGeom>
        </p:spPr>
      </p:pic>
      <mc:AlternateContent xmlns:mc="http://schemas.openxmlformats.org/markup-compatibility/2006">
        <mc:Choice xmlns:iact="http://schemas.microsoft.com/office/powerpoint/2014/inkAction" xmlns:p14="http://schemas.microsoft.com/office/powerpoint/2010/main" xmlns="" Requires="p14 iact">
          <p:contentPart p14:bwMode="auto" r:id="rId5">
            <p14:nvContentPartPr>
              <p14:cNvPr id="8" name="Freihand 7">
                <a:extLst>
                  <a:ext uri="{FF2B5EF4-FFF2-40B4-BE49-F238E27FC236}">
                    <a16:creationId xmlns:a16="http://schemas.microsoft.com/office/drawing/2014/main" id="{AFA407BA-0069-4F33-AF00-5E6070DCB1A7}"/>
                  </a:ext>
                </a:extLst>
              </p14:cNvPr>
              <p14:cNvContentPartPr/>
              <p14:nvPr>
                <p:extLst>
                  <p:ext uri="{42D2F446-02D8-4167-A562-619A0277C38B}">
                    <p15:isNarration xmlns:p15="http://schemas.microsoft.com/office/powerpoint/2012/main" val="1"/>
                  </p:ext>
                </p:extLst>
              </p14:nvPr>
            </p14:nvContentPartPr>
            <p14:xfrm>
              <a:off x="7128720" y="2117160"/>
              <a:ext cx="526680" cy="688320"/>
            </p14:xfrm>
          </p:contentPart>
        </mc:Choice>
        <mc:Fallback>
          <p:pic>
            <p:nvPicPr>
              <p:cNvPr id="8" name="Freihand 7">
                <a:extLst>
                  <a:ext uri="{FF2B5EF4-FFF2-40B4-BE49-F238E27FC236}">
                    <a16:creationId xmlns:a16="http://schemas.microsoft.com/office/drawing/2014/main" xmlns="" id="{AFA407BA-0069-4F33-AF00-5E6070DCB1A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19360" y="2107800"/>
                <a:ext cx="545400" cy="707040"/>
              </a:xfrm>
              <a:prstGeom prst="rect">
                <a:avLst/>
              </a:prstGeom>
            </p:spPr>
          </p:pic>
        </mc:Fallback>
      </mc:AlternateContent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xmlns="" id="{0B2A6BA7-A37A-4EB6-AEF4-538E917DCCD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66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42"/>
    </mc:Choice>
    <mc:Fallback xmlns="">
      <p:transition spd="slow" advTm="780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Geometry improvements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Dr. Thomas Schösser | ALD </a:t>
            </a:r>
            <a:r>
              <a:rPr lang="de-DE" dirty="0" err="1"/>
              <a:t>Vacuum</a:t>
            </a:r>
            <a:r>
              <a:rPr lang="de-DE" dirty="0"/>
              <a:t> Technologies GmbH | 63457 Hanau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Inhaltsplatzhalter 12">
            <a:extLst>
              <a:ext uri="{FF2B5EF4-FFF2-40B4-BE49-F238E27FC236}">
                <a16:creationId xmlns:a16="http://schemas.microsoft.com/office/drawing/2014/main" xmlns="" id="{850AD1B8-FEEC-4D45-94F7-6A84A33D411F}"/>
              </a:ext>
            </a:extLst>
          </p:cNvPr>
          <p:cNvSpPr txBox="1">
            <a:spLocks/>
          </p:cNvSpPr>
          <p:nvPr/>
        </p:nvSpPr>
        <p:spPr>
          <a:xfrm>
            <a:off x="250825" y="843558"/>
            <a:ext cx="8641654" cy="4320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69875" indent="-269875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Tx/>
              <a:buFontTx/>
              <a:buBlip>
                <a:blip r:embed="rId4"/>
              </a:buBlip>
              <a:defRPr sz="2000" b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9750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Tx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Tx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Tx/>
              <a:buFontTx/>
              <a:buBlip>
                <a:blip r:embed="rId4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1438" indent="-2619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Tx/>
              <a:buFontTx/>
              <a:buBlip>
                <a:blip r:embed="rId4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11313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4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81188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4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51063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4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20938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4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i="1" dirty="0"/>
              <a:t>“We have no time. We need the best results as fast as possible.”</a:t>
            </a:r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xmlns="" id="{7345856A-69D9-48CC-81F4-3E9E05B4093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7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83"/>
    </mc:Choice>
    <mc:Fallback xmlns="">
      <p:transition spd="slow" advTm="120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idx="1"/>
          </p:nvPr>
        </p:nvSpPr>
        <p:spPr>
          <a:xfrm>
            <a:off x="250825" y="1635646"/>
            <a:ext cx="8641654" cy="3150350"/>
          </a:xfrm>
        </p:spPr>
        <p:txBody>
          <a:bodyPr/>
          <a:lstStyle/>
          <a:p>
            <a:r>
              <a:rPr lang="en-GB" noProof="0" dirty="0"/>
              <a:t>This talk will focus on geometry design improvements</a:t>
            </a:r>
          </a:p>
          <a:p>
            <a:pPr marL="0" indent="0">
              <a:buNone/>
            </a:pPr>
            <a:endParaRPr lang="en-GB" noProof="0" dirty="0"/>
          </a:p>
          <a:p>
            <a:r>
              <a:rPr lang="en-GB" noProof="0" dirty="0"/>
              <a:t>saving time in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Creating model components</a:t>
            </a:r>
          </a:p>
          <a:p>
            <a:pPr lvl="1"/>
            <a:endParaRPr lang="en-GB" dirty="0"/>
          </a:p>
          <a:p>
            <a:pPr lvl="1"/>
            <a:r>
              <a:rPr lang="en-GB" noProof="0" dirty="0"/>
              <a:t>Setting up simulation</a:t>
            </a:r>
          </a:p>
          <a:p>
            <a:pPr lvl="1"/>
            <a:endParaRPr lang="en-GB" noProof="0" dirty="0"/>
          </a:p>
          <a:p>
            <a:pPr lvl="1"/>
            <a:r>
              <a:rPr lang="en-GB" dirty="0"/>
              <a:t>Simulate physics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Geometry improvements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Dr. Thomas Schösser | ALD </a:t>
            </a:r>
            <a:r>
              <a:rPr lang="de-DE" dirty="0" err="1"/>
              <a:t>Vacuum</a:t>
            </a:r>
            <a:r>
              <a:rPr lang="de-DE" dirty="0"/>
              <a:t> Technologies GmbH | 63457 Hanau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" name="Inhaltsplatzhalter 12">
            <a:extLst>
              <a:ext uri="{FF2B5EF4-FFF2-40B4-BE49-F238E27FC236}">
                <a16:creationId xmlns:a16="http://schemas.microsoft.com/office/drawing/2014/main" xmlns="" id="{850AD1B8-FEEC-4D45-94F7-6A84A33D411F}"/>
              </a:ext>
            </a:extLst>
          </p:cNvPr>
          <p:cNvSpPr txBox="1">
            <a:spLocks/>
          </p:cNvSpPr>
          <p:nvPr/>
        </p:nvSpPr>
        <p:spPr>
          <a:xfrm>
            <a:off x="250825" y="843558"/>
            <a:ext cx="8641654" cy="4320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69875" indent="-269875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Tx/>
              <a:buFontTx/>
              <a:buBlip>
                <a:blip r:embed="rId4"/>
              </a:buBlip>
              <a:defRPr sz="2000" b="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9750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Tx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Tx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Tx/>
              <a:buFontTx/>
              <a:buBlip>
                <a:blip r:embed="rId4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1438" indent="-2619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Tx/>
              <a:buFontTx/>
              <a:buBlip>
                <a:blip r:embed="rId4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11313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4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81188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4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51063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4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20938" indent="-2698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Blip>
                <a:blip r:embed="rId4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i="1" dirty="0"/>
              <a:t>“We have no time. We need the best results as fast as possible.”</a:t>
            </a:r>
          </a:p>
        </p:txBody>
      </p: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xmlns="" id="{4ED1A8D6-2114-47D0-9368-31EF9074BE2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4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79"/>
    </mc:Choice>
    <mc:Fallback xmlns="">
      <p:transition spd="slow" advTm="160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COMSOL simulation of entire electron beam generator</a:t>
            </a:r>
          </a:p>
          <a:p>
            <a:endParaRPr lang="en-GB" dirty="0"/>
          </a:p>
          <a:p>
            <a:pPr lvl="1"/>
            <a:r>
              <a:rPr lang="en-GB" dirty="0"/>
              <a:t>Stationary</a:t>
            </a:r>
          </a:p>
          <a:p>
            <a:pPr lvl="2"/>
            <a:r>
              <a:rPr lang="en-GB" dirty="0"/>
              <a:t>Heat conduction</a:t>
            </a:r>
          </a:p>
          <a:p>
            <a:pPr lvl="3"/>
            <a:r>
              <a:rPr lang="en-GB" dirty="0"/>
              <a:t>~ 7 minutes</a:t>
            </a:r>
          </a:p>
          <a:p>
            <a:pPr lvl="2"/>
            <a:r>
              <a:rPr lang="en-GB" dirty="0"/>
              <a:t>Joule heating, heat conduction, surface to surface radiation</a:t>
            </a:r>
          </a:p>
          <a:p>
            <a:pPr lvl="3"/>
            <a:r>
              <a:rPr lang="en-GB" dirty="0"/>
              <a:t>~ 5 days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Geometry improvements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Dr. Thomas Schösser | ALD </a:t>
            </a:r>
            <a:r>
              <a:rPr lang="de-DE" dirty="0" err="1"/>
              <a:t>Vacuum</a:t>
            </a:r>
            <a:r>
              <a:rPr lang="de-DE" dirty="0"/>
              <a:t> Technologies GmbH | 63457 Hanau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895FF557-2F6A-4D82-993C-6C9C387BA9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3" y="3061701"/>
            <a:ext cx="4464495" cy="1724295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xmlns="" id="{D02141E7-37D7-4E21-804E-F9538A707B0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00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702"/>
    </mc:Choice>
    <mc:Fallback xmlns="">
      <p:transition spd="slow" advTm="277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COMSOL simulation of entire electron beam generator</a:t>
            </a:r>
          </a:p>
          <a:p>
            <a:endParaRPr lang="en-GB" dirty="0"/>
          </a:p>
          <a:p>
            <a:pPr lvl="1"/>
            <a:r>
              <a:rPr lang="en-GB" dirty="0"/>
              <a:t>Stationary</a:t>
            </a:r>
          </a:p>
          <a:p>
            <a:pPr lvl="2"/>
            <a:r>
              <a:rPr lang="en-GB" dirty="0"/>
              <a:t>Heat conduction</a:t>
            </a:r>
          </a:p>
          <a:p>
            <a:pPr lvl="3"/>
            <a:r>
              <a:rPr lang="en-GB" dirty="0"/>
              <a:t>~ 7 minutes</a:t>
            </a:r>
          </a:p>
          <a:p>
            <a:pPr lvl="2"/>
            <a:r>
              <a:rPr lang="en-GB" dirty="0"/>
              <a:t>Joule heating, heat conduction, surface to surface radiation</a:t>
            </a:r>
          </a:p>
          <a:p>
            <a:pPr lvl="3"/>
            <a:r>
              <a:rPr lang="en-GB" dirty="0"/>
              <a:t>~ 5 days</a:t>
            </a:r>
          </a:p>
          <a:p>
            <a:endParaRPr lang="en-GB" dirty="0"/>
          </a:p>
          <a:p>
            <a:r>
              <a:rPr lang="en-GB" dirty="0"/>
              <a:t>conclusion</a:t>
            </a:r>
          </a:p>
          <a:p>
            <a:pPr lvl="1"/>
            <a:r>
              <a:rPr lang="en-GB" dirty="0"/>
              <a:t>Building and setting up the model right</a:t>
            </a:r>
          </a:p>
          <a:p>
            <a:pPr marL="269875" lvl="1" indent="0">
              <a:buNone/>
            </a:pPr>
            <a:r>
              <a:rPr lang="en-GB" dirty="0"/>
              <a:t>	is essential for reliable and fast results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Geometry improvements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Dr. Thomas Schösser | ALD </a:t>
            </a:r>
            <a:r>
              <a:rPr lang="de-DE" dirty="0" err="1"/>
              <a:t>Vacuum</a:t>
            </a:r>
            <a:r>
              <a:rPr lang="de-DE" dirty="0"/>
              <a:t> Technologies GmbH | 63457 Hanau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xmlns="" id="{889C9A63-1049-400B-9B69-612D2322C81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3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39"/>
    </mc:Choice>
    <mc:Fallback xmlns="">
      <p:transition spd="slow" advTm="96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Advantages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Ready to use 3-d-model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Sizes are consistent with actual (physical) build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Easy and fast way to good simulation results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Import entire model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Dr. Thomas Schösser | ALD </a:t>
            </a:r>
            <a:r>
              <a:rPr lang="de-DE" dirty="0" err="1"/>
              <a:t>Vacuum</a:t>
            </a:r>
            <a:r>
              <a:rPr lang="de-DE" dirty="0"/>
              <a:t> Technologies GmbH | 63457 Hanau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B5CCA-D27E-44C8-82E1-04F78A505552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xmlns="" id="{A29DF94A-3643-4ED3-AC05-0101FCFCCE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20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589"/>
    </mc:Choice>
    <mc:Fallback xmlns="">
      <p:transition spd="slow" advTm="255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ALD Template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LD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0">
              <a:srgbClr val="003E7E">
                <a:lumMod val="27000"/>
                <a:lumOff val="73000"/>
              </a:srgbClr>
            </a:gs>
            <a:gs pos="28000">
              <a:schemeClr val="bg1"/>
            </a:gs>
          </a:gsLst>
          <a:lin ang="16200000" scaled="1"/>
          <a:tileRect/>
        </a:gradFill>
        <a:ln w="6350">
          <a:solidFill>
            <a:schemeClr val="accent1"/>
          </a:solidFill>
        </a:ln>
        <a:effectLst>
          <a:outerShdw blurRad="50800" dist="63500" dir="8100000" algn="tr" rotWithShape="0">
            <a:prstClr val="black">
              <a:alpha val="30000"/>
            </a:prstClr>
          </a:outerShdw>
        </a:effectLst>
      </a:spPr>
      <a:bodyPr rot="0" spcFirstLastPara="0" vertOverflow="overflow" horzOverflow="overflow" vert="horz" wrap="square" lIns="91440" tIns="45720" rIns="91440" bIns="18000" numCol="1" spcCol="0" rtlCol="0" fromWordArt="0" anchor="t" anchorCtr="0" forceAA="0" compatLnSpc="1">
        <a:prstTxWarp prst="textNoShape">
          <a:avLst/>
        </a:prstTxWarp>
        <a:noAutofit/>
      </a:bodyPr>
      <a:lstStyle>
        <a:defPPr marL="265113">
          <a:tabLst>
            <a:tab pos="265113" algn="l"/>
          </a:tabLst>
          <a:defRPr sz="1200" b="1" dirty="0" err="1" smtClean="0">
            <a:solidFill>
              <a:srgbClr val="003399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0">
          <a:solidFill>
            <a:srgbClr val="003399"/>
          </a:solidFill>
          <a:tailEnd type="triangle"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ALD Template Format 16-9</Template>
  <TotalTime>1</TotalTime>
  <Words>681</Words>
  <Application>Microsoft Office PowerPoint</Application>
  <PresentationFormat>Affichage à l'écran (16:9)</PresentationFormat>
  <Paragraphs>197</Paragraphs>
  <Slides>18</Slides>
  <Notes>0</Notes>
  <HiddenSlides>0</HiddenSlides>
  <MMClips>18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Calibri</vt:lpstr>
      <vt:lpstr>ALD Template</vt:lpstr>
      <vt:lpstr>COMSOL Conference 2020 Europe</vt:lpstr>
      <vt:lpstr>Electron Beam Generator Simulation in COMSOL Multiphysics  Dr. Thomas Schösser, ALD Vacuum Technologies GmbH</vt:lpstr>
      <vt:lpstr>Electron Beam Generator</vt:lpstr>
      <vt:lpstr>Simulated Physics</vt:lpstr>
      <vt:lpstr>Geometry improvements</vt:lpstr>
      <vt:lpstr>Geometry improvements</vt:lpstr>
      <vt:lpstr>Geometry improvements</vt:lpstr>
      <vt:lpstr>Geometry improvements</vt:lpstr>
      <vt:lpstr>Import entire model</vt:lpstr>
      <vt:lpstr>Import entire model</vt:lpstr>
      <vt:lpstr>Import entire model</vt:lpstr>
      <vt:lpstr>Beam Generator Rebuild</vt:lpstr>
      <vt:lpstr>Beam Generator Rebuild</vt:lpstr>
      <vt:lpstr>Beam Generator Rebuild</vt:lpstr>
      <vt:lpstr>Combining Components</vt:lpstr>
      <vt:lpstr>Combining Components</vt:lpstr>
      <vt:lpstr>Next steps</vt:lpstr>
      <vt:lpstr>Présentation PowerPoint</vt:lpstr>
    </vt:vector>
  </TitlesOfParts>
  <Company>ALD Thermal Treatment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COMSOL Conference 2020 Europe</dc:title>
  <dc:creator>Schösser, Dr. Thomas</dc:creator>
  <cp:lastModifiedBy>Frederic Bernard</cp:lastModifiedBy>
  <cp:revision>39</cp:revision>
  <cp:lastPrinted>2020-09-28T16:10:41Z</cp:lastPrinted>
  <dcterms:created xsi:type="dcterms:W3CDTF">2020-09-24T10:29:03Z</dcterms:created>
  <dcterms:modified xsi:type="dcterms:W3CDTF">2020-09-29T07:16:19Z</dcterms:modified>
</cp:coreProperties>
</file>