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858000" cy="9144000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711" autoAdjust="0"/>
  </p:normalViewPr>
  <p:slideViewPr>
    <p:cSldViewPr>
      <p:cViewPr>
        <p:scale>
          <a:sx n="50" d="100"/>
          <a:sy n="50" d="100"/>
        </p:scale>
        <p:origin x="2196" y="-533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241550" y="685800"/>
            <a:ext cx="23749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/>
          <p:cNvGrpSpPr/>
          <p:nvPr/>
        </p:nvGrpSpPr>
        <p:grpSpPr>
          <a:xfrm>
            <a:off x="3107935" y="3279793"/>
            <a:ext cx="2152583" cy="1299006"/>
            <a:chOff x="3332978" y="3293683"/>
            <a:chExt cx="1861069" cy="1110112"/>
          </a:xfrm>
        </p:grpSpPr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32978" y="3293684"/>
              <a:ext cx="1861069" cy="1110111"/>
            </a:xfrm>
            <a:prstGeom prst="rect">
              <a:avLst/>
            </a:prstGeom>
          </p:spPr>
        </p:pic>
        <p:cxnSp>
          <p:nvCxnSpPr>
            <p:cNvPr id="105" name="Straight Connector 104"/>
            <p:cNvCxnSpPr/>
            <p:nvPr/>
          </p:nvCxnSpPr>
          <p:spPr>
            <a:xfrm flipV="1">
              <a:off x="3332978" y="3297169"/>
              <a:ext cx="1019" cy="1106626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3347085" y="4403795"/>
              <a:ext cx="1390650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4737735" y="3293683"/>
              <a:ext cx="1019" cy="1106626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V="1">
              <a:off x="4729163" y="3465197"/>
              <a:ext cx="6668" cy="81152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248384" y="1273659"/>
            <a:ext cx="4825387" cy="984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>
              <a:buNone/>
            </a:pPr>
            <a:r>
              <a:rPr lang="en-US" sz="950" b="1" u="sng" dirty="0"/>
              <a:t>INTRODUCTION</a:t>
            </a:r>
            <a:r>
              <a:rPr lang="en-US" sz="950" dirty="0"/>
              <a:t>: </a:t>
            </a:r>
            <a:endParaRPr lang="en-US" sz="950" dirty="0" smtClean="0"/>
          </a:p>
          <a:p>
            <a:pPr marL="171450" indent="-171450"/>
            <a:r>
              <a:rPr lang="en-US" sz="950" dirty="0" smtClean="0"/>
              <a:t>Short-circuit faults exceed </a:t>
            </a:r>
            <a:r>
              <a:rPr lang="en-US" sz="950" dirty="0"/>
              <a:t>the nominal current of a </a:t>
            </a:r>
            <a:r>
              <a:rPr lang="en-US" sz="950" dirty="0" smtClean="0"/>
              <a:t>system (up to ten times [1]) </a:t>
            </a:r>
            <a:r>
              <a:rPr lang="en-US" sz="950" dirty="0"/>
              <a:t>put the system at </a:t>
            </a:r>
            <a:r>
              <a:rPr lang="en-US" sz="950" dirty="0" smtClean="0"/>
              <a:t>risk</a:t>
            </a:r>
          </a:p>
          <a:p>
            <a:pPr marL="171450" indent="-171450"/>
            <a:r>
              <a:rPr lang="en-US" sz="950" dirty="0" smtClean="0"/>
              <a:t>The </a:t>
            </a:r>
            <a:r>
              <a:rPr lang="en-US" sz="950" b="1" dirty="0" smtClean="0"/>
              <a:t>Superconducting </a:t>
            </a:r>
            <a:r>
              <a:rPr lang="en-US" sz="950" b="1" dirty="0"/>
              <a:t>Fault Current Limiters </a:t>
            </a:r>
            <a:r>
              <a:rPr lang="en-US" sz="950" dirty="0"/>
              <a:t>(SFCL) </a:t>
            </a:r>
            <a:r>
              <a:rPr lang="en-US" sz="950" dirty="0" smtClean="0"/>
              <a:t>can protect </a:t>
            </a:r>
            <a:r>
              <a:rPr lang="en-US" sz="950" dirty="0"/>
              <a:t>the </a:t>
            </a:r>
            <a:r>
              <a:rPr lang="en-US" sz="950" dirty="0" smtClean="0"/>
              <a:t>system from damage</a:t>
            </a:r>
            <a:endParaRPr lang="en-US" sz="950" dirty="0"/>
          </a:p>
          <a:p>
            <a:pPr marL="171450" indent="-171450"/>
            <a:r>
              <a:rPr lang="en-US" sz="950" dirty="0" smtClean="0"/>
              <a:t>SFCL’s </a:t>
            </a:r>
            <a:r>
              <a:rPr lang="en-US" sz="950" b="1" dirty="0" smtClean="0"/>
              <a:t>impedance is</a:t>
            </a:r>
            <a:r>
              <a:rPr lang="en-US" sz="950" b="1" dirty="0"/>
              <a:t> negligible </a:t>
            </a:r>
            <a:r>
              <a:rPr lang="en-US" sz="950" dirty="0" smtClean="0"/>
              <a:t>under </a:t>
            </a:r>
            <a:r>
              <a:rPr lang="en-US" sz="950" b="1" dirty="0"/>
              <a:t>normal </a:t>
            </a:r>
            <a:r>
              <a:rPr lang="en-US" sz="950" b="1" dirty="0" smtClean="0"/>
              <a:t>operation</a:t>
            </a:r>
            <a:r>
              <a:rPr lang="en-US" sz="950" dirty="0" smtClean="0"/>
              <a:t> and it </a:t>
            </a:r>
            <a:r>
              <a:rPr lang="en-US" sz="950" b="1" dirty="0" smtClean="0"/>
              <a:t>rapidly increases </a:t>
            </a:r>
            <a:r>
              <a:rPr lang="en-US" sz="950" dirty="0" smtClean="0"/>
              <a:t>when a</a:t>
            </a:r>
            <a:r>
              <a:rPr lang="en-US" sz="950" b="1" dirty="0" smtClean="0"/>
              <a:t> fault </a:t>
            </a:r>
            <a:r>
              <a:rPr lang="en-US" sz="950" b="1" dirty="0" smtClean="0"/>
              <a:t>occurs (Figure 1)</a:t>
            </a:r>
            <a:r>
              <a:rPr lang="en-US" sz="950" dirty="0" smtClean="0"/>
              <a:t>, </a:t>
            </a:r>
            <a:r>
              <a:rPr lang="en-US" sz="950" dirty="0"/>
              <a:t>reducing the current flowing through </a:t>
            </a:r>
            <a:r>
              <a:rPr lang="en-US" sz="950" dirty="0" smtClean="0"/>
              <a:t>it and protecting the system</a:t>
            </a:r>
            <a:endParaRPr lang="en-US" sz="950" dirty="0"/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232851" y="3141259"/>
            <a:ext cx="2805330" cy="1276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>
              <a:buNone/>
            </a:pPr>
            <a:r>
              <a:rPr lang="en-US" sz="950" b="1" u="sng" dirty="0" smtClean="0"/>
              <a:t>METHODS</a:t>
            </a:r>
            <a:r>
              <a:rPr lang="en-US" sz="950" dirty="0"/>
              <a:t>: </a:t>
            </a:r>
            <a:endParaRPr lang="en-US" sz="950" dirty="0" smtClean="0"/>
          </a:p>
          <a:p>
            <a:pPr marL="171450" indent="-171450" algn="just"/>
            <a:r>
              <a:rPr lang="en-US" sz="950" dirty="0" smtClean="0"/>
              <a:t>The </a:t>
            </a:r>
            <a:r>
              <a:rPr lang="en-US" sz="950" dirty="0"/>
              <a:t>SFCL is modeled as a superconducting tape, constituted of silver, REBCO, and </a:t>
            </a:r>
            <a:r>
              <a:rPr lang="en-US" sz="950" dirty="0" err="1" smtClean="0"/>
              <a:t>Hastelloy</a:t>
            </a:r>
            <a:endParaRPr lang="en-US" sz="950" dirty="0"/>
          </a:p>
          <a:p>
            <a:pPr marL="171450" indent="-171450" algn="just"/>
            <a:r>
              <a:rPr lang="en-US" sz="950" dirty="0" smtClean="0"/>
              <a:t>A 1-D</a:t>
            </a:r>
            <a:r>
              <a:rPr lang="en-US" sz="950" dirty="0"/>
              <a:t> </a:t>
            </a:r>
            <a:r>
              <a:rPr lang="en-US" sz="950" b="1" dirty="0"/>
              <a:t>thermal model (</a:t>
            </a:r>
            <a:r>
              <a:rPr lang="en-US" sz="950" b="1" dirty="0" err="1"/>
              <a:t>ht</a:t>
            </a:r>
            <a:r>
              <a:rPr lang="en-US" sz="950" b="1" dirty="0"/>
              <a:t>) </a:t>
            </a:r>
            <a:r>
              <a:rPr lang="en-US" sz="950" dirty="0" smtClean="0"/>
              <a:t>coupled </a:t>
            </a:r>
            <a:r>
              <a:rPr lang="en-US" sz="950" dirty="0"/>
              <a:t>with an </a:t>
            </a:r>
            <a:r>
              <a:rPr lang="en-US" sz="950" b="1" dirty="0"/>
              <a:t>electric circuit (</a:t>
            </a:r>
            <a:r>
              <a:rPr lang="en-US" sz="950" b="1" dirty="0" err="1"/>
              <a:t>ec</a:t>
            </a:r>
            <a:r>
              <a:rPr lang="en-US" sz="950" b="1" dirty="0"/>
              <a:t>) </a:t>
            </a:r>
            <a:r>
              <a:rPr lang="en-US" sz="950" dirty="0" smtClean="0"/>
              <a:t>(parallel resistors)</a:t>
            </a:r>
            <a:r>
              <a:rPr lang="en-US" sz="950" b="1" dirty="0" smtClean="0"/>
              <a:t> </a:t>
            </a:r>
            <a:r>
              <a:rPr lang="en-US" sz="950" dirty="0" smtClean="0"/>
              <a:t>is solved (</a:t>
            </a:r>
            <a:r>
              <a:rPr lang="en-US" sz="950" b="1" dirty="0" smtClean="0"/>
              <a:t>Figure 2</a:t>
            </a:r>
            <a:r>
              <a:rPr lang="en-US" sz="950" dirty="0" smtClean="0"/>
              <a:t>) </a:t>
            </a:r>
          </a:p>
          <a:p>
            <a:pPr marL="171450" indent="-171450" algn="just"/>
            <a:r>
              <a:rPr lang="en-US" sz="950" dirty="0" smtClean="0"/>
              <a:t>The REBCO's </a:t>
            </a:r>
            <a:r>
              <a:rPr lang="en-US" sz="950" dirty="0"/>
              <a:t>resistivity is </a:t>
            </a:r>
            <a:r>
              <a:rPr lang="en-US" sz="950" dirty="0" smtClean="0"/>
              <a:t>modeled with the</a:t>
            </a:r>
            <a:r>
              <a:rPr lang="en-US" sz="950" dirty="0"/>
              <a:t> </a:t>
            </a:r>
            <a:r>
              <a:rPr lang="en-US" sz="950" b="1" dirty="0"/>
              <a:t>power-law </a:t>
            </a:r>
            <a:r>
              <a:rPr lang="en-US" sz="950" b="1" dirty="0" smtClean="0"/>
              <a:t>model </a:t>
            </a:r>
            <a:r>
              <a:rPr lang="en-US" sz="950" dirty="0" smtClean="0"/>
              <a:t>(characterized by the </a:t>
            </a:r>
            <a:r>
              <a:rPr lang="en-US" sz="950" b="1" i="1" dirty="0" smtClean="0"/>
              <a:t>n</a:t>
            </a:r>
            <a:r>
              <a:rPr lang="en-US" sz="950" b="1" dirty="0" smtClean="0"/>
              <a:t>-value</a:t>
            </a:r>
            <a:r>
              <a:rPr lang="en-US" sz="950" b="1" dirty="0"/>
              <a:t>: </a:t>
            </a:r>
            <a:r>
              <a:rPr lang="en-US" sz="950" dirty="0"/>
              <a:t>the higher the </a:t>
            </a:r>
            <a:r>
              <a:rPr lang="en-US" sz="950" b="1" i="1" dirty="0"/>
              <a:t>n</a:t>
            </a:r>
            <a:r>
              <a:rPr lang="en-US" sz="950" dirty="0"/>
              <a:t>, the steeper the </a:t>
            </a:r>
            <a:r>
              <a:rPr lang="en-US" sz="950" dirty="0" smtClean="0"/>
              <a:t>characteristic)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248431" y="7406555"/>
            <a:ext cx="3367168" cy="63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buNone/>
              <a:defRPr/>
            </a:pPr>
            <a:r>
              <a:rPr lang="en-US" altLang="en-US" sz="950" b="1" u="sng" dirty="0">
                <a:latin typeface="Calibri" panose="020F0502020204030204" pitchFamily="34" charset="0"/>
                <a:cs typeface="Arial" panose="020B0604020202020204" pitchFamily="34" charset="0"/>
              </a:rPr>
              <a:t>RESULTS</a:t>
            </a:r>
            <a:r>
              <a:rPr lang="en-US" altLang="en-US" sz="950" dirty="0"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  <a:endParaRPr lang="en-US" altLang="en-US" sz="95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buNone/>
              <a:defRPr/>
            </a:pPr>
            <a:r>
              <a:rPr lang="en-US" sz="950" dirty="0" smtClean="0"/>
              <a:t>Analyzing the plots provided (</a:t>
            </a:r>
            <a:r>
              <a:rPr lang="en-US" sz="950" b="1" dirty="0" smtClean="0"/>
              <a:t>Figure 4</a:t>
            </a:r>
            <a:r>
              <a:rPr lang="en-US" sz="950" dirty="0" smtClean="0"/>
              <a:t>), the students will have to </a:t>
            </a:r>
            <a:r>
              <a:rPr lang="en-US" sz="950" b="1" dirty="0" smtClean="0"/>
              <a:t>adjust</a:t>
            </a:r>
            <a:r>
              <a:rPr lang="en-US" sz="950" dirty="0" smtClean="0"/>
              <a:t> the parameters (</a:t>
            </a:r>
            <a:r>
              <a:rPr lang="en-US" sz="950" b="1" dirty="0" smtClean="0"/>
              <a:t>Figure 3</a:t>
            </a:r>
            <a:r>
              <a:rPr lang="en-US" sz="950" dirty="0" smtClean="0"/>
              <a:t>) according to simple design criteria for the tape: </a:t>
            </a:r>
            <a:r>
              <a:rPr lang="en-US" sz="950" b="1" i="1" dirty="0"/>
              <a:t>Is the tape safe or </a:t>
            </a:r>
            <a:r>
              <a:rPr lang="en-US" sz="950" b="1" i="1" dirty="0" smtClean="0"/>
              <a:t>burnt </a:t>
            </a:r>
            <a:r>
              <a:rPr lang="en-US" sz="950" b="1" dirty="0" smtClean="0"/>
              <a:t>(Figure 5)</a:t>
            </a:r>
            <a:r>
              <a:rPr lang="en-US" sz="950" b="1" i="1" dirty="0" smtClean="0"/>
              <a:t>? </a:t>
            </a:r>
            <a:endParaRPr lang="en-US" sz="950" b="1" dirty="0" smtClean="0"/>
          </a:p>
        </p:txBody>
      </p:sp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248431" y="8176782"/>
            <a:ext cx="6184926" cy="457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950" b="1" u="sng" dirty="0">
                <a:latin typeface="Calibri" panose="020F0502020204030204" pitchFamily="34" charset="0"/>
                <a:cs typeface="Arial" panose="020B0604020202020204" pitchFamily="34" charset="0"/>
              </a:rPr>
              <a:t>CONCLUSIONS</a:t>
            </a:r>
            <a:r>
              <a:rPr lang="en-US" altLang="en-US" sz="950" dirty="0"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  <a:endParaRPr lang="en-US" altLang="en-US" sz="95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950" dirty="0" smtClean="0">
                <a:latin typeface="Calibri" panose="020F0502020204030204" pitchFamily="34" charset="0"/>
                <a:cs typeface="Arial" panose="020B0604020202020204" pitchFamily="34" charset="0"/>
              </a:rPr>
              <a:t>The App enables </a:t>
            </a:r>
            <a:r>
              <a:rPr lang="en-US" altLang="en-US" sz="950" dirty="0">
                <a:latin typeface="Calibri" panose="020F0502020204030204" pitchFamily="34" charset="0"/>
                <a:cs typeface="Arial" panose="020B0604020202020204" pitchFamily="34" charset="0"/>
              </a:rPr>
              <a:t>students </a:t>
            </a:r>
            <a:r>
              <a:rPr lang="en-US" altLang="en-US" sz="950" dirty="0" smtClean="0">
                <a:latin typeface="Calibri" panose="020F0502020204030204" pitchFamily="34" charset="0"/>
                <a:cs typeface="Arial" panose="020B0604020202020204" pitchFamily="34" charset="0"/>
              </a:rPr>
              <a:t>to quickly enter the world of superconductivity and simulation methods, understanding the role of superconductivity, and the design criteria of a simple but important device such as a SFCL.</a:t>
            </a:r>
            <a:endParaRPr lang="en-US" altLang="en-US" sz="95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143" name="TextBox 33"/>
          <p:cNvSpPr txBox="1">
            <a:spLocks noChangeArrowheads="1"/>
          </p:cNvSpPr>
          <p:nvPr/>
        </p:nvSpPr>
        <p:spPr bwMode="auto">
          <a:xfrm>
            <a:off x="3991224" y="3142744"/>
            <a:ext cx="2600065" cy="142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1</a:t>
            </a:r>
            <a:r>
              <a:rPr lang="en-US" altLang="en-US" sz="750" dirty="0">
                <a:cs typeface="Arial" panose="020B0604020202020204" pitchFamily="34" charset="0"/>
              </a:rPr>
              <a:t>. </a:t>
            </a:r>
            <a:r>
              <a:rPr lang="en-US" altLang="en-US" sz="800" dirty="0">
                <a:ea typeface="Cambria" charset="0"/>
                <a:cs typeface="Arial" panose="020B0604020202020204" pitchFamily="34" charset="0"/>
              </a:rPr>
              <a:t>It is impossible to avoid short-circuit </a:t>
            </a:r>
            <a:r>
              <a:rPr lang="en-US" altLang="en-US" sz="800" dirty="0" smtClean="0">
                <a:ea typeface="Cambria" charset="0"/>
                <a:cs typeface="Arial" panose="020B0604020202020204" pitchFamily="34" charset="0"/>
              </a:rPr>
              <a:t>currents [</a:t>
            </a:r>
            <a:r>
              <a:rPr lang="en-US" altLang="en-US" sz="800" dirty="0" smtClean="0">
                <a:ea typeface="Cambria" charset="0"/>
                <a:cs typeface="Arial" panose="020B0604020202020204" pitchFamily="34" charset="0"/>
              </a:rPr>
              <a:t>2,3].</a:t>
            </a:r>
            <a:endParaRPr lang="en-US" altLang="en-US" sz="800" dirty="0">
              <a:ea typeface="Cambria" charset="0"/>
              <a:cs typeface="Arial" panose="020B0604020202020204" pitchFamily="34" charset="0"/>
            </a:endParaRP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172184" y="268370"/>
            <a:ext cx="6172200" cy="95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defRPr/>
            </a:pPr>
            <a:r>
              <a:rPr lang="en-US" sz="1800" dirty="0">
                <a:latin typeface="+mj-lt"/>
              </a:rPr>
              <a:t>Teaching future engineers about </a:t>
            </a:r>
            <a:r>
              <a:rPr lang="en-US" sz="1800" dirty="0" smtClean="0">
                <a:latin typeface="+mj-lt"/>
              </a:rPr>
              <a:t>superconductors</a:t>
            </a:r>
          </a:p>
          <a:p>
            <a:pPr algn="ctr" defTabSz="913916" eaLnBrk="1" hangingPunct="1">
              <a:defRPr/>
            </a:pPr>
            <a:r>
              <a:rPr lang="en-US" sz="1800" dirty="0" smtClean="0">
                <a:latin typeface="+mj-lt"/>
              </a:rPr>
              <a:t>for </a:t>
            </a:r>
            <a:r>
              <a:rPr lang="en-US" sz="1800" dirty="0">
                <a:latin typeface="+mj-lt"/>
              </a:rPr>
              <a:t>power applications with </a:t>
            </a:r>
            <a:r>
              <a:rPr lang="en-US" sz="1800" dirty="0" smtClean="0">
                <a:latin typeface="+mj-lt"/>
              </a:rPr>
              <a:t>an App</a:t>
            </a:r>
          </a:p>
          <a:p>
            <a:pPr algn="ctr" defTabSz="913916" eaLnBrk="1" hangingPunct="1">
              <a:defRPr/>
            </a:pPr>
            <a:r>
              <a:rPr lang="en-US" sz="800" b="1" i="1" dirty="0" smtClean="0">
                <a:latin typeface="+mj-lt"/>
                <a:ea typeface="+mn-ea"/>
                <a:cs typeface="Arial" panose="020B0604020202020204" pitchFamily="34" charset="0"/>
              </a:rPr>
              <a:t>Nicolò Riva</a:t>
            </a:r>
            <a:r>
              <a:rPr lang="en-US" sz="800" b="1" i="1" baseline="30000" dirty="0" smtClean="0">
                <a:latin typeface="+mj-lt"/>
                <a:ea typeface="+mn-ea"/>
                <a:cs typeface="Arial" panose="020B0604020202020204" pitchFamily="34" charset="0"/>
              </a:rPr>
              <a:t>1</a:t>
            </a:r>
            <a:r>
              <a:rPr lang="en-US" sz="800" b="1" i="1" dirty="0" smtClean="0">
                <a:latin typeface="+mj-lt"/>
                <a:ea typeface="+mn-ea"/>
                <a:cs typeface="Arial" panose="020B0604020202020204" pitchFamily="34" charset="0"/>
              </a:rPr>
              <a:t>, </a:t>
            </a:r>
            <a:r>
              <a:rPr lang="en-US" sz="800" b="1" i="1" dirty="0" smtClean="0">
                <a:latin typeface="+mj-lt"/>
                <a:cs typeface="Arial" panose="020B0604020202020204" pitchFamily="34" charset="0"/>
              </a:rPr>
              <a:t>Francesco Grilli</a:t>
            </a:r>
            <a:r>
              <a:rPr lang="en-US" sz="800" b="1" i="1" baseline="30000" dirty="0" smtClean="0">
                <a:latin typeface="+mj-lt"/>
                <a:ea typeface="+mn-ea"/>
                <a:cs typeface="Arial" panose="020B0604020202020204" pitchFamily="34" charset="0"/>
              </a:rPr>
              <a:t>2</a:t>
            </a:r>
            <a:r>
              <a:rPr lang="en-US" sz="800" b="1" i="1" dirty="0">
                <a:latin typeface="+mj-lt"/>
                <a:cs typeface="Arial" panose="020B0604020202020204" pitchFamily="34" charset="0"/>
              </a:rPr>
              <a:t> </a:t>
            </a:r>
            <a:r>
              <a:rPr lang="en-US" sz="800" b="1" i="1" dirty="0" smtClean="0">
                <a:latin typeface="+mj-lt"/>
                <a:cs typeface="Arial" panose="020B0604020202020204" pitchFamily="34" charset="0"/>
              </a:rPr>
              <a:t>,Bertrand Dutoit</a:t>
            </a:r>
            <a:r>
              <a:rPr lang="en-US" sz="800" b="1" i="1" baseline="30000" dirty="0" smtClean="0">
                <a:latin typeface="+mj-lt"/>
                <a:cs typeface="Arial" panose="020B0604020202020204" pitchFamily="34" charset="0"/>
              </a:rPr>
              <a:t>1</a:t>
            </a:r>
            <a:endParaRPr lang="en-US" sz="800" b="1" i="1" baseline="30000" dirty="0" smtClean="0">
              <a:latin typeface="+mj-lt"/>
              <a:ea typeface="+mn-ea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r>
              <a:rPr lang="en-US" sz="800" dirty="0" smtClean="0">
                <a:latin typeface="+mj-lt"/>
                <a:ea typeface="+mn-ea"/>
                <a:cs typeface="Arial" panose="020B0604020202020204" pitchFamily="34" charset="0"/>
              </a:rPr>
              <a:t>1</a:t>
            </a:r>
            <a:r>
              <a:rPr lang="en-US" sz="800" dirty="0">
                <a:latin typeface="+mj-lt"/>
                <a:ea typeface="+mn-ea"/>
                <a:cs typeface="Arial" panose="020B0604020202020204" pitchFamily="34" charset="0"/>
              </a:rPr>
              <a:t>. </a:t>
            </a:r>
            <a:r>
              <a:rPr lang="en-US" sz="800" dirty="0" smtClean="0">
                <a:latin typeface="+mj-lt"/>
                <a:cs typeface="Arial" panose="020B0604020202020204" pitchFamily="34" charset="0"/>
              </a:rPr>
              <a:t>SCI IC BD, </a:t>
            </a:r>
            <a:r>
              <a:rPr lang="en-US" sz="800" dirty="0" err="1" smtClean="0">
                <a:latin typeface="+mj-lt"/>
                <a:ea typeface="+mn-ea"/>
                <a:cs typeface="Arial" panose="020B0604020202020204" pitchFamily="34" charset="0"/>
              </a:rPr>
              <a:t>Ecole</a:t>
            </a:r>
            <a:r>
              <a:rPr lang="en-US" sz="800" dirty="0" smtClean="0">
                <a:latin typeface="+mj-lt"/>
                <a:ea typeface="+mn-ea"/>
                <a:cs typeface="Arial" panose="020B0604020202020204" pitchFamily="34" charset="0"/>
              </a:rPr>
              <a:t> </a:t>
            </a:r>
            <a:r>
              <a:rPr lang="en-US" sz="800" dirty="0" err="1" smtClean="0">
                <a:latin typeface="+mj-lt"/>
                <a:ea typeface="+mn-ea"/>
                <a:cs typeface="Arial" panose="020B0604020202020204" pitchFamily="34" charset="0"/>
              </a:rPr>
              <a:t>Polytechnique</a:t>
            </a:r>
            <a:r>
              <a:rPr lang="en-US" sz="800" dirty="0" smtClean="0">
                <a:latin typeface="+mj-lt"/>
                <a:ea typeface="+mn-ea"/>
                <a:cs typeface="Arial" panose="020B0604020202020204" pitchFamily="34" charset="0"/>
              </a:rPr>
              <a:t> </a:t>
            </a:r>
            <a:r>
              <a:rPr lang="en-US" sz="800" dirty="0" err="1" smtClean="0">
                <a:latin typeface="+mj-lt"/>
                <a:ea typeface="+mn-ea"/>
                <a:cs typeface="Arial" panose="020B0604020202020204" pitchFamily="34" charset="0"/>
              </a:rPr>
              <a:t>Fédérale</a:t>
            </a:r>
            <a:r>
              <a:rPr lang="en-US" sz="800" dirty="0" smtClean="0">
                <a:latin typeface="+mj-lt"/>
                <a:ea typeface="+mn-ea"/>
                <a:cs typeface="Arial" panose="020B0604020202020204" pitchFamily="34" charset="0"/>
              </a:rPr>
              <a:t> de Lausanne (EPFL), Lausanne, Switzerland</a:t>
            </a:r>
            <a:endParaRPr lang="en-US" sz="800" dirty="0">
              <a:latin typeface="+mj-lt"/>
              <a:ea typeface="+mn-ea"/>
              <a:cs typeface="Arial" panose="020B0604020202020204" pitchFamily="34" charset="0"/>
            </a:endParaRPr>
          </a:p>
          <a:p>
            <a:pPr marL="190455" indent="-190455" algn="ctr" defTabSz="913916" eaLnBrk="1" hangingPunct="1">
              <a:defRPr/>
            </a:pPr>
            <a:r>
              <a:rPr lang="en-US" sz="800" dirty="0">
                <a:latin typeface="+mj-lt"/>
                <a:ea typeface="+mn-ea"/>
                <a:cs typeface="Arial" panose="020B0604020202020204" pitchFamily="34" charset="0"/>
              </a:rPr>
              <a:t>2. </a:t>
            </a:r>
            <a:r>
              <a:rPr lang="en-US" sz="800" dirty="0" smtClean="0">
                <a:latin typeface="+mj-lt"/>
                <a:cs typeface="Arial" panose="020B0604020202020204" pitchFamily="34" charset="0"/>
              </a:rPr>
              <a:t>ITEP, Karlsruhe Institute for Technology (KIT), Karlsruhe, Lausanne</a:t>
            </a:r>
            <a:endParaRPr lang="en-US" sz="800" dirty="0">
              <a:latin typeface="+mj-lt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9751" y="1226131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33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</a:t>
            </a:r>
            <a:r>
              <a:rPr lang="en-US" sz="833" dirty="0" smtClean="0">
                <a:solidFill>
                  <a:srgbClr val="0079C1"/>
                </a:solidFill>
                <a:latin typeface="Calibri" panose="020F0502020204030204" pitchFamily="34" charset="0"/>
              </a:rPr>
              <a:t>Conference</a:t>
            </a:r>
            <a:endParaRPr lang="en-US" sz="833" dirty="0">
              <a:solidFill>
                <a:srgbClr val="0079C1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37" y="795915"/>
            <a:ext cx="1125511" cy="3681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909" y="677731"/>
            <a:ext cx="1013895" cy="493814"/>
          </a:xfrm>
          <a:prstGeom prst="rect">
            <a:avLst/>
          </a:prstGeom>
        </p:spPr>
      </p:pic>
      <p:sp>
        <p:nvSpPr>
          <p:cNvPr id="40" name="TextBox 33"/>
          <p:cNvSpPr txBox="1">
            <a:spLocks noChangeArrowheads="1"/>
          </p:cNvSpPr>
          <p:nvPr/>
        </p:nvSpPr>
        <p:spPr bwMode="auto">
          <a:xfrm>
            <a:off x="3354236" y="4468846"/>
            <a:ext cx="2933490" cy="142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2</a:t>
            </a:r>
            <a:r>
              <a:rPr lang="en-US" altLang="en-US" sz="750" dirty="0" smtClean="0">
                <a:cs typeface="Arial" panose="020B0604020202020204" pitchFamily="34" charset="0"/>
              </a:rPr>
              <a:t>. (left) </a:t>
            </a:r>
            <a:r>
              <a:rPr lang="en-US" altLang="en-US" sz="800" dirty="0" smtClean="0">
                <a:ea typeface="Cambria" charset="0"/>
                <a:cs typeface="Arial" panose="020B0604020202020204" pitchFamily="34" charset="0"/>
              </a:rPr>
              <a:t>Schematic circuit and  </a:t>
            </a:r>
            <a:r>
              <a:rPr lang="en-US" altLang="en-US" sz="800" dirty="0" smtClean="0">
                <a:ea typeface="Cambria" charset="0"/>
                <a:cs typeface="Arial" panose="020B0604020202020204" pitchFamily="34" charset="0"/>
              </a:rPr>
              <a:t>(right) </a:t>
            </a:r>
            <a:r>
              <a:rPr lang="en-US" altLang="en-US" sz="800" dirty="0" smtClean="0">
                <a:ea typeface="Cambria" charset="0"/>
                <a:cs typeface="Arial" panose="020B0604020202020204" pitchFamily="34" charset="0"/>
              </a:rPr>
              <a:t>representation of the tape.</a:t>
            </a:r>
            <a:endParaRPr lang="en-US" altLang="en-US" sz="800" dirty="0">
              <a:ea typeface="Cambria" charset="0"/>
              <a:cs typeface="Arial" panose="020B0604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1146" y="4704881"/>
            <a:ext cx="1502548" cy="1138873"/>
          </a:xfrm>
          <a:prstGeom prst="roundRect">
            <a:avLst>
              <a:gd name="adj" fmla="val 3328"/>
            </a:avLst>
          </a:prstGeom>
          <a:ln w="3175">
            <a:solidFill>
              <a:schemeClr val="tx1"/>
            </a:solidFill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08937" y="5891282"/>
            <a:ext cx="1524492" cy="1155506"/>
          </a:xfrm>
          <a:prstGeom prst="roundRect">
            <a:avLst>
              <a:gd name="adj" fmla="val 3328"/>
            </a:avLst>
          </a:prstGeom>
          <a:ln w="3175">
            <a:solidFill>
              <a:schemeClr val="tx1"/>
            </a:solidFill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5630" y="7580799"/>
            <a:ext cx="1436998" cy="445816"/>
          </a:xfrm>
          <a:prstGeom prst="rect">
            <a:avLst/>
          </a:prstGeom>
        </p:spPr>
      </p:pic>
      <p:sp>
        <p:nvSpPr>
          <p:cNvPr id="59" name="TextBox 25"/>
          <p:cNvSpPr txBox="1">
            <a:spLocks noChangeArrowheads="1"/>
          </p:cNvSpPr>
          <p:nvPr/>
        </p:nvSpPr>
        <p:spPr bwMode="auto">
          <a:xfrm>
            <a:off x="3739537" y="8069020"/>
            <a:ext cx="2811662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5</a:t>
            </a:r>
            <a:r>
              <a:rPr lang="en-US" altLang="en-US" sz="750" dirty="0" smtClean="0">
                <a:cs typeface="Arial" panose="020B0604020202020204" pitchFamily="34" charset="0"/>
              </a:rPr>
              <a:t>. Dialog box illustrating if the tape is (left) safe or (right) burnt.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1220" y="7581638"/>
            <a:ext cx="1445271" cy="449985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10"/>
          <a:srcRect t="3630" b="3780"/>
          <a:stretch/>
        </p:blipFill>
        <p:spPr>
          <a:xfrm>
            <a:off x="291548" y="4696006"/>
            <a:ext cx="4513609" cy="2350782"/>
          </a:xfrm>
          <a:prstGeom prst="roundRect">
            <a:avLst>
              <a:gd name="adj" fmla="val 2067"/>
            </a:avLst>
          </a:prstGeom>
          <a:ln w="3175">
            <a:solidFill>
              <a:schemeClr val="tx1"/>
            </a:solidFill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  <p:sp>
        <p:nvSpPr>
          <p:cNvPr id="65" name="TextBox 24"/>
          <p:cNvSpPr txBox="1">
            <a:spLocks noChangeArrowheads="1"/>
          </p:cNvSpPr>
          <p:nvPr/>
        </p:nvSpPr>
        <p:spPr bwMode="auto">
          <a:xfrm>
            <a:off x="1143993" y="7069952"/>
            <a:ext cx="3130659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3</a:t>
            </a:r>
            <a:r>
              <a:rPr lang="en-US" altLang="en-US" sz="750" dirty="0" smtClean="0">
                <a:cs typeface="Arial" panose="020B0604020202020204" pitchFamily="34" charset="0"/>
              </a:rPr>
              <a:t>. Snapshot of the App and (right) figure of merit calculated by the App.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66" name="TextBox 7"/>
          <p:cNvSpPr txBox="1">
            <a:spLocks noChangeArrowheads="1"/>
          </p:cNvSpPr>
          <p:nvPr/>
        </p:nvSpPr>
        <p:spPr bwMode="auto">
          <a:xfrm>
            <a:off x="237328" y="2247763"/>
            <a:ext cx="3583703" cy="808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>
              <a:buNone/>
            </a:pPr>
            <a:r>
              <a:rPr lang="en-US" sz="950" b="1" u="sng" dirty="0"/>
              <a:t>GOAL</a:t>
            </a:r>
            <a:r>
              <a:rPr lang="en-US" sz="950" dirty="0"/>
              <a:t>: </a:t>
            </a:r>
            <a:endParaRPr lang="en-US" sz="950" dirty="0" smtClean="0"/>
          </a:p>
          <a:p>
            <a:pPr marL="171450" indent="-171450"/>
            <a:r>
              <a:rPr lang="en-US" sz="950" dirty="0" smtClean="0"/>
              <a:t>A COMSOL </a:t>
            </a:r>
            <a:r>
              <a:rPr lang="en-US" sz="950" dirty="0"/>
              <a:t>App </a:t>
            </a:r>
            <a:r>
              <a:rPr lang="en-US" sz="950" dirty="0" smtClean="0"/>
              <a:t>can help </a:t>
            </a:r>
            <a:r>
              <a:rPr lang="en-US" sz="950" dirty="0"/>
              <a:t>students learning how to deal </a:t>
            </a:r>
            <a:r>
              <a:rPr lang="en-US" sz="950" dirty="0" smtClean="0"/>
              <a:t>with such</a:t>
            </a:r>
            <a:r>
              <a:rPr lang="en-US" sz="950" dirty="0"/>
              <a:t> </a:t>
            </a:r>
            <a:r>
              <a:rPr lang="en-US" sz="950" b="1" dirty="0"/>
              <a:t>complex concepts </a:t>
            </a:r>
            <a:r>
              <a:rPr lang="en-US" sz="950" dirty="0"/>
              <a:t>in a simplified and engaging </a:t>
            </a:r>
            <a:r>
              <a:rPr lang="en-US" sz="950" dirty="0" smtClean="0"/>
              <a:t>format</a:t>
            </a:r>
            <a:endParaRPr lang="en-US" sz="950" dirty="0"/>
          </a:p>
          <a:p>
            <a:pPr marL="171450" indent="-171450"/>
            <a:r>
              <a:rPr lang="en-US" sz="950" dirty="0" smtClean="0"/>
              <a:t>By</a:t>
            </a:r>
            <a:r>
              <a:rPr lang="en-US" sz="950" dirty="0"/>
              <a:t> </a:t>
            </a:r>
            <a:r>
              <a:rPr lang="en-US" sz="950" b="1" dirty="0"/>
              <a:t>varying </a:t>
            </a:r>
            <a:r>
              <a:rPr lang="en-US" sz="950" dirty="0"/>
              <a:t>the </a:t>
            </a:r>
            <a:r>
              <a:rPr lang="en-US" sz="950" b="1" dirty="0"/>
              <a:t>circuit's design parameters </a:t>
            </a:r>
            <a:r>
              <a:rPr lang="en-US" sz="950" dirty="0"/>
              <a:t>and the </a:t>
            </a:r>
            <a:r>
              <a:rPr lang="en-US" sz="950" b="1" dirty="0"/>
              <a:t>tape, </a:t>
            </a:r>
            <a:r>
              <a:rPr lang="en-US" sz="950" dirty="0"/>
              <a:t>the goal is to keep the </a:t>
            </a:r>
            <a:r>
              <a:rPr lang="en-US" sz="950" b="1" dirty="0"/>
              <a:t>temperature</a:t>
            </a:r>
            <a:r>
              <a:rPr lang="en-US" sz="950" dirty="0"/>
              <a:t> of the tape below </a:t>
            </a:r>
            <a:r>
              <a:rPr lang="en-US" sz="950" b="1" dirty="0"/>
              <a:t>450 </a:t>
            </a:r>
            <a:r>
              <a:rPr lang="en-US" sz="950" b="1" dirty="0" smtClean="0"/>
              <a:t>K</a:t>
            </a:r>
            <a:endParaRPr lang="en-US" sz="950" dirty="0"/>
          </a:p>
        </p:txBody>
      </p:sp>
      <p:sp>
        <p:nvSpPr>
          <p:cNvPr id="70" name="Rectangle 69"/>
          <p:cNvSpPr/>
          <p:nvPr/>
        </p:nvSpPr>
        <p:spPr>
          <a:xfrm>
            <a:off x="201926" y="8779944"/>
            <a:ext cx="225859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700" i="1" dirty="0">
                <a:latin typeface="+mj-lt"/>
              </a:rPr>
              <a:t>What is </a:t>
            </a:r>
            <a:r>
              <a:rPr lang="en-US" sz="700" b="1" i="1" dirty="0">
                <a:latin typeface="+mj-lt"/>
              </a:rPr>
              <a:t>Superconductivity</a:t>
            </a:r>
            <a:r>
              <a:rPr lang="en-US" sz="700" i="1" dirty="0">
                <a:latin typeface="+mj-lt"/>
              </a:rPr>
              <a:t>? </a:t>
            </a:r>
            <a:endParaRPr lang="en-US" sz="700" i="1" dirty="0" smtClean="0">
              <a:latin typeface="+mj-lt"/>
            </a:endParaRPr>
          </a:p>
          <a:p>
            <a:pPr algn="just"/>
            <a:r>
              <a:rPr lang="en-US" sz="700" i="1" dirty="0" smtClean="0">
                <a:latin typeface="+mj-lt"/>
              </a:rPr>
              <a:t>Ask me in the chat or check </a:t>
            </a:r>
          </a:p>
          <a:p>
            <a:pPr algn="just"/>
            <a:r>
              <a:rPr lang="en-US" sz="700" i="1" dirty="0" smtClean="0">
                <a:latin typeface="+mj-lt"/>
              </a:rPr>
              <a:t>out </a:t>
            </a:r>
            <a:r>
              <a:rPr lang="en-US" sz="700" i="1" dirty="0">
                <a:latin typeface="+mj-lt"/>
              </a:rPr>
              <a:t>this </a:t>
            </a:r>
            <a:r>
              <a:rPr lang="en-US" sz="700" b="1" i="1" dirty="0" smtClean="0">
                <a:latin typeface="+mj-lt"/>
              </a:rPr>
              <a:t>three </a:t>
            </a:r>
            <a:r>
              <a:rPr lang="en-US" sz="700" b="1" i="1" dirty="0">
                <a:latin typeface="+mj-lt"/>
              </a:rPr>
              <a:t>minutes video</a:t>
            </a:r>
            <a:r>
              <a:rPr lang="en-US" sz="700" i="1" dirty="0">
                <a:latin typeface="+mj-lt"/>
              </a:rPr>
              <a:t>!</a:t>
            </a:r>
          </a:p>
        </p:txBody>
      </p:sp>
      <p:sp>
        <p:nvSpPr>
          <p:cNvPr id="76" name="Rectangle 75"/>
          <p:cNvSpPr/>
          <p:nvPr/>
        </p:nvSpPr>
        <p:spPr>
          <a:xfrm>
            <a:off x="2229444" y="8787225"/>
            <a:ext cx="18288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i="1" dirty="0" smtClean="0">
                <a:latin typeface="+mj-lt"/>
              </a:rPr>
              <a:t>Curious about </a:t>
            </a:r>
            <a:r>
              <a:rPr lang="en-US" sz="700" b="1" i="1" dirty="0" smtClean="0">
                <a:latin typeface="+mj-lt"/>
              </a:rPr>
              <a:t>this App</a:t>
            </a:r>
            <a:r>
              <a:rPr lang="en-US" sz="700" i="1" dirty="0" smtClean="0">
                <a:latin typeface="+mj-lt"/>
              </a:rPr>
              <a:t> any </a:t>
            </a:r>
            <a:r>
              <a:rPr lang="en-US" sz="700" b="1" i="1" dirty="0" smtClean="0">
                <a:latin typeface="+mj-lt"/>
              </a:rPr>
              <a:t>many</a:t>
            </a:r>
            <a:r>
              <a:rPr lang="en-US" sz="700" i="1" dirty="0" smtClean="0">
                <a:latin typeface="+mj-lt"/>
              </a:rPr>
              <a:t> </a:t>
            </a:r>
            <a:r>
              <a:rPr lang="en-US" sz="700" b="1" i="1" dirty="0" smtClean="0">
                <a:latin typeface="+mj-lt"/>
              </a:rPr>
              <a:t>other</a:t>
            </a:r>
            <a:r>
              <a:rPr lang="en-US" sz="700" i="1" dirty="0" smtClean="0">
                <a:latin typeface="+mj-lt"/>
              </a:rPr>
              <a:t> COMSOL models for </a:t>
            </a:r>
            <a:r>
              <a:rPr lang="en-US" sz="700" b="1" i="1" dirty="0" smtClean="0">
                <a:latin typeface="+mj-lt"/>
              </a:rPr>
              <a:t>superconducting</a:t>
            </a:r>
            <a:r>
              <a:rPr lang="en-US" sz="700" i="1" dirty="0" smtClean="0">
                <a:latin typeface="+mj-lt"/>
              </a:rPr>
              <a:t> </a:t>
            </a:r>
            <a:r>
              <a:rPr lang="en-US" sz="700" b="1" i="1" dirty="0" smtClean="0">
                <a:latin typeface="+mj-lt"/>
              </a:rPr>
              <a:t>applications</a:t>
            </a:r>
            <a:r>
              <a:rPr lang="en-US" sz="700" i="1" dirty="0" smtClean="0">
                <a:latin typeface="+mj-lt"/>
              </a:rPr>
              <a:t>?  </a:t>
            </a:r>
            <a:endParaRPr lang="en-US" sz="700" i="1" dirty="0">
              <a:latin typeface="+mj-lt"/>
            </a:endParaRP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314" y="8741869"/>
            <a:ext cx="792130" cy="79213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20166" y="8744395"/>
            <a:ext cx="20157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600" b="1" u="sng" dirty="0" smtClean="0">
                <a:latin typeface="+mj-lt"/>
                <a:cs typeface="Arial" panose="020B0604020202020204" pitchFamily="34" charset="0"/>
              </a:rPr>
              <a:t>REFERENCE</a:t>
            </a:r>
          </a:p>
          <a:p>
            <a:r>
              <a:rPr lang="en-US" sz="600" dirty="0" smtClean="0">
                <a:latin typeface="+mj-lt"/>
                <a:cs typeface="Arial" panose="020B0604020202020204" pitchFamily="34" charset="0"/>
              </a:rPr>
              <a:t>[1] </a:t>
            </a:r>
            <a:r>
              <a:rPr lang="en-US" sz="600" dirty="0" err="1">
                <a:latin typeface="+mj-lt"/>
              </a:rPr>
              <a:t>Tixador</a:t>
            </a:r>
            <a:r>
              <a:rPr lang="en-US" sz="600" dirty="0">
                <a:latin typeface="+mj-lt"/>
              </a:rPr>
              <a:t> </a:t>
            </a:r>
            <a:r>
              <a:rPr lang="en-US" sz="600" dirty="0" smtClean="0">
                <a:latin typeface="+mj-lt"/>
              </a:rPr>
              <a:t>P. Superconducting </a:t>
            </a:r>
            <a:r>
              <a:rPr lang="en-US" sz="600" dirty="0">
                <a:latin typeface="+mj-lt"/>
              </a:rPr>
              <a:t>Fault Current </a:t>
            </a:r>
            <a:r>
              <a:rPr lang="en-US" sz="600" dirty="0" smtClean="0">
                <a:latin typeface="+mj-lt"/>
              </a:rPr>
              <a:t>Limiter</a:t>
            </a:r>
          </a:p>
          <a:p>
            <a:r>
              <a:rPr lang="en-US" sz="600" dirty="0" smtClean="0">
                <a:latin typeface="+mj-lt"/>
              </a:rPr>
              <a:t>[2] </a:t>
            </a:r>
            <a:r>
              <a:rPr lang="en-US" sz="600" dirty="0">
                <a:latin typeface="+mj-lt"/>
              </a:rPr>
              <a:t>Plane, </a:t>
            </a:r>
            <a:r>
              <a:rPr lang="en-US" sz="600" dirty="0">
                <a:solidFill>
                  <a:srgbClr val="212121"/>
                </a:solidFill>
                <a:latin typeface="+mj-lt"/>
              </a:rPr>
              <a:t>Scott County (MN) Sheriff's Office Press </a:t>
            </a:r>
            <a:r>
              <a:rPr lang="en-US" sz="600" dirty="0" smtClean="0">
                <a:solidFill>
                  <a:srgbClr val="212121"/>
                </a:solidFill>
                <a:latin typeface="+mj-lt"/>
              </a:rPr>
              <a:t>Releases</a:t>
            </a:r>
            <a:endParaRPr lang="en-US" sz="600" dirty="0" smtClean="0">
              <a:latin typeface="+mj-lt"/>
            </a:endParaRPr>
          </a:p>
          <a:p>
            <a:r>
              <a:rPr lang="en-US" sz="600" dirty="0" smtClean="0">
                <a:latin typeface="+mj-lt"/>
              </a:rPr>
              <a:t>[3] </a:t>
            </a:r>
            <a:r>
              <a:rPr lang="en-US" sz="600" dirty="0" smtClean="0">
                <a:latin typeface="+mj-lt"/>
              </a:rPr>
              <a:t>Squirrel, </a:t>
            </a:r>
            <a:r>
              <a:rPr lang="en-US" sz="600" dirty="0">
                <a:solidFill>
                  <a:srgbClr val="212121"/>
                </a:solidFill>
                <a:latin typeface="+mj-lt"/>
              </a:rPr>
              <a:t>Yellow Blue </a:t>
            </a:r>
            <a:r>
              <a:rPr lang="en-US" sz="600" dirty="0" smtClean="0">
                <a:solidFill>
                  <a:srgbClr val="212121"/>
                </a:solidFill>
                <a:latin typeface="+mj-lt"/>
              </a:rPr>
              <a:t>Tech</a:t>
            </a:r>
            <a:endParaRPr lang="en-US" sz="600" dirty="0">
              <a:latin typeface="+mj-lt"/>
            </a:endParaRPr>
          </a:p>
        </p:txBody>
      </p:sp>
      <p:pic>
        <p:nvPicPr>
          <p:cNvPr id="36" name="Picture 8" descr="plane in power line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67"/>
          <a:stretch/>
        </p:blipFill>
        <p:spPr bwMode="auto">
          <a:xfrm>
            <a:off x="5277427" y="2279410"/>
            <a:ext cx="1362670" cy="828157"/>
          </a:xfrm>
          <a:prstGeom prst="roundRect">
            <a:avLst>
              <a:gd name="adj" fmla="val 2067"/>
            </a:avLst>
          </a:prstGeom>
          <a:ln w="3175">
            <a:solidFill>
              <a:schemeClr val="tx1"/>
            </a:solidFill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" descr="https://yellowbluetech.com/wp-content/uploads/what-causes-power-outages-636x455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5"/>
          <a:stretch/>
        </p:blipFill>
        <p:spPr bwMode="auto">
          <a:xfrm>
            <a:off x="5277427" y="1349373"/>
            <a:ext cx="1362669" cy="897124"/>
          </a:xfrm>
          <a:prstGeom prst="roundRect">
            <a:avLst>
              <a:gd name="adj" fmla="val 2067"/>
            </a:avLst>
          </a:prstGeom>
          <a:ln w="3175">
            <a:solidFill>
              <a:schemeClr val="tx1"/>
            </a:solidFill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24"/>
          <p:cNvSpPr txBox="1">
            <a:spLocks noChangeArrowheads="1"/>
          </p:cNvSpPr>
          <p:nvPr/>
        </p:nvSpPr>
        <p:spPr bwMode="auto">
          <a:xfrm>
            <a:off x="4873300" y="7072648"/>
            <a:ext cx="1751812" cy="365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4</a:t>
            </a:r>
            <a:r>
              <a:rPr lang="en-US" altLang="en-US" sz="750" dirty="0" smtClean="0">
                <a:cs typeface="Arial" panose="020B0604020202020204" pitchFamily="34" charset="0"/>
              </a:rPr>
              <a:t>. (top) Limited and prospective current and (bottom) temperature profile during cooling of the REBCO material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12341" y="8760587"/>
            <a:ext cx="770500" cy="77050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3741978" y="2253931"/>
            <a:ext cx="1496902" cy="980454"/>
            <a:chOff x="3743831" y="2225949"/>
            <a:chExt cx="1496902" cy="980454"/>
          </a:xfrm>
        </p:grpSpPr>
        <p:sp>
          <p:nvSpPr>
            <p:cNvPr id="22" name="Freeform 21"/>
            <p:cNvSpPr/>
            <p:nvPr/>
          </p:nvSpPr>
          <p:spPr>
            <a:xfrm>
              <a:off x="3940809" y="2357120"/>
              <a:ext cx="1172463" cy="623570"/>
            </a:xfrm>
            <a:custGeom>
              <a:avLst/>
              <a:gdLst>
                <a:gd name="connsiteX0" fmla="*/ 0 w 1098550"/>
                <a:gd name="connsiteY0" fmla="*/ 638810 h 638810"/>
                <a:gd name="connsiteX1" fmla="*/ 153670 w 1098550"/>
                <a:gd name="connsiteY1" fmla="*/ 638810 h 638810"/>
                <a:gd name="connsiteX2" fmla="*/ 252730 w 1098550"/>
                <a:gd name="connsiteY2" fmla="*/ 635000 h 638810"/>
                <a:gd name="connsiteX3" fmla="*/ 344170 w 1098550"/>
                <a:gd name="connsiteY3" fmla="*/ 633730 h 638810"/>
                <a:gd name="connsiteX4" fmla="*/ 382270 w 1098550"/>
                <a:gd name="connsiteY4" fmla="*/ 633730 h 638810"/>
                <a:gd name="connsiteX5" fmla="*/ 452120 w 1098550"/>
                <a:gd name="connsiteY5" fmla="*/ 574040 h 638810"/>
                <a:gd name="connsiteX6" fmla="*/ 495300 w 1098550"/>
                <a:gd name="connsiteY6" fmla="*/ 440690 h 638810"/>
                <a:gd name="connsiteX7" fmla="*/ 508000 w 1098550"/>
                <a:gd name="connsiteY7" fmla="*/ 265430 h 638810"/>
                <a:gd name="connsiteX8" fmla="*/ 519430 w 1098550"/>
                <a:gd name="connsiteY8" fmla="*/ 161290 h 638810"/>
                <a:gd name="connsiteX9" fmla="*/ 537210 w 1098550"/>
                <a:gd name="connsiteY9" fmla="*/ 78740 h 638810"/>
                <a:gd name="connsiteX10" fmla="*/ 571500 w 1098550"/>
                <a:gd name="connsiteY10" fmla="*/ 53340 h 638810"/>
                <a:gd name="connsiteX11" fmla="*/ 665480 w 1098550"/>
                <a:gd name="connsiteY11" fmla="*/ 41910 h 638810"/>
                <a:gd name="connsiteX12" fmla="*/ 1098550 w 1098550"/>
                <a:gd name="connsiteY12" fmla="*/ 0 h 638810"/>
                <a:gd name="connsiteX0" fmla="*/ 0 w 1098550"/>
                <a:gd name="connsiteY0" fmla="*/ 638810 h 639606"/>
                <a:gd name="connsiteX1" fmla="*/ 153670 w 1098550"/>
                <a:gd name="connsiteY1" fmla="*/ 638810 h 639606"/>
                <a:gd name="connsiteX2" fmla="*/ 252730 w 1098550"/>
                <a:gd name="connsiteY2" fmla="*/ 635000 h 639606"/>
                <a:gd name="connsiteX3" fmla="*/ 348138 w 1098550"/>
                <a:gd name="connsiteY3" fmla="*/ 637540 h 639606"/>
                <a:gd name="connsiteX4" fmla="*/ 382270 w 1098550"/>
                <a:gd name="connsiteY4" fmla="*/ 633730 h 639606"/>
                <a:gd name="connsiteX5" fmla="*/ 452120 w 1098550"/>
                <a:gd name="connsiteY5" fmla="*/ 574040 h 639606"/>
                <a:gd name="connsiteX6" fmla="*/ 495300 w 1098550"/>
                <a:gd name="connsiteY6" fmla="*/ 440690 h 639606"/>
                <a:gd name="connsiteX7" fmla="*/ 508000 w 1098550"/>
                <a:gd name="connsiteY7" fmla="*/ 265430 h 639606"/>
                <a:gd name="connsiteX8" fmla="*/ 519430 w 1098550"/>
                <a:gd name="connsiteY8" fmla="*/ 161290 h 639606"/>
                <a:gd name="connsiteX9" fmla="*/ 537210 w 1098550"/>
                <a:gd name="connsiteY9" fmla="*/ 78740 h 639606"/>
                <a:gd name="connsiteX10" fmla="*/ 571500 w 1098550"/>
                <a:gd name="connsiteY10" fmla="*/ 53340 h 639606"/>
                <a:gd name="connsiteX11" fmla="*/ 665480 w 1098550"/>
                <a:gd name="connsiteY11" fmla="*/ 41910 h 639606"/>
                <a:gd name="connsiteX12" fmla="*/ 1098550 w 1098550"/>
                <a:gd name="connsiteY12" fmla="*/ 0 h 639606"/>
                <a:gd name="connsiteX0" fmla="*/ 0 w 1098550"/>
                <a:gd name="connsiteY0" fmla="*/ 638810 h 638810"/>
                <a:gd name="connsiteX1" fmla="*/ 153670 w 1098550"/>
                <a:gd name="connsiteY1" fmla="*/ 638810 h 638810"/>
                <a:gd name="connsiteX2" fmla="*/ 252730 w 1098550"/>
                <a:gd name="connsiteY2" fmla="*/ 635000 h 638810"/>
                <a:gd name="connsiteX3" fmla="*/ 348138 w 1098550"/>
                <a:gd name="connsiteY3" fmla="*/ 637540 h 638810"/>
                <a:gd name="connsiteX4" fmla="*/ 406073 w 1098550"/>
                <a:gd name="connsiteY4" fmla="*/ 630873 h 638810"/>
                <a:gd name="connsiteX5" fmla="*/ 452120 w 1098550"/>
                <a:gd name="connsiteY5" fmla="*/ 574040 h 638810"/>
                <a:gd name="connsiteX6" fmla="*/ 495300 w 1098550"/>
                <a:gd name="connsiteY6" fmla="*/ 440690 h 638810"/>
                <a:gd name="connsiteX7" fmla="*/ 508000 w 1098550"/>
                <a:gd name="connsiteY7" fmla="*/ 265430 h 638810"/>
                <a:gd name="connsiteX8" fmla="*/ 519430 w 1098550"/>
                <a:gd name="connsiteY8" fmla="*/ 161290 h 638810"/>
                <a:gd name="connsiteX9" fmla="*/ 537210 w 1098550"/>
                <a:gd name="connsiteY9" fmla="*/ 78740 h 638810"/>
                <a:gd name="connsiteX10" fmla="*/ 571500 w 1098550"/>
                <a:gd name="connsiteY10" fmla="*/ 53340 h 638810"/>
                <a:gd name="connsiteX11" fmla="*/ 665480 w 1098550"/>
                <a:gd name="connsiteY11" fmla="*/ 41910 h 638810"/>
                <a:gd name="connsiteX12" fmla="*/ 1098550 w 1098550"/>
                <a:gd name="connsiteY12" fmla="*/ 0 h 638810"/>
                <a:gd name="connsiteX0" fmla="*/ 0 w 1098550"/>
                <a:gd name="connsiteY0" fmla="*/ 638810 h 638810"/>
                <a:gd name="connsiteX1" fmla="*/ 153670 w 1098550"/>
                <a:gd name="connsiteY1" fmla="*/ 638810 h 638810"/>
                <a:gd name="connsiteX2" fmla="*/ 252730 w 1098550"/>
                <a:gd name="connsiteY2" fmla="*/ 635000 h 638810"/>
                <a:gd name="connsiteX3" fmla="*/ 348138 w 1098550"/>
                <a:gd name="connsiteY3" fmla="*/ 637540 h 638810"/>
                <a:gd name="connsiteX4" fmla="*/ 423529 w 1098550"/>
                <a:gd name="connsiteY4" fmla="*/ 629921 h 638810"/>
                <a:gd name="connsiteX5" fmla="*/ 452120 w 1098550"/>
                <a:gd name="connsiteY5" fmla="*/ 574040 h 638810"/>
                <a:gd name="connsiteX6" fmla="*/ 495300 w 1098550"/>
                <a:gd name="connsiteY6" fmla="*/ 440690 h 638810"/>
                <a:gd name="connsiteX7" fmla="*/ 508000 w 1098550"/>
                <a:gd name="connsiteY7" fmla="*/ 265430 h 638810"/>
                <a:gd name="connsiteX8" fmla="*/ 519430 w 1098550"/>
                <a:gd name="connsiteY8" fmla="*/ 161290 h 638810"/>
                <a:gd name="connsiteX9" fmla="*/ 537210 w 1098550"/>
                <a:gd name="connsiteY9" fmla="*/ 78740 h 638810"/>
                <a:gd name="connsiteX10" fmla="*/ 571500 w 1098550"/>
                <a:gd name="connsiteY10" fmla="*/ 53340 h 638810"/>
                <a:gd name="connsiteX11" fmla="*/ 665480 w 1098550"/>
                <a:gd name="connsiteY11" fmla="*/ 41910 h 638810"/>
                <a:gd name="connsiteX12" fmla="*/ 1098550 w 1098550"/>
                <a:gd name="connsiteY12" fmla="*/ 0 h 638810"/>
                <a:gd name="connsiteX0" fmla="*/ 0 w 1098550"/>
                <a:gd name="connsiteY0" fmla="*/ 638810 h 638810"/>
                <a:gd name="connsiteX1" fmla="*/ 153670 w 1098550"/>
                <a:gd name="connsiteY1" fmla="*/ 638810 h 638810"/>
                <a:gd name="connsiteX2" fmla="*/ 252730 w 1098550"/>
                <a:gd name="connsiteY2" fmla="*/ 635000 h 638810"/>
                <a:gd name="connsiteX3" fmla="*/ 348138 w 1098550"/>
                <a:gd name="connsiteY3" fmla="*/ 637540 h 638810"/>
                <a:gd name="connsiteX4" fmla="*/ 440985 w 1098550"/>
                <a:gd name="connsiteY4" fmla="*/ 629921 h 638810"/>
                <a:gd name="connsiteX5" fmla="*/ 452120 w 1098550"/>
                <a:gd name="connsiteY5" fmla="*/ 574040 h 638810"/>
                <a:gd name="connsiteX6" fmla="*/ 495300 w 1098550"/>
                <a:gd name="connsiteY6" fmla="*/ 440690 h 638810"/>
                <a:gd name="connsiteX7" fmla="*/ 508000 w 1098550"/>
                <a:gd name="connsiteY7" fmla="*/ 265430 h 638810"/>
                <a:gd name="connsiteX8" fmla="*/ 519430 w 1098550"/>
                <a:gd name="connsiteY8" fmla="*/ 161290 h 638810"/>
                <a:gd name="connsiteX9" fmla="*/ 537210 w 1098550"/>
                <a:gd name="connsiteY9" fmla="*/ 78740 h 638810"/>
                <a:gd name="connsiteX10" fmla="*/ 571500 w 1098550"/>
                <a:gd name="connsiteY10" fmla="*/ 53340 h 638810"/>
                <a:gd name="connsiteX11" fmla="*/ 665480 w 1098550"/>
                <a:gd name="connsiteY11" fmla="*/ 41910 h 638810"/>
                <a:gd name="connsiteX12" fmla="*/ 1098550 w 1098550"/>
                <a:gd name="connsiteY12" fmla="*/ 0 h 638810"/>
                <a:gd name="connsiteX0" fmla="*/ 0 w 1098550"/>
                <a:gd name="connsiteY0" fmla="*/ 638810 h 638810"/>
                <a:gd name="connsiteX1" fmla="*/ 153670 w 1098550"/>
                <a:gd name="connsiteY1" fmla="*/ 638810 h 638810"/>
                <a:gd name="connsiteX2" fmla="*/ 252730 w 1098550"/>
                <a:gd name="connsiteY2" fmla="*/ 635000 h 638810"/>
                <a:gd name="connsiteX3" fmla="*/ 348138 w 1098550"/>
                <a:gd name="connsiteY3" fmla="*/ 637540 h 638810"/>
                <a:gd name="connsiteX4" fmla="*/ 440985 w 1098550"/>
                <a:gd name="connsiteY4" fmla="*/ 629921 h 638810"/>
                <a:gd name="connsiteX5" fmla="*/ 464815 w 1098550"/>
                <a:gd name="connsiteY5" fmla="*/ 574040 h 638810"/>
                <a:gd name="connsiteX6" fmla="*/ 495300 w 1098550"/>
                <a:gd name="connsiteY6" fmla="*/ 440690 h 638810"/>
                <a:gd name="connsiteX7" fmla="*/ 508000 w 1098550"/>
                <a:gd name="connsiteY7" fmla="*/ 265430 h 638810"/>
                <a:gd name="connsiteX8" fmla="*/ 519430 w 1098550"/>
                <a:gd name="connsiteY8" fmla="*/ 161290 h 638810"/>
                <a:gd name="connsiteX9" fmla="*/ 537210 w 1098550"/>
                <a:gd name="connsiteY9" fmla="*/ 78740 h 638810"/>
                <a:gd name="connsiteX10" fmla="*/ 571500 w 1098550"/>
                <a:gd name="connsiteY10" fmla="*/ 53340 h 638810"/>
                <a:gd name="connsiteX11" fmla="*/ 665480 w 1098550"/>
                <a:gd name="connsiteY11" fmla="*/ 41910 h 638810"/>
                <a:gd name="connsiteX12" fmla="*/ 1098550 w 1098550"/>
                <a:gd name="connsiteY12" fmla="*/ 0 h 638810"/>
                <a:gd name="connsiteX0" fmla="*/ 0 w 1098550"/>
                <a:gd name="connsiteY0" fmla="*/ 638810 h 638810"/>
                <a:gd name="connsiteX1" fmla="*/ 153670 w 1098550"/>
                <a:gd name="connsiteY1" fmla="*/ 638810 h 638810"/>
                <a:gd name="connsiteX2" fmla="*/ 252730 w 1098550"/>
                <a:gd name="connsiteY2" fmla="*/ 635000 h 638810"/>
                <a:gd name="connsiteX3" fmla="*/ 348138 w 1098550"/>
                <a:gd name="connsiteY3" fmla="*/ 637540 h 638810"/>
                <a:gd name="connsiteX4" fmla="*/ 440985 w 1098550"/>
                <a:gd name="connsiteY4" fmla="*/ 629921 h 638810"/>
                <a:gd name="connsiteX5" fmla="*/ 470370 w 1098550"/>
                <a:gd name="connsiteY5" fmla="*/ 574040 h 638810"/>
                <a:gd name="connsiteX6" fmla="*/ 495300 w 1098550"/>
                <a:gd name="connsiteY6" fmla="*/ 440690 h 638810"/>
                <a:gd name="connsiteX7" fmla="*/ 508000 w 1098550"/>
                <a:gd name="connsiteY7" fmla="*/ 265430 h 638810"/>
                <a:gd name="connsiteX8" fmla="*/ 519430 w 1098550"/>
                <a:gd name="connsiteY8" fmla="*/ 161290 h 638810"/>
                <a:gd name="connsiteX9" fmla="*/ 537210 w 1098550"/>
                <a:gd name="connsiteY9" fmla="*/ 78740 h 638810"/>
                <a:gd name="connsiteX10" fmla="*/ 571500 w 1098550"/>
                <a:gd name="connsiteY10" fmla="*/ 53340 h 638810"/>
                <a:gd name="connsiteX11" fmla="*/ 665480 w 1098550"/>
                <a:gd name="connsiteY11" fmla="*/ 41910 h 638810"/>
                <a:gd name="connsiteX12" fmla="*/ 1098550 w 1098550"/>
                <a:gd name="connsiteY12" fmla="*/ 0 h 638810"/>
                <a:gd name="connsiteX0" fmla="*/ 0 w 1098550"/>
                <a:gd name="connsiteY0" fmla="*/ 638810 h 638810"/>
                <a:gd name="connsiteX1" fmla="*/ 153670 w 1098550"/>
                <a:gd name="connsiteY1" fmla="*/ 638810 h 638810"/>
                <a:gd name="connsiteX2" fmla="*/ 252730 w 1098550"/>
                <a:gd name="connsiteY2" fmla="*/ 635000 h 638810"/>
                <a:gd name="connsiteX3" fmla="*/ 348138 w 1098550"/>
                <a:gd name="connsiteY3" fmla="*/ 637540 h 638810"/>
                <a:gd name="connsiteX4" fmla="*/ 440985 w 1098550"/>
                <a:gd name="connsiteY4" fmla="*/ 629921 h 638810"/>
                <a:gd name="connsiteX5" fmla="*/ 476717 w 1098550"/>
                <a:gd name="connsiteY5" fmla="*/ 574040 h 638810"/>
                <a:gd name="connsiteX6" fmla="*/ 495300 w 1098550"/>
                <a:gd name="connsiteY6" fmla="*/ 440690 h 638810"/>
                <a:gd name="connsiteX7" fmla="*/ 508000 w 1098550"/>
                <a:gd name="connsiteY7" fmla="*/ 265430 h 638810"/>
                <a:gd name="connsiteX8" fmla="*/ 519430 w 1098550"/>
                <a:gd name="connsiteY8" fmla="*/ 161290 h 638810"/>
                <a:gd name="connsiteX9" fmla="*/ 537210 w 1098550"/>
                <a:gd name="connsiteY9" fmla="*/ 78740 h 638810"/>
                <a:gd name="connsiteX10" fmla="*/ 571500 w 1098550"/>
                <a:gd name="connsiteY10" fmla="*/ 53340 h 638810"/>
                <a:gd name="connsiteX11" fmla="*/ 665480 w 1098550"/>
                <a:gd name="connsiteY11" fmla="*/ 41910 h 638810"/>
                <a:gd name="connsiteX12" fmla="*/ 1098550 w 1098550"/>
                <a:gd name="connsiteY12" fmla="*/ 0 h 638810"/>
                <a:gd name="connsiteX0" fmla="*/ 0 w 994450"/>
                <a:gd name="connsiteY0" fmla="*/ 629666 h 629666"/>
                <a:gd name="connsiteX1" fmla="*/ 153670 w 994450"/>
                <a:gd name="connsiteY1" fmla="*/ 629666 h 629666"/>
                <a:gd name="connsiteX2" fmla="*/ 252730 w 994450"/>
                <a:gd name="connsiteY2" fmla="*/ 625856 h 629666"/>
                <a:gd name="connsiteX3" fmla="*/ 348138 w 994450"/>
                <a:gd name="connsiteY3" fmla="*/ 628396 h 629666"/>
                <a:gd name="connsiteX4" fmla="*/ 440985 w 994450"/>
                <a:gd name="connsiteY4" fmla="*/ 620777 h 629666"/>
                <a:gd name="connsiteX5" fmla="*/ 476717 w 994450"/>
                <a:gd name="connsiteY5" fmla="*/ 564896 h 629666"/>
                <a:gd name="connsiteX6" fmla="*/ 495300 w 994450"/>
                <a:gd name="connsiteY6" fmla="*/ 431546 h 629666"/>
                <a:gd name="connsiteX7" fmla="*/ 508000 w 994450"/>
                <a:gd name="connsiteY7" fmla="*/ 256286 h 629666"/>
                <a:gd name="connsiteX8" fmla="*/ 519430 w 994450"/>
                <a:gd name="connsiteY8" fmla="*/ 152146 h 629666"/>
                <a:gd name="connsiteX9" fmla="*/ 537210 w 994450"/>
                <a:gd name="connsiteY9" fmla="*/ 69596 h 629666"/>
                <a:gd name="connsiteX10" fmla="*/ 571500 w 994450"/>
                <a:gd name="connsiteY10" fmla="*/ 44196 h 629666"/>
                <a:gd name="connsiteX11" fmla="*/ 665480 w 994450"/>
                <a:gd name="connsiteY11" fmla="*/ 32766 h 629666"/>
                <a:gd name="connsiteX12" fmla="*/ 994450 w 994450"/>
                <a:gd name="connsiteY12" fmla="*/ 0 h 629666"/>
                <a:gd name="connsiteX0" fmla="*/ 0 w 976677"/>
                <a:gd name="connsiteY0" fmla="*/ 623570 h 623570"/>
                <a:gd name="connsiteX1" fmla="*/ 153670 w 976677"/>
                <a:gd name="connsiteY1" fmla="*/ 623570 h 623570"/>
                <a:gd name="connsiteX2" fmla="*/ 252730 w 976677"/>
                <a:gd name="connsiteY2" fmla="*/ 619760 h 623570"/>
                <a:gd name="connsiteX3" fmla="*/ 348138 w 976677"/>
                <a:gd name="connsiteY3" fmla="*/ 622300 h 623570"/>
                <a:gd name="connsiteX4" fmla="*/ 440985 w 976677"/>
                <a:gd name="connsiteY4" fmla="*/ 614681 h 623570"/>
                <a:gd name="connsiteX5" fmla="*/ 476717 w 976677"/>
                <a:gd name="connsiteY5" fmla="*/ 558800 h 623570"/>
                <a:gd name="connsiteX6" fmla="*/ 495300 w 976677"/>
                <a:gd name="connsiteY6" fmla="*/ 425450 h 623570"/>
                <a:gd name="connsiteX7" fmla="*/ 508000 w 976677"/>
                <a:gd name="connsiteY7" fmla="*/ 250190 h 623570"/>
                <a:gd name="connsiteX8" fmla="*/ 519430 w 976677"/>
                <a:gd name="connsiteY8" fmla="*/ 146050 h 623570"/>
                <a:gd name="connsiteX9" fmla="*/ 537210 w 976677"/>
                <a:gd name="connsiteY9" fmla="*/ 63500 h 623570"/>
                <a:gd name="connsiteX10" fmla="*/ 571500 w 976677"/>
                <a:gd name="connsiteY10" fmla="*/ 38100 h 623570"/>
                <a:gd name="connsiteX11" fmla="*/ 665480 w 976677"/>
                <a:gd name="connsiteY11" fmla="*/ 26670 h 623570"/>
                <a:gd name="connsiteX12" fmla="*/ 976677 w 976677"/>
                <a:gd name="connsiteY12" fmla="*/ 0 h 6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6677" h="623570">
                  <a:moveTo>
                    <a:pt x="0" y="623570"/>
                  </a:moveTo>
                  <a:lnTo>
                    <a:pt x="153670" y="623570"/>
                  </a:lnTo>
                  <a:cubicBezTo>
                    <a:pt x="195792" y="622935"/>
                    <a:pt x="220319" y="619972"/>
                    <a:pt x="252730" y="619760"/>
                  </a:cubicBezTo>
                  <a:cubicBezTo>
                    <a:pt x="285141" y="619548"/>
                    <a:pt x="316762" y="623146"/>
                    <a:pt x="348138" y="622300"/>
                  </a:cubicBezTo>
                  <a:cubicBezTo>
                    <a:pt x="379514" y="621454"/>
                    <a:pt x="419555" y="625264"/>
                    <a:pt x="440985" y="614681"/>
                  </a:cubicBezTo>
                  <a:cubicBezTo>
                    <a:pt x="462415" y="604098"/>
                    <a:pt x="467665" y="590338"/>
                    <a:pt x="476717" y="558800"/>
                  </a:cubicBezTo>
                  <a:cubicBezTo>
                    <a:pt x="485769" y="527262"/>
                    <a:pt x="490086" y="476885"/>
                    <a:pt x="495300" y="425450"/>
                  </a:cubicBezTo>
                  <a:cubicBezTo>
                    <a:pt x="500514" y="374015"/>
                    <a:pt x="503978" y="296757"/>
                    <a:pt x="508000" y="250190"/>
                  </a:cubicBezTo>
                  <a:cubicBezTo>
                    <a:pt x="512022" y="203623"/>
                    <a:pt x="514562" y="177165"/>
                    <a:pt x="519430" y="146050"/>
                  </a:cubicBezTo>
                  <a:cubicBezTo>
                    <a:pt x="524298" y="114935"/>
                    <a:pt x="528532" y="81492"/>
                    <a:pt x="537210" y="63500"/>
                  </a:cubicBezTo>
                  <a:cubicBezTo>
                    <a:pt x="545888" y="45508"/>
                    <a:pt x="550122" y="44238"/>
                    <a:pt x="571500" y="38100"/>
                  </a:cubicBezTo>
                  <a:cubicBezTo>
                    <a:pt x="592878" y="31962"/>
                    <a:pt x="597951" y="33020"/>
                    <a:pt x="665480" y="26670"/>
                  </a:cubicBezTo>
                  <a:lnTo>
                    <a:pt x="976677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chemeClr val="tx1"/>
                </a:solidFill>
                <a:latin typeface="+mj-lt"/>
                <a:ea typeface="ＭＳ Ｐゴシック" panose="020B0600070205080204" pitchFamily="34" charset="-128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3743831" y="2225949"/>
              <a:ext cx="1496902" cy="809244"/>
              <a:chOff x="439190" y="169972"/>
              <a:chExt cx="6068399" cy="3306385"/>
            </a:xfrm>
          </p:grpSpPr>
          <p:sp>
            <p:nvSpPr>
              <p:cNvPr id="45" name="Rectangle 10"/>
              <p:cNvSpPr>
                <a:spLocks noChangeArrowheads="1"/>
              </p:cNvSpPr>
              <p:nvPr/>
            </p:nvSpPr>
            <p:spPr bwMode="auto">
              <a:xfrm rot="16200000">
                <a:off x="-672299" y="1429082"/>
                <a:ext cx="3158764" cy="9357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en-GB" altLang="en-US" sz="900" dirty="0">
                    <a:latin typeface="+mj-lt"/>
                  </a:rPr>
                  <a:t>Resistance</a:t>
                </a:r>
              </a:p>
            </p:txBody>
          </p:sp>
          <p:sp>
            <p:nvSpPr>
              <p:cNvPr id="53" name="Text Box 18"/>
              <p:cNvSpPr txBox="1">
                <a:spLocks noChangeArrowheads="1"/>
              </p:cNvSpPr>
              <p:nvPr/>
            </p:nvSpPr>
            <p:spPr bwMode="auto">
              <a:xfrm>
                <a:off x="1122325" y="2410143"/>
                <a:ext cx="2483739" cy="943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r>
                  <a:rPr lang="en-GB" altLang="en-US" sz="900" dirty="0" smtClean="0">
                    <a:latin typeface="+mj-lt"/>
                  </a:rPr>
                  <a:t>Low Imp.</a:t>
                </a:r>
                <a:endParaRPr lang="en-GB" altLang="en-US" sz="900" dirty="0">
                  <a:latin typeface="+mj-lt"/>
                </a:endParaRPr>
              </a:p>
            </p:txBody>
          </p:sp>
          <p:sp>
            <p:nvSpPr>
              <p:cNvPr id="54" name="Text Box 19"/>
              <p:cNvSpPr txBox="1">
                <a:spLocks noChangeArrowheads="1"/>
              </p:cNvSpPr>
              <p:nvPr/>
            </p:nvSpPr>
            <p:spPr bwMode="auto">
              <a:xfrm>
                <a:off x="4134325" y="695349"/>
                <a:ext cx="2373264" cy="8802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algn="just"/>
                <a:r>
                  <a:rPr lang="en-GB" altLang="en-US" sz="800" dirty="0" smtClean="0">
                    <a:latin typeface="+mj-lt"/>
                  </a:rPr>
                  <a:t>High Imp.</a:t>
                </a:r>
                <a:endParaRPr lang="en-GB" altLang="en-US" sz="800" dirty="0">
                  <a:latin typeface="+mj-lt"/>
                </a:endParaRPr>
              </a:p>
            </p:txBody>
          </p:sp>
          <p:sp>
            <p:nvSpPr>
              <p:cNvPr id="55" name="Line 17"/>
              <p:cNvSpPr>
                <a:spLocks noChangeShapeType="1"/>
              </p:cNvSpPr>
              <p:nvPr/>
            </p:nvSpPr>
            <p:spPr bwMode="auto">
              <a:xfrm flipH="1" flipV="1">
                <a:off x="1180905" y="169972"/>
                <a:ext cx="47476" cy="323514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 sz="1600" dirty="0">
                  <a:latin typeface="+mj-lt"/>
                  <a:ea typeface="ヒラギノ角ゴ Pro W3" pitchFamily="-128" charset="-128"/>
                </a:endParaRPr>
              </a:p>
            </p:txBody>
          </p:sp>
          <p:sp>
            <p:nvSpPr>
              <p:cNvPr id="57" name="Line 17"/>
              <p:cNvSpPr>
                <a:spLocks noChangeShapeType="1"/>
              </p:cNvSpPr>
              <p:nvPr/>
            </p:nvSpPr>
            <p:spPr bwMode="auto">
              <a:xfrm flipV="1">
                <a:off x="1122325" y="3269290"/>
                <a:ext cx="5099001" cy="1905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 sz="1600" dirty="0">
                  <a:latin typeface="+mj-lt"/>
                  <a:ea typeface="ヒラギノ角ゴ Pro W3" pitchFamily="-128" charset="-128"/>
                </a:endParaRPr>
              </a:p>
            </p:txBody>
          </p:sp>
        </p:grpSp>
        <p:sp>
          <p:nvSpPr>
            <p:cNvPr id="60" name="Rectangle 10"/>
            <p:cNvSpPr>
              <a:spLocks noChangeArrowheads="1"/>
            </p:cNvSpPr>
            <p:nvPr/>
          </p:nvSpPr>
          <p:spPr bwMode="auto">
            <a:xfrm>
              <a:off x="4302824" y="2975571"/>
              <a:ext cx="77917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/>
                  <a:cs typeface="ヒラギノ角ゴ Pro W3"/>
                </a:defRPr>
              </a:lvl9pPr>
            </a:lstStyle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GB" altLang="en-US" sz="900" dirty="0" smtClean="0">
                  <a:latin typeface="+mj-lt"/>
                </a:rPr>
                <a:t>Current</a:t>
              </a:r>
              <a:endParaRPr lang="en-GB" altLang="en-US" sz="900" dirty="0">
                <a:latin typeface="+mj-lt"/>
              </a:endParaRPr>
            </a:p>
          </p:txBody>
        </p:sp>
      </p:grpSp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69"/>
          <a:stretch/>
        </p:blipFill>
        <p:spPr>
          <a:xfrm>
            <a:off x="5654425" y="3604406"/>
            <a:ext cx="1016146" cy="5914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4742490" y="3665230"/>
            <a:ext cx="464297" cy="2732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927636" y="3476201"/>
            <a:ext cx="798541" cy="810255"/>
          </a:xfrm>
          <a:prstGeom prst="rect">
            <a:avLst/>
          </a:prstGeom>
        </p:spPr>
      </p:pic>
      <p:sp>
        <p:nvSpPr>
          <p:cNvPr id="33" name="Right Arrow 32"/>
          <p:cNvSpPr/>
          <p:nvPr/>
        </p:nvSpPr>
        <p:spPr>
          <a:xfrm>
            <a:off x="4750303" y="3675848"/>
            <a:ext cx="160634" cy="111344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504</Words>
  <Application>Microsoft Office PowerPoint</Application>
  <PresentationFormat>A4 Paper (210x297 mm)</PresentationFormat>
  <Paragraphs>39</Paragraphs>
  <Slides>1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Cambria</vt:lpstr>
      <vt:lpstr>ヒラギノ角ゴ Pro W3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2020-09-18T10:58:21Z</dcterms:modified>
</cp:coreProperties>
</file>