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72" r:id="rId1"/>
  </p:sldMasterIdLst>
  <p:notesMasterIdLst>
    <p:notesMasterId r:id="rId17"/>
  </p:notesMasterIdLst>
  <p:sldIdLst>
    <p:sldId id="602" r:id="rId2"/>
    <p:sldId id="641" r:id="rId3"/>
    <p:sldId id="603" r:id="rId4"/>
    <p:sldId id="642" r:id="rId5"/>
    <p:sldId id="638" r:id="rId6"/>
    <p:sldId id="630" r:id="rId7"/>
    <p:sldId id="631" r:id="rId8"/>
    <p:sldId id="606" r:id="rId9"/>
    <p:sldId id="562" r:id="rId10"/>
    <p:sldId id="607" r:id="rId11"/>
    <p:sldId id="608" r:id="rId12"/>
    <p:sldId id="627" r:id="rId13"/>
    <p:sldId id="616" r:id="rId14"/>
    <p:sldId id="632" r:id="rId15"/>
    <p:sldId id="64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5BA22A"/>
    <a:srgbClr val="63B02E"/>
    <a:srgbClr val="6ABD31"/>
    <a:srgbClr val="72CB35"/>
    <a:srgbClr val="61AD2D"/>
    <a:srgbClr val="508F25"/>
    <a:srgbClr val="4A8522"/>
    <a:srgbClr val="3D6E1C"/>
    <a:srgbClr val="49822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67904" autoAdjust="0"/>
  </p:normalViewPr>
  <p:slideViewPr>
    <p:cSldViewPr snapToGrid="0">
      <p:cViewPr varScale="1">
        <p:scale>
          <a:sx n="85" d="100"/>
          <a:sy n="85" d="100"/>
        </p:scale>
        <p:origin x="696"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6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654B1D-6E8F-4B2A-9B0B-F346A8212316}" type="datetimeFigureOut">
              <a:rPr lang="de-DE" smtClean="0"/>
              <a:t>24.09.2020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D8899A-35E9-4BAC-B63B-3693D6BD38EA}" type="slidenum">
              <a:rPr lang="de-DE" smtClean="0"/>
              <a:t>‹#›</a:t>
            </a:fld>
            <a:endParaRPr lang="de-DE"/>
          </a:p>
        </p:txBody>
      </p:sp>
    </p:spTree>
    <p:extLst>
      <p:ext uri="{BB962C8B-B14F-4D97-AF65-F5344CB8AC3E}">
        <p14:creationId xmlns:p14="http://schemas.microsoft.com/office/powerpoint/2010/main" val="2732185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8D8899A-35E9-4BAC-B63B-3693D6BD38EA}" type="slidenum">
              <a:rPr lang="de-DE" smtClean="0"/>
              <a:t>0</a:t>
            </a:fld>
            <a:endParaRPr lang="de-DE"/>
          </a:p>
        </p:txBody>
      </p:sp>
    </p:spTree>
    <p:extLst>
      <p:ext uri="{BB962C8B-B14F-4D97-AF65-F5344CB8AC3E}">
        <p14:creationId xmlns:p14="http://schemas.microsoft.com/office/powerpoint/2010/main" val="2746890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eaLnBrk="1" fontAlgn="auto" latinLnBrk="0" hangingPunct="1">
              <a:lnSpc>
                <a:spcPct val="117999"/>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313380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eaLnBrk="1" fontAlgn="auto" latinLnBrk="0" hangingPunct="1">
              <a:lnSpc>
                <a:spcPct val="117999"/>
              </a:lnSpc>
              <a:spcBef>
                <a:spcPts val="0"/>
              </a:spcBef>
              <a:spcAft>
                <a:spcPts val="0"/>
              </a:spcAft>
              <a:buClrTx/>
              <a:buSzTx/>
              <a:buFontTx/>
              <a:buNone/>
              <a:tabLst/>
              <a:defRPr/>
            </a:pPr>
            <a:endParaRPr lang="en-US" baseline="0" dirty="0" smtClean="0"/>
          </a:p>
        </p:txBody>
      </p:sp>
    </p:spTree>
    <p:extLst>
      <p:ext uri="{BB962C8B-B14F-4D97-AF65-F5344CB8AC3E}">
        <p14:creationId xmlns:p14="http://schemas.microsoft.com/office/powerpoint/2010/main" val="494057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17999"/>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6247023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eaLnBrk="1" fontAlgn="auto" latinLnBrk="0" hangingPunct="1">
              <a:lnSpc>
                <a:spcPct val="117999"/>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40293121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D8899A-35E9-4BAC-B63B-3693D6BD38EA}" type="slidenum">
              <a:rPr lang="de-DE" smtClean="0"/>
              <a:t>13</a:t>
            </a:fld>
            <a:endParaRPr lang="de-DE"/>
          </a:p>
        </p:txBody>
      </p:sp>
    </p:spTree>
    <p:extLst>
      <p:ext uri="{BB962C8B-B14F-4D97-AF65-F5344CB8AC3E}">
        <p14:creationId xmlns:p14="http://schemas.microsoft.com/office/powerpoint/2010/main" val="24937702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D8899A-35E9-4BAC-B63B-3693D6BD38EA}" type="slidenum">
              <a:rPr lang="de-DE" smtClean="0"/>
              <a:t>14</a:t>
            </a:fld>
            <a:endParaRPr lang="de-DE"/>
          </a:p>
        </p:txBody>
      </p:sp>
    </p:spTree>
    <p:extLst>
      <p:ext uri="{BB962C8B-B14F-4D97-AF65-F5344CB8AC3E}">
        <p14:creationId xmlns:p14="http://schemas.microsoft.com/office/powerpoint/2010/main" val="3274537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D8899A-35E9-4BAC-B63B-3693D6BD38EA}" type="slidenum">
              <a:rPr lang="de-DE" smtClean="0"/>
              <a:t>1</a:t>
            </a:fld>
            <a:endParaRPr lang="de-DE"/>
          </a:p>
        </p:txBody>
      </p:sp>
    </p:spTree>
    <p:extLst>
      <p:ext uri="{BB962C8B-B14F-4D97-AF65-F5344CB8AC3E}">
        <p14:creationId xmlns:p14="http://schemas.microsoft.com/office/powerpoint/2010/main" val="3673954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8D8899A-35E9-4BAC-B63B-3693D6BD38EA}" type="slidenum">
              <a:rPr lang="de-DE" smtClean="0"/>
              <a:t>2</a:t>
            </a:fld>
            <a:endParaRPr lang="de-DE"/>
          </a:p>
        </p:txBody>
      </p:sp>
    </p:spTree>
    <p:extLst>
      <p:ext uri="{BB962C8B-B14F-4D97-AF65-F5344CB8AC3E}">
        <p14:creationId xmlns:p14="http://schemas.microsoft.com/office/powerpoint/2010/main" val="45540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8D8899A-35E9-4BAC-B63B-3693D6BD38EA}" type="slidenum">
              <a:rPr lang="de-DE" smtClean="0"/>
              <a:t>3</a:t>
            </a:fld>
            <a:endParaRPr lang="de-DE"/>
          </a:p>
        </p:txBody>
      </p:sp>
    </p:spTree>
    <p:extLst>
      <p:ext uri="{BB962C8B-B14F-4D97-AF65-F5344CB8AC3E}">
        <p14:creationId xmlns:p14="http://schemas.microsoft.com/office/powerpoint/2010/main" val="2790991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00"/>
              </a:spcBef>
              <a:spcAft>
                <a:spcPts val="500"/>
              </a:spcAft>
            </a:pPr>
            <a:endParaRPr lang="en-US" altLang="en-US" sz="1200" dirty="0" smtClean="0"/>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ヒラギノ角ゴ Pro W3"/>
                <a:cs typeface="ヒラギノ角ゴ Pro W3"/>
              </a:defRPr>
            </a:lvl1pPr>
            <a:lvl2pPr marL="742950" indent="-285750" eaLnBrk="0" hangingPunct="0">
              <a:defRPr sz="2400">
                <a:solidFill>
                  <a:schemeClr val="tx1"/>
                </a:solidFill>
                <a:latin typeface="Arial" panose="020B0604020202020204" pitchFamily="34" charset="0"/>
                <a:ea typeface="ヒラギノ角ゴ Pro W3"/>
                <a:cs typeface="ヒラギノ角ゴ Pro W3"/>
              </a:defRPr>
            </a:lvl2pPr>
            <a:lvl3pPr marL="1143000" indent="-228600" eaLnBrk="0" hangingPunct="0">
              <a:defRPr sz="2400">
                <a:solidFill>
                  <a:schemeClr val="tx1"/>
                </a:solidFill>
                <a:latin typeface="Arial" panose="020B0604020202020204" pitchFamily="34" charset="0"/>
                <a:ea typeface="ヒラギノ角ゴ Pro W3"/>
                <a:cs typeface="ヒラギノ角ゴ Pro W3"/>
              </a:defRPr>
            </a:lvl3pPr>
            <a:lvl4pPr marL="1600200" indent="-228600" eaLnBrk="0" hangingPunct="0">
              <a:defRPr sz="2400">
                <a:solidFill>
                  <a:schemeClr val="tx1"/>
                </a:solidFill>
                <a:latin typeface="Arial" panose="020B0604020202020204" pitchFamily="34" charset="0"/>
                <a:ea typeface="ヒラギノ角ゴ Pro W3"/>
                <a:cs typeface="ヒラギノ角ゴ Pro W3"/>
              </a:defRPr>
            </a:lvl4pPr>
            <a:lvl5pPr marL="2057400" indent="-228600" eaLnBrk="0" hangingPunct="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fld id="{03BB3949-6987-4D08-A3E4-2CCB67D1B703}" type="slidenum">
              <a:rPr lang="en-GB" altLang="en-US" sz="1200"/>
              <a:pPr/>
              <a:t>4</a:t>
            </a:fld>
            <a:endParaRPr lang="en-GB" altLang="en-US" sz="1200"/>
          </a:p>
        </p:txBody>
      </p:sp>
    </p:spTree>
    <p:extLst>
      <p:ext uri="{BB962C8B-B14F-4D97-AF65-F5344CB8AC3E}">
        <p14:creationId xmlns:p14="http://schemas.microsoft.com/office/powerpoint/2010/main" val="4163942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endParaRPr lang="en-US" baseline="0" dirty="0" smtClean="0"/>
          </a:p>
        </p:txBody>
      </p:sp>
      <p:sp>
        <p:nvSpPr>
          <p:cNvPr id="4" name="Slide Number Placeholder 3"/>
          <p:cNvSpPr>
            <a:spLocks noGrp="1"/>
          </p:cNvSpPr>
          <p:nvPr>
            <p:ph type="sldNum" sz="quarter" idx="10"/>
          </p:nvPr>
        </p:nvSpPr>
        <p:spPr/>
        <p:txBody>
          <a:bodyPr/>
          <a:lstStyle/>
          <a:p>
            <a:fld id="{48D8899A-35E9-4BAC-B63B-3693D6BD38EA}" type="slidenum">
              <a:rPr lang="de-DE" smtClean="0"/>
              <a:t>5</a:t>
            </a:fld>
            <a:endParaRPr lang="de-DE"/>
          </a:p>
        </p:txBody>
      </p:sp>
    </p:spTree>
    <p:extLst>
      <p:ext uri="{BB962C8B-B14F-4D97-AF65-F5344CB8AC3E}">
        <p14:creationId xmlns:p14="http://schemas.microsoft.com/office/powerpoint/2010/main" val="874983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D8899A-35E9-4BAC-B63B-3693D6BD38EA}" type="slidenum">
              <a:rPr lang="de-DE" smtClean="0"/>
              <a:t>6</a:t>
            </a:fld>
            <a:endParaRPr lang="de-DE"/>
          </a:p>
        </p:txBody>
      </p:sp>
    </p:spTree>
    <p:extLst>
      <p:ext uri="{BB962C8B-B14F-4D97-AF65-F5344CB8AC3E}">
        <p14:creationId xmlns:p14="http://schemas.microsoft.com/office/powerpoint/2010/main" val="356384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eaLnBrk="1" fontAlgn="auto" latinLnBrk="0" hangingPunct="1">
              <a:lnSpc>
                <a:spcPct val="117999"/>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941879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17999"/>
              </a:lnSpc>
              <a:spcBef>
                <a:spcPts val="0"/>
              </a:spcBef>
              <a:spcAft>
                <a:spcPts val="0"/>
              </a:spcAft>
              <a:buClrTx/>
              <a:buSzTx/>
              <a:buFontTx/>
              <a:buNone/>
              <a:tabLst/>
              <a:defRPr/>
            </a:pPr>
            <a:endParaRPr lang="en-US" baseline="0" dirty="0" smtClean="0"/>
          </a:p>
        </p:txBody>
      </p:sp>
    </p:spTree>
    <p:extLst>
      <p:ext uri="{BB962C8B-B14F-4D97-AF65-F5344CB8AC3E}">
        <p14:creationId xmlns:p14="http://schemas.microsoft.com/office/powerpoint/2010/main" val="3511637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amp; Bullets">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a:t>
            </a:fld>
            <a:endParaRPr lang="it-IT" dirty="0"/>
          </a:p>
        </p:txBody>
      </p:sp>
    </p:spTree>
    <p:extLst>
      <p:ext uri="{BB962C8B-B14F-4D97-AF65-F5344CB8AC3E}">
        <p14:creationId xmlns:p14="http://schemas.microsoft.com/office/powerpoint/2010/main" val="3241124437"/>
      </p:ext>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Titelfolie">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a:t>
            </a:fld>
            <a:endParaRPr lang="it-IT" dirty="0"/>
          </a:p>
        </p:txBody>
      </p:sp>
    </p:spTree>
    <p:extLst>
      <p:ext uri="{BB962C8B-B14F-4D97-AF65-F5344CB8AC3E}">
        <p14:creationId xmlns:p14="http://schemas.microsoft.com/office/powerpoint/2010/main" val="2090430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a:t>
            </a:fld>
            <a:endParaRPr lang="it-IT" dirty="0"/>
          </a:p>
        </p:txBody>
      </p:sp>
    </p:spTree>
    <p:extLst>
      <p:ext uri="{BB962C8B-B14F-4D97-AF65-F5344CB8AC3E}">
        <p14:creationId xmlns:p14="http://schemas.microsoft.com/office/powerpoint/2010/main" val="624131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solidFill>
                <a:schemeClr val="tx1"/>
              </a:solidFill>
            </a:endParaRPr>
          </a:p>
        </p:txBody>
      </p:sp>
      <p:sp>
        <p:nvSpPr>
          <p:cNvPr id="5"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a:t>
            </a:fld>
            <a:endParaRPr lang="it-IT" dirty="0"/>
          </a:p>
        </p:txBody>
      </p:sp>
    </p:spTree>
    <p:extLst>
      <p:ext uri="{BB962C8B-B14F-4D97-AF65-F5344CB8AC3E}">
        <p14:creationId xmlns:p14="http://schemas.microsoft.com/office/powerpoint/2010/main" val="2623421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a:t>
            </a:fld>
            <a:endParaRPr lang="it-IT" dirty="0"/>
          </a:p>
        </p:txBody>
      </p:sp>
    </p:spTree>
    <p:extLst>
      <p:ext uri="{BB962C8B-B14F-4D97-AF65-F5344CB8AC3E}">
        <p14:creationId xmlns:p14="http://schemas.microsoft.com/office/powerpoint/2010/main" val="822899293"/>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527">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4.png"/><Relationship Id="rId7" Type="http://schemas.openxmlformats.org/officeDocument/2006/relationships/image" Target="../media/image8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60.png"/><Relationship Id="rId11"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110.png"/><Relationship Id="rId4" Type="http://schemas.openxmlformats.org/officeDocument/2006/relationships/image" Target="../media/image5.png"/><Relationship Id="rId9" Type="http://schemas.openxmlformats.org/officeDocument/2006/relationships/image" Target="../media/image100.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200.png"/><Relationship Id="rId7" Type="http://schemas.openxmlformats.org/officeDocument/2006/relationships/image" Target="../media/image9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8.png"/><Relationship Id="rId5" Type="http://schemas.openxmlformats.org/officeDocument/2006/relationships/image" Target="../media/image26.png"/><Relationship Id="rId10"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8.png"/><Relationship Id="rId7" Type="http://schemas.openxmlformats.org/officeDocument/2006/relationships/image" Target="../media/image111.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1.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4.png"/><Relationship Id="rId7" Type="http://schemas.openxmlformats.org/officeDocument/2006/relationships/image" Target="../media/image8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70.png"/><Relationship Id="rId11" Type="http://schemas.openxmlformats.org/officeDocument/2006/relationships/image" Target="../media/image13.png"/><Relationship Id="rId5" Type="http://schemas.openxmlformats.org/officeDocument/2006/relationships/image" Target="../media/image6.png"/><Relationship Id="rId10" Type="http://schemas.openxmlformats.org/officeDocument/2006/relationships/image" Target="../media/image110.png"/><Relationship Id="rId4" Type="http://schemas.openxmlformats.org/officeDocument/2006/relationships/image" Target="../media/image5.png"/><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1675" y="2714396"/>
            <a:ext cx="4422397" cy="1200329"/>
          </a:xfrm>
          <a:prstGeom prst="rect">
            <a:avLst/>
          </a:prstGeom>
          <a:noFill/>
        </p:spPr>
        <p:txBody>
          <a:bodyPr wrap="square" rtlCol="0">
            <a:spAutoFit/>
          </a:bodyPr>
          <a:lstStyle/>
          <a:p>
            <a:r>
              <a:rPr lang="en-US" sz="2400" dirty="0">
                <a:latin typeface="Century Gothic" panose="020B0502020202020204" pitchFamily="34" charset="0"/>
              </a:rPr>
              <a:t>Nicolò </a:t>
            </a:r>
            <a:r>
              <a:rPr lang="en-US" sz="2400" dirty="0" smtClean="0">
                <a:latin typeface="Century Gothic" panose="020B0502020202020204" pitchFamily="34" charset="0"/>
              </a:rPr>
              <a:t>Riva </a:t>
            </a:r>
            <a:r>
              <a:rPr lang="en-US" sz="2400" b="1" dirty="0" smtClean="0">
                <a:latin typeface="Century Gothic" panose="020B0502020202020204" pitchFamily="34" charset="0"/>
              </a:rPr>
              <a:t>(EPFL)</a:t>
            </a:r>
          </a:p>
          <a:p>
            <a:r>
              <a:rPr lang="en-US" sz="2400" dirty="0" smtClean="0">
                <a:latin typeface="Century Gothic" panose="020B0502020202020204" pitchFamily="34" charset="0"/>
              </a:rPr>
              <a:t>Francesco Grilli </a:t>
            </a:r>
            <a:r>
              <a:rPr lang="en-US" sz="2400" b="1" dirty="0" smtClean="0">
                <a:latin typeface="Century Gothic" panose="020B0502020202020204" pitchFamily="34" charset="0"/>
              </a:rPr>
              <a:t>(KIT)</a:t>
            </a:r>
            <a:endParaRPr lang="en-US" sz="2400" dirty="0" smtClean="0">
              <a:latin typeface="Century Gothic" panose="020B0502020202020204" pitchFamily="34" charset="0"/>
            </a:endParaRPr>
          </a:p>
          <a:p>
            <a:r>
              <a:rPr lang="en-US" sz="2400" dirty="0" smtClean="0">
                <a:latin typeface="Century Gothic" panose="020B0502020202020204" pitchFamily="34" charset="0"/>
              </a:rPr>
              <a:t>Bertrand Dutoit </a:t>
            </a:r>
            <a:r>
              <a:rPr lang="en-US" sz="2400" b="1" dirty="0">
                <a:latin typeface="Century Gothic" panose="020B0502020202020204" pitchFamily="34" charset="0"/>
              </a:rPr>
              <a:t>(EPFL)</a:t>
            </a:r>
          </a:p>
        </p:txBody>
      </p:sp>
      <p:sp>
        <p:nvSpPr>
          <p:cNvPr id="8" name="Rectangle 7"/>
          <p:cNvSpPr/>
          <p:nvPr/>
        </p:nvSpPr>
        <p:spPr>
          <a:xfrm>
            <a:off x="91655" y="176160"/>
            <a:ext cx="11882307" cy="1754326"/>
          </a:xfrm>
          <a:prstGeom prst="rect">
            <a:avLst/>
          </a:prstGeom>
        </p:spPr>
        <p:txBody>
          <a:bodyPr wrap="square">
            <a:spAutoFit/>
          </a:bodyPr>
          <a:lstStyle/>
          <a:p>
            <a:pPr>
              <a:lnSpc>
                <a:spcPct val="90000"/>
              </a:lnSpc>
            </a:pPr>
            <a:r>
              <a:rPr lang="en-US" altLang="de-DE" sz="4000" dirty="0">
                <a:latin typeface="+mj-lt"/>
              </a:rPr>
              <a:t>A stand-alone executable app to teach about </a:t>
            </a:r>
            <a:r>
              <a:rPr lang="en-US" altLang="de-DE" sz="4000" dirty="0" smtClean="0">
                <a:latin typeface="+mj-lt"/>
              </a:rPr>
              <a:t>superconductors </a:t>
            </a:r>
            <a:r>
              <a:rPr lang="en-US" altLang="de-DE" sz="4000" dirty="0">
                <a:latin typeface="+mj-lt"/>
              </a:rPr>
              <a:t>for power applications: </a:t>
            </a:r>
            <a:endParaRPr lang="en-US" altLang="de-DE" sz="4000" dirty="0" smtClean="0">
              <a:latin typeface="+mj-lt"/>
            </a:endParaRPr>
          </a:p>
          <a:p>
            <a:pPr>
              <a:lnSpc>
                <a:spcPct val="90000"/>
              </a:lnSpc>
            </a:pPr>
            <a:r>
              <a:rPr lang="en-US" altLang="de-DE" sz="4000" dirty="0" smtClean="0">
                <a:solidFill>
                  <a:srgbClr val="C00000"/>
                </a:solidFill>
                <a:latin typeface="+mj-lt"/>
              </a:rPr>
              <a:t>The </a:t>
            </a:r>
            <a:r>
              <a:rPr lang="en-US" altLang="de-DE" sz="4000" dirty="0">
                <a:solidFill>
                  <a:srgbClr val="C00000"/>
                </a:solidFill>
                <a:latin typeface="+mj-lt"/>
              </a:rPr>
              <a:t>Superconducting Fault Current Limiter</a:t>
            </a:r>
            <a:endParaRPr lang="en-US" altLang="de-DE" sz="2400" dirty="0" smtClean="0">
              <a:solidFill>
                <a:srgbClr val="C00000"/>
              </a:solidFill>
              <a:latin typeface="+mj-lt"/>
            </a:endParaRPr>
          </a:p>
        </p:txBody>
      </p:sp>
      <p:pic>
        <p:nvPicPr>
          <p:cNvPr id="1026" name="Picture 2" descr="Submit Your Paper or Poster for the COMSOL Conference 2020"/>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414136" y="5051246"/>
            <a:ext cx="2761188" cy="1126176"/>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18">
            <a:extLst>
              <a:ext uri="{FF2B5EF4-FFF2-40B4-BE49-F238E27FC236}">
                <a16:creationId xmlns:a16="http://schemas.microsoft.com/office/drawing/2014/main" id="{E602CB73-14F5-41DE-9572-752DC1763C3C}"/>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894072" y="5051246"/>
            <a:ext cx="2351560" cy="1147075"/>
          </a:xfrm>
          <a:prstGeom prst="rect">
            <a:avLst/>
          </a:prstGeom>
        </p:spPr>
      </p:pic>
      <p:pic>
        <p:nvPicPr>
          <p:cNvPr id="10" name="Picture 9"/>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856" y="5142195"/>
            <a:ext cx="2945712" cy="965179"/>
          </a:xfrm>
          <a:prstGeom prst="rect">
            <a:avLst/>
          </a:prstGeom>
        </p:spPr>
      </p:pic>
    </p:spTree>
    <p:extLst>
      <p:ext uri="{BB962C8B-B14F-4D97-AF65-F5344CB8AC3E}">
        <p14:creationId xmlns:p14="http://schemas.microsoft.com/office/powerpoint/2010/main" val="6275492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150125" y="81887"/>
            <a:ext cx="10986447" cy="646331"/>
          </a:xfrm>
          <a:prstGeom prst="rect">
            <a:avLst/>
          </a:prstGeom>
        </p:spPr>
        <p:txBody>
          <a:bodyPr wrap="square">
            <a:spAutoFit/>
          </a:bodyPr>
          <a:lstStyle/>
          <a:p>
            <a:pPr fontAlgn="base"/>
            <a:r>
              <a:rPr lang="en-US" sz="3600" b="1" dirty="0" smtClean="0">
                <a:latin typeface="+mj-lt"/>
              </a:rPr>
              <a:t>Test results</a:t>
            </a:r>
            <a:r>
              <a:rPr lang="en-US" sz="3600" dirty="0" smtClean="0">
                <a:latin typeface="+mj-lt"/>
              </a:rPr>
              <a:t>: Lower n-value of the power-law</a:t>
            </a:r>
          </a:p>
        </p:txBody>
      </p:sp>
      <p:sp>
        <p:nvSpPr>
          <p:cNvPr id="9" name="TextBox 8"/>
          <p:cNvSpPr txBox="1"/>
          <p:nvPr/>
        </p:nvSpPr>
        <p:spPr>
          <a:xfrm>
            <a:off x="7400680" y="3179271"/>
            <a:ext cx="45719" cy="460660"/>
          </a:xfrm>
          <a:prstGeom prst="rect">
            <a:avLst/>
          </a:prstGeom>
          <a:noFill/>
        </p:spPr>
        <p:txBody>
          <a:bodyPr wrap="square" lIns="0" tIns="0" rIns="0" bIns="0" rtlCol="0">
            <a:spAutoFit/>
          </a:bodyPr>
          <a:lstStyle/>
          <a:p>
            <a:endParaRPr lang="en-US" sz="2800" dirty="0"/>
          </a:p>
        </p:txBody>
      </p:sp>
      <mc:AlternateContent xmlns:mc="http://schemas.openxmlformats.org/markup-compatibility/2006" xmlns:a14="http://schemas.microsoft.com/office/drawing/2010/main">
        <mc:Choice Requires="a14">
          <p:sp>
            <p:nvSpPr>
              <p:cNvPr id="10" name="Rectangle 9"/>
              <p:cNvSpPr/>
              <p:nvPr/>
            </p:nvSpPr>
            <p:spPr>
              <a:xfrm>
                <a:off x="3501957" y="1491984"/>
                <a:ext cx="3825440" cy="56387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m:rPr>
                              <m:brk m:alnAt="7"/>
                            </m:rPr>
                            <a:rPr lang="en-US" sz="2800" i="1">
                              <a:latin typeface="Cambria Math" panose="02040503050406030204" pitchFamily="18" charset="0"/>
                            </a:rPr>
                            <m:t>𝑉</m:t>
                          </m:r>
                        </m:e>
                        <m:sub>
                          <m:r>
                            <m:rPr>
                              <m:sty m:val="p"/>
                            </m:rPr>
                            <a:rPr lang="en-US" sz="2800">
                              <a:latin typeface="Cambria Math" panose="02040503050406030204" pitchFamily="18" charset="0"/>
                            </a:rPr>
                            <m:t>grid</m:t>
                          </m:r>
                        </m:sub>
                      </m:sSub>
                      <m:r>
                        <m:rPr>
                          <m:aln/>
                        </m:rPr>
                        <a:rPr lang="en-US" sz="2800" b="0" i="1" smtClean="0">
                          <a:latin typeface="Cambria Math" panose="02040503050406030204" pitchFamily="18" charset="0"/>
                        </a:rPr>
                        <m:t>=</m:t>
                      </m:r>
                      <m:r>
                        <m:rPr>
                          <m:brk m:alnAt="7"/>
                        </m:rPr>
                        <a:rPr lang="en-US" sz="2800" i="1">
                          <a:latin typeface="Cambria Math" panose="02040503050406030204" pitchFamily="18" charset="0"/>
                        </a:rPr>
                        <m:t>1</m:t>
                      </m:r>
                      <m:r>
                        <a:rPr lang="en-US" sz="2800" i="1">
                          <a:latin typeface="Cambria Math" panose="02040503050406030204" pitchFamily="18" charset="0"/>
                        </a:rPr>
                        <m:t>2 </m:t>
                      </m:r>
                      <m:r>
                        <m:rPr>
                          <m:sty m:val="p"/>
                          <m:brk m:alnAt="7"/>
                        </m:rPr>
                        <a:rPr lang="en-US" sz="2800">
                          <a:latin typeface="Cambria Math" panose="02040503050406030204" pitchFamily="18" charset="0"/>
                        </a:rPr>
                        <m:t>k</m:t>
                      </m:r>
                      <m:r>
                        <m:rPr>
                          <m:sty m:val="p"/>
                        </m:rPr>
                        <a:rPr lang="en-US" sz="2800">
                          <a:latin typeface="Cambria Math" panose="02040503050406030204" pitchFamily="18" charset="0"/>
                        </a:rPr>
                        <m:t>V</m:t>
                      </m:r>
                    </m:oMath>
                  </m:oMathPara>
                </a14:m>
                <a:endParaRPr lang="en-US" sz="2800" dirty="0"/>
              </a:p>
            </p:txBody>
          </p:sp>
        </mc:Choice>
        <mc:Fallback xmlns="">
          <p:sp>
            <p:nvSpPr>
              <p:cNvPr id="10" name="Rectangle 9"/>
              <p:cNvSpPr>
                <a:spLocks noRot="1" noChangeAspect="1" noMove="1" noResize="1" noEditPoints="1" noAdjustHandles="1" noChangeArrowheads="1" noChangeShapeType="1" noTextEdit="1"/>
              </p:cNvSpPr>
              <p:nvPr/>
            </p:nvSpPr>
            <p:spPr>
              <a:xfrm>
                <a:off x="3501957" y="1491984"/>
                <a:ext cx="3825440" cy="56387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3654895" y="1949487"/>
                <a:ext cx="3560805"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𝐼</m:t>
                          </m:r>
                        </m:e>
                        <m:sub>
                          <m:r>
                            <m:rPr>
                              <m:sty m:val="p"/>
                            </m:rPr>
                            <a:rPr lang="en-US" sz="2800">
                              <a:latin typeface="Cambria Math" panose="02040503050406030204" pitchFamily="18" charset="0"/>
                            </a:rPr>
                            <m:t>nom</m:t>
                          </m:r>
                        </m:sub>
                      </m:sSub>
                      <m:r>
                        <m:rPr>
                          <m:aln/>
                        </m:rPr>
                        <a:rPr lang="en-US" sz="2800" b="0" i="1" smtClean="0">
                          <a:latin typeface="Cambria Math" panose="02040503050406030204" pitchFamily="18" charset="0"/>
                        </a:rPr>
                        <m:t>=</m:t>
                      </m:r>
                      <m:r>
                        <a:rPr lang="en-US" sz="2800" i="1">
                          <a:latin typeface="Cambria Math" panose="02040503050406030204" pitchFamily="18" charset="0"/>
                        </a:rPr>
                        <m:t>500 </m:t>
                      </m:r>
                      <m:r>
                        <m:rPr>
                          <m:sty m:val="p"/>
                        </m:rPr>
                        <a:rPr lang="en-US" sz="2800">
                          <a:latin typeface="Cambria Math" panose="02040503050406030204" pitchFamily="18" charset="0"/>
                        </a:rPr>
                        <m:t>A</m:t>
                      </m:r>
                    </m:oMath>
                  </m:oMathPara>
                </a14:m>
                <a:endParaRPr lang="en-US" sz="2800" dirty="0"/>
              </a:p>
            </p:txBody>
          </p:sp>
        </mc:Choice>
        <mc:Fallback xmlns="">
          <p:sp>
            <p:nvSpPr>
              <p:cNvPr id="11" name="Rectangle 10"/>
              <p:cNvSpPr>
                <a:spLocks noRot="1" noChangeAspect="1" noMove="1" noResize="1" noEditPoints="1" noAdjustHandles="1" noChangeArrowheads="1" noChangeShapeType="1" noTextEdit="1"/>
              </p:cNvSpPr>
              <p:nvPr/>
            </p:nvSpPr>
            <p:spPr>
              <a:xfrm>
                <a:off x="3654895" y="1949487"/>
                <a:ext cx="3560805"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3938277" y="2406990"/>
                <a:ext cx="2222181"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sz="2800" smtClean="0">
                          <a:solidFill>
                            <a:schemeClr val="tx1"/>
                          </a:solidFill>
                          <a:latin typeface="Cambria Math" panose="02040503050406030204" pitchFamily="18" charset="0"/>
                        </a:rPr>
                        <m:t>Ratio</m:t>
                      </m:r>
                      <m:r>
                        <m:rPr>
                          <m:aln/>
                        </m:rPr>
                        <a:rPr lang="en-US" sz="2800">
                          <a:solidFill>
                            <a:schemeClr val="tx1"/>
                          </a:solidFill>
                          <a:latin typeface="Cambria Math" panose="02040503050406030204" pitchFamily="18" charset="0"/>
                        </a:rPr>
                        <m:t>=</m:t>
                      </m:r>
                      <m:r>
                        <a:rPr lang="en-US" sz="2800" b="0" i="0" smtClean="0">
                          <a:solidFill>
                            <a:schemeClr val="tx1"/>
                          </a:solidFill>
                          <a:latin typeface="Cambria Math" panose="02040503050406030204" pitchFamily="18" charset="0"/>
                        </a:rPr>
                        <m:t>4</m:t>
                      </m:r>
                    </m:oMath>
                  </m:oMathPara>
                </a14:m>
                <a:endParaRPr lang="en-US" sz="2800" dirty="0">
                  <a:solidFill>
                    <a:schemeClr val="tx1"/>
                  </a:solidFill>
                </a:endParaRPr>
              </a:p>
            </p:txBody>
          </p:sp>
        </mc:Choice>
        <mc:Fallback xmlns="">
          <p:sp>
            <p:nvSpPr>
              <p:cNvPr id="12" name="Rectangle 11"/>
              <p:cNvSpPr>
                <a:spLocks noRot="1" noChangeAspect="1" noMove="1" noResize="1" noEditPoints="1" noAdjustHandles="1" noChangeArrowheads="1" noChangeShapeType="1" noTextEdit="1"/>
              </p:cNvSpPr>
              <p:nvPr/>
            </p:nvSpPr>
            <p:spPr>
              <a:xfrm>
                <a:off x="3938277" y="2406990"/>
                <a:ext cx="2222181"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4342613" y="2870037"/>
                <a:ext cx="187959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solidFill>
                                <a:srgbClr val="C00000"/>
                              </a:solidFill>
                              <a:latin typeface="Cambria Math" panose="02040503050406030204" pitchFamily="18" charset="0"/>
                            </a:rPr>
                          </m:ctrlPr>
                        </m:sSubPr>
                        <m:e>
                          <m:r>
                            <a:rPr lang="en-US" sz="2800" i="1">
                              <a:solidFill>
                                <a:srgbClr val="C00000"/>
                              </a:solidFill>
                              <a:latin typeface="Cambria Math" panose="02040503050406030204" pitchFamily="18" charset="0"/>
                            </a:rPr>
                            <m:t>𝑛</m:t>
                          </m:r>
                        </m:e>
                        <m:sub>
                          <m:r>
                            <a:rPr lang="en-US" sz="2800">
                              <a:solidFill>
                                <a:srgbClr val="C00000"/>
                              </a:solidFill>
                              <a:latin typeface="Cambria Math" panose="02040503050406030204" pitchFamily="18" charset="0"/>
                            </a:rPr>
                            <m:t>0</m:t>
                          </m:r>
                        </m:sub>
                      </m:sSub>
                      <m:r>
                        <a:rPr lang="en-US" sz="2800" b="0" i="1" smtClean="0">
                          <a:solidFill>
                            <a:srgbClr val="C00000"/>
                          </a:solidFill>
                          <a:latin typeface="Cambria Math" panose="02040503050406030204" pitchFamily="18" charset="0"/>
                        </a:rPr>
                        <m:t>=5</m:t>
                      </m:r>
                    </m:oMath>
                  </m:oMathPara>
                </a14:m>
                <a:endParaRPr lang="en-US" sz="2800" dirty="0">
                  <a:solidFill>
                    <a:srgbClr val="C00000"/>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4342613" y="2870037"/>
                <a:ext cx="1879597" cy="52322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3701319" y="3333084"/>
                <a:ext cx="314711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h</m:t>
                          </m:r>
                        </m:e>
                        <m:sub>
                          <m:r>
                            <m:rPr>
                              <m:sty m:val="p"/>
                            </m:rPr>
                            <a:rPr lang="en-US" sz="2800">
                              <a:latin typeface="Cambria Math" panose="02040503050406030204" pitchFamily="18" charset="0"/>
                            </a:rPr>
                            <m:t>silver</m:t>
                          </m:r>
                        </m:sub>
                      </m:sSub>
                      <m:r>
                        <a:rPr lang="en-US" sz="2800" b="0" i="1" smtClean="0">
                          <a:latin typeface="Cambria Math" panose="02040503050406030204" pitchFamily="18" charset="0"/>
                        </a:rPr>
                        <m:t>=</m:t>
                      </m:r>
                      <m:r>
                        <a:rPr lang="en-US" sz="2800" i="1">
                          <a:latin typeface="Cambria Math" panose="02040503050406030204" pitchFamily="18" charset="0"/>
                        </a:rPr>
                        <m:t>2 </m:t>
                      </m:r>
                      <m:r>
                        <a:rPr lang="en-CH" sz="2800" i="1">
                          <a:latin typeface="Cambria Math" panose="02040503050406030204" pitchFamily="18" charset="0"/>
                          <a:ea typeface="Cambria Math" panose="02040503050406030204" pitchFamily="18" charset="0"/>
                        </a:rPr>
                        <m:t>𝜇</m:t>
                      </m:r>
                      <m:r>
                        <a:rPr lang="en-US" sz="2800" i="1">
                          <a:latin typeface="Cambria Math" panose="02040503050406030204" pitchFamily="18" charset="0"/>
                          <a:ea typeface="Cambria Math" panose="02040503050406030204" pitchFamily="18" charset="0"/>
                        </a:rPr>
                        <m:t>𝑚</m:t>
                      </m:r>
                    </m:oMath>
                  </m:oMathPara>
                </a14:m>
                <a:endParaRPr lang="en-US" sz="2800" dirty="0"/>
              </a:p>
            </p:txBody>
          </p:sp>
        </mc:Choice>
        <mc:Fallback xmlns="">
          <p:sp>
            <p:nvSpPr>
              <p:cNvPr id="14" name="Rectangle 13"/>
              <p:cNvSpPr>
                <a:spLocks noRot="1" noChangeAspect="1" noMove="1" noResize="1" noEditPoints="1" noAdjustHandles="1" noChangeArrowheads="1" noChangeShapeType="1" noTextEdit="1"/>
              </p:cNvSpPr>
              <p:nvPr/>
            </p:nvSpPr>
            <p:spPr>
              <a:xfrm>
                <a:off x="3701319" y="3333084"/>
                <a:ext cx="3147117" cy="52322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3275890" y="3856304"/>
                <a:ext cx="4507346"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h</m:t>
                          </m:r>
                        </m:e>
                        <m:sub>
                          <m:r>
                            <m:rPr>
                              <m:sty m:val="p"/>
                            </m:rPr>
                            <a:rPr lang="en-US" sz="2800">
                              <a:latin typeface="Cambria Math" panose="02040503050406030204" pitchFamily="18" charset="0"/>
                            </a:rPr>
                            <m:t>Hast</m:t>
                          </m:r>
                        </m:sub>
                      </m:sSub>
                      <m:r>
                        <a:rPr lang="en-US" sz="2800" b="0" i="1" smtClean="0">
                          <a:latin typeface="Cambria Math" panose="02040503050406030204" pitchFamily="18" charset="0"/>
                        </a:rPr>
                        <m:t>=5</m:t>
                      </m:r>
                      <m:r>
                        <a:rPr lang="en-US" sz="2800" i="1">
                          <a:latin typeface="Cambria Math" panose="02040503050406030204" pitchFamily="18" charset="0"/>
                        </a:rPr>
                        <m:t>0 </m:t>
                      </m:r>
                      <m:r>
                        <a:rPr lang="en-CH" sz="2800" i="1">
                          <a:latin typeface="Cambria Math" panose="02040503050406030204" pitchFamily="18" charset="0"/>
                          <a:ea typeface="Cambria Math" panose="02040503050406030204" pitchFamily="18" charset="0"/>
                        </a:rPr>
                        <m:t>𝜇</m:t>
                      </m:r>
                      <m:r>
                        <a:rPr lang="en-US" sz="2800" i="1">
                          <a:latin typeface="Cambria Math" panose="02040503050406030204" pitchFamily="18" charset="0"/>
                          <a:ea typeface="Cambria Math" panose="02040503050406030204" pitchFamily="18" charset="0"/>
                        </a:rPr>
                        <m:t>𝑚</m:t>
                      </m:r>
                    </m:oMath>
                  </m:oMathPara>
                </a14:m>
                <a:endParaRPr lang="en-US" sz="2800" dirty="0"/>
              </a:p>
            </p:txBody>
          </p:sp>
        </mc:Choice>
        <mc:Fallback xmlns="">
          <p:sp>
            <p:nvSpPr>
              <p:cNvPr id="15" name="Rectangle 14"/>
              <p:cNvSpPr>
                <a:spLocks noRot="1" noChangeAspect="1" noMove="1" noResize="1" noEditPoints="1" noAdjustHandles="1" noChangeArrowheads="1" noChangeShapeType="1" noTextEdit="1"/>
              </p:cNvSpPr>
              <p:nvPr/>
            </p:nvSpPr>
            <p:spPr>
              <a:xfrm>
                <a:off x="3275890" y="3856304"/>
                <a:ext cx="4507346" cy="523220"/>
              </a:xfrm>
              <a:prstGeom prst="rect">
                <a:avLst/>
              </a:prstGeom>
              <a:blipFill>
                <a:blip r:embed="rId8"/>
                <a:stretch>
                  <a:fillRect/>
                </a:stretch>
              </a:blipFill>
            </p:spPr>
            <p:txBody>
              <a:bodyPr/>
              <a:lstStyle/>
              <a:p>
                <a:r>
                  <a:rPr lang="en-US">
                    <a:noFill/>
                  </a:rPr>
                  <a:t> </a:t>
                </a:r>
              </a:p>
            </p:txBody>
          </p:sp>
        </mc:Fallback>
      </mc:AlternateContent>
      <p:cxnSp>
        <p:nvCxnSpPr>
          <p:cNvPr id="16" name="Straight Arrow Connector 15"/>
          <p:cNvCxnSpPr/>
          <p:nvPr/>
        </p:nvCxnSpPr>
        <p:spPr>
          <a:xfrm>
            <a:off x="6990512" y="2211097"/>
            <a:ext cx="338336" cy="66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Rectangle 16"/>
              <p:cNvSpPr/>
              <p:nvPr/>
            </p:nvSpPr>
            <p:spPr>
              <a:xfrm>
                <a:off x="7071624" y="1850205"/>
                <a:ext cx="3560805"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𝐼</m:t>
                          </m:r>
                        </m:e>
                        <m:sub>
                          <m:r>
                            <m:rPr>
                              <m:sty m:val="p"/>
                            </m:rPr>
                            <a:rPr lang="en-US" sz="2800" b="0" i="0" smtClean="0">
                              <a:latin typeface="Cambria Math" panose="02040503050406030204" pitchFamily="18" charset="0"/>
                            </a:rPr>
                            <m:t>c</m:t>
                          </m:r>
                        </m:sub>
                      </m:sSub>
                      <m:r>
                        <m:rPr>
                          <m:aln/>
                        </m:rPr>
                        <a:rPr lang="en-US" sz="2800" b="0" i="1" smtClean="0">
                          <a:latin typeface="Cambria Math" panose="02040503050406030204" pitchFamily="18" charset="0"/>
                        </a:rPr>
                        <m:t>=</m:t>
                      </m:r>
                      <m:r>
                        <a:rPr lang="en-US" sz="2800" b="0" i="1" smtClean="0">
                          <a:latin typeface="Cambria Math" panose="02040503050406030204" pitchFamily="18" charset="0"/>
                        </a:rPr>
                        <m:t>6</m:t>
                      </m:r>
                      <m:r>
                        <a:rPr lang="en-US" sz="2800" i="1">
                          <a:latin typeface="Cambria Math" panose="02040503050406030204" pitchFamily="18" charset="0"/>
                        </a:rPr>
                        <m:t>00 </m:t>
                      </m:r>
                      <m:r>
                        <m:rPr>
                          <m:sty m:val="p"/>
                        </m:rPr>
                        <a:rPr lang="en-US" sz="2800">
                          <a:latin typeface="Cambria Math" panose="02040503050406030204" pitchFamily="18" charset="0"/>
                        </a:rPr>
                        <m:t>A</m:t>
                      </m:r>
                    </m:oMath>
                  </m:oMathPara>
                </a14:m>
                <a:endParaRPr lang="en-US" sz="2800" dirty="0"/>
              </a:p>
            </p:txBody>
          </p:sp>
        </mc:Choice>
        <mc:Fallback xmlns="">
          <p:sp>
            <p:nvSpPr>
              <p:cNvPr id="17" name="Rectangle 16"/>
              <p:cNvSpPr>
                <a:spLocks noRot="1" noChangeAspect="1" noMove="1" noResize="1" noEditPoints="1" noAdjustHandles="1" noChangeArrowheads="1" noChangeShapeType="1" noTextEdit="1"/>
              </p:cNvSpPr>
              <p:nvPr/>
            </p:nvSpPr>
            <p:spPr>
              <a:xfrm>
                <a:off x="7071624" y="1850205"/>
                <a:ext cx="3560805" cy="523220"/>
              </a:xfrm>
              <a:prstGeom prst="rect">
                <a:avLst/>
              </a:prstGeom>
              <a:blipFill>
                <a:blip r:embed="rId9"/>
                <a:stretch>
                  <a:fillRect/>
                </a:stretch>
              </a:blipFill>
            </p:spPr>
            <p:txBody>
              <a:bodyPr/>
              <a:lstStyle/>
              <a:p>
                <a:r>
                  <a:rPr lang="en-US">
                    <a:noFill/>
                  </a:rPr>
                  <a:t> </a:t>
                </a:r>
              </a:p>
            </p:txBody>
          </p:sp>
        </mc:Fallback>
      </mc:AlternateContent>
      <p:cxnSp>
        <p:nvCxnSpPr>
          <p:cNvPr id="18" name="Straight Arrow Connector 17"/>
          <p:cNvCxnSpPr/>
          <p:nvPr/>
        </p:nvCxnSpPr>
        <p:spPr>
          <a:xfrm>
            <a:off x="6990512" y="1733114"/>
            <a:ext cx="338336" cy="66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Rectangle 18"/>
              <p:cNvSpPr/>
              <p:nvPr/>
            </p:nvSpPr>
            <p:spPr>
              <a:xfrm>
                <a:off x="6959927" y="1405787"/>
                <a:ext cx="3560805" cy="5615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b="0" i="1" smtClean="0">
                              <a:latin typeface="Cambria Math" panose="02040503050406030204" pitchFamily="18" charset="0"/>
                            </a:rPr>
                            <m:t>𝐸</m:t>
                          </m:r>
                        </m:e>
                        <m:sub>
                          <m:r>
                            <m:rPr>
                              <m:sty m:val="p"/>
                            </m:rPr>
                            <a:rPr lang="en-US" sz="2800" b="0" i="0" smtClean="0">
                              <a:latin typeface="Cambria Math" panose="02040503050406030204" pitchFamily="18" charset="0"/>
                            </a:rPr>
                            <m:t>app</m:t>
                          </m:r>
                        </m:sub>
                      </m:sSub>
                      <m:r>
                        <m:rPr>
                          <m:aln/>
                        </m:rPr>
                        <a:rPr lang="en-US" sz="2800" b="0" i="1" smtClean="0">
                          <a:latin typeface="Cambria Math" panose="02040503050406030204" pitchFamily="18" charset="0"/>
                        </a:rPr>
                        <m:t>=</m:t>
                      </m:r>
                      <m:r>
                        <a:rPr lang="en-US" sz="2800" b="0" i="1" smtClean="0">
                          <a:latin typeface="Cambria Math" panose="02040503050406030204" pitchFamily="18" charset="0"/>
                        </a:rPr>
                        <m:t>60</m:t>
                      </m:r>
                      <m:r>
                        <a:rPr lang="en-US" sz="2800" i="1">
                          <a:latin typeface="Cambria Math" panose="02040503050406030204" pitchFamily="18" charset="0"/>
                        </a:rPr>
                        <m:t> </m:t>
                      </m:r>
                      <m:r>
                        <m:rPr>
                          <m:sty m:val="p"/>
                        </m:rPr>
                        <a:rPr lang="en-US" sz="2800" b="0" i="0" smtClean="0">
                          <a:latin typeface="Cambria Math" panose="02040503050406030204" pitchFamily="18" charset="0"/>
                        </a:rPr>
                        <m:t>V</m:t>
                      </m:r>
                      <m:r>
                        <a:rPr lang="en-US" sz="2800" b="0" i="0" smtClean="0">
                          <a:latin typeface="Cambria Math" panose="02040503050406030204" pitchFamily="18" charset="0"/>
                        </a:rPr>
                        <m:t>/</m:t>
                      </m:r>
                      <m:r>
                        <m:rPr>
                          <m:sty m:val="p"/>
                        </m:rPr>
                        <a:rPr lang="en-US" sz="2800" b="0" i="0" smtClean="0">
                          <a:latin typeface="Cambria Math" panose="02040503050406030204" pitchFamily="18" charset="0"/>
                        </a:rPr>
                        <m:t>m</m:t>
                      </m:r>
                    </m:oMath>
                  </m:oMathPara>
                </a14:m>
                <a:endParaRPr lang="en-US" sz="2800" dirty="0"/>
              </a:p>
            </p:txBody>
          </p:sp>
        </mc:Choice>
        <mc:Fallback xmlns="">
          <p:sp>
            <p:nvSpPr>
              <p:cNvPr id="19" name="Rectangle 18"/>
              <p:cNvSpPr>
                <a:spLocks noRot="1" noChangeAspect="1" noMove="1" noResize="1" noEditPoints="1" noAdjustHandles="1" noChangeArrowheads="1" noChangeShapeType="1" noTextEdit="1"/>
              </p:cNvSpPr>
              <p:nvPr/>
            </p:nvSpPr>
            <p:spPr>
              <a:xfrm>
                <a:off x="6959927" y="1405787"/>
                <a:ext cx="3560805" cy="561564"/>
              </a:xfrm>
              <a:prstGeom prst="rect">
                <a:avLst/>
              </a:prstGeom>
              <a:blipFill>
                <a:blip r:embed="rId10"/>
                <a:stretch>
                  <a:fillRect/>
                </a:stretch>
              </a:blipFill>
            </p:spPr>
            <p:txBody>
              <a:bodyPr/>
              <a:lstStyle/>
              <a:p>
                <a:r>
                  <a:rPr lang="en-US">
                    <a:noFill/>
                  </a:rPr>
                  <a:t> </a:t>
                </a:r>
              </a:p>
            </p:txBody>
          </p:sp>
        </mc:Fallback>
      </mc:AlternateContent>
      <p:sp>
        <p:nvSpPr>
          <p:cNvPr id="20" name="Rectangle 19"/>
          <p:cNvSpPr/>
          <p:nvPr/>
        </p:nvSpPr>
        <p:spPr>
          <a:xfrm>
            <a:off x="3654895" y="5501511"/>
            <a:ext cx="5601410" cy="830997"/>
          </a:xfrm>
          <a:prstGeom prst="rect">
            <a:avLst/>
          </a:prstGeom>
        </p:spPr>
        <p:txBody>
          <a:bodyPr wrap="square">
            <a:spAutoFit/>
          </a:bodyPr>
          <a:lstStyle/>
          <a:p>
            <a:r>
              <a:rPr lang="en-US" sz="2400" dirty="0" smtClean="0"/>
              <a:t>How important is a sharp transition of the resistivity characteristic?</a:t>
            </a:r>
            <a:endParaRPr lang="en-US" sz="2400" dirty="0"/>
          </a:p>
        </p:txBody>
      </p:sp>
      <p:cxnSp>
        <p:nvCxnSpPr>
          <p:cNvPr id="21" name="Straight Arrow Connector 20"/>
          <p:cNvCxnSpPr/>
          <p:nvPr/>
        </p:nvCxnSpPr>
        <p:spPr>
          <a:xfrm>
            <a:off x="7021994" y="2744075"/>
            <a:ext cx="338336" cy="66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Rectangle 21"/>
              <p:cNvSpPr/>
              <p:nvPr/>
            </p:nvSpPr>
            <p:spPr>
              <a:xfrm>
                <a:off x="6875735" y="2394696"/>
                <a:ext cx="3560805" cy="5615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𝐼</m:t>
                          </m:r>
                        </m:e>
                        <m:sub>
                          <m:r>
                            <m:rPr>
                              <m:sty m:val="p"/>
                            </m:rPr>
                            <a:rPr lang="en-US" sz="2800" b="0" i="0" smtClean="0">
                              <a:solidFill>
                                <a:schemeClr val="tx1"/>
                              </a:solidFill>
                              <a:latin typeface="Cambria Math" panose="02040503050406030204" pitchFamily="18" charset="0"/>
                            </a:rPr>
                            <m:t>prosp</m:t>
                          </m:r>
                        </m:sub>
                      </m:sSub>
                      <m:r>
                        <m:rPr>
                          <m:aln/>
                        </m:rPr>
                        <a:rPr lang="en-US" sz="2800" b="0" i="1" smtClean="0">
                          <a:solidFill>
                            <a:schemeClr val="tx1"/>
                          </a:solidFill>
                          <a:latin typeface="Cambria Math" panose="02040503050406030204" pitchFamily="18" charset="0"/>
                        </a:rPr>
                        <m:t>=</m:t>
                      </m:r>
                      <m:r>
                        <a:rPr lang="en-US" sz="2800" b="0" i="1" smtClean="0">
                          <a:solidFill>
                            <a:schemeClr val="tx1"/>
                          </a:solidFill>
                          <a:latin typeface="Cambria Math" panose="02040503050406030204" pitchFamily="18" charset="0"/>
                        </a:rPr>
                        <m:t>20</m:t>
                      </m:r>
                      <m:r>
                        <a:rPr lang="en-US" sz="2800" i="1">
                          <a:solidFill>
                            <a:schemeClr val="tx1"/>
                          </a:solidFill>
                          <a:latin typeface="Cambria Math" panose="02040503050406030204" pitchFamily="18" charset="0"/>
                        </a:rPr>
                        <m:t>00 </m:t>
                      </m:r>
                      <m:r>
                        <m:rPr>
                          <m:sty m:val="p"/>
                        </m:rPr>
                        <a:rPr lang="en-US" sz="2800">
                          <a:solidFill>
                            <a:schemeClr val="tx1"/>
                          </a:solidFill>
                          <a:latin typeface="Cambria Math" panose="02040503050406030204" pitchFamily="18" charset="0"/>
                        </a:rPr>
                        <m:t>A</m:t>
                      </m:r>
                    </m:oMath>
                  </m:oMathPara>
                </a14:m>
                <a:endParaRPr lang="en-US" sz="2800" dirty="0">
                  <a:solidFill>
                    <a:schemeClr val="tx1"/>
                  </a:solidFill>
                </a:endParaRPr>
              </a:p>
            </p:txBody>
          </p:sp>
        </mc:Choice>
        <mc:Fallback xmlns="">
          <p:sp>
            <p:nvSpPr>
              <p:cNvPr id="22" name="Rectangle 21"/>
              <p:cNvSpPr>
                <a:spLocks noRot="1" noChangeAspect="1" noMove="1" noResize="1" noEditPoints="1" noAdjustHandles="1" noChangeArrowheads="1" noChangeShapeType="1" noTextEdit="1"/>
              </p:cNvSpPr>
              <p:nvPr/>
            </p:nvSpPr>
            <p:spPr>
              <a:xfrm>
                <a:off x="6875735" y="2394696"/>
                <a:ext cx="3560805" cy="561564"/>
              </a:xfrm>
              <a:prstGeom prst="rect">
                <a:avLst/>
              </a:prstGeom>
              <a:blipFill>
                <a:blip r:embed="rId11"/>
                <a:stretch>
                  <a:fillRect/>
                </a:stretch>
              </a:blipFill>
            </p:spPr>
            <p:txBody>
              <a:bodyPr/>
              <a:lstStyle/>
              <a:p>
                <a:r>
                  <a:rPr lang="en-US">
                    <a:noFill/>
                  </a:rPr>
                  <a:t> </a:t>
                </a:r>
              </a:p>
            </p:txBody>
          </p:sp>
        </mc:Fallback>
      </mc:AlternateContent>
      <p:sp>
        <p:nvSpPr>
          <p:cNvPr id="23" name="Rectangle 22"/>
          <p:cNvSpPr/>
          <p:nvPr/>
        </p:nvSpPr>
        <p:spPr>
          <a:xfrm>
            <a:off x="4543179" y="2911583"/>
            <a:ext cx="1666908" cy="454530"/>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368638" y="2451483"/>
            <a:ext cx="2546469" cy="521563"/>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9</a:t>
            </a:fld>
            <a:endParaRPr lang="it-IT" dirty="0"/>
          </a:p>
        </p:txBody>
      </p:sp>
    </p:spTree>
    <p:extLst>
      <p:ext uri="{BB962C8B-B14F-4D97-AF65-F5344CB8AC3E}">
        <p14:creationId xmlns:p14="http://schemas.microsoft.com/office/powerpoint/2010/main" val="2752285247"/>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0125" y="81887"/>
            <a:ext cx="10986447" cy="646331"/>
          </a:xfrm>
          <a:prstGeom prst="rect">
            <a:avLst/>
          </a:prstGeom>
        </p:spPr>
        <p:txBody>
          <a:bodyPr wrap="square">
            <a:spAutoFit/>
          </a:bodyPr>
          <a:lstStyle/>
          <a:p>
            <a:pPr fontAlgn="base"/>
            <a:r>
              <a:rPr lang="en-US" sz="3600" b="1" dirty="0" smtClean="0">
                <a:latin typeface="+mj-lt"/>
              </a:rPr>
              <a:t>Test results</a:t>
            </a:r>
            <a:r>
              <a:rPr lang="en-US" sz="3600" dirty="0" smtClean="0">
                <a:latin typeface="+mj-lt"/>
              </a:rPr>
              <a:t>: Lower n-value of the power-law</a:t>
            </a:r>
          </a:p>
        </p:txBody>
      </p:sp>
      <p:sp>
        <p:nvSpPr>
          <p:cNvPr id="8" name="Rectangle 7"/>
          <p:cNvSpPr/>
          <p:nvPr/>
        </p:nvSpPr>
        <p:spPr>
          <a:xfrm>
            <a:off x="2458889" y="5897901"/>
            <a:ext cx="6777745" cy="461665"/>
          </a:xfrm>
          <a:prstGeom prst="rect">
            <a:avLst/>
          </a:prstGeom>
        </p:spPr>
        <p:txBody>
          <a:bodyPr wrap="square">
            <a:spAutoFit/>
          </a:bodyPr>
          <a:lstStyle/>
          <a:p>
            <a:r>
              <a:rPr lang="en-US" sz="2400" dirty="0" smtClean="0"/>
              <a:t>With </a:t>
            </a:r>
            <a:r>
              <a:rPr lang="en-US" sz="2400" dirty="0"/>
              <a:t>a low n0, there </a:t>
            </a:r>
            <a:r>
              <a:rPr lang="en-US" sz="2400" dirty="0" smtClean="0"/>
              <a:t>is no </a:t>
            </a:r>
            <a:r>
              <a:rPr lang="en-US" sz="2400" dirty="0"/>
              <a:t>current limitation!</a:t>
            </a:r>
          </a:p>
        </p:txBody>
      </p:sp>
      <p:pic>
        <p:nvPicPr>
          <p:cNvPr id="7" name="Picture 6"/>
          <p:cNvPicPr>
            <a:picLocks noChangeAspect="1"/>
          </p:cNvPicPr>
          <p:nvPr/>
        </p:nvPicPr>
        <p:blipFill>
          <a:blip r:embed="rId3"/>
          <a:stretch>
            <a:fillRect/>
          </a:stretch>
        </p:blipFill>
        <p:spPr>
          <a:xfrm>
            <a:off x="0" y="806529"/>
            <a:ext cx="6873870" cy="4626441"/>
          </a:xfrm>
          <a:prstGeom prst="rect">
            <a:avLst/>
          </a:prstGeom>
        </p:spPr>
      </p:pic>
      <p:pic>
        <p:nvPicPr>
          <p:cNvPr id="9" name="Picture 8"/>
          <p:cNvPicPr>
            <a:picLocks noChangeAspect="1"/>
          </p:cNvPicPr>
          <p:nvPr/>
        </p:nvPicPr>
        <p:blipFill>
          <a:blip r:embed="rId4"/>
          <a:stretch>
            <a:fillRect/>
          </a:stretch>
        </p:blipFill>
        <p:spPr>
          <a:xfrm>
            <a:off x="7029582" y="682366"/>
            <a:ext cx="5072543" cy="4054228"/>
          </a:xfrm>
          <a:prstGeom prst="rect">
            <a:avLst/>
          </a:prstGeom>
        </p:spPr>
      </p:pic>
      <p:sp>
        <p:nvSpPr>
          <p:cNvPr id="6"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10</a:t>
            </a:fld>
            <a:endParaRPr lang="it-IT" dirty="0"/>
          </a:p>
        </p:txBody>
      </p:sp>
    </p:spTree>
    <p:extLst>
      <p:ext uri="{BB962C8B-B14F-4D97-AF65-F5344CB8AC3E}">
        <p14:creationId xmlns:p14="http://schemas.microsoft.com/office/powerpoint/2010/main" val="4255697530"/>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400680" y="3179271"/>
            <a:ext cx="45719" cy="460660"/>
          </a:xfrm>
          <a:prstGeom prst="rect">
            <a:avLst/>
          </a:prstGeom>
          <a:noFill/>
        </p:spPr>
        <p:txBody>
          <a:bodyPr wrap="square" lIns="0" tIns="0" rIns="0" bIns="0" rtlCol="0">
            <a:spAutoFit/>
          </a:bodyPr>
          <a:lstStyle/>
          <a:p>
            <a:endParaRPr lang="en-US" sz="2800" dirty="0"/>
          </a:p>
        </p:txBody>
      </p:sp>
      <mc:AlternateContent xmlns:mc="http://schemas.openxmlformats.org/markup-compatibility/2006" xmlns:a14="http://schemas.microsoft.com/office/drawing/2010/main">
        <mc:Choice Requires="a14">
          <p:sp>
            <p:nvSpPr>
              <p:cNvPr id="10" name="Rectangle 9"/>
              <p:cNvSpPr/>
              <p:nvPr/>
            </p:nvSpPr>
            <p:spPr>
              <a:xfrm>
                <a:off x="3501957" y="1491984"/>
                <a:ext cx="3825440" cy="56387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solidFill>
                                <a:srgbClr val="C00000"/>
                              </a:solidFill>
                              <a:latin typeface="Cambria Math" panose="02040503050406030204" pitchFamily="18" charset="0"/>
                            </a:rPr>
                          </m:ctrlPr>
                        </m:sSubPr>
                        <m:e>
                          <m:r>
                            <m:rPr>
                              <m:brk m:alnAt="7"/>
                            </m:rPr>
                            <a:rPr lang="en-US" sz="2800" i="1">
                              <a:solidFill>
                                <a:srgbClr val="C00000"/>
                              </a:solidFill>
                              <a:latin typeface="Cambria Math" panose="02040503050406030204" pitchFamily="18" charset="0"/>
                            </a:rPr>
                            <m:t>𝑉</m:t>
                          </m:r>
                        </m:e>
                        <m:sub>
                          <m:r>
                            <m:rPr>
                              <m:sty m:val="p"/>
                            </m:rPr>
                            <a:rPr lang="en-US" sz="2800">
                              <a:solidFill>
                                <a:srgbClr val="C00000"/>
                              </a:solidFill>
                              <a:latin typeface="Cambria Math" panose="02040503050406030204" pitchFamily="18" charset="0"/>
                            </a:rPr>
                            <m:t>grid</m:t>
                          </m:r>
                        </m:sub>
                      </m:sSub>
                      <m:r>
                        <m:rPr>
                          <m:aln/>
                        </m:rPr>
                        <a:rPr lang="en-US" sz="2800" b="0" i="1" smtClean="0">
                          <a:solidFill>
                            <a:srgbClr val="C00000"/>
                          </a:solidFill>
                          <a:latin typeface="Cambria Math" panose="02040503050406030204" pitchFamily="18" charset="0"/>
                        </a:rPr>
                        <m:t>=</m:t>
                      </m:r>
                      <m:r>
                        <a:rPr lang="en-US" sz="2800" b="0" i="1" smtClean="0">
                          <a:solidFill>
                            <a:srgbClr val="C00000"/>
                          </a:solidFill>
                          <a:latin typeface="Cambria Math" panose="02040503050406030204" pitchFamily="18" charset="0"/>
                        </a:rPr>
                        <m:t>40</m:t>
                      </m:r>
                      <m:r>
                        <a:rPr lang="en-US" sz="2800" i="1">
                          <a:solidFill>
                            <a:srgbClr val="C00000"/>
                          </a:solidFill>
                          <a:latin typeface="Cambria Math" panose="02040503050406030204" pitchFamily="18" charset="0"/>
                        </a:rPr>
                        <m:t> </m:t>
                      </m:r>
                      <m:r>
                        <m:rPr>
                          <m:sty m:val="p"/>
                          <m:brk m:alnAt="7"/>
                        </m:rPr>
                        <a:rPr lang="en-US" sz="2800">
                          <a:solidFill>
                            <a:srgbClr val="C00000"/>
                          </a:solidFill>
                          <a:latin typeface="Cambria Math" panose="02040503050406030204" pitchFamily="18" charset="0"/>
                        </a:rPr>
                        <m:t>k</m:t>
                      </m:r>
                      <m:r>
                        <m:rPr>
                          <m:sty m:val="p"/>
                        </m:rPr>
                        <a:rPr lang="en-US" sz="2800">
                          <a:solidFill>
                            <a:srgbClr val="C00000"/>
                          </a:solidFill>
                          <a:latin typeface="Cambria Math" panose="02040503050406030204" pitchFamily="18" charset="0"/>
                        </a:rPr>
                        <m:t>V</m:t>
                      </m:r>
                    </m:oMath>
                  </m:oMathPara>
                </a14:m>
                <a:endParaRPr lang="en-US" sz="2800" dirty="0">
                  <a:solidFill>
                    <a:srgbClr val="C00000"/>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3501957" y="1491984"/>
                <a:ext cx="3825440" cy="56387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3654895" y="1949487"/>
                <a:ext cx="3560805"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𝐼</m:t>
                          </m:r>
                        </m:e>
                        <m:sub>
                          <m:r>
                            <m:rPr>
                              <m:sty m:val="p"/>
                            </m:rPr>
                            <a:rPr lang="en-US" sz="2800">
                              <a:latin typeface="Cambria Math" panose="02040503050406030204" pitchFamily="18" charset="0"/>
                            </a:rPr>
                            <m:t>nom</m:t>
                          </m:r>
                        </m:sub>
                      </m:sSub>
                      <m:r>
                        <m:rPr>
                          <m:aln/>
                        </m:rPr>
                        <a:rPr lang="en-US" sz="2800" b="0" i="1" smtClean="0">
                          <a:latin typeface="Cambria Math" panose="02040503050406030204" pitchFamily="18" charset="0"/>
                        </a:rPr>
                        <m:t>=</m:t>
                      </m:r>
                      <m:r>
                        <a:rPr lang="en-US" sz="2800" i="1">
                          <a:latin typeface="Cambria Math" panose="02040503050406030204" pitchFamily="18" charset="0"/>
                        </a:rPr>
                        <m:t>500 </m:t>
                      </m:r>
                      <m:r>
                        <m:rPr>
                          <m:sty m:val="p"/>
                        </m:rPr>
                        <a:rPr lang="en-US" sz="2800">
                          <a:latin typeface="Cambria Math" panose="02040503050406030204" pitchFamily="18" charset="0"/>
                        </a:rPr>
                        <m:t>A</m:t>
                      </m:r>
                    </m:oMath>
                  </m:oMathPara>
                </a14:m>
                <a:endParaRPr lang="en-US" sz="2800" dirty="0"/>
              </a:p>
            </p:txBody>
          </p:sp>
        </mc:Choice>
        <mc:Fallback xmlns="">
          <p:sp>
            <p:nvSpPr>
              <p:cNvPr id="11" name="Rectangle 10"/>
              <p:cNvSpPr>
                <a:spLocks noRot="1" noChangeAspect="1" noMove="1" noResize="1" noEditPoints="1" noAdjustHandles="1" noChangeArrowheads="1" noChangeShapeType="1" noTextEdit="1"/>
              </p:cNvSpPr>
              <p:nvPr/>
            </p:nvSpPr>
            <p:spPr>
              <a:xfrm>
                <a:off x="3654895" y="1949487"/>
                <a:ext cx="3560805"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3938277" y="2406990"/>
                <a:ext cx="2222181"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sz="2800" smtClean="0">
                          <a:solidFill>
                            <a:srgbClr val="C00000"/>
                          </a:solidFill>
                          <a:latin typeface="Cambria Math" panose="02040503050406030204" pitchFamily="18" charset="0"/>
                        </a:rPr>
                        <m:t>Ratio</m:t>
                      </m:r>
                      <m:r>
                        <m:rPr>
                          <m:aln/>
                        </m:rPr>
                        <a:rPr lang="en-US" sz="2800">
                          <a:solidFill>
                            <a:srgbClr val="C00000"/>
                          </a:solidFill>
                          <a:latin typeface="Cambria Math" panose="02040503050406030204" pitchFamily="18" charset="0"/>
                        </a:rPr>
                        <m:t>=</m:t>
                      </m:r>
                      <m:r>
                        <a:rPr lang="en-US" sz="2800" b="0" i="0" smtClean="0">
                          <a:solidFill>
                            <a:srgbClr val="C00000"/>
                          </a:solidFill>
                          <a:latin typeface="Cambria Math" panose="02040503050406030204" pitchFamily="18" charset="0"/>
                        </a:rPr>
                        <m:t>10</m:t>
                      </m:r>
                    </m:oMath>
                  </m:oMathPara>
                </a14:m>
                <a:endParaRPr lang="en-US" sz="2800" dirty="0">
                  <a:solidFill>
                    <a:srgbClr val="C00000"/>
                  </a:solidFill>
                </a:endParaRPr>
              </a:p>
            </p:txBody>
          </p:sp>
        </mc:Choice>
        <mc:Fallback xmlns="">
          <p:sp>
            <p:nvSpPr>
              <p:cNvPr id="12" name="Rectangle 11"/>
              <p:cNvSpPr>
                <a:spLocks noRot="1" noChangeAspect="1" noMove="1" noResize="1" noEditPoints="1" noAdjustHandles="1" noChangeArrowheads="1" noChangeShapeType="1" noTextEdit="1"/>
              </p:cNvSpPr>
              <p:nvPr/>
            </p:nvSpPr>
            <p:spPr>
              <a:xfrm>
                <a:off x="3938277" y="2406990"/>
                <a:ext cx="2222181"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4424500" y="2846749"/>
                <a:ext cx="187959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solidFill>
                                <a:srgbClr val="C00000"/>
                              </a:solidFill>
                              <a:latin typeface="Cambria Math" panose="02040503050406030204" pitchFamily="18" charset="0"/>
                            </a:rPr>
                          </m:ctrlPr>
                        </m:sSubPr>
                        <m:e>
                          <m:r>
                            <a:rPr lang="en-US" sz="2800" i="1">
                              <a:solidFill>
                                <a:srgbClr val="C00000"/>
                              </a:solidFill>
                              <a:latin typeface="Cambria Math" panose="02040503050406030204" pitchFamily="18" charset="0"/>
                            </a:rPr>
                            <m:t>𝑛</m:t>
                          </m:r>
                        </m:e>
                        <m:sub>
                          <m:r>
                            <a:rPr lang="en-US" sz="2800">
                              <a:solidFill>
                                <a:srgbClr val="C00000"/>
                              </a:solidFill>
                              <a:latin typeface="Cambria Math" panose="02040503050406030204" pitchFamily="18" charset="0"/>
                            </a:rPr>
                            <m:t>0</m:t>
                          </m:r>
                        </m:sub>
                      </m:sSub>
                      <m:r>
                        <a:rPr lang="en-US" sz="2800" b="0" i="1" smtClean="0">
                          <a:solidFill>
                            <a:srgbClr val="C00000"/>
                          </a:solidFill>
                          <a:latin typeface="Cambria Math" panose="02040503050406030204" pitchFamily="18" charset="0"/>
                        </a:rPr>
                        <m:t>=30</m:t>
                      </m:r>
                    </m:oMath>
                  </m:oMathPara>
                </a14:m>
                <a:endParaRPr lang="en-US" sz="2800" dirty="0">
                  <a:solidFill>
                    <a:srgbClr val="C00000"/>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4424500" y="2846749"/>
                <a:ext cx="1879597" cy="52322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3275890" y="3856304"/>
                <a:ext cx="4507346"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h</m:t>
                          </m:r>
                        </m:e>
                        <m:sub>
                          <m:r>
                            <m:rPr>
                              <m:sty m:val="p"/>
                            </m:rPr>
                            <a:rPr lang="en-US" sz="2800">
                              <a:latin typeface="Cambria Math" panose="02040503050406030204" pitchFamily="18" charset="0"/>
                            </a:rPr>
                            <m:t>Hast</m:t>
                          </m:r>
                        </m:sub>
                      </m:sSub>
                      <m:r>
                        <a:rPr lang="en-US" sz="2800" b="0" i="1" smtClean="0">
                          <a:latin typeface="Cambria Math" panose="02040503050406030204" pitchFamily="18" charset="0"/>
                        </a:rPr>
                        <m:t>=5</m:t>
                      </m:r>
                      <m:r>
                        <a:rPr lang="en-US" sz="2800" i="1">
                          <a:latin typeface="Cambria Math" panose="02040503050406030204" pitchFamily="18" charset="0"/>
                        </a:rPr>
                        <m:t>0 </m:t>
                      </m:r>
                      <m:r>
                        <a:rPr lang="en-CH" sz="2800" i="1">
                          <a:latin typeface="Cambria Math" panose="02040503050406030204" pitchFamily="18" charset="0"/>
                          <a:ea typeface="Cambria Math" panose="02040503050406030204" pitchFamily="18" charset="0"/>
                        </a:rPr>
                        <m:t>𝜇</m:t>
                      </m:r>
                      <m:r>
                        <a:rPr lang="en-US" sz="2800" i="1">
                          <a:latin typeface="Cambria Math" panose="02040503050406030204" pitchFamily="18" charset="0"/>
                          <a:ea typeface="Cambria Math" panose="02040503050406030204" pitchFamily="18" charset="0"/>
                        </a:rPr>
                        <m:t>𝑚</m:t>
                      </m:r>
                    </m:oMath>
                  </m:oMathPara>
                </a14:m>
                <a:endParaRPr lang="en-US" sz="2800" dirty="0"/>
              </a:p>
            </p:txBody>
          </p:sp>
        </mc:Choice>
        <mc:Fallback xmlns="">
          <p:sp>
            <p:nvSpPr>
              <p:cNvPr id="15" name="Rectangle 14"/>
              <p:cNvSpPr>
                <a:spLocks noRot="1" noChangeAspect="1" noMove="1" noResize="1" noEditPoints="1" noAdjustHandles="1" noChangeArrowheads="1" noChangeShapeType="1" noTextEdit="1"/>
              </p:cNvSpPr>
              <p:nvPr/>
            </p:nvSpPr>
            <p:spPr>
              <a:xfrm>
                <a:off x="3275890" y="3856304"/>
                <a:ext cx="4507346" cy="523220"/>
              </a:xfrm>
              <a:prstGeom prst="rect">
                <a:avLst/>
              </a:prstGeom>
              <a:blipFill>
                <a:blip r:embed="rId7"/>
                <a:stretch>
                  <a:fillRect/>
                </a:stretch>
              </a:blipFill>
            </p:spPr>
            <p:txBody>
              <a:bodyPr/>
              <a:lstStyle/>
              <a:p>
                <a:r>
                  <a:rPr lang="en-US">
                    <a:noFill/>
                  </a:rPr>
                  <a:t> </a:t>
                </a:r>
              </a:p>
            </p:txBody>
          </p:sp>
        </mc:Fallback>
      </mc:AlternateContent>
      <p:cxnSp>
        <p:nvCxnSpPr>
          <p:cNvPr id="16" name="Straight Arrow Connector 15"/>
          <p:cNvCxnSpPr/>
          <p:nvPr/>
        </p:nvCxnSpPr>
        <p:spPr>
          <a:xfrm>
            <a:off x="6990512" y="2211097"/>
            <a:ext cx="338336" cy="66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Rectangle 16"/>
              <p:cNvSpPr/>
              <p:nvPr/>
            </p:nvSpPr>
            <p:spPr>
              <a:xfrm>
                <a:off x="7071624" y="1850205"/>
                <a:ext cx="3560805"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𝐼</m:t>
                          </m:r>
                        </m:e>
                        <m:sub>
                          <m:r>
                            <m:rPr>
                              <m:sty m:val="p"/>
                            </m:rPr>
                            <a:rPr lang="en-US" sz="2800" b="0" i="0" smtClean="0">
                              <a:latin typeface="Cambria Math" panose="02040503050406030204" pitchFamily="18" charset="0"/>
                            </a:rPr>
                            <m:t>c</m:t>
                          </m:r>
                        </m:sub>
                      </m:sSub>
                      <m:r>
                        <m:rPr>
                          <m:aln/>
                        </m:rPr>
                        <a:rPr lang="en-US" sz="2800" b="0" i="1" smtClean="0">
                          <a:latin typeface="Cambria Math" panose="02040503050406030204" pitchFamily="18" charset="0"/>
                        </a:rPr>
                        <m:t>=</m:t>
                      </m:r>
                      <m:r>
                        <a:rPr lang="en-US" sz="2800" b="0" i="1" smtClean="0">
                          <a:latin typeface="Cambria Math" panose="02040503050406030204" pitchFamily="18" charset="0"/>
                        </a:rPr>
                        <m:t>6</m:t>
                      </m:r>
                      <m:r>
                        <a:rPr lang="en-US" sz="2800" i="1">
                          <a:latin typeface="Cambria Math" panose="02040503050406030204" pitchFamily="18" charset="0"/>
                        </a:rPr>
                        <m:t>00 </m:t>
                      </m:r>
                      <m:r>
                        <m:rPr>
                          <m:sty m:val="p"/>
                        </m:rPr>
                        <a:rPr lang="en-US" sz="2800">
                          <a:latin typeface="Cambria Math" panose="02040503050406030204" pitchFamily="18" charset="0"/>
                        </a:rPr>
                        <m:t>A</m:t>
                      </m:r>
                    </m:oMath>
                  </m:oMathPara>
                </a14:m>
                <a:endParaRPr lang="en-US" sz="2800" dirty="0"/>
              </a:p>
            </p:txBody>
          </p:sp>
        </mc:Choice>
        <mc:Fallback xmlns="">
          <p:sp>
            <p:nvSpPr>
              <p:cNvPr id="17" name="Rectangle 16"/>
              <p:cNvSpPr>
                <a:spLocks noRot="1" noChangeAspect="1" noMove="1" noResize="1" noEditPoints="1" noAdjustHandles="1" noChangeArrowheads="1" noChangeShapeType="1" noTextEdit="1"/>
              </p:cNvSpPr>
              <p:nvPr/>
            </p:nvSpPr>
            <p:spPr>
              <a:xfrm>
                <a:off x="7071624" y="1850205"/>
                <a:ext cx="3560805" cy="523220"/>
              </a:xfrm>
              <a:prstGeom prst="rect">
                <a:avLst/>
              </a:prstGeom>
              <a:blipFill>
                <a:blip r:embed="rId8"/>
                <a:stretch>
                  <a:fillRect/>
                </a:stretch>
              </a:blipFill>
            </p:spPr>
            <p:txBody>
              <a:bodyPr/>
              <a:lstStyle/>
              <a:p>
                <a:r>
                  <a:rPr lang="en-US">
                    <a:noFill/>
                  </a:rPr>
                  <a:t> </a:t>
                </a:r>
              </a:p>
            </p:txBody>
          </p:sp>
        </mc:Fallback>
      </mc:AlternateContent>
      <p:cxnSp>
        <p:nvCxnSpPr>
          <p:cNvPr id="18" name="Straight Arrow Connector 17"/>
          <p:cNvCxnSpPr/>
          <p:nvPr/>
        </p:nvCxnSpPr>
        <p:spPr>
          <a:xfrm>
            <a:off x="6990512" y="1733114"/>
            <a:ext cx="338336" cy="66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Rectangle 18"/>
              <p:cNvSpPr/>
              <p:nvPr/>
            </p:nvSpPr>
            <p:spPr>
              <a:xfrm>
                <a:off x="6959927" y="1405787"/>
                <a:ext cx="3560805" cy="5615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solidFill>
                                <a:srgbClr val="C00000"/>
                              </a:solidFill>
                              <a:latin typeface="Cambria Math" panose="02040503050406030204" pitchFamily="18" charset="0"/>
                            </a:rPr>
                          </m:ctrlPr>
                        </m:sSubPr>
                        <m:e>
                          <m:r>
                            <a:rPr lang="en-US" sz="2800" b="0" i="1" smtClean="0">
                              <a:solidFill>
                                <a:srgbClr val="C00000"/>
                              </a:solidFill>
                              <a:latin typeface="Cambria Math" panose="02040503050406030204" pitchFamily="18" charset="0"/>
                            </a:rPr>
                            <m:t>𝐸</m:t>
                          </m:r>
                        </m:e>
                        <m:sub>
                          <m:r>
                            <m:rPr>
                              <m:sty m:val="p"/>
                            </m:rPr>
                            <a:rPr lang="en-US" sz="2800" b="0" i="0" smtClean="0">
                              <a:solidFill>
                                <a:srgbClr val="C00000"/>
                              </a:solidFill>
                              <a:latin typeface="Cambria Math" panose="02040503050406030204" pitchFamily="18" charset="0"/>
                            </a:rPr>
                            <m:t>app</m:t>
                          </m:r>
                        </m:sub>
                      </m:sSub>
                      <m:r>
                        <m:rPr>
                          <m:aln/>
                        </m:rPr>
                        <a:rPr lang="en-US" sz="2800" b="0" i="1" smtClean="0">
                          <a:solidFill>
                            <a:srgbClr val="C00000"/>
                          </a:solidFill>
                          <a:latin typeface="Cambria Math" panose="02040503050406030204" pitchFamily="18" charset="0"/>
                        </a:rPr>
                        <m:t>=</m:t>
                      </m:r>
                      <m:r>
                        <a:rPr lang="en-US" sz="2800" b="0" i="1" smtClean="0">
                          <a:solidFill>
                            <a:srgbClr val="C00000"/>
                          </a:solidFill>
                          <a:latin typeface="Cambria Math" panose="02040503050406030204" pitchFamily="18" charset="0"/>
                        </a:rPr>
                        <m:t>200</m:t>
                      </m:r>
                      <m:r>
                        <a:rPr lang="en-US" sz="2800" i="1">
                          <a:solidFill>
                            <a:srgbClr val="C00000"/>
                          </a:solidFill>
                          <a:latin typeface="Cambria Math" panose="02040503050406030204" pitchFamily="18" charset="0"/>
                        </a:rPr>
                        <m:t> </m:t>
                      </m:r>
                      <m:r>
                        <m:rPr>
                          <m:sty m:val="p"/>
                        </m:rPr>
                        <a:rPr lang="en-US" sz="2800" b="0" i="0" smtClean="0">
                          <a:solidFill>
                            <a:srgbClr val="C00000"/>
                          </a:solidFill>
                          <a:latin typeface="Cambria Math" panose="02040503050406030204" pitchFamily="18" charset="0"/>
                        </a:rPr>
                        <m:t>V</m:t>
                      </m:r>
                      <m:r>
                        <a:rPr lang="en-US" sz="2800" b="0" i="0" smtClean="0">
                          <a:solidFill>
                            <a:srgbClr val="C00000"/>
                          </a:solidFill>
                          <a:latin typeface="Cambria Math" panose="02040503050406030204" pitchFamily="18" charset="0"/>
                        </a:rPr>
                        <m:t>/</m:t>
                      </m:r>
                      <m:r>
                        <m:rPr>
                          <m:sty m:val="p"/>
                        </m:rPr>
                        <a:rPr lang="en-US" sz="2800" b="0" i="0" smtClean="0">
                          <a:solidFill>
                            <a:srgbClr val="C00000"/>
                          </a:solidFill>
                          <a:latin typeface="Cambria Math" panose="02040503050406030204" pitchFamily="18" charset="0"/>
                        </a:rPr>
                        <m:t>m</m:t>
                      </m:r>
                    </m:oMath>
                  </m:oMathPara>
                </a14:m>
                <a:endParaRPr lang="en-US" sz="2800" dirty="0">
                  <a:solidFill>
                    <a:srgbClr val="C00000"/>
                  </a:solidFill>
                </a:endParaRPr>
              </a:p>
            </p:txBody>
          </p:sp>
        </mc:Choice>
        <mc:Fallback xmlns="">
          <p:sp>
            <p:nvSpPr>
              <p:cNvPr id="19" name="Rectangle 18"/>
              <p:cNvSpPr>
                <a:spLocks noRot="1" noChangeAspect="1" noMove="1" noResize="1" noEditPoints="1" noAdjustHandles="1" noChangeArrowheads="1" noChangeShapeType="1" noTextEdit="1"/>
              </p:cNvSpPr>
              <p:nvPr/>
            </p:nvSpPr>
            <p:spPr>
              <a:xfrm>
                <a:off x="6959927" y="1405787"/>
                <a:ext cx="3560805" cy="561564"/>
              </a:xfrm>
              <a:prstGeom prst="rect">
                <a:avLst/>
              </a:prstGeom>
              <a:blipFill>
                <a:blip r:embed="rId9"/>
                <a:stretch>
                  <a:fillRect/>
                </a:stretch>
              </a:blipFill>
            </p:spPr>
            <p:txBody>
              <a:bodyPr/>
              <a:lstStyle/>
              <a:p>
                <a:r>
                  <a:rPr lang="en-US">
                    <a:noFill/>
                  </a:rPr>
                  <a:t> </a:t>
                </a:r>
              </a:p>
            </p:txBody>
          </p:sp>
        </mc:Fallback>
      </mc:AlternateContent>
      <p:sp>
        <p:nvSpPr>
          <p:cNvPr id="20" name="Rectangle 19"/>
          <p:cNvSpPr/>
          <p:nvPr/>
        </p:nvSpPr>
        <p:spPr>
          <a:xfrm>
            <a:off x="3275890" y="5440379"/>
            <a:ext cx="6630110" cy="1200329"/>
          </a:xfrm>
          <a:prstGeom prst="rect">
            <a:avLst/>
          </a:prstGeom>
        </p:spPr>
        <p:txBody>
          <a:bodyPr wrap="square">
            <a:spAutoFit/>
          </a:bodyPr>
          <a:lstStyle/>
          <a:p>
            <a:r>
              <a:rPr lang="en-US" sz="2400" dirty="0" smtClean="0"/>
              <a:t>We want to test the tape for higher faults</a:t>
            </a:r>
            <a:r>
              <a:rPr lang="en-CH" sz="2400" dirty="0" smtClean="0"/>
              <a:t>…</a:t>
            </a:r>
            <a:endParaRPr lang="en-US" sz="2400" dirty="0" smtClean="0"/>
          </a:p>
          <a:p>
            <a:r>
              <a:rPr lang="en-US" sz="2400" dirty="0" smtClean="0"/>
              <a:t>Normally the fault ranges between 2 to 10 times the nominal load</a:t>
            </a:r>
            <a:endParaRPr lang="en-US" sz="2400" dirty="0"/>
          </a:p>
        </p:txBody>
      </p:sp>
      <p:cxnSp>
        <p:nvCxnSpPr>
          <p:cNvPr id="21" name="Straight Arrow Connector 20"/>
          <p:cNvCxnSpPr/>
          <p:nvPr/>
        </p:nvCxnSpPr>
        <p:spPr>
          <a:xfrm>
            <a:off x="7021994" y="2744075"/>
            <a:ext cx="338336" cy="66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Rectangle 21"/>
              <p:cNvSpPr/>
              <p:nvPr/>
            </p:nvSpPr>
            <p:spPr>
              <a:xfrm>
                <a:off x="6875735" y="2394696"/>
                <a:ext cx="3560805" cy="5615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solidFill>
                                <a:srgbClr val="C00000"/>
                              </a:solidFill>
                              <a:latin typeface="Cambria Math" panose="02040503050406030204" pitchFamily="18" charset="0"/>
                            </a:rPr>
                          </m:ctrlPr>
                        </m:sSubPr>
                        <m:e>
                          <m:r>
                            <a:rPr lang="en-US" sz="2800" i="1">
                              <a:solidFill>
                                <a:srgbClr val="C00000"/>
                              </a:solidFill>
                              <a:latin typeface="Cambria Math" panose="02040503050406030204" pitchFamily="18" charset="0"/>
                            </a:rPr>
                            <m:t>𝐼</m:t>
                          </m:r>
                        </m:e>
                        <m:sub>
                          <m:r>
                            <m:rPr>
                              <m:sty m:val="p"/>
                            </m:rPr>
                            <a:rPr lang="en-US" sz="2800" b="0" i="0" smtClean="0">
                              <a:solidFill>
                                <a:srgbClr val="C00000"/>
                              </a:solidFill>
                              <a:latin typeface="Cambria Math" panose="02040503050406030204" pitchFamily="18" charset="0"/>
                            </a:rPr>
                            <m:t>prosp</m:t>
                          </m:r>
                        </m:sub>
                      </m:sSub>
                      <m:r>
                        <m:rPr>
                          <m:aln/>
                        </m:rPr>
                        <a:rPr lang="en-US" sz="2800" b="0" i="1" smtClean="0">
                          <a:solidFill>
                            <a:srgbClr val="C00000"/>
                          </a:solidFill>
                          <a:latin typeface="Cambria Math" panose="02040503050406030204" pitchFamily="18" charset="0"/>
                        </a:rPr>
                        <m:t>=</m:t>
                      </m:r>
                      <m:r>
                        <a:rPr lang="en-US" sz="2800" b="0" i="1" smtClean="0">
                          <a:solidFill>
                            <a:srgbClr val="C00000"/>
                          </a:solidFill>
                          <a:latin typeface="Cambria Math" panose="02040503050406030204" pitchFamily="18" charset="0"/>
                        </a:rPr>
                        <m:t>50</m:t>
                      </m:r>
                      <m:r>
                        <a:rPr lang="en-US" sz="2800" i="1">
                          <a:solidFill>
                            <a:srgbClr val="C00000"/>
                          </a:solidFill>
                          <a:latin typeface="Cambria Math" panose="02040503050406030204" pitchFamily="18" charset="0"/>
                        </a:rPr>
                        <m:t>00 </m:t>
                      </m:r>
                      <m:r>
                        <m:rPr>
                          <m:sty m:val="p"/>
                        </m:rPr>
                        <a:rPr lang="en-US" sz="2800">
                          <a:solidFill>
                            <a:srgbClr val="C00000"/>
                          </a:solidFill>
                          <a:latin typeface="Cambria Math" panose="02040503050406030204" pitchFamily="18" charset="0"/>
                        </a:rPr>
                        <m:t>A</m:t>
                      </m:r>
                    </m:oMath>
                  </m:oMathPara>
                </a14:m>
                <a:endParaRPr lang="en-US" sz="2800" dirty="0">
                  <a:solidFill>
                    <a:srgbClr val="C00000"/>
                  </a:solidFill>
                </a:endParaRPr>
              </a:p>
            </p:txBody>
          </p:sp>
        </mc:Choice>
        <mc:Fallback xmlns="">
          <p:sp>
            <p:nvSpPr>
              <p:cNvPr id="22" name="Rectangle 21"/>
              <p:cNvSpPr>
                <a:spLocks noRot="1" noChangeAspect="1" noMove="1" noResize="1" noEditPoints="1" noAdjustHandles="1" noChangeArrowheads="1" noChangeShapeType="1" noTextEdit="1"/>
              </p:cNvSpPr>
              <p:nvPr/>
            </p:nvSpPr>
            <p:spPr>
              <a:xfrm>
                <a:off x="6875735" y="2394696"/>
                <a:ext cx="3560805" cy="561564"/>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3701319" y="3333084"/>
                <a:ext cx="314711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h</m:t>
                          </m:r>
                        </m:e>
                        <m:sub>
                          <m:r>
                            <m:rPr>
                              <m:sty m:val="p"/>
                            </m:rPr>
                            <a:rPr lang="en-US" sz="2800">
                              <a:solidFill>
                                <a:schemeClr val="tx1"/>
                              </a:solidFill>
                              <a:latin typeface="Cambria Math" panose="02040503050406030204" pitchFamily="18" charset="0"/>
                            </a:rPr>
                            <m:t>silver</m:t>
                          </m:r>
                        </m:sub>
                      </m:sSub>
                      <m:r>
                        <a:rPr lang="en-US" sz="2800" b="0" i="1" smtClean="0">
                          <a:solidFill>
                            <a:schemeClr val="tx1"/>
                          </a:solidFill>
                          <a:latin typeface="Cambria Math" panose="02040503050406030204" pitchFamily="18" charset="0"/>
                        </a:rPr>
                        <m:t>=2</m:t>
                      </m:r>
                      <m:r>
                        <a:rPr lang="en-US" sz="2800" i="1">
                          <a:solidFill>
                            <a:schemeClr val="tx1"/>
                          </a:solidFill>
                          <a:latin typeface="Cambria Math" panose="02040503050406030204" pitchFamily="18" charset="0"/>
                        </a:rPr>
                        <m:t> </m:t>
                      </m:r>
                      <m:r>
                        <a:rPr lang="en-CH" sz="2800" i="1">
                          <a:solidFill>
                            <a:schemeClr val="tx1"/>
                          </a:solidFill>
                          <a:latin typeface="Cambria Math" panose="02040503050406030204" pitchFamily="18" charset="0"/>
                          <a:ea typeface="Cambria Math" panose="02040503050406030204" pitchFamily="18" charset="0"/>
                        </a:rPr>
                        <m:t>𝜇</m:t>
                      </m:r>
                      <m:r>
                        <a:rPr lang="en-US" sz="2800" i="1">
                          <a:solidFill>
                            <a:schemeClr val="tx1"/>
                          </a:solidFill>
                          <a:latin typeface="Cambria Math" panose="02040503050406030204" pitchFamily="18" charset="0"/>
                          <a:ea typeface="Cambria Math" panose="02040503050406030204" pitchFamily="18" charset="0"/>
                        </a:rPr>
                        <m:t>𝑚</m:t>
                      </m:r>
                    </m:oMath>
                  </m:oMathPara>
                </a14:m>
                <a:endParaRPr lang="en-US" sz="2800" dirty="0">
                  <a:solidFill>
                    <a:schemeClr val="tx1"/>
                  </a:solidFill>
                </a:endParaRPr>
              </a:p>
            </p:txBody>
          </p:sp>
        </mc:Choice>
        <mc:Fallback xmlns="">
          <p:sp>
            <p:nvSpPr>
              <p:cNvPr id="23" name="Rectangle 22"/>
              <p:cNvSpPr>
                <a:spLocks noRot="1" noChangeAspect="1" noMove="1" noResize="1" noEditPoints="1" noAdjustHandles="1" noChangeArrowheads="1" noChangeShapeType="1" noTextEdit="1"/>
              </p:cNvSpPr>
              <p:nvPr/>
            </p:nvSpPr>
            <p:spPr>
              <a:xfrm>
                <a:off x="3701319" y="3333084"/>
                <a:ext cx="3147117" cy="523220"/>
              </a:xfrm>
              <a:prstGeom prst="rect">
                <a:avLst/>
              </a:prstGeom>
              <a:blipFill>
                <a:blip r:embed="rId11"/>
                <a:stretch>
                  <a:fillRect/>
                </a:stretch>
              </a:blipFill>
            </p:spPr>
            <p:txBody>
              <a:bodyPr/>
              <a:lstStyle/>
              <a:p>
                <a:r>
                  <a:rPr lang="en-US">
                    <a:noFill/>
                  </a:rPr>
                  <a:t> </a:t>
                </a:r>
              </a:p>
            </p:txBody>
          </p:sp>
        </mc:Fallback>
      </mc:AlternateContent>
      <p:sp>
        <p:nvSpPr>
          <p:cNvPr id="24" name="Rectangle 23"/>
          <p:cNvSpPr/>
          <p:nvPr/>
        </p:nvSpPr>
        <p:spPr>
          <a:xfrm>
            <a:off x="150125" y="81887"/>
            <a:ext cx="11836135" cy="646331"/>
          </a:xfrm>
          <a:prstGeom prst="rect">
            <a:avLst/>
          </a:prstGeom>
        </p:spPr>
        <p:txBody>
          <a:bodyPr wrap="square">
            <a:spAutoFit/>
          </a:bodyPr>
          <a:lstStyle/>
          <a:p>
            <a:pPr fontAlgn="base"/>
            <a:r>
              <a:rPr lang="en-US" sz="3600" b="1" dirty="0" smtClean="0">
                <a:latin typeface="+mj-lt"/>
              </a:rPr>
              <a:t>Test results</a:t>
            </a:r>
            <a:r>
              <a:rPr lang="en-US" sz="3600" dirty="0" smtClean="0">
                <a:latin typeface="+mj-lt"/>
              </a:rPr>
              <a:t>: Higher fault</a:t>
            </a:r>
          </a:p>
        </p:txBody>
      </p:sp>
      <p:sp>
        <p:nvSpPr>
          <p:cNvPr id="25" name="Rectangle 24"/>
          <p:cNvSpPr/>
          <p:nvPr/>
        </p:nvSpPr>
        <p:spPr>
          <a:xfrm>
            <a:off x="4581222" y="2976371"/>
            <a:ext cx="1666908" cy="356713"/>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368638" y="2441335"/>
            <a:ext cx="2546469" cy="521563"/>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4267369" y="1486461"/>
            <a:ext cx="2294615" cy="532098"/>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4189579" y="2395345"/>
            <a:ext cx="1891181" cy="480236"/>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11</a:t>
            </a:fld>
            <a:endParaRPr lang="it-IT" dirty="0"/>
          </a:p>
        </p:txBody>
      </p:sp>
    </p:spTree>
    <p:extLst>
      <p:ext uri="{BB962C8B-B14F-4D97-AF65-F5344CB8AC3E}">
        <p14:creationId xmlns:p14="http://schemas.microsoft.com/office/powerpoint/2010/main" val="3169311175"/>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50125" y="81887"/>
            <a:ext cx="11836135" cy="646331"/>
          </a:xfrm>
          <a:prstGeom prst="rect">
            <a:avLst/>
          </a:prstGeom>
        </p:spPr>
        <p:txBody>
          <a:bodyPr wrap="square">
            <a:spAutoFit/>
          </a:bodyPr>
          <a:lstStyle/>
          <a:p>
            <a:pPr fontAlgn="base"/>
            <a:r>
              <a:rPr lang="en-US" sz="3600" b="1" dirty="0" smtClean="0">
                <a:latin typeface="+mj-lt"/>
              </a:rPr>
              <a:t>Test results</a:t>
            </a:r>
            <a:r>
              <a:rPr lang="en-US" sz="3600" dirty="0" smtClean="0">
                <a:latin typeface="+mj-lt"/>
              </a:rPr>
              <a:t>: Higher fault</a:t>
            </a:r>
          </a:p>
        </p:txBody>
      </p:sp>
      <p:sp>
        <p:nvSpPr>
          <p:cNvPr id="12" name="Rectangle 11"/>
          <p:cNvSpPr/>
          <p:nvPr/>
        </p:nvSpPr>
        <p:spPr>
          <a:xfrm>
            <a:off x="1294765" y="5607374"/>
            <a:ext cx="9546853" cy="954107"/>
          </a:xfrm>
          <a:prstGeom prst="rect">
            <a:avLst/>
          </a:prstGeom>
        </p:spPr>
        <p:txBody>
          <a:bodyPr wrap="square">
            <a:spAutoFit/>
          </a:bodyPr>
          <a:lstStyle/>
          <a:p>
            <a:r>
              <a:rPr lang="en-US" sz="2800" dirty="0" smtClean="0"/>
              <a:t>The current is limited and the non-linearity works well, but the tape is burnt (above 450 K)!</a:t>
            </a:r>
            <a:endParaRPr lang="en-US" sz="2800" dirty="0"/>
          </a:p>
        </p:txBody>
      </p:sp>
      <p:pic>
        <p:nvPicPr>
          <p:cNvPr id="5" name="Picture 4"/>
          <p:cNvPicPr>
            <a:picLocks noChangeAspect="1"/>
          </p:cNvPicPr>
          <p:nvPr/>
        </p:nvPicPr>
        <p:blipFill>
          <a:blip r:embed="rId3"/>
          <a:stretch>
            <a:fillRect/>
          </a:stretch>
        </p:blipFill>
        <p:spPr>
          <a:xfrm>
            <a:off x="0" y="682367"/>
            <a:ext cx="6838842" cy="4602866"/>
          </a:xfrm>
          <a:prstGeom prst="rect">
            <a:avLst/>
          </a:prstGeom>
        </p:spPr>
      </p:pic>
      <p:pic>
        <p:nvPicPr>
          <p:cNvPr id="7" name="Picture 6"/>
          <p:cNvPicPr>
            <a:picLocks noChangeAspect="1"/>
          </p:cNvPicPr>
          <p:nvPr/>
        </p:nvPicPr>
        <p:blipFill>
          <a:blip r:embed="rId4"/>
          <a:stretch>
            <a:fillRect/>
          </a:stretch>
        </p:blipFill>
        <p:spPr>
          <a:xfrm>
            <a:off x="7029582" y="682366"/>
            <a:ext cx="5072543" cy="4054228"/>
          </a:xfrm>
          <a:prstGeom prst="rect">
            <a:avLst/>
          </a:prstGeom>
        </p:spPr>
      </p:pic>
      <p:sp>
        <p:nvSpPr>
          <p:cNvPr id="6"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12</a:t>
            </a:fld>
            <a:endParaRPr lang="it-IT" dirty="0"/>
          </a:p>
        </p:txBody>
      </p:sp>
    </p:spTree>
    <p:extLst>
      <p:ext uri="{BB962C8B-B14F-4D97-AF65-F5344CB8AC3E}">
        <p14:creationId xmlns:p14="http://schemas.microsoft.com/office/powerpoint/2010/main" val="3010003234"/>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2"/>
          <p:cNvSpPr txBox="1">
            <a:spLocks noChangeArrowheads="1"/>
          </p:cNvSpPr>
          <p:nvPr/>
        </p:nvSpPr>
        <p:spPr bwMode="auto">
          <a:xfrm>
            <a:off x="276954" y="132792"/>
            <a:ext cx="11793126" cy="128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2800" b="1" u="sng" dirty="0">
                <a:latin typeface="+mj-lt"/>
                <a:cs typeface="Arial" panose="020B0604020202020204" pitchFamily="34" charset="0"/>
              </a:rPr>
              <a:t>CONCLUSIONS</a:t>
            </a:r>
            <a:r>
              <a:rPr lang="en-US" altLang="en-US" sz="2800" dirty="0">
                <a:latin typeface="+mj-lt"/>
                <a:cs typeface="Arial" panose="020B0604020202020204" pitchFamily="34" charset="0"/>
              </a:rPr>
              <a:t>: </a:t>
            </a:r>
            <a:endParaRPr lang="en-US" altLang="en-US" sz="2800" dirty="0" smtClean="0">
              <a:latin typeface="+mj-lt"/>
              <a:cs typeface="Arial" panose="020B0604020202020204" pitchFamily="34" charset="0"/>
            </a:endParaRPr>
          </a:p>
          <a:p>
            <a:pPr marL="285750" indent="-285750">
              <a:spcBef>
                <a:spcPct val="0"/>
              </a:spcBef>
              <a:defRPr/>
            </a:pPr>
            <a:r>
              <a:rPr lang="en-US" altLang="en-US" sz="1800" dirty="0" smtClean="0">
                <a:latin typeface="+mj-lt"/>
                <a:cs typeface="Arial" panose="020B0604020202020204" pitchFamily="34" charset="0"/>
              </a:rPr>
              <a:t>The App enables </a:t>
            </a:r>
            <a:r>
              <a:rPr lang="en-US" altLang="en-US" sz="1800" dirty="0">
                <a:latin typeface="+mj-lt"/>
                <a:cs typeface="Arial" panose="020B0604020202020204" pitchFamily="34" charset="0"/>
              </a:rPr>
              <a:t>students </a:t>
            </a:r>
            <a:r>
              <a:rPr lang="en-US" altLang="en-US" sz="1800" dirty="0" smtClean="0">
                <a:latin typeface="+mj-lt"/>
                <a:cs typeface="Arial" panose="020B0604020202020204" pitchFamily="34" charset="0"/>
              </a:rPr>
              <a:t>to quickly enter the world of superconductivity and simulation methods, understanding the role of superconductivity, and the design criteria of a simple but important device such as a SFCL.</a:t>
            </a:r>
            <a:endParaRPr lang="en-US" altLang="en-US" sz="1800" dirty="0">
              <a:latin typeface="+mj-lt"/>
              <a:cs typeface="Arial" panose="020B0604020202020204" pitchFamily="34" charset="0"/>
            </a:endParaRPr>
          </a:p>
        </p:txBody>
      </p:sp>
      <p:sp>
        <p:nvSpPr>
          <p:cNvPr id="3" name="Rectangle 2"/>
          <p:cNvSpPr/>
          <p:nvPr/>
        </p:nvSpPr>
        <p:spPr>
          <a:xfrm>
            <a:off x="1838196" y="5656425"/>
            <a:ext cx="3317103" cy="923330"/>
          </a:xfrm>
          <a:prstGeom prst="rect">
            <a:avLst/>
          </a:prstGeom>
        </p:spPr>
        <p:txBody>
          <a:bodyPr wrap="square">
            <a:spAutoFit/>
          </a:bodyPr>
          <a:lstStyle/>
          <a:p>
            <a:pPr algn="just"/>
            <a:r>
              <a:rPr lang="en-US" i="1" dirty="0">
                <a:latin typeface="+mj-lt"/>
              </a:rPr>
              <a:t>What is </a:t>
            </a:r>
            <a:r>
              <a:rPr lang="en-US" b="1" i="1" dirty="0">
                <a:latin typeface="+mj-lt"/>
              </a:rPr>
              <a:t>Superconductivity</a:t>
            </a:r>
            <a:r>
              <a:rPr lang="en-US" i="1" dirty="0">
                <a:latin typeface="+mj-lt"/>
              </a:rPr>
              <a:t>? </a:t>
            </a:r>
            <a:endParaRPr lang="en-US" i="1" dirty="0" smtClean="0">
              <a:latin typeface="+mj-lt"/>
            </a:endParaRPr>
          </a:p>
          <a:p>
            <a:pPr algn="just"/>
            <a:r>
              <a:rPr lang="en-US" i="1" dirty="0" smtClean="0">
                <a:latin typeface="+mj-lt"/>
              </a:rPr>
              <a:t>Ask me in the chat or check </a:t>
            </a:r>
          </a:p>
          <a:p>
            <a:pPr algn="just"/>
            <a:r>
              <a:rPr lang="en-US" i="1" dirty="0" smtClean="0">
                <a:latin typeface="+mj-lt"/>
              </a:rPr>
              <a:t>out </a:t>
            </a:r>
            <a:r>
              <a:rPr lang="en-US" i="1" dirty="0">
                <a:latin typeface="+mj-lt"/>
              </a:rPr>
              <a:t>this </a:t>
            </a:r>
            <a:r>
              <a:rPr lang="en-US" b="1" i="1" dirty="0" smtClean="0">
                <a:latin typeface="+mj-lt"/>
              </a:rPr>
              <a:t>three </a:t>
            </a:r>
            <a:r>
              <a:rPr lang="en-US" b="1" i="1" dirty="0">
                <a:latin typeface="+mj-lt"/>
              </a:rPr>
              <a:t>minutes video</a:t>
            </a:r>
            <a:r>
              <a:rPr lang="en-US" i="1" dirty="0">
                <a:latin typeface="+mj-lt"/>
              </a:rPr>
              <a:t>!</a:t>
            </a:r>
          </a:p>
        </p:txBody>
      </p:sp>
      <p:sp>
        <p:nvSpPr>
          <p:cNvPr id="4" name="Rectangle 3"/>
          <p:cNvSpPr/>
          <p:nvPr/>
        </p:nvSpPr>
        <p:spPr>
          <a:xfrm>
            <a:off x="7201698" y="5656425"/>
            <a:ext cx="3831798" cy="923330"/>
          </a:xfrm>
          <a:prstGeom prst="rect">
            <a:avLst/>
          </a:prstGeom>
        </p:spPr>
        <p:txBody>
          <a:bodyPr wrap="square">
            <a:spAutoFit/>
          </a:bodyPr>
          <a:lstStyle/>
          <a:p>
            <a:pPr algn="just"/>
            <a:r>
              <a:rPr lang="en-US" i="1" dirty="0" smtClean="0">
                <a:latin typeface="+mj-lt"/>
              </a:rPr>
              <a:t>Curious about </a:t>
            </a:r>
            <a:r>
              <a:rPr lang="en-US" b="1" i="1" dirty="0" smtClean="0">
                <a:latin typeface="+mj-lt"/>
              </a:rPr>
              <a:t>the App</a:t>
            </a:r>
            <a:r>
              <a:rPr lang="en-US" i="1" dirty="0" smtClean="0">
                <a:latin typeface="+mj-lt"/>
              </a:rPr>
              <a:t> and </a:t>
            </a:r>
            <a:r>
              <a:rPr lang="en-US" b="1" i="1" dirty="0" smtClean="0">
                <a:latin typeface="+mj-lt"/>
              </a:rPr>
              <a:t>many</a:t>
            </a:r>
            <a:r>
              <a:rPr lang="en-US" i="1" dirty="0" smtClean="0">
                <a:latin typeface="+mj-lt"/>
              </a:rPr>
              <a:t> </a:t>
            </a:r>
            <a:r>
              <a:rPr lang="en-US" b="1" i="1" dirty="0" smtClean="0">
                <a:latin typeface="+mj-lt"/>
              </a:rPr>
              <a:t>other</a:t>
            </a:r>
            <a:r>
              <a:rPr lang="en-US" i="1" dirty="0" smtClean="0">
                <a:latin typeface="+mj-lt"/>
              </a:rPr>
              <a:t> COMSOL models for </a:t>
            </a:r>
            <a:r>
              <a:rPr lang="en-US" b="1" i="1" dirty="0" smtClean="0">
                <a:latin typeface="+mj-lt"/>
              </a:rPr>
              <a:t>superconducting</a:t>
            </a:r>
            <a:r>
              <a:rPr lang="en-US" i="1" dirty="0" smtClean="0">
                <a:latin typeface="+mj-lt"/>
              </a:rPr>
              <a:t> </a:t>
            </a:r>
            <a:r>
              <a:rPr lang="en-US" b="1" i="1" dirty="0" smtClean="0">
                <a:latin typeface="+mj-lt"/>
              </a:rPr>
              <a:t>applications</a:t>
            </a:r>
            <a:r>
              <a:rPr lang="en-US" i="1" dirty="0" smtClean="0">
                <a:latin typeface="+mj-lt"/>
              </a:rPr>
              <a:t>?  </a:t>
            </a:r>
            <a:endParaRPr lang="en-US" i="1" dirty="0">
              <a:latin typeface="+mj-l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4374" y="2011679"/>
            <a:ext cx="3644746" cy="3644746"/>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7291911" y="2005053"/>
            <a:ext cx="3651372" cy="3651372"/>
          </a:xfrm>
          <a:prstGeom prst="rect">
            <a:avLst/>
          </a:prstGeom>
        </p:spPr>
      </p:pic>
      <p:sp>
        <p:nvSpPr>
          <p:cNvPr id="5" name="Rectangle 4"/>
          <p:cNvSpPr/>
          <p:nvPr/>
        </p:nvSpPr>
        <p:spPr>
          <a:xfrm>
            <a:off x="1482413" y="1690909"/>
            <a:ext cx="4028667" cy="369332"/>
          </a:xfrm>
          <a:prstGeom prst="rect">
            <a:avLst/>
          </a:prstGeom>
        </p:spPr>
        <p:txBody>
          <a:bodyPr wrap="none">
            <a:spAutoFit/>
          </a:bodyPr>
          <a:lstStyle/>
          <a:p>
            <a:pPr>
              <a:spcBef>
                <a:spcPct val="0"/>
              </a:spcBef>
              <a:defRPr/>
            </a:pPr>
            <a:r>
              <a:rPr lang="en-US" altLang="en-US" b="1" u="sng" dirty="0" smtClean="0">
                <a:cs typeface="Arial" panose="020B0604020202020204" pitchFamily="34" charset="0"/>
              </a:rPr>
              <a:t>Superconductivity in three minutes</a:t>
            </a:r>
            <a:endParaRPr lang="en-US" altLang="en-US" dirty="0">
              <a:cs typeface="Arial" panose="020B0604020202020204" pitchFamily="34" charset="0"/>
            </a:endParaRPr>
          </a:p>
        </p:txBody>
      </p:sp>
      <p:sp>
        <p:nvSpPr>
          <p:cNvPr id="10" name="Rectangle 9"/>
          <p:cNvSpPr/>
          <p:nvPr/>
        </p:nvSpPr>
        <p:spPr>
          <a:xfrm>
            <a:off x="7930530" y="1642347"/>
            <a:ext cx="2626040" cy="369332"/>
          </a:xfrm>
          <a:prstGeom prst="rect">
            <a:avLst/>
          </a:prstGeom>
        </p:spPr>
        <p:txBody>
          <a:bodyPr wrap="none">
            <a:spAutoFit/>
          </a:bodyPr>
          <a:lstStyle/>
          <a:p>
            <a:pPr>
              <a:spcBef>
                <a:spcPct val="0"/>
              </a:spcBef>
              <a:defRPr/>
            </a:pPr>
            <a:r>
              <a:rPr lang="en-US" altLang="en-US" b="1" u="sng" dirty="0" smtClean="0">
                <a:cs typeface="Arial" panose="020B0604020202020204" pitchFamily="34" charset="0"/>
              </a:rPr>
              <a:t>HTS Modeling Website</a:t>
            </a:r>
            <a:endParaRPr lang="en-US" altLang="en-US" dirty="0">
              <a:cs typeface="Arial" panose="020B0604020202020204" pitchFamily="34" charset="0"/>
            </a:endParaRPr>
          </a:p>
        </p:txBody>
      </p:sp>
      <p:sp>
        <p:nvSpPr>
          <p:cNvPr id="12"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13</a:t>
            </a:fld>
            <a:endParaRPr lang="it-IT" dirty="0"/>
          </a:p>
        </p:txBody>
      </p:sp>
    </p:spTree>
    <p:extLst>
      <p:ext uri="{BB962C8B-B14F-4D97-AF65-F5344CB8AC3E}">
        <p14:creationId xmlns:p14="http://schemas.microsoft.com/office/powerpoint/2010/main" val="42847282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206" y="4367149"/>
            <a:ext cx="11820290" cy="1938992"/>
          </a:xfrm>
          <a:prstGeom prst="rect">
            <a:avLst/>
          </a:prstGeom>
        </p:spPr>
        <p:txBody>
          <a:bodyPr wrap="square">
            <a:spAutoFit/>
          </a:bodyPr>
          <a:lstStyle/>
          <a:p>
            <a:r>
              <a:rPr lang="en-US" altLang="en-US" sz="2400" b="1" u="sng" dirty="0" smtClean="0">
                <a:latin typeface="+mj-lt"/>
                <a:cs typeface="Arial" panose="020B0604020202020204" pitchFamily="34" charset="0"/>
              </a:rPr>
              <a:t>REFERENCE</a:t>
            </a:r>
          </a:p>
          <a:p>
            <a:r>
              <a:rPr lang="en-US" sz="2400" dirty="0" smtClean="0">
                <a:latin typeface="+mj-lt"/>
                <a:cs typeface="Arial" panose="020B0604020202020204" pitchFamily="34" charset="0"/>
              </a:rPr>
              <a:t>[1] </a:t>
            </a:r>
            <a:r>
              <a:rPr lang="en-US" sz="2400" dirty="0" err="1">
                <a:latin typeface="+mj-lt"/>
              </a:rPr>
              <a:t>Tixador</a:t>
            </a:r>
            <a:r>
              <a:rPr lang="en-US" sz="2400" dirty="0">
                <a:latin typeface="+mj-lt"/>
              </a:rPr>
              <a:t> </a:t>
            </a:r>
            <a:r>
              <a:rPr lang="en-US" sz="2400" dirty="0" smtClean="0">
                <a:latin typeface="+mj-lt"/>
              </a:rPr>
              <a:t>P. Superconducting </a:t>
            </a:r>
            <a:r>
              <a:rPr lang="en-US" sz="2400" dirty="0">
                <a:latin typeface="+mj-lt"/>
              </a:rPr>
              <a:t>Fault Current </a:t>
            </a:r>
            <a:r>
              <a:rPr lang="en-US" sz="2400" dirty="0" smtClean="0">
                <a:latin typeface="+mj-lt"/>
              </a:rPr>
              <a:t>Limiter</a:t>
            </a:r>
          </a:p>
          <a:p>
            <a:r>
              <a:rPr lang="en-US" sz="2400" dirty="0" smtClean="0">
                <a:latin typeface="+mj-lt"/>
              </a:rPr>
              <a:t>[2] Downed power lines, </a:t>
            </a:r>
            <a:r>
              <a:rPr lang="en-US" sz="2400" i="1" dirty="0">
                <a:latin typeface="+mj-lt"/>
              </a:rPr>
              <a:t>AP Photo/Steven </a:t>
            </a:r>
            <a:r>
              <a:rPr lang="en-US" sz="2400" i="1" dirty="0" err="1">
                <a:latin typeface="+mj-lt"/>
              </a:rPr>
              <a:t>Senne</a:t>
            </a:r>
            <a:endParaRPr lang="en-US" sz="2400" dirty="0" smtClean="0">
              <a:latin typeface="+mj-lt"/>
            </a:endParaRPr>
          </a:p>
          <a:p>
            <a:r>
              <a:rPr lang="en-US" sz="2400" dirty="0" smtClean="0">
                <a:latin typeface="+mj-lt"/>
              </a:rPr>
              <a:t>[3] </a:t>
            </a:r>
            <a:r>
              <a:rPr lang="en-US" sz="2400" dirty="0">
                <a:latin typeface="+mj-lt"/>
              </a:rPr>
              <a:t>Plane, </a:t>
            </a:r>
            <a:r>
              <a:rPr lang="en-US" sz="2400" dirty="0">
                <a:solidFill>
                  <a:srgbClr val="212121"/>
                </a:solidFill>
                <a:latin typeface="+mj-lt"/>
              </a:rPr>
              <a:t>Scott County (MN) Sheriff's Office Press </a:t>
            </a:r>
            <a:r>
              <a:rPr lang="en-US" sz="2400" dirty="0" smtClean="0">
                <a:solidFill>
                  <a:srgbClr val="212121"/>
                </a:solidFill>
                <a:latin typeface="+mj-lt"/>
              </a:rPr>
              <a:t>Releases</a:t>
            </a:r>
            <a:endParaRPr lang="en-US" sz="2400" dirty="0" smtClean="0">
              <a:latin typeface="+mj-lt"/>
            </a:endParaRPr>
          </a:p>
          <a:p>
            <a:r>
              <a:rPr lang="en-US" sz="2400" dirty="0" smtClean="0">
                <a:latin typeface="+mj-lt"/>
              </a:rPr>
              <a:t>[4] Squirrel, </a:t>
            </a:r>
            <a:r>
              <a:rPr lang="en-US" sz="2400" dirty="0">
                <a:solidFill>
                  <a:srgbClr val="212121"/>
                </a:solidFill>
                <a:latin typeface="+mj-lt"/>
              </a:rPr>
              <a:t>Yellow Blue </a:t>
            </a:r>
            <a:r>
              <a:rPr lang="en-US" sz="2400" dirty="0" smtClean="0">
                <a:solidFill>
                  <a:srgbClr val="212121"/>
                </a:solidFill>
                <a:latin typeface="+mj-lt"/>
              </a:rPr>
              <a:t>Tech</a:t>
            </a:r>
            <a:endParaRPr lang="en-US" sz="2400" dirty="0">
              <a:latin typeface="+mj-lt"/>
            </a:endParaRPr>
          </a:p>
        </p:txBody>
      </p:sp>
      <p:sp>
        <p:nvSpPr>
          <p:cNvPr id="3" name="Rectangle 2"/>
          <p:cNvSpPr/>
          <p:nvPr/>
        </p:nvSpPr>
        <p:spPr>
          <a:xfrm>
            <a:off x="149206" y="139573"/>
            <a:ext cx="11820290" cy="3600986"/>
          </a:xfrm>
          <a:prstGeom prst="rect">
            <a:avLst/>
          </a:prstGeom>
        </p:spPr>
        <p:txBody>
          <a:bodyPr wrap="square">
            <a:spAutoFit/>
          </a:bodyPr>
          <a:lstStyle/>
          <a:p>
            <a:r>
              <a:rPr lang="en-US" altLang="en-US" sz="3200" b="1" u="sng" dirty="0" smtClean="0">
                <a:latin typeface="+mj-lt"/>
                <a:cs typeface="Arial" panose="020B0604020202020204" pitchFamily="34" charset="0"/>
              </a:rPr>
              <a:t>Special Thanks!</a:t>
            </a:r>
          </a:p>
          <a:p>
            <a:pPr marL="457200" indent="-457200">
              <a:buFont typeface="Arial" panose="020B0604020202020204" pitchFamily="34" charset="0"/>
              <a:buChar char="•"/>
            </a:pPr>
            <a:r>
              <a:rPr lang="en-US" sz="2800" dirty="0" smtClean="0">
                <a:latin typeface="+mj-lt"/>
              </a:rPr>
              <a:t>We </a:t>
            </a:r>
            <a:r>
              <a:rPr lang="en-US" sz="2800" dirty="0">
                <a:latin typeface="+mj-lt"/>
              </a:rPr>
              <a:t>want to thank </a:t>
            </a:r>
            <a:r>
              <a:rPr lang="en-US" sz="2800" b="1" dirty="0">
                <a:latin typeface="+mj-lt"/>
              </a:rPr>
              <a:t>Ivar </a:t>
            </a:r>
            <a:r>
              <a:rPr lang="en-US" sz="2800" b="1" dirty="0" err="1">
                <a:latin typeface="+mj-lt"/>
              </a:rPr>
              <a:t>Kjelberg</a:t>
            </a:r>
            <a:r>
              <a:rPr lang="en-US" sz="2800" b="1" dirty="0">
                <a:latin typeface="+mj-lt"/>
              </a:rPr>
              <a:t> </a:t>
            </a:r>
            <a:r>
              <a:rPr lang="en-US" sz="2800" b="1" dirty="0" smtClean="0">
                <a:latin typeface="+mj-lt"/>
              </a:rPr>
              <a:t>(CSEM SA) </a:t>
            </a:r>
            <a:r>
              <a:rPr lang="en-US" sz="2800" dirty="0">
                <a:latin typeface="+mj-lt"/>
              </a:rPr>
              <a:t>for having provided feedback and the executable App, and </a:t>
            </a:r>
            <a:r>
              <a:rPr lang="en-US" sz="2800" b="1" dirty="0">
                <a:latin typeface="+mj-lt"/>
              </a:rPr>
              <a:t>Sven Friedel </a:t>
            </a:r>
            <a:r>
              <a:rPr lang="en-US" sz="2800" dirty="0">
                <a:latin typeface="+mj-lt"/>
              </a:rPr>
              <a:t>(</a:t>
            </a:r>
            <a:r>
              <a:rPr lang="en-US" sz="2800" b="1" dirty="0">
                <a:latin typeface="+mj-lt"/>
              </a:rPr>
              <a:t>COMSOL Switzerland</a:t>
            </a:r>
            <a:r>
              <a:rPr lang="en-US" sz="2800" dirty="0">
                <a:latin typeface="+mj-lt"/>
              </a:rPr>
              <a:t>) for his </a:t>
            </a:r>
            <a:r>
              <a:rPr lang="en-US" sz="2800" dirty="0" smtClean="0">
                <a:latin typeface="+mj-lt"/>
              </a:rPr>
              <a:t>collaboration;</a:t>
            </a:r>
          </a:p>
          <a:p>
            <a:pPr marL="457200" indent="-457200">
              <a:buFont typeface="Arial" panose="020B0604020202020204" pitchFamily="34" charset="0"/>
              <a:buChar char="•"/>
            </a:pPr>
            <a:endParaRPr lang="en-US" sz="2800" dirty="0">
              <a:latin typeface="+mj-lt"/>
            </a:endParaRPr>
          </a:p>
          <a:p>
            <a:pPr marL="457200" indent="-457200">
              <a:buFont typeface="Arial" panose="020B0604020202020204" pitchFamily="34" charset="0"/>
              <a:buChar char="•"/>
            </a:pPr>
            <a:r>
              <a:rPr lang="en-US" sz="2800" dirty="0">
                <a:latin typeface="+mj-lt"/>
              </a:rPr>
              <a:t>Swiss Federal Office of Energy </a:t>
            </a:r>
            <a:r>
              <a:rPr lang="en-US" sz="2800" b="1" dirty="0">
                <a:latin typeface="+mj-lt"/>
              </a:rPr>
              <a:t>SFOE</a:t>
            </a:r>
            <a:r>
              <a:rPr lang="en-US" sz="2800" dirty="0">
                <a:latin typeface="+mj-lt"/>
              </a:rPr>
              <a:t> under grant agreement </a:t>
            </a:r>
            <a:r>
              <a:rPr lang="en-US" sz="2800" dirty="0" smtClean="0">
                <a:latin typeface="+mj-lt"/>
              </a:rPr>
              <a:t>SI/500193-02</a:t>
            </a:r>
            <a:r>
              <a:rPr lang="en-US" sz="2800" dirty="0">
                <a:latin typeface="+mj-lt"/>
              </a:rPr>
              <a:t>;</a:t>
            </a:r>
          </a:p>
          <a:p>
            <a:pPr marL="457200" indent="-457200">
              <a:buFont typeface="Arial" panose="020B0604020202020204" pitchFamily="34" charset="0"/>
              <a:buChar char="•"/>
            </a:pPr>
            <a:endParaRPr lang="en-US" sz="2800" dirty="0">
              <a:latin typeface="+mj-lt"/>
            </a:endParaRPr>
          </a:p>
        </p:txBody>
      </p:sp>
      <p:sp>
        <p:nvSpPr>
          <p:cNvPr id="5"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14</a:t>
            </a:fld>
            <a:endParaRPr lang="it-IT" dirty="0"/>
          </a:p>
        </p:txBody>
      </p:sp>
    </p:spTree>
    <p:extLst>
      <p:ext uri="{BB962C8B-B14F-4D97-AF65-F5344CB8AC3E}">
        <p14:creationId xmlns:p14="http://schemas.microsoft.com/office/powerpoint/2010/main" val="673242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nvSpPr>
        <p:spPr bwMode="auto">
          <a:xfrm>
            <a:off x="472650" y="0"/>
            <a:ext cx="10143534" cy="692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3600" kern="1200">
                <a:solidFill>
                  <a:srgbClr val="E60000"/>
                </a:solidFill>
                <a:latin typeface="+mj-lt"/>
                <a:ea typeface="+mj-ea"/>
                <a:cs typeface="+mj-cs"/>
              </a:defRPr>
            </a:lvl1pPr>
            <a:lvl2pPr algn="l" rtl="0" eaLnBrk="1" fontAlgn="base" hangingPunct="1">
              <a:spcBef>
                <a:spcPct val="0"/>
              </a:spcBef>
              <a:spcAft>
                <a:spcPct val="0"/>
              </a:spcAft>
              <a:defRPr sz="4000">
                <a:solidFill>
                  <a:srgbClr val="E60000"/>
                </a:solidFill>
                <a:latin typeface="Calibri" pitchFamily="34" charset="0"/>
              </a:defRPr>
            </a:lvl2pPr>
            <a:lvl3pPr algn="l" rtl="0" eaLnBrk="1" fontAlgn="base" hangingPunct="1">
              <a:spcBef>
                <a:spcPct val="0"/>
              </a:spcBef>
              <a:spcAft>
                <a:spcPct val="0"/>
              </a:spcAft>
              <a:defRPr sz="4000">
                <a:solidFill>
                  <a:srgbClr val="E60000"/>
                </a:solidFill>
                <a:latin typeface="Calibri" pitchFamily="34" charset="0"/>
              </a:defRPr>
            </a:lvl3pPr>
            <a:lvl4pPr algn="l" rtl="0" eaLnBrk="1" fontAlgn="base" hangingPunct="1">
              <a:spcBef>
                <a:spcPct val="0"/>
              </a:spcBef>
              <a:spcAft>
                <a:spcPct val="0"/>
              </a:spcAft>
              <a:defRPr sz="4000">
                <a:solidFill>
                  <a:srgbClr val="E60000"/>
                </a:solidFill>
                <a:latin typeface="Calibri" pitchFamily="34" charset="0"/>
              </a:defRPr>
            </a:lvl4pPr>
            <a:lvl5pPr algn="l" rtl="0" eaLnBrk="1" fontAlgn="base" hangingPunct="1">
              <a:spcBef>
                <a:spcPct val="0"/>
              </a:spcBef>
              <a:spcAft>
                <a:spcPct val="0"/>
              </a:spcAft>
              <a:defRPr sz="4000">
                <a:solidFill>
                  <a:srgbClr val="E60000"/>
                </a:solidFill>
                <a:latin typeface="Calibri" pitchFamily="34" charset="0"/>
              </a:defRPr>
            </a:lvl5pPr>
            <a:lvl6pPr marL="457200" algn="l" rtl="0" eaLnBrk="1" fontAlgn="base" hangingPunct="1">
              <a:spcBef>
                <a:spcPct val="0"/>
              </a:spcBef>
              <a:spcAft>
                <a:spcPct val="0"/>
              </a:spcAft>
              <a:defRPr sz="4000">
                <a:solidFill>
                  <a:srgbClr val="E60000"/>
                </a:solidFill>
                <a:latin typeface="Calibri" pitchFamily="34" charset="0"/>
              </a:defRPr>
            </a:lvl6pPr>
            <a:lvl7pPr marL="914400" algn="l" rtl="0" eaLnBrk="1" fontAlgn="base" hangingPunct="1">
              <a:spcBef>
                <a:spcPct val="0"/>
              </a:spcBef>
              <a:spcAft>
                <a:spcPct val="0"/>
              </a:spcAft>
              <a:defRPr sz="4000">
                <a:solidFill>
                  <a:srgbClr val="E60000"/>
                </a:solidFill>
                <a:latin typeface="Calibri" pitchFamily="34" charset="0"/>
              </a:defRPr>
            </a:lvl7pPr>
            <a:lvl8pPr marL="1371600" algn="l" rtl="0" eaLnBrk="1" fontAlgn="base" hangingPunct="1">
              <a:spcBef>
                <a:spcPct val="0"/>
              </a:spcBef>
              <a:spcAft>
                <a:spcPct val="0"/>
              </a:spcAft>
              <a:defRPr sz="4000">
                <a:solidFill>
                  <a:srgbClr val="E60000"/>
                </a:solidFill>
                <a:latin typeface="Calibri" pitchFamily="34" charset="0"/>
              </a:defRPr>
            </a:lvl8pPr>
            <a:lvl9pPr marL="1828800" algn="l" rtl="0" eaLnBrk="1" fontAlgn="base" hangingPunct="1">
              <a:spcBef>
                <a:spcPct val="0"/>
              </a:spcBef>
              <a:spcAft>
                <a:spcPct val="0"/>
              </a:spcAft>
              <a:defRPr sz="4000">
                <a:solidFill>
                  <a:srgbClr val="E60000"/>
                </a:solidFill>
                <a:latin typeface="Calibri" pitchFamily="34" charset="0"/>
              </a:defRPr>
            </a:lvl9pPr>
          </a:lstStyle>
          <a:p>
            <a:pPr defTabSz="914400"/>
            <a:r>
              <a:rPr lang="en-US" sz="3200" b="1" u="sng"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Motivation</a:t>
            </a:r>
            <a:r>
              <a:rPr lang="en-US" sz="3200" b="1"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 </a:t>
            </a:r>
            <a:r>
              <a:rPr lang="en-US" sz="3200"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Teaching (and learning) from the Students</a:t>
            </a:r>
            <a:endParaRPr lang="en-US" sz="3200" spc="-150" dirty="0">
              <a:solidFill>
                <a:srgbClr val="C00000"/>
              </a:solidFill>
              <a:latin typeface="Century Gothic" panose="020B0502020202020204" pitchFamily="34" charset="0"/>
              <a:ea typeface="CMU Bright" panose="02000603000000000000" pitchFamily="2" charset="0"/>
              <a:cs typeface="CMU Bright" panose="02000603000000000000" pitchFamily="2" charset="0"/>
            </a:endParaRPr>
          </a:p>
        </p:txBody>
      </p:sp>
      <p:sp>
        <p:nvSpPr>
          <p:cNvPr id="6" name="Rectangle 5"/>
          <p:cNvSpPr/>
          <p:nvPr/>
        </p:nvSpPr>
        <p:spPr>
          <a:xfrm>
            <a:off x="320040" y="1719072"/>
            <a:ext cx="11192256" cy="3416320"/>
          </a:xfrm>
          <a:prstGeom prst="rect">
            <a:avLst/>
          </a:prstGeom>
        </p:spPr>
        <p:txBody>
          <a:bodyPr wrap="square">
            <a:spAutoFit/>
          </a:bodyPr>
          <a:lstStyle/>
          <a:p>
            <a:r>
              <a:rPr lang="en-US" sz="3600" dirty="0" smtClean="0">
                <a:solidFill>
                  <a:srgbClr val="181818"/>
                </a:solidFill>
                <a:latin typeface="+mj-lt"/>
              </a:rPr>
              <a:t>“The </a:t>
            </a:r>
            <a:r>
              <a:rPr lang="en-US" sz="3600" dirty="0">
                <a:solidFill>
                  <a:srgbClr val="181818"/>
                </a:solidFill>
                <a:latin typeface="+mj-lt"/>
              </a:rPr>
              <a:t>questions of the students are often the source of new research. They often ask profound questions that I've thought about at times and then given up on, so to speak, for a while</a:t>
            </a:r>
            <a:r>
              <a:rPr lang="en-US" sz="3600" dirty="0" smtClean="0">
                <a:solidFill>
                  <a:srgbClr val="181818"/>
                </a:solidFill>
                <a:latin typeface="+mj-lt"/>
              </a:rPr>
              <a:t>.”</a:t>
            </a:r>
          </a:p>
          <a:p>
            <a:endParaRPr lang="en-US" sz="3600" dirty="0" smtClean="0">
              <a:solidFill>
                <a:srgbClr val="181818"/>
              </a:solidFill>
              <a:latin typeface="+mj-lt"/>
            </a:endParaRPr>
          </a:p>
          <a:p>
            <a:pPr algn="r"/>
            <a:r>
              <a:rPr lang="en-US" sz="3600" dirty="0" smtClean="0">
                <a:solidFill>
                  <a:srgbClr val="181818"/>
                </a:solidFill>
                <a:latin typeface="+mj-lt"/>
              </a:rPr>
              <a:t>Richard P. </a:t>
            </a:r>
            <a:r>
              <a:rPr lang="en-US" sz="3600" dirty="0" err="1" smtClean="0">
                <a:solidFill>
                  <a:srgbClr val="181818"/>
                </a:solidFill>
                <a:latin typeface="+mj-lt"/>
              </a:rPr>
              <a:t>Feynmann</a:t>
            </a:r>
            <a:endParaRPr lang="en-US" sz="3600" dirty="0">
              <a:latin typeface="+mj-lt"/>
            </a:endParaRPr>
          </a:p>
        </p:txBody>
      </p:sp>
      <p:sp>
        <p:nvSpPr>
          <p:cNvPr id="7" name="Slide Number Placeholder 6"/>
          <p:cNvSpPr>
            <a:spLocks noGrp="1"/>
          </p:cNvSpPr>
          <p:nvPr>
            <p:ph type="sldNum" sz="quarter" idx="4"/>
          </p:nvPr>
        </p:nvSpPr>
        <p:spPr>
          <a:xfrm>
            <a:off x="11512296" y="6296544"/>
            <a:ext cx="429768" cy="406008"/>
          </a:xfrm>
        </p:spPr>
        <p:txBody>
          <a:bodyPr/>
          <a:lstStyle/>
          <a:p>
            <a:fld id="{2A013F82-EE5E-44EE-A61D-E31C6657F26F}" type="slidenum">
              <a:rPr lang="it-IT" smtClean="0"/>
              <a:pPr/>
              <a:t>1</a:t>
            </a:fld>
            <a:endParaRPr lang="it-IT" dirty="0"/>
          </a:p>
        </p:txBody>
      </p:sp>
    </p:spTree>
    <p:extLst>
      <p:ext uri="{BB962C8B-B14F-4D97-AF65-F5344CB8AC3E}">
        <p14:creationId xmlns:p14="http://schemas.microsoft.com/office/powerpoint/2010/main" val="19522288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nvSpPr>
        <p:spPr bwMode="auto">
          <a:xfrm>
            <a:off x="472650" y="0"/>
            <a:ext cx="6723678" cy="692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3600" kern="1200">
                <a:solidFill>
                  <a:srgbClr val="E60000"/>
                </a:solidFill>
                <a:latin typeface="+mj-lt"/>
                <a:ea typeface="+mj-ea"/>
                <a:cs typeface="+mj-cs"/>
              </a:defRPr>
            </a:lvl1pPr>
            <a:lvl2pPr algn="l" rtl="0" eaLnBrk="1" fontAlgn="base" hangingPunct="1">
              <a:spcBef>
                <a:spcPct val="0"/>
              </a:spcBef>
              <a:spcAft>
                <a:spcPct val="0"/>
              </a:spcAft>
              <a:defRPr sz="4000">
                <a:solidFill>
                  <a:srgbClr val="E60000"/>
                </a:solidFill>
                <a:latin typeface="Calibri" pitchFamily="34" charset="0"/>
              </a:defRPr>
            </a:lvl2pPr>
            <a:lvl3pPr algn="l" rtl="0" eaLnBrk="1" fontAlgn="base" hangingPunct="1">
              <a:spcBef>
                <a:spcPct val="0"/>
              </a:spcBef>
              <a:spcAft>
                <a:spcPct val="0"/>
              </a:spcAft>
              <a:defRPr sz="4000">
                <a:solidFill>
                  <a:srgbClr val="E60000"/>
                </a:solidFill>
                <a:latin typeface="Calibri" pitchFamily="34" charset="0"/>
              </a:defRPr>
            </a:lvl3pPr>
            <a:lvl4pPr algn="l" rtl="0" eaLnBrk="1" fontAlgn="base" hangingPunct="1">
              <a:spcBef>
                <a:spcPct val="0"/>
              </a:spcBef>
              <a:spcAft>
                <a:spcPct val="0"/>
              </a:spcAft>
              <a:defRPr sz="4000">
                <a:solidFill>
                  <a:srgbClr val="E60000"/>
                </a:solidFill>
                <a:latin typeface="Calibri" pitchFamily="34" charset="0"/>
              </a:defRPr>
            </a:lvl4pPr>
            <a:lvl5pPr algn="l" rtl="0" eaLnBrk="1" fontAlgn="base" hangingPunct="1">
              <a:spcBef>
                <a:spcPct val="0"/>
              </a:spcBef>
              <a:spcAft>
                <a:spcPct val="0"/>
              </a:spcAft>
              <a:defRPr sz="4000">
                <a:solidFill>
                  <a:srgbClr val="E60000"/>
                </a:solidFill>
                <a:latin typeface="Calibri" pitchFamily="34" charset="0"/>
              </a:defRPr>
            </a:lvl5pPr>
            <a:lvl6pPr marL="457200" algn="l" rtl="0" eaLnBrk="1" fontAlgn="base" hangingPunct="1">
              <a:spcBef>
                <a:spcPct val="0"/>
              </a:spcBef>
              <a:spcAft>
                <a:spcPct val="0"/>
              </a:spcAft>
              <a:defRPr sz="4000">
                <a:solidFill>
                  <a:srgbClr val="E60000"/>
                </a:solidFill>
                <a:latin typeface="Calibri" pitchFamily="34" charset="0"/>
              </a:defRPr>
            </a:lvl6pPr>
            <a:lvl7pPr marL="914400" algn="l" rtl="0" eaLnBrk="1" fontAlgn="base" hangingPunct="1">
              <a:spcBef>
                <a:spcPct val="0"/>
              </a:spcBef>
              <a:spcAft>
                <a:spcPct val="0"/>
              </a:spcAft>
              <a:defRPr sz="4000">
                <a:solidFill>
                  <a:srgbClr val="E60000"/>
                </a:solidFill>
                <a:latin typeface="Calibri" pitchFamily="34" charset="0"/>
              </a:defRPr>
            </a:lvl7pPr>
            <a:lvl8pPr marL="1371600" algn="l" rtl="0" eaLnBrk="1" fontAlgn="base" hangingPunct="1">
              <a:spcBef>
                <a:spcPct val="0"/>
              </a:spcBef>
              <a:spcAft>
                <a:spcPct val="0"/>
              </a:spcAft>
              <a:defRPr sz="4000">
                <a:solidFill>
                  <a:srgbClr val="E60000"/>
                </a:solidFill>
                <a:latin typeface="Calibri" pitchFamily="34" charset="0"/>
              </a:defRPr>
            </a:lvl8pPr>
            <a:lvl9pPr marL="1828800" algn="l" rtl="0" eaLnBrk="1" fontAlgn="base" hangingPunct="1">
              <a:spcBef>
                <a:spcPct val="0"/>
              </a:spcBef>
              <a:spcAft>
                <a:spcPct val="0"/>
              </a:spcAft>
              <a:defRPr sz="4000">
                <a:solidFill>
                  <a:srgbClr val="E60000"/>
                </a:solidFill>
                <a:latin typeface="Calibri" pitchFamily="34" charset="0"/>
              </a:defRPr>
            </a:lvl9pPr>
          </a:lstStyle>
          <a:p>
            <a:pPr defTabSz="914400"/>
            <a:r>
              <a:rPr lang="en-US" sz="3200" b="1" u="sng"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Problem</a:t>
            </a:r>
            <a:r>
              <a:rPr lang="en-US" sz="3200" b="1"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 </a:t>
            </a:r>
            <a:r>
              <a:rPr lang="en-US" sz="3200"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Short-circuits and faults</a:t>
            </a:r>
            <a:endParaRPr lang="en-US" sz="3200" spc="-150" dirty="0">
              <a:solidFill>
                <a:srgbClr val="C00000"/>
              </a:solidFill>
              <a:latin typeface="Century Gothic" panose="020B0502020202020204" pitchFamily="34" charset="0"/>
              <a:ea typeface="CMU Bright" panose="02000603000000000000" pitchFamily="2" charset="0"/>
              <a:cs typeface="CMU Bright" panose="02000603000000000000" pitchFamily="2" charset="0"/>
            </a:endParaRPr>
          </a:p>
        </p:txBody>
      </p:sp>
      <p:sp>
        <p:nvSpPr>
          <p:cNvPr id="11" name="Title 1"/>
          <p:cNvSpPr>
            <a:spLocks noGrp="1"/>
          </p:cNvSpPr>
          <p:nvPr/>
        </p:nvSpPr>
        <p:spPr bwMode="auto">
          <a:xfrm>
            <a:off x="184479" y="952258"/>
            <a:ext cx="5208190" cy="2234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algn="l" rtl="0" eaLnBrk="1" fontAlgn="base" hangingPunct="1">
              <a:spcBef>
                <a:spcPct val="0"/>
              </a:spcBef>
              <a:spcAft>
                <a:spcPct val="0"/>
              </a:spcAft>
              <a:defRPr sz="3600" kern="1200">
                <a:solidFill>
                  <a:srgbClr val="E60000"/>
                </a:solidFill>
                <a:latin typeface="+mj-lt"/>
                <a:ea typeface="+mj-ea"/>
                <a:cs typeface="+mj-cs"/>
              </a:defRPr>
            </a:lvl1pPr>
            <a:lvl2pPr algn="l" rtl="0" eaLnBrk="1" fontAlgn="base" hangingPunct="1">
              <a:spcBef>
                <a:spcPct val="0"/>
              </a:spcBef>
              <a:spcAft>
                <a:spcPct val="0"/>
              </a:spcAft>
              <a:defRPr sz="4000">
                <a:solidFill>
                  <a:srgbClr val="E60000"/>
                </a:solidFill>
                <a:latin typeface="Calibri" pitchFamily="34" charset="0"/>
              </a:defRPr>
            </a:lvl2pPr>
            <a:lvl3pPr algn="l" rtl="0" eaLnBrk="1" fontAlgn="base" hangingPunct="1">
              <a:spcBef>
                <a:spcPct val="0"/>
              </a:spcBef>
              <a:spcAft>
                <a:spcPct val="0"/>
              </a:spcAft>
              <a:defRPr sz="4000">
                <a:solidFill>
                  <a:srgbClr val="E60000"/>
                </a:solidFill>
                <a:latin typeface="Calibri" pitchFamily="34" charset="0"/>
              </a:defRPr>
            </a:lvl3pPr>
            <a:lvl4pPr algn="l" rtl="0" eaLnBrk="1" fontAlgn="base" hangingPunct="1">
              <a:spcBef>
                <a:spcPct val="0"/>
              </a:spcBef>
              <a:spcAft>
                <a:spcPct val="0"/>
              </a:spcAft>
              <a:defRPr sz="4000">
                <a:solidFill>
                  <a:srgbClr val="E60000"/>
                </a:solidFill>
                <a:latin typeface="Calibri" pitchFamily="34" charset="0"/>
              </a:defRPr>
            </a:lvl4pPr>
            <a:lvl5pPr algn="l" rtl="0" eaLnBrk="1" fontAlgn="base" hangingPunct="1">
              <a:spcBef>
                <a:spcPct val="0"/>
              </a:spcBef>
              <a:spcAft>
                <a:spcPct val="0"/>
              </a:spcAft>
              <a:defRPr sz="4000">
                <a:solidFill>
                  <a:srgbClr val="E60000"/>
                </a:solidFill>
                <a:latin typeface="Calibri" pitchFamily="34" charset="0"/>
              </a:defRPr>
            </a:lvl5pPr>
            <a:lvl6pPr marL="457200" algn="l" rtl="0" eaLnBrk="1" fontAlgn="base" hangingPunct="1">
              <a:spcBef>
                <a:spcPct val="0"/>
              </a:spcBef>
              <a:spcAft>
                <a:spcPct val="0"/>
              </a:spcAft>
              <a:defRPr sz="4000">
                <a:solidFill>
                  <a:srgbClr val="E60000"/>
                </a:solidFill>
                <a:latin typeface="Calibri" pitchFamily="34" charset="0"/>
              </a:defRPr>
            </a:lvl6pPr>
            <a:lvl7pPr marL="914400" algn="l" rtl="0" eaLnBrk="1" fontAlgn="base" hangingPunct="1">
              <a:spcBef>
                <a:spcPct val="0"/>
              </a:spcBef>
              <a:spcAft>
                <a:spcPct val="0"/>
              </a:spcAft>
              <a:defRPr sz="4000">
                <a:solidFill>
                  <a:srgbClr val="E60000"/>
                </a:solidFill>
                <a:latin typeface="Calibri" pitchFamily="34" charset="0"/>
              </a:defRPr>
            </a:lvl7pPr>
            <a:lvl8pPr marL="1371600" algn="l" rtl="0" eaLnBrk="1" fontAlgn="base" hangingPunct="1">
              <a:spcBef>
                <a:spcPct val="0"/>
              </a:spcBef>
              <a:spcAft>
                <a:spcPct val="0"/>
              </a:spcAft>
              <a:defRPr sz="4000">
                <a:solidFill>
                  <a:srgbClr val="E60000"/>
                </a:solidFill>
                <a:latin typeface="Calibri" pitchFamily="34" charset="0"/>
              </a:defRPr>
            </a:lvl8pPr>
            <a:lvl9pPr marL="1828800" algn="l" rtl="0" eaLnBrk="1" fontAlgn="base" hangingPunct="1">
              <a:spcBef>
                <a:spcPct val="0"/>
              </a:spcBef>
              <a:spcAft>
                <a:spcPct val="0"/>
              </a:spcAft>
              <a:defRPr sz="4000">
                <a:solidFill>
                  <a:srgbClr val="E60000"/>
                </a:solidFill>
                <a:latin typeface="Calibri" pitchFamily="34" charset="0"/>
              </a:defRPr>
            </a:lvl9pPr>
          </a:lstStyle>
          <a:p>
            <a:pPr marL="457200" indent="-457200" defTabSz="914400">
              <a:buFont typeface="Arial" panose="020B0604020202020204" pitchFamily="34" charset="0"/>
              <a:buChar char="•"/>
            </a:pPr>
            <a:r>
              <a:rPr lang="en-US" sz="2800"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It is impossible to avoid faults in a power system</a:t>
            </a:r>
          </a:p>
          <a:p>
            <a:pPr marL="457200" indent="-457200" defTabSz="914400">
              <a:buFont typeface="Arial" panose="020B0604020202020204" pitchFamily="34" charset="0"/>
              <a:buChar char="•"/>
            </a:pPr>
            <a:r>
              <a:rPr lang="en-US" sz="2800"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Faults can damage and compromise the system</a:t>
            </a:r>
          </a:p>
          <a:p>
            <a:pPr defTabSz="914400"/>
            <a:endParaRPr lang="en-US" sz="2800" spc="-150" dirty="0">
              <a:solidFill>
                <a:srgbClr val="C00000"/>
              </a:solidFill>
              <a:latin typeface="Century Gothic" panose="020B0502020202020204" pitchFamily="34" charset="0"/>
              <a:ea typeface="CMU Bright" panose="02000603000000000000" pitchFamily="2" charset="0"/>
              <a:cs typeface="CMU Bright" panose="02000603000000000000" pitchFamily="2" charset="0"/>
            </a:endParaRPr>
          </a:p>
          <a:p>
            <a:pPr marL="457200" indent="-457200" defTabSz="914400">
              <a:buFont typeface="Arial" panose="020B0604020202020204" pitchFamily="34" charset="0"/>
              <a:buChar char="•"/>
            </a:pPr>
            <a:endParaRPr lang="en-US" sz="2800"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endParaRPr>
          </a:p>
        </p:txBody>
      </p:sp>
      <p:pic>
        <p:nvPicPr>
          <p:cNvPr id="12" name="Picture 6" descr="https://yellowbluetech.com/wp-content/uploads/what-causes-power-outages-636x455.jpg"/>
          <p:cNvPicPr>
            <a:picLocks noChangeAspect="1" noChangeArrowheads="1"/>
          </p:cNvPicPr>
          <p:nvPr/>
        </p:nvPicPr>
        <p:blipFill rotWithShape="1">
          <a:blip r:embed="rId3">
            <a:extLst>
              <a:ext uri="{28A0092B-C50C-407E-A947-70E740481C1C}">
                <a14:useLocalDpi xmlns:a14="http://schemas.microsoft.com/office/drawing/2010/main" val="0"/>
              </a:ext>
            </a:extLst>
          </a:blip>
          <a:srcRect t="12784" b="14471"/>
          <a:stretch/>
        </p:blipFill>
        <p:spPr bwMode="auto">
          <a:xfrm>
            <a:off x="6003097" y="3375845"/>
            <a:ext cx="5697417" cy="2965067"/>
          </a:xfrm>
          <a:prstGeom prst="roundRect">
            <a:avLst>
              <a:gd name="adj" fmla="val 3328"/>
            </a:avLst>
          </a:prstGeom>
          <a:ln w="3175">
            <a:solidFill>
              <a:schemeClr val="tx1"/>
            </a:solidFill>
          </a:ln>
          <a:effectLst/>
          <a:scene3d>
            <a:camera prst="orthographicFront"/>
            <a:lightRig rig="contrasting" dir="t">
              <a:rot lat="0" lon="0" rev="4200000"/>
            </a:lightRig>
          </a:scene3d>
          <a:sp3d prstMaterial="plastic">
            <a:contourClr>
              <a:srgbClr val="969696"/>
            </a:contourClr>
          </a:sp3d>
          <a:extLst>
            <a:ext uri="{909E8E84-426E-40DD-AFC4-6F175D3DCCD1}">
              <a14:hiddenFill xmlns:a14="http://schemas.microsoft.com/office/drawing/2010/main">
                <a:solidFill>
                  <a:srgbClr val="FFFFFF"/>
                </a:solidFill>
              </a14:hiddenFill>
            </a:ext>
          </a:extLst>
        </p:spPr>
      </p:pic>
      <p:pic>
        <p:nvPicPr>
          <p:cNvPr id="13" name="Picture 8" descr="plane in power line"/>
          <p:cNvPicPr>
            <a:picLocks noChangeAspect="1" noChangeArrowheads="1"/>
          </p:cNvPicPr>
          <p:nvPr/>
        </p:nvPicPr>
        <p:blipFill rotWithShape="1">
          <a:blip r:embed="rId4">
            <a:extLst>
              <a:ext uri="{28A0092B-C50C-407E-A947-70E740481C1C}">
                <a14:useLocalDpi xmlns:a14="http://schemas.microsoft.com/office/drawing/2010/main" val="0"/>
              </a:ext>
            </a:extLst>
          </a:blip>
          <a:srcRect t="21301"/>
          <a:stretch/>
        </p:blipFill>
        <p:spPr bwMode="auto">
          <a:xfrm>
            <a:off x="6596629" y="248898"/>
            <a:ext cx="5103885" cy="3012566"/>
          </a:xfrm>
          <a:prstGeom prst="roundRect">
            <a:avLst>
              <a:gd name="adj" fmla="val 3328"/>
            </a:avLst>
          </a:prstGeom>
          <a:ln w="3175">
            <a:solidFill>
              <a:schemeClr val="tx1"/>
            </a:solidFill>
          </a:ln>
          <a:effectLst/>
          <a:scene3d>
            <a:camera prst="orthographicFront"/>
            <a:lightRig rig="contrasting" dir="t">
              <a:rot lat="0" lon="0" rev="4200000"/>
            </a:lightRig>
          </a:scene3d>
          <a:sp3d prstMaterial="plastic">
            <a:contourClr>
              <a:srgbClr val="969696"/>
            </a:contourClr>
          </a:sp3d>
          <a:extLst>
            <a:ext uri="{909E8E84-426E-40DD-AFC4-6F175D3DCCD1}">
              <a14:hiddenFill xmlns:a14="http://schemas.microsoft.com/office/drawing/2010/main">
                <a:solidFill>
                  <a:srgbClr val="FFFFFF"/>
                </a:solidFill>
              </a14:hiddenFill>
            </a:ext>
          </a:extLst>
        </p:spPr>
      </p:pic>
      <p:pic>
        <p:nvPicPr>
          <p:cNvPr id="14" name="Picture 4" descr="https://wordpress.accuweather.com/wp-content/uploads/2018/11/ap-18067644492119-3.jpg?w=6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095" y="3375845"/>
            <a:ext cx="4615573" cy="2965067"/>
          </a:xfrm>
          <a:prstGeom prst="roundRect">
            <a:avLst>
              <a:gd name="adj" fmla="val 3328"/>
            </a:avLst>
          </a:prstGeom>
          <a:ln w="3175">
            <a:solidFill>
              <a:schemeClr val="tx1"/>
            </a:solidFill>
          </a:ln>
          <a:effectLst/>
          <a:scene3d>
            <a:camera prst="orthographicFront"/>
            <a:lightRig rig="contrasting" dir="t">
              <a:rot lat="0" lon="0" rev="4200000"/>
            </a:lightRig>
          </a:scene3d>
          <a:sp3d prstMaterial="plastic">
            <a:contourClr>
              <a:srgbClr val="969696"/>
            </a:contourClr>
          </a:sp3d>
          <a:extLst>
            <a:ext uri="{909E8E84-426E-40DD-AFC4-6F175D3DCCD1}">
              <a14:hiddenFill xmlns:a14="http://schemas.microsoft.com/office/drawing/2010/main">
                <a:solidFill>
                  <a:srgbClr val="FFFFFF"/>
                </a:solidFill>
              </a14:hiddenFill>
            </a:ext>
          </a:extLst>
        </p:spPr>
      </p:pic>
      <p:sp>
        <p:nvSpPr>
          <p:cNvPr id="15" name="Rectangle 14"/>
          <p:cNvSpPr/>
          <p:nvPr/>
        </p:nvSpPr>
        <p:spPr>
          <a:xfrm>
            <a:off x="6003097" y="5971580"/>
            <a:ext cx="1735283" cy="369332"/>
          </a:xfrm>
          <a:prstGeom prst="rect">
            <a:avLst/>
          </a:prstGeom>
          <a:solidFill>
            <a:schemeClr val="bg1"/>
          </a:solidFill>
          <a:ln>
            <a:solidFill>
              <a:schemeClr val="tx1"/>
            </a:solidFill>
          </a:ln>
        </p:spPr>
        <p:txBody>
          <a:bodyPr wrap="none">
            <a:spAutoFit/>
          </a:bodyPr>
          <a:lstStyle/>
          <a:p>
            <a:r>
              <a:rPr lang="en-US" dirty="0">
                <a:latin typeface="Calibri" panose="020F0502020204030204" pitchFamily="34" charset="0"/>
              </a:rPr>
              <a:t>Yellow Blue Tech</a:t>
            </a:r>
            <a:endParaRPr lang="en-US" dirty="0"/>
          </a:p>
        </p:txBody>
      </p:sp>
      <p:sp>
        <p:nvSpPr>
          <p:cNvPr id="16" name="Rectangle 15"/>
          <p:cNvSpPr/>
          <p:nvPr/>
        </p:nvSpPr>
        <p:spPr>
          <a:xfrm>
            <a:off x="777095" y="5971580"/>
            <a:ext cx="2404697" cy="369332"/>
          </a:xfrm>
          <a:prstGeom prst="rect">
            <a:avLst/>
          </a:prstGeom>
          <a:solidFill>
            <a:schemeClr val="bg1"/>
          </a:solidFill>
          <a:ln>
            <a:solidFill>
              <a:schemeClr val="tx1"/>
            </a:solidFill>
          </a:ln>
        </p:spPr>
        <p:txBody>
          <a:bodyPr wrap="none">
            <a:spAutoFit/>
          </a:bodyPr>
          <a:lstStyle/>
          <a:p>
            <a:r>
              <a:rPr lang="en-US" dirty="0">
                <a:latin typeface="Calibri" panose="020F0502020204030204" pitchFamily="34" charset="0"/>
              </a:rPr>
              <a:t>AP Photo/Steven </a:t>
            </a:r>
            <a:r>
              <a:rPr lang="en-US" dirty="0" err="1">
                <a:latin typeface="Calibri" panose="020F0502020204030204" pitchFamily="34" charset="0"/>
              </a:rPr>
              <a:t>Senne</a:t>
            </a:r>
            <a:endParaRPr lang="en-US" dirty="0">
              <a:latin typeface="Calibri" panose="020F0502020204030204" pitchFamily="34" charset="0"/>
            </a:endParaRPr>
          </a:p>
        </p:txBody>
      </p:sp>
      <p:sp>
        <p:nvSpPr>
          <p:cNvPr id="17" name="Rectangle 16"/>
          <p:cNvSpPr/>
          <p:nvPr/>
        </p:nvSpPr>
        <p:spPr>
          <a:xfrm>
            <a:off x="6596629" y="2892132"/>
            <a:ext cx="5103884" cy="369332"/>
          </a:xfrm>
          <a:prstGeom prst="rect">
            <a:avLst/>
          </a:prstGeom>
          <a:solidFill>
            <a:schemeClr val="bg1"/>
          </a:solidFill>
          <a:ln>
            <a:solidFill>
              <a:schemeClr val="tx1"/>
            </a:solidFill>
          </a:ln>
        </p:spPr>
        <p:txBody>
          <a:bodyPr wrap="square">
            <a:spAutoFit/>
          </a:bodyPr>
          <a:lstStyle/>
          <a:p>
            <a:r>
              <a:rPr lang="en-US" dirty="0">
                <a:latin typeface="Calibri" panose="020F0502020204030204" pitchFamily="34" charset="0"/>
              </a:rPr>
              <a:t>Scott County (MN) Sheriff's Office Press Releases</a:t>
            </a:r>
          </a:p>
        </p:txBody>
      </p:sp>
      <p:sp>
        <p:nvSpPr>
          <p:cNvPr id="21"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2</a:t>
            </a:fld>
            <a:endParaRPr lang="it-IT" dirty="0"/>
          </a:p>
        </p:txBody>
      </p:sp>
    </p:spTree>
    <p:extLst>
      <p:ext uri="{BB962C8B-B14F-4D97-AF65-F5344CB8AC3E}">
        <p14:creationId xmlns:p14="http://schemas.microsoft.com/office/powerpoint/2010/main" val="24375680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nvSpPr>
        <p:spPr bwMode="auto">
          <a:xfrm>
            <a:off x="472650" y="0"/>
            <a:ext cx="6723678" cy="692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3600" kern="1200">
                <a:solidFill>
                  <a:srgbClr val="E60000"/>
                </a:solidFill>
                <a:latin typeface="+mj-lt"/>
                <a:ea typeface="+mj-ea"/>
                <a:cs typeface="+mj-cs"/>
              </a:defRPr>
            </a:lvl1pPr>
            <a:lvl2pPr algn="l" rtl="0" eaLnBrk="1" fontAlgn="base" hangingPunct="1">
              <a:spcBef>
                <a:spcPct val="0"/>
              </a:spcBef>
              <a:spcAft>
                <a:spcPct val="0"/>
              </a:spcAft>
              <a:defRPr sz="4000">
                <a:solidFill>
                  <a:srgbClr val="E60000"/>
                </a:solidFill>
                <a:latin typeface="Calibri" pitchFamily="34" charset="0"/>
              </a:defRPr>
            </a:lvl2pPr>
            <a:lvl3pPr algn="l" rtl="0" eaLnBrk="1" fontAlgn="base" hangingPunct="1">
              <a:spcBef>
                <a:spcPct val="0"/>
              </a:spcBef>
              <a:spcAft>
                <a:spcPct val="0"/>
              </a:spcAft>
              <a:defRPr sz="4000">
                <a:solidFill>
                  <a:srgbClr val="E60000"/>
                </a:solidFill>
                <a:latin typeface="Calibri" pitchFamily="34" charset="0"/>
              </a:defRPr>
            </a:lvl3pPr>
            <a:lvl4pPr algn="l" rtl="0" eaLnBrk="1" fontAlgn="base" hangingPunct="1">
              <a:spcBef>
                <a:spcPct val="0"/>
              </a:spcBef>
              <a:spcAft>
                <a:spcPct val="0"/>
              </a:spcAft>
              <a:defRPr sz="4000">
                <a:solidFill>
                  <a:srgbClr val="E60000"/>
                </a:solidFill>
                <a:latin typeface="Calibri" pitchFamily="34" charset="0"/>
              </a:defRPr>
            </a:lvl4pPr>
            <a:lvl5pPr algn="l" rtl="0" eaLnBrk="1" fontAlgn="base" hangingPunct="1">
              <a:spcBef>
                <a:spcPct val="0"/>
              </a:spcBef>
              <a:spcAft>
                <a:spcPct val="0"/>
              </a:spcAft>
              <a:defRPr sz="4000">
                <a:solidFill>
                  <a:srgbClr val="E60000"/>
                </a:solidFill>
                <a:latin typeface="Calibri" pitchFamily="34" charset="0"/>
              </a:defRPr>
            </a:lvl5pPr>
            <a:lvl6pPr marL="457200" algn="l" rtl="0" eaLnBrk="1" fontAlgn="base" hangingPunct="1">
              <a:spcBef>
                <a:spcPct val="0"/>
              </a:spcBef>
              <a:spcAft>
                <a:spcPct val="0"/>
              </a:spcAft>
              <a:defRPr sz="4000">
                <a:solidFill>
                  <a:srgbClr val="E60000"/>
                </a:solidFill>
                <a:latin typeface="Calibri" pitchFamily="34" charset="0"/>
              </a:defRPr>
            </a:lvl6pPr>
            <a:lvl7pPr marL="914400" algn="l" rtl="0" eaLnBrk="1" fontAlgn="base" hangingPunct="1">
              <a:spcBef>
                <a:spcPct val="0"/>
              </a:spcBef>
              <a:spcAft>
                <a:spcPct val="0"/>
              </a:spcAft>
              <a:defRPr sz="4000">
                <a:solidFill>
                  <a:srgbClr val="E60000"/>
                </a:solidFill>
                <a:latin typeface="Calibri" pitchFamily="34" charset="0"/>
              </a:defRPr>
            </a:lvl7pPr>
            <a:lvl8pPr marL="1371600" algn="l" rtl="0" eaLnBrk="1" fontAlgn="base" hangingPunct="1">
              <a:spcBef>
                <a:spcPct val="0"/>
              </a:spcBef>
              <a:spcAft>
                <a:spcPct val="0"/>
              </a:spcAft>
              <a:defRPr sz="4000">
                <a:solidFill>
                  <a:srgbClr val="E60000"/>
                </a:solidFill>
                <a:latin typeface="Calibri" pitchFamily="34" charset="0"/>
              </a:defRPr>
            </a:lvl8pPr>
            <a:lvl9pPr marL="1828800" algn="l" rtl="0" eaLnBrk="1" fontAlgn="base" hangingPunct="1">
              <a:spcBef>
                <a:spcPct val="0"/>
              </a:spcBef>
              <a:spcAft>
                <a:spcPct val="0"/>
              </a:spcAft>
              <a:defRPr sz="4000">
                <a:solidFill>
                  <a:srgbClr val="E60000"/>
                </a:solidFill>
                <a:latin typeface="Calibri" pitchFamily="34" charset="0"/>
              </a:defRPr>
            </a:lvl9pPr>
          </a:lstStyle>
          <a:p>
            <a:pPr defTabSz="914400"/>
            <a:r>
              <a:rPr lang="en-US" sz="3200" b="1" u="sng"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Problem</a:t>
            </a:r>
            <a:r>
              <a:rPr lang="en-US" sz="3200" b="1"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 </a:t>
            </a:r>
            <a:r>
              <a:rPr lang="en-US" sz="3200"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Short-circuits and faults</a:t>
            </a:r>
            <a:endParaRPr lang="en-US" sz="3200" spc="-150" dirty="0">
              <a:solidFill>
                <a:srgbClr val="C00000"/>
              </a:solidFill>
              <a:latin typeface="Century Gothic" panose="020B0502020202020204" pitchFamily="34" charset="0"/>
              <a:ea typeface="CMU Bright" panose="02000603000000000000" pitchFamily="2" charset="0"/>
              <a:cs typeface="CMU Bright" panose="02000603000000000000" pitchFamily="2" charset="0"/>
            </a:endParaRPr>
          </a:p>
        </p:txBody>
      </p:sp>
      <p:sp>
        <p:nvSpPr>
          <p:cNvPr id="15" name="Rectangle 14"/>
          <p:cNvSpPr/>
          <p:nvPr/>
        </p:nvSpPr>
        <p:spPr>
          <a:xfrm>
            <a:off x="6003097" y="5971580"/>
            <a:ext cx="1735283" cy="369332"/>
          </a:xfrm>
          <a:prstGeom prst="rect">
            <a:avLst/>
          </a:prstGeom>
          <a:solidFill>
            <a:schemeClr val="bg1"/>
          </a:solidFill>
          <a:ln>
            <a:solidFill>
              <a:schemeClr val="tx1"/>
            </a:solidFill>
          </a:ln>
        </p:spPr>
        <p:txBody>
          <a:bodyPr wrap="none">
            <a:spAutoFit/>
          </a:bodyPr>
          <a:lstStyle/>
          <a:p>
            <a:r>
              <a:rPr lang="en-US" dirty="0">
                <a:latin typeface="Calibri" panose="020F0502020204030204" pitchFamily="34" charset="0"/>
              </a:rPr>
              <a:t>Yellow Blue Tech</a:t>
            </a:r>
            <a:endParaRPr lang="en-US" dirty="0"/>
          </a:p>
        </p:txBody>
      </p:sp>
      <p:grpSp>
        <p:nvGrpSpPr>
          <p:cNvPr id="2" name="Group 1"/>
          <p:cNvGrpSpPr/>
          <p:nvPr/>
        </p:nvGrpSpPr>
        <p:grpSpPr>
          <a:xfrm>
            <a:off x="1340411" y="739476"/>
            <a:ext cx="9325371" cy="5742946"/>
            <a:chOff x="1340411" y="739476"/>
            <a:chExt cx="9325371" cy="5742946"/>
          </a:xfrm>
        </p:grpSpPr>
        <p:pic>
          <p:nvPicPr>
            <p:cNvPr id="1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0411" y="739476"/>
              <a:ext cx="9325371" cy="5711349"/>
            </a:xfrm>
            <a:prstGeom prst="roundRect">
              <a:avLst>
                <a:gd name="adj" fmla="val 3328"/>
              </a:avLst>
            </a:prstGeom>
            <a:ln w="3175">
              <a:solidFill>
                <a:schemeClr val="tx1"/>
              </a:solidFill>
            </a:ln>
            <a:effectLst/>
            <a:scene3d>
              <a:camera prst="orthographicFront"/>
              <a:lightRig rig="contrasting" dir="t">
                <a:rot lat="0" lon="0" rev="4200000"/>
              </a:lightRig>
            </a:scene3d>
            <a:sp3d prstMaterial="plastic">
              <a:contourClr>
                <a:srgbClr val="969696"/>
              </a:contourClr>
            </a:sp3d>
            <a:extLst>
              <a:ext uri="{909E8E84-426E-40DD-AFC4-6F175D3DCCD1}">
                <a14:hiddenFill xmlns:a14="http://schemas.microsoft.com/office/drawing/2010/main">
                  <a:solidFill>
                    <a:srgbClr val="FFFFFF"/>
                  </a:solidFill>
                </a14:hiddenFill>
              </a:ext>
            </a:extLst>
          </p:spPr>
        </p:pic>
        <p:sp>
          <p:nvSpPr>
            <p:cNvPr id="19" name="Rectangle 7"/>
            <p:cNvSpPr>
              <a:spLocks noChangeArrowheads="1"/>
            </p:cNvSpPr>
            <p:nvPr/>
          </p:nvSpPr>
          <p:spPr bwMode="auto">
            <a:xfrm>
              <a:off x="1340411" y="6113090"/>
              <a:ext cx="3832331" cy="369332"/>
            </a:xfrm>
            <a:prstGeom prst="rect">
              <a:avLst/>
            </a:prstGeom>
            <a:solidFill>
              <a:schemeClr val="bg1"/>
            </a:solidFill>
            <a:ln>
              <a:solidFill>
                <a:schemeClr val="tx1"/>
              </a:solidFill>
            </a:ln>
          </p:spPr>
          <p:txBody>
            <a:bodyPr wrap="square">
              <a:spAutoFit/>
            </a:bodyPr>
            <a:lstStyle/>
            <a:p>
              <a:r>
                <a:rPr lang="en-US" altLang="en-US" dirty="0">
                  <a:latin typeface="Calibri" panose="020F0502020204030204" pitchFamily="34" charset="0"/>
                </a:rPr>
                <a:t>Image © Palm Harbor Fire Department</a:t>
              </a:r>
            </a:p>
          </p:txBody>
        </p:sp>
      </p:grpSp>
      <p:sp>
        <p:nvSpPr>
          <p:cNvPr id="21"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3</a:t>
            </a:fld>
            <a:endParaRPr lang="it-IT" dirty="0"/>
          </a:p>
        </p:txBody>
      </p:sp>
    </p:spTree>
    <p:extLst>
      <p:ext uri="{BB962C8B-B14F-4D97-AF65-F5344CB8AC3E}">
        <p14:creationId xmlns:p14="http://schemas.microsoft.com/office/powerpoint/2010/main" val="2538923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54496" y="5626161"/>
            <a:ext cx="11250565" cy="1117089"/>
          </a:xfrm>
          <a:prstGeom prst="rect">
            <a:avLst/>
          </a:prstGeom>
          <a:noFill/>
          <a:ln>
            <a:miter lim="800000"/>
            <a:headEnd/>
            <a:tailEnd/>
          </a:ln>
        </p:spPr>
        <p:txBody>
          <a:bodyPr/>
          <a:lstStyle/>
          <a:p>
            <a:pPr marL="285750" indent="-285750" eaLnBrk="0" hangingPunct="0">
              <a:lnSpc>
                <a:spcPct val="80000"/>
              </a:lnSpc>
              <a:spcBef>
                <a:spcPct val="20000"/>
              </a:spcBef>
              <a:buFont typeface="Arial" panose="020B0604020202020204" pitchFamily="34" charset="0"/>
              <a:buChar char="•"/>
              <a:defRPr/>
            </a:pPr>
            <a:r>
              <a:rPr lang="de-AT" sz="2400" dirty="0" smtClean="0">
                <a:latin typeface="+mj-lt"/>
                <a:ea typeface="ヒラギノ角ゴ Pro W3" pitchFamily="-128" charset="-128"/>
              </a:rPr>
              <a:t>Under </a:t>
            </a:r>
            <a:r>
              <a:rPr lang="de-AT" sz="2400" dirty="0">
                <a:latin typeface="+mj-lt"/>
                <a:ea typeface="ヒラギノ角ゴ Pro W3" pitchFamily="-128" charset="-128"/>
              </a:rPr>
              <a:t>normal operation </a:t>
            </a:r>
            <a:r>
              <a:rPr lang="de-AT" sz="2400" dirty="0" smtClean="0">
                <a:latin typeface="+mj-lt"/>
                <a:ea typeface="ヒラギノ角ゴ Pro W3" pitchFamily="-128" charset="-128"/>
              </a:rPr>
              <a:t>-&gt; the impedance is </a:t>
            </a:r>
            <a:r>
              <a:rPr lang="de-AT" sz="2400" dirty="0">
                <a:ea typeface="ヒラギノ角ゴ Pro W3" pitchFamily="-128" charset="-128"/>
              </a:rPr>
              <a:t>negligible </a:t>
            </a:r>
            <a:endParaRPr lang="de-AT" sz="2400" dirty="0">
              <a:latin typeface="+mj-lt"/>
              <a:ea typeface="ヒラギノ角ゴ Pro W3" pitchFamily="-128" charset="-128"/>
            </a:endParaRPr>
          </a:p>
          <a:p>
            <a:pPr marL="374650" indent="-285750" eaLnBrk="0" hangingPunct="0">
              <a:lnSpc>
                <a:spcPct val="80000"/>
              </a:lnSpc>
              <a:spcBef>
                <a:spcPct val="20000"/>
              </a:spcBef>
              <a:buFont typeface="Arial" panose="020B0604020202020204" pitchFamily="34" charset="0"/>
              <a:buChar char="•"/>
              <a:defRPr/>
            </a:pPr>
            <a:endParaRPr lang="de-AT" sz="2400" dirty="0">
              <a:latin typeface="+mj-lt"/>
              <a:ea typeface="ヒラギノ角ゴ Pro W3" pitchFamily="-128" charset="-128"/>
            </a:endParaRPr>
          </a:p>
          <a:p>
            <a:pPr marL="285750" indent="-285750" eaLnBrk="0" hangingPunct="0">
              <a:lnSpc>
                <a:spcPct val="80000"/>
              </a:lnSpc>
              <a:spcBef>
                <a:spcPct val="20000"/>
              </a:spcBef>
              <a:buFont typeface="Arial" panose="020B0604020202020204" pitchFamily="34" charset="0"/>
              <a:buChar char="•"/>
              <a:defRPr/>
            </a:pPr>
            <a:r>
              <a:rPr lang="de-AT" sz="2400" dirty="0" smtClean="0">
                <a:latin typeface="+mj-lt"/>
                <a:ea typeface="ヒラギノ角ゴ Pro W3" pitchFamily="-128" charset="-128"/>
              </a:rPr>
              <a:t>When a </a:t>
            </a:r>
            <a:r>
              <a:rPr lang="de-AT" sz="2400" dirty="0">
                <a:latin typeface="+mj-lt"/>
                <a:ea typeface="ヒラギノ角ゴ Pro W3" pitchFamily="-128" charset="-128"/>
              </a:rPr>
              <a:t>fault occurs </a:t>
            </a:r>
            <a:r>
              <a:rPr lang="de-AT" sz="2400" dirty="0" smtClean="0">
                <a:latin typeface="+mj-lt"/>
                <a:ea typeface="ヒラギノ角ゴ Pro W3" pitchFamily="-128" charset="-128"/>
              </a:rPr>
              <a:t>-&gt; the impedance </a:t>
            </a:r>
            <a:r>
              <a:rPr lang="de-AT" sz="2400" dirty="0">
                <a:latin typeface="+mj-lt"/>
                <a:ea typeface="ヒラギノ角ゴ Pro W3" pitchFamily="-128" charset="-128"/>
              </a:rPr>
              <a:t>rises </a:t>
            </a:r>
            <a:r>
              <a:rPr lang="de-AT" sz="2400" dirty="0" smtClean="0">
                <a:latin typeface="+mj-lt"/>
                <a:ea typeface="ヒラギノ角ゴ Pro W3" pitchFamily="-128" charset="-128"/>
              </a:rPr>
              <a:t>rapidly (n-value)</a:t>
            </a:r>
            <a:endParaRPr lang="de-AT" sz="2400" dirty="0">
              <a:latin typeface="+mj-lt"/>
              <a:ea typeface="ヒラギノ角ゴ Pro W3" pitchFamily="-128" charset="-128"/>
            </a:endParaRPr>
          </a:p>
        </p:txBody>
      </p:sp>
      <p:sp>
        <p:nvSpPr>
          <p:cNvPr id="5" name="Title 1"/>
          <p:cNvSpPr>
            <a:spLocks noGrp="1"/>
          </p:cNvSpPr>
          <p:nvPr/>
        </p:nvSpPr>
        <p:spPr bwMode="auto">
          <a:xfrm>
            <a:off x="472650" y="0"/>
            <a:ext cx="11505990" cy="692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3600" kern="1200">
                <a:solidFill>
                  <a:srgbClr val="E60000"/>
                </a:solidFill>
                <a:latin typeface="+mj-lt"/>
                <a:ea typeface="+mj-ea"/>
                <a:cs typeface="+mj-cs"/>
              </a:defRPr>
            </a:lvl1pPr>
            <a:lvl2pPr algn="l" rtl="0" eaLnBrk="1" fontAlgn="base" hangingPunct="1">
              <a:spcBef>
                <a:spcPct val="0"/>
              </a:spcBef>
              <a:spcAft>
                <a:spcPct val="0"/>
              </a:spcAft>
              <a:defRPr sz="4000">
                <a:solidFill>
                  <a:srgbClr val="E60000"/>
                </a:solidFill>
                <a:latin typeface="Calibri" pitchFamily="34" charset="0"/>
              </a:defRPr>
            </a:lvl2pPr>
            <a:lvl3pPr algn="l" rtl="0" eaLnBrk="1" fontAlgn="base" hangingPunct="1">
              <a:spcBef>
                <a:spcPct val="0"/>
              </a:spcBef>
              <a:spcAft>
                <a:spcPct val="0"/>
              </a:spcAft>
              <a:defRPr sz="4000">
                <a:solidFill>
                  <a:srgbClr val="E60000"/>
                </a:solidFill>
                <a:latin typeface="Calibri" pitchFamily="34" charset="0"/>
              </a:defRPr>
            </a:lvl3pPr>
            <a:lvl4pPr algn="l" rtl="0" eaLnBrk="1" fontAlgn="base" hangingPunct="1">
              <a:spcBef>
                <a:spcPct val="0"/>
              </a:spcBef>
              <a:spcAft>
                <a:spcPct val="0"/>
              </a:spcAft>
              <a:defRPr sz="4000">
                <a:solidFill>
                  <a:srgbClr val="E60000"/>
                </a:solidFill>
                <a:latin typeface="Calibri" pitchFamily="34" charset="0"/>
              </a:defRPr>
            </a:lvl4pPr>
            <a:lvl5pPr algn="l" rtl="0" eaLnBrk="1" fontAlgn="base" hangingPunct="1">
              <a:spcBef>
                <a:spcPct val="0"/>
              </a:spcBef>
              <a:spcAft>
                <a:spcPct val="0"/>
              </a:spcAft>
              <a:defRPr sz="4000">
                <a:solidFill>
                  <a:srgbClr val="E60000"/>
                </a:solidFill>
                <a:latin typeface="Calibri" pitchFamily="34" charset="0"/>
              </a:defRPr>
            </a:lvl5pPr>
            <a:lvl6pPr marL="457200" algn="l" rtl="0" eaLnBrk="1" fontAlgn="base" hangingPunct="1">
              <a:spcBef>
                <a:spcPct val="0"/>
              </a:spcBef>
              <a:spcAft>
                <a:spcPct val="0"/>
              </a:spcAft>
              <a:defRPr sz="4000">
                <a:solidFill>
                  <a:srgbClr val="E60000"/>
                </a:solidFill>
                <a:latin typeface="Calibri" pitchFamily="34" charset="0"/>
              </a:defRPr>
            </a:lvl6pPr>
            <a:lvl7pPr marL="914400" algn="l" rtl="0" eaLnBrk="1" fontAlgn="base" hangingPunct="1">
              <a:spcBef>
                <a:spcPct val="0"/>
              </a:spcBef>
              <a:spcAft>
                <a:spcPct val="0"/>
              </a:spcAft>
              <a:defRPr sz="4000">
                <a:solidFill>
                  <a:srgbClr val="E60000"/>
                </a:solidFill>
                <a:latin typeface="Calibri" pitchFamily="34" charset="0"/>
              </a:defRPr>
            </a:lvl7pPr>
            <a:lvl8pPr marL="1371600" algn="l" rtl="0" eaLnBrk="1" fontAlgn="base" hangingPunct="1">
              <a:spcBef>
                <a:spcPct val="0"/>
              </a:spcBef>
              <a:spcAft>
                <a:spcPct val="0"/>
              </a:spcAft>
              <a:defRPr sz="4000">
                <a:solidFill>
                  <a:srgbClr val="E60000"/>
                </a:solidFill>
                <a:latin typeface="Calibri" pitchFamily="34" charset="0"/>
              </a:defRPr>
            </a:lvl8pPr>
            <a:lvl9pPr marL="1828800" algn="l" rtl="0" eaLnBrk="1" fontAlgn="base" hangingPunct="1">
              <a:spcBef>
                <a:spcPct val="0"/>
              </a:spcBef>
              <a:spcAft>
                <a:spcPct val="0"/>
              </a:spcAft>
              <a:defRPr sz="4000">
                <a:solidFill>
                  <a:srgbClr val="E60000"/>
                </a:solidFill>
                <a:latin typeface="Calibri" pitchFamily="34" charset="0"/>
              </a:defRPr>
            </a:lvl9pPr>
          </a:lstStyle>
          <a:p>
            <a:pPr defTabSz="914400"/>
            <a:r>
              <a:rPr lang="en-US" sz="2800" b="1" u="sng" spc="-150" dirty="0" smtClean="0">
                <a:solidFill>
                  <a:schemeClr val="tx1"/>
                </a:solidFill>
                <a:ea typeface="CMU Bright" panose="02000603000000000000" pitchFamily="2" charset="0"/>
                <a:cs typeface="CMU Bright" panose="02000603000000000000" pitchFamily="2" charset="0"/>
              </a:rPr>
              <a:t>Solution:</a:t>
            </a:r>
            <a:r>
              <a:rPr lang="en-US" sz="2800" b="1" spc="-150" dirty="0" smtClean="0">
                <a:solidFill>
                  <a:schemeClr val="tx1"/>
                </a:solidFill>
                <a:ea typeface="CMU Bright" panose="02000603000000000000" pitchFamily="2" charset="0"/>
                <a:cs typeface="CMU Bright" panose="02000603000000000000" pitchFamily="2" charset="0"/>
              </a:rPr>
              <a:t> </a:t>
            </a:r>
            <a:r>
              <a:rPr lang="en-US" sz="2800" spc="-150" dirty="0" smtClean="0">
                <a:solidFill>
                  <a:schemeClr val="tx1"/>
                </a:solidFill>
                <a:ea typeface="CMU Bright" panose="02000603000000000000" pitchFamily="2" charset="0"/>
                <a:cs typeface="CMU Bright" panose="02000603000000000000" pitchFamily="2" charset="0"/>
              </a:rPr>
              <a:t>Superconducting Fault Current Limiters (SFCL)</a:t>
            </a:r>
            <a:endParaRPr lang="en-US" sz="2800" spc="-150" dirty="0">
              <a:solidFill>
                <a:srgbClr val="C00000"/>
              </a:solidFill>
              <a:ea typeface="CMU Bright" panose="02000603000000000000" pitchFamily="2" charset="0"/>
              <a:cs typeface="CMU Bright" panose="02000603000000000000" pitchFamily="2" charset="0"/>
            </a:endParaRPr>
          </a:p>
        </p:txBody>
      </p:sp>
      <p:sp>
        <p:nvSpPr>
          <p:cNvPr id="9" name="Rectangle 10"/>
          <p:cNvSpPr>
            <a:spLocks noChangeArrowheads="1"/>
          </p:cNvSpPr>
          <p:nvPr/>
        </p:nvSpPr>
        <p:spPr bwMode="auto">
          <a:xfrm rot="16200000">
            <a:off x="-407670" y="2076670"/>
            <a:ext cx="17958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ヒラギノ角ゴ Pro W3"/>
                <a:cs typeface="ヒラギノ角ゴ Pro W3"/>
              </a:defRPr>
            </a:lvl1pPr>
            <a:lvl2pPr marL="742950" indent="-285750" eaLnBrk="0" hangingPunct="0">
              <a:defRPr sz="2400">
                <a:solidFill>
                  <a:schemeClr val="tx1"/>
                </a:solidFill>
                <a:latin typeface="Arial" panose="020B0604020202020204" pitchFamily="34" charset="0"/>
                <a:ea typeface="ヒラギノ角ゴ Pro W3"/>
                <a:cs typeface="ヒラギノ角ゴ Pro W3"/>
              </a:defRPr>
            </a:lvl2pPr>
            <a:lvl3pPr marL="1143000" indent="-228600" eaLnBrk="0" hangingPunct="0">
              <a:defRPr sz="2400">
                <a:solidFill>
                  <a:schemeClr val="tx1"/>
                </a:solidFill>
                <a:latin typeface="Arial" panose="020B0604020202020204" pitchFamily="34" charset="0"/>
                <a:ea typeface="ヒラギノ角ゴ Pro W3"/>
                <a:cs typeface="ヒラギノ角ゴ Pro W3"/>
              </a:defRPr>
            </a:lvl3pPr>
            <a:lvl4pPr marL="1600200" indent="-228600" eaLnBrk="0" hangingPunct="0">
              <a:defRPr sz="2400">
                <a:solidFill>
                  <a:schemeClr val="tx1"/>
                </a:solidFill>
                <a:latin typeface="Arial" panose="020B0604020202020204" pitchFamily="34" charset="0"/>
                <a:ea typeface="ヒラギノ角ゴ Pro W3"/>
                <a:cs typeface="ヒラギノ角ゴ Pro W3"/>
              </a:defRPr>
            </a:lvl4pPr>
            <a:lvl5pPr marL="2057400" indent="-228600" eaLnBrk="0" hangingPunct="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a:spcBef>
                <a:spcPts val="500"/>
              </a:spcBef>
              <a:spcAft>
                <a:spcPts val="500"/>
              </a:spcAft>
            </a:pPr>
            <a:r>
              <a:rPr lang="en-GB" altLang="en-US" sz="2000" dirty="0">
                <a:latin typeface="+mj-lt"/>
              </a:rPr>
              <a:t>Resistance</a:t>
            </a:r>
          </a:p>
        </p:txBody>
      </p:sp>
      <p:sp>
        <p:nvSpPr>
          <p:cNvPr id="15" name="Rectangle 16"/>
          <p:cNvSpPr>
            <a:spLocks noChangeArrowheads="1"/>
          </p:cNvSpPr>
          <p:nvPr/>
        </p:nvSpPr>
        <p:spPr bwMode="auto">
          <a:xfrm>
            <a:off x="2301928" y="4479645"/>
            <a:ext cx="18979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ヒラギノ角ゴ Pro W3"/>
                <a:cs typeface="ヒラギノ角ゴ Pro W3"/>
              </a:defRPr>
            </a:lvl1pPr>
            <a:lvl2pPr marL="742950" indent="-285750" eaLnBrk="0" hangingPunct="0">
              <a:defRPr sz="2400">
                <a:solidFill>
                  <a:schemeClr val="tx1"/>
                </a:solidFill>
                <a:latin typeface="Arial" panose="020B0604020202020204" pitchFamily="34" charset="0"/>
                <a:ea typeface="ヒラギノ角ゴ Pro W3"/>
                <a:cs typeface="ヒラギノ角ゴ Pro W3"/>
              </a:defRPr>
            </a:lvl2pPr>
            <a:lvl3pPr marL="1143000" indent="-228600" eaLnBrk="0" hangingPunct="0">
              <a:defRPr sz="2400">
                <a:solidFill>
                  <a:schemeClr val="tx1"/>
                </a:solidFill>
                <a:latin typeface="Arial" panose="020B0604020202020204" pitchFamily="34" charset="0"/>
                <a:ea typeface="ヒラギノ角ゴ Pro W3"/>
                <a:cs typeface="ヒラギノ角ゴ Pro W3"/>
              </a:defRPr>
            </a:lvl3pPr>
            <a:lvl4pPr marL="1600200" indent="-228600" eaLnBrk="0" hangingPunct="0">
              <a:defRPr sz="2400">
                <a:solidFill>
                  <a:schemeClr val="tx1"/>
                </a:solidFill>
                <a:latin typeface="Arial" panose="020B0604020202020204" pitchFamily="34" charset="0"/>
                <a:ea typeface="ヒラギノ角ゴ Pro W3"/>
                <a:cs typeface="ヒラギノ角ゴ Pro W3"/>
              </a:defRPr>
            </a:lvl4pPr>
            <a:lvl5pPr marL="2057400" indent="-228600" eaLnBrk="0" hangingPunct="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a:spcBef>
                <a:spcPts val="500"/>
              </a:spcBef>
              <a:spcAft>
                <a:spcPts val="500"/>
              </a:spcAft>
            </a:pPr>
            <a:r>
              <a:rPr lang="en-GB" altLang="en-US" sz="1600" b="1" dirty="0">
                <a:latin typeface="+mj-lt"/>
              </a:rPr>
              <a:t>Critical </a:t>
            </a:r>
            <a:r>
              <a:rPr lang="en-GB" altLang="en-US" sz="1600" b="1" dirty="0" smtClean="0">
                <a:latin typeface="+mj-lt"/>
              </a:rPr>
              <a:t>current</a:t>
            </a:r>
            <a:endParaRPr lang="en-GB" altLang="en-US" sz="1600" b="1" dirty="0">
              <a:latin typeface="+mj-lt"/>
            </a:endParaRPr>
          </a:p>
        </p:txBody>
      </p:sp>
      <p:sp>
        <p:nvSpPr>
          <p:cNvPr id="16" name="Line 17"/>
          <p:cNvSpPr>
            <a:spLocks noChangeShapeType="1"/>
          </p:cNvSpPr>
          <p:nvPr/>
        </p:nvSpPr>
        <p:spPr bwMode="auto">
          <a:xfrm flipV="1">
            <a:off x="3137403" y="3582256"/>
            <a:ext cx="0" cy="990600"/>
          </a:xfrm>
          <a:prstGeom prst="line">
            <a:avLst/>
          </a:prstGeom>
          <a:noFill/>
          <a:ln w="57150">
            <a:solidFill>
              <a:schemeClr val="tx1"/>
            </a:solidFill>
            <a:round/>
            <a:headEnd/>
            <a:tailEnd type="triangle" w="med" len="med"/>
          </a:ln>
        </p:spPr>
        <p:txBody>
          <a:bodyPr/>
          <a:lstStyle/>
          <a:p>
            <a:pPr eaLnBrk="0" hangingPunct="0">
              <a:defRPr/>
            </a:pPr>
            <a:endParaRPr lang="en-US" sz="1600" dirty="0">
              <a:latin typeface="+mj-lt"/>
              <a:ea typeface="ヒラギノ角ゴ Pro W3" pitchFamily="-128" charset="-128"/>
            </a:endParaRPr>
          </a:p>
        </p:txBody>
      </p:sp>
      <p:sp>
        <p:nvSpPr>
          <p:cNvPr id="17" name="Text Box 18"/>
          <p:cNvSpPr txBox="1">
            <a:spLocks noChangeArrowheads="1"/>
          </p:cNvSpPr>
          <p:nvPr/>
        </p:nvSpPr>
        <p:spPr bwMode="auto">
          <a:xfrm>
            <a:off x="1518154" y="3042506"/>
            <a:ext cx="6848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ヒラギノ角ゴ Pro W3"/>
                <a:cs typeface="ヒラギノ角ゴ Pro W3"/>
              </a:defRPr>
            </a:lvl1pPr>
            <a:lvl2pPr marL="742950" indent="-285750" eaLnBrk="0" hangingPunct="0">
              <a:defRPr sz="2400">
                <a:solidFill>
                  <a:schemeClr val="tx1"/>
                </a:solidFill>
                <a:latin typeface="Arial" panose="020B0604020202020204" pitchFamily="34" charset="0"/>
                <a:ea typeface="ヒラギノ角ゴ Pro W3"/>
                <a:cs typeface="ヒラギノ角ゴ Pro W3"/>
              </a:defRPr>
            </a:lvl2pPr>
            <a:lvl3pPr marL="1143000" indent="-228600" eaLnBrk="0" hangingPunct="0">
              <a:defRPr sz="2400">
                <a:solidFill>
                  <a:schemeClr val="tx1"/>
                </a:solidFill>
                <a:latin typeface="Arial" panose="020B0604020202020204" pitchFamily="34" charset="0"/>
                <a:ea typeface="ヒラギノ角ゴ Pro W3"/>
                <a:cs typeface="ヒラギノ角ゴ Pro W3"/>
              </a:defRPr>
            </a:lvl3pPr>
            <a:lvl4pPr marL="1600200" indent="-228600" eaLnBrk="0" hangingPunct="0">
              <a:defRPr sz="2400">
                <a:solidFill>
                  <a:schemeClr val="tx1"/>
                </a:solidFill>
                <a:latin typeface="Arial" panose="020B0604020202020204" pitchFamily="34" charset="0"/>
                <a:ea typeface="ヒラギノ角ゴ Pro W3"/>
                <a:cs typeface="ヒラギノ角ゴ Pro W3"/>
              </a:defRPr>
            </a:lvl4pPr>
            <a:lvl5pPr marL="2057400" indent="-228600" eaLnBrk="0" hangingPunct="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r>
              <a:rPr lang="en-GB" altLang="en-US" sz="2000">
                <a:latin typeface="+mj-lt"/>
              </a:rPr>
              <a:t>Low</a:t>
            </a:r>
          </a:p>
        </p:txBody>
      </p:sp>
      <p:sp>
        <p:nvSpPr>
          <p:cNvPr id="18" name="Text Box 19"/>
          <p:cNvSpPr txBox="1">
            <a:spLocks noChangeArrowheads="1"/>
          </p:cNvSpPr>
          <p:nvPr/>
        </p:nvSpPr>
        <p:spPr bwMode="auto">
          <a:xfrm>
            <a:off x="3931384" y="1048932"/>
            <a:ext cx="7409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ヒラギノ角ゴ Pro W3"/>
                <a:cs typeface="ヒラギノ角ゴ Pro W3"/>
              </a:defRPr>
            </a:lvl1pPr>
            <a:lvl2pPr marL="742950" indent="-285750" eaLnBrk="0" hangingPunct="0">
              <a:defRPr sz="2400">
                <a:solidFill>
                  <a:schemeClr val="tx1"/>
                </a:solidFill>
                <a:latin typeface="Arial" panose="020B0604020202020204" pitchFamily="34" charset="0"/>
                <a:ea typeface="ヒラギノ角ゴ Pro W3"/>
                <a:cs typeface="ヒラギノ角ゴ Pro W3"/>
              </a:defRPr>
            </a:lvl2pPr>
            <a:lvl3pPr marL="1143000" indent="-228600" eaLnBrk="0" hangingPunct="0">
              <a:defRPr sz="2400">
                <a:solidFill>
                  <a:schemeClr val="tx1"/>
                </a:solidFill>
                <a:latin typeface="Arial" panose="020B0604020202020204" pitchFamily="34" charset="0"/>
                <a:ea typeface="ヒラギノ角ゴ Pro W3"/>
                <a:cs typeface="ヒラギノ角ゴ Pro W3"/>
              </a:defRPr>
            </a:lvl3pPr>
            <a:lvl4pPr marL="1600200" indent="-228600" eaLnBrk="0" hangingPunct="0">
              <a:defRPr sz="2400">
                <a:solidFill>
                  <a:schemeClr val="tx1"/>
                </a:solidFill>
                <a:latin typeface="Arial" panose="020B0604020202020204" pitchFamily="34" charset="0"/>
                <a:ea typeface="ヒラギノ角ゴ Pro W3"/>
                <a:cs typeface="ヒラギノ角ゴ Pro W3"/>
              </a:defRPr>
            </a:lvl4pPr>
            <a:lvl5pPr marL="2057400" indent="-228600" eaLnBrk="0" hangingPunct="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r>
              <a:rPr lang="en-GB" altLang="en-US" sz="2000" dirty="0">
                <a:latin typeface="+mj-lt"/>
              </a:rPr>
              <a:t>High</a:t>
            </a:r>
          </a:p>
        </p:txBody>
      </p:sp>
      <p:sp>
        <p:nvSpPr>
          <p:cNvPr id="37" name="Line 17"/>
          <p:cNvSpPr>
            <a:spLocks noChangeShapeType="1"/>
          </p:cNvSpPr>
          <p:nvPr/>
        </p:nvSpPr>
        <p:spPr bwMode="auto">
          <a:xfrm flipV="1">
            <a:off x="776968" y="1017202"/>
            <a:ext cx="0" cy="2682196"/>
          </a:xfrm>
          <a:prstGeom prst="line">
            <a:avLst/>
          </a:prstGeom>
          <a:noFill/>
          <a:ln w="57150">
            <a:solidFill>
              <a:schemeClr val="tx1"/>
            </a:solidFill>
            <a:round/>
            <a:headEnd/>
            <a:tailEnd type="triangle" w="med" len="med"/>
          </a:ln>
        </p:spPr>
        <p:txBody>
          <a:bodyPr/>
          <a:lstStyle/>
          <a:p>
            <a:pPr eaLnBrk="0" hangingPunct="0">
              <a:defRPr/>
            </a:pPr>
            <a:endParaRPr lang="en-US" sz="1600" dirty="0">
              <a:latin typeface="+mj-lt"/>
              <a:ea typeface="ヒラギノ角ゴ Pro W3" pitchFamily="-128" charset="-128"/>
            </a:endParaRPr>
          </a:p>
        </p:txBody>
      </p:sp>
      <p:sp>
        <p:nvSpPr>
          <p:cNvPr id="38" name="Line 17"/>
          <p:cNvSpPr>
            <a:spLocks noChangeShapeType="1"/>
          </p:cNvSpPr>
          <p:nvPr/>
        </p:nvSpPr>
        <p:spPr bwMode="auto">
          <a:xfrm flipV="1">
            <a:off x="693124" y="3579389"/>
            <a:ext cx="5099001" cy="19050"/>
          </a:xfrm>
          <a:prstGeom prst="line">
            <a:avLst/>
          </a:prstGeom>
          <a:noFill/>
          <a:ln w="57150">
            <a:solidFill>
              <a:schemeClr val="tx1"/>
            </a:solidFill>
            <a:round/>
            <a:headEnd/>
            <a:tailEnd type="triangle" w="med" len="med"/>
          </a:ln>
        </p:spPr>
        <p:txBody>
          <a:bodyPr/>
          <a:lstStyle/>
          <a:p>
            <a:pPr eaLnBrk="0" hangingPunct="0">
              <a:defRPr/>
            </a:pPr>
            <a:endParaRPr lang="en-US" sz="1600" dirty="0">
              <a:latin typeface="+mj-lt"/>
              <a:ea typeface="ヒラギノ角ゴ Pro W3" pitchFamily="-128" charset="-128"/>
            </a:endParaRPr>
          </a:p>
        </p:txBody>
      </p:sp>
      <p:sp>
        <p:nvSpPr>
          <p:cNvPr id="52" name="Freeform 51"/>
          <p:cNvSpPr/>
          <p:nvPr/>
        </p:nvSpPr>
        <p:spPr>
          <a:xfrm>
            <a:off x="826006" y="1378806"/>
            <a:ext cx="4620461" cy="2196607"/>
          </a:xfrm>
          <a:custGeom>
            <a:avLst/>
            <a:gdLst>
              <a:gd name="connsiteX0" fmla="*/ 0 w 1098550"/>
              <a:gd name="connsiteY0" fmla="*/ 638810 h 638810"/>
              <a:gd name="connsiteX1" fmla="*/ 153670 w 1098550"/>
              <a:gd name="connsiteY1" fmla="*/ 638810 h 638810"/>
              <a:gd name="connsiteX2" fmla="*/ 252730 w 1098550"/>
              <a:gd name="connsiteY2" fmla="*/ 635000 h 638810"/>
              <a:gd name="connsiteX3" fmla="*/ 344170 w 1098550"/>
              <a:gd name="connsiteY3" fmla="*/ 633730 h 638810"/>
              <a:gd name="connsiteX4" fmla="*/ 382270 w 1098550"/>
              <a:gd name="connsiteY4" fmla="*/ 633730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9606"/>
              <a:gd name="connsiteX1" fmla="*/ 153670 w 1098550"/>
              <a:gd name="connsiteY1" fmla="*/ 638810 h 639606"/>
              <a:gd name="connsiteX2" fmla="*/ 252730 w 1098550"/>
              <a:gd name="connsiteY2" fmla="*/ 635000 h 639606"/>
              <a:gd name="connsiteX3" fmla="*/ 348138 w 1098550"/>
              <a:gd name="connsiteY3" fmla="*/ 637540 h 639606"/>
              <a:gd name="connsiteX4" fmla="*/ 382270 w 1098550"/>
              <a:gd name="connsiteY4" fmla="*/ 633730 h 639606"/>
              <a:gd name="connsiteX5" fmla="*/ 452120 w 1098550"/>
              <a:gd name="connsiteY5" fmla="*/ 574040 h 639606"/>
              <a:gd name="connsiteX6" fmla="*/ 495300 w 1098550"/>
              <a:gd name="connsiteY6" fmla="*/ 440690 h 639606"/>
              <a:gd name="connsiteX7" fmla="*/ 508000 w 1098550"/>
              <a:gd name="connsiteY7" fmla="*/ 265430 h 639606"/>
              <a:gd name="connsiteX8" fmla="*/ 519430 w 1098550"/>
              <a:gd name="connsiteY8" fmla="*/ 161290 h 639606"/>
              <a:gd name="connsiteX9" fmla="*/ 537210 w 1098550"/>
              <a:gd name="connsiteY9" fmla="*/ 78740 h 639606"/>
              <a:gd name="connsiteX10" fmla="*/ 571500 w 1098550"/>
              <a:gd name="connsiteY10" fmla="*/ 53340 h 639606"/>
              <a:gd name="connsiteX11" fmla="*/ 665480 w 1098550"/>
              <a:gd name="connsiteY11" fmla="*/ 41910 h 639606"/>
              <a:gd name="connsiteX12" fmla="*/ 1098550 w 1098550"/>
              <a:gd name="connsiteY12" fmla="*/ 0 h 639606"/>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06073 w 1098550"/>
              <a:gd name="connsiteY4" fmla="*/ 630873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23529 w 1098550"/>
              <a:gd name="connsiteY4" fmla="*/ 629921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64815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7037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76717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98550" h="638810">
                <a:moveTo>
                  <a:pt x="0" y="638810"/>
                </a:moveTo>
                <a:lnTo>
                  <a:pt x="153670" y="638810"/>
                </a:lnTo>
                <a:cubicBezTo>
                  <a:pt x="195792" y="638175"/>
                  <a:pt x="220319" y="635212"/>
                  <a:pt x="252730" y="635000"/>
                </a:cubicBezTo>
                <a:cubicBezTo>
                  <a:pt x="285141" y="634788"/>
                  <a:pt x="316762" y="638386"/>
                  <a:pt x="348138" y="637540"/>
                </a:cubicBezTo>
                <a:cubicBezTo>
                  <a:pt x="379514" y="636694"/>
                  <a:pt x="419555" y="640504"/>
                  <a:pt x="440985" y="629921"/>
                </a:cubicBezTo>
                <a:cubicBezTo>
                  <a:pt x="462415" y="619338"/>
                  <a:pt x="467665" y="605578"/>
                  <a:pt x="476717" y="574040"/>
                </a:cubicBezTo>
                <a:cubicBezTo>
                  <a:pt x="485769" y="542502"/>
                  <a:pt x="490086" y="492125"/>
                  <a:pt x="495300" y="440690"/>
                </a:cubicBezTo>
                <a:cubicBezTo>
                  <a:pt x="500514" y="389255"/>
                  <a:pt x="503978" y="311997"/>
                  <a:pt x="508000" y="265430"/>
                </a:cubicBezTo>
                <a:cubicBezTo>
                  <a:pt x="512022" y="218863"/>
                  <a:pt x="514562" y="192405"/>
                  <a:pt x="519430" y="161290"/>
                </a:cubicBezTo>
                <a:cubicBezTo>
                  <a:pt x="524298" y="130175"/>
                  <a:pt x="528532" y="96732"/>
                  <a:pt x="537210" y="78740"/>
                </a:cubicBezTo>
                <a:cubicBezTo>
                  <a:pt x="545888" y="60748"/>
                  <a:pt x="550122" y="59478"/>
                  <a:pt x="571500" y="53340"/>
                </a:cubicBezTo>
                <a:cubicBezTo>
                  <a:pt x="592878" y="47202"/>
                  <a:pt x="665480" y="41910"/>
                  <a:pt x="665480" y="41910"/>
                </a:cubicBezTo>
                <a:lnTo>
                  <a:pt x="1098550" y="0"/>
                </a:lnTo>
              </a:path>
            </a:pathLst>
          </a:cu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chemeClr val="tx1"/>
              </a:solidFill>
              <a:latin typeface="+mj-lt"/>
              <a:ea typeface="ＭＳ Ｐゴシック" panose="020B0600070205080204" pitchFamily="34" charset="-128"/>
            </a:endParaRPr>
          </a:p>
        </p:txBody>
      </p:sp>
      <p:sp>
        <p:nvSpPr>
          <p:cNvPr id="53" name="Rectangle 10"/>
          <p:cNvSpPr>
            <a:spLocks noChangeArrowheads="1"/>
          </p:cNvSpPr>
          <p:nvPr/>
        </p:nvSpPr>
        <p:spPr bwMode="auto">
          <a:xfrm>
            <a:off x="4315391" y="3642165"/>
            <a:ext cx="17958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ヒラギノ角ゴ Pro W3"/>
                <a:cs typeface="ヒラギノ角ゴ Pro W3"/>
              </a:defRPr>
            </a:lvl1pPr>
            <a:lvl2pPr marL="742950" indent="-285750" eaLnBrk="0" hangingPunct="0">
              <a:defRPr sz="2400">
                <a:solidFill>
                  <a:schemeClr val="tx1"/>
                </a:solidFill>
                <a:latin typeface="Arial" panose="020B0604020202020204" pitchFamily="34" charset="0"/>
                <a:ea typeface="ヒラギノ角ゴ Pro W3"/>
                <a:cs typeface="ヒラギノ角ゴ Pro W3"/>
              </a:defRPr>
            </a:lvl2pPr>
            <a:lvl3pPr marL="1143000" indent="-228600" eaLnBrk="0" hangingPunct="0">
              <a:defRPr sz="2400">
                <a:solidFill>
                  <a:schemeClr val="tx1"/>
                </a:solidFill>
                <a:latin typeface="Arial" panose="020B0604020202020204" pitchFamily="34" charset="0"/>
                <a:ea typeface="ヒラギノ角ゴ Pro W3"/>
                <a:cs typeface="ヒラギノ角ゴ Pro W3"/>
              </a:defRPr>
            </a:lvl3pPr>
            <a:lvl4pPr marL="1600200" indent="-228600" eaLnBrk="0" hangingPunct="0">
              <a:defRPr sz="2400">
                <a:solidFill>
                  <a:schemeClr val="tx1"/>
                </a:solidFill>
                <a:latin typeface="Arial" panose="020B0604020202020204" pitchFamily="34" charset="0"/>
                <a:ea typeface="ヒラギノ角ゴ Pro W3"/>
                <a:cs typeface="ヒラギノ角ゴ Pro W3"/>
              </a:defRPr>
            </a:lvl4pPr>
            <a:lvl5pPr marL="2057400" indent="-228600" eaLnBrk="0" hangingPunct="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a:spcBef>
                <a:spcPts val="500"/>
              </a:spcBef>
              <a:spcAft>
                <a:spcPts val="500"/>
              </a:spcAft>
            </a:pPr>
            <a:r>
              <a:rPr lang="en-GB" altLang="en-US" sz="2000" dirty="0" smtClean="0">
                <a:latin typeface="+mj-lt"/>
              </a:rPr>
              <a:t>Current</a:t>
            </a:r>
            <a:endParaRPr lang="en-GB" altLang="en-US" sz="2000" dirty="0">
              <a:latin typeface="+mj-lt"/>
            </a:endParaRPr>
          </a:p>
        </p:txBody>
      </p:sp>
      <p:grpSp>
        <p:nvGrpSpPr>
          <p:cNvPr id="55" name="Group 42"/>
          <p:cNvGrpSpPr>
            <a:grpSpLocks/>
          </p:cNvGrpSpPr>
          <p:nvPr/>
        </p:nvGrpSpPr>
        <p:grpSpPr bwMode="auto">
          <a:xfrm>
            <a:off x="5919133" y="1119815"/>
            <a:ext cx="5988971" cy="4316562"/>
            <a:chOff x="655638" y="1106488"/>
            <a:chExt cx="7696200" cy="4302125"/>
          </a:xfrm>
        </p:grpSpPr>
        <p:grpSp>
          <p:nvGrpSpPr>
            <p:cNvPr id="56" name="Group 6"/>
            <p:cNvGrpSpPr>
              <a:grpSpLocks/>
            </p:cNvGrpSpPr>
            <p:nvPr/>
          </p:nvGrpSpPr>
          <p:grpSpPr bwMode="auto">
            <a:xfrm>
              <a:off x="2401889" y="1252538"/>
              <a:ext cx="5440364" cy="3927475"/>
              <a:chOff x="1513" y="317"/>
              <a:chExt cx="3427" cy="3770"/>
            </a:xfrm>
          </p:grpSpPr>
          <p:sp>
            <p:nvSpPr>
              <p:cNvPr id="73" name="Freeform 7"/>
              <p:cNvSpPr>
                <a:spLocks/>
              </p:cNvSpPr>
              <p:nvPr/>
            </p:nvSpPr>
            <p:spPr bwMode="auto">
              <a:xfrm>
                <a:off x="1513" y="317"/>
                <a:ext cx="482" cy="2188"/>
              </a:xfrm>
              <a:custGeom>
                <a:avLst/>
                <a:gdLst>
                  <a:gd name="T0" fmla="*/ 0 w 1191"/>
                  <a:gd name="T1" fmla="*/ 2147483647 h 311"/>
                  <a:gd name="T2" fmla="*/ 0 w 1191"/>
                  <a:gd name="T3" fmla="*/ 0 h 311"/>
                  <a:gd name="T4" fmla="*/ 0 w 1191"/>
                  <a:gd name="T5" fmla="*/ 2147483647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8"/>
              <p:cNvSpPr>
                <a:spLocks/>
              </p:cNvSpPr>
              <p:nvPr/>
            </p:nvSpPr>
            <p:spPr bwMode="auto">
              <a:xfrm flipV="1">
                <a:off x="1994" y="2505"/>
                <a:ext cx="376" cy="1093"/>
              </a:xfrm>
              <a:custGeom>
                <a:avLst/>
                <a:gdLst>
                  <a:gd name="T0" fmla="*/ 0 w 1191"/>
                  <a:gd name="T1" fmla="*/ 2147483647 h 311"/>
                  <a:gd name="T2" fmla="*/ 0 w 1191"/>
                  <a:gd name="T3" fmla="*/ 0 h 311"/>
                  <a:gd name="T4" fmla="*/ 0 w 1191"/>
                  <a:gd name="T5" fmla="*/ 2147483647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 name="Freeform 9"/>
              <p:cNvSpPr>
                <a:spLocks/>
              </p:cNvSpPr>
              <p:nvPr/>
            </p:nvSpPr>
            <p:spPr bwMode="auto">
              <a:xfrm>
                <a:off x="2370" y="523"/>
                <a:ext cx="482" cy="1985"/>
              </a:xfrm>
              <a:custGeom>
                <a:avLst/>
                <a:gdLst>
                  <a:gd name="T0" fmla="*/ 0 w 1191"/>
                  <a:gd name="T1" fmla="*/ 2147483647 h 311"/>
                  <a:gd name="T2" fmla="*/ 0 w 1191"/>
                  <a:gd name="T3" fmla="*/ 0 h 311"/>
                  <a:gd name="T4" fmla="*/ 0 w 1191"/>
                  <a:gd name="T5" fmla="*/ 2147483647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 name="Freeform 10"/>
              <p:cNvSpPr>
                <a:spLocks/>
              </p:cNvSpPr>
              <p:nvPr/>
            </p:nvSpPr>
            <p:spPr bwMode="auto">
              <a:xfrm flipV="1">
                <a:off x="2852" y="2506"/>
                <a:ext cx="374" cy="1324"/>
              </a:xfrm>
              <a:custGeom>
                <a:avLst/>
                <a:gdLst>
                  <a:gd name="T0" fmla="*/ 0 w 1191"/>
                  <a:gd name="T1" fmla="*/ 2147483647 h 311"/>
                  <a:gd name="T2" fmla="*/ 0 w 1191"/>
                  <a:gd name="T3" fmla="*/ 0 h 311"/>
                  <a:gd name="T4" fmla="*/ 0 w 1191"/>
                  <a:gd name="T5" fmla="*/ 2147483647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 name="Freeform 11"/>
              <p:cNvSpPr>
                <a:spLocks/>
              </p:cNvSpPr>
              <p:nvPr/>
            </p:nvSpPr>
            <p:spPr bwMode="auto">
              <a:xfrm>
                <a:off x="3222" y="665"/>
                <a:ext cx="482" cy="1840"/>
              </a:xfrm>
              <a:custGeom>
                <a:avLst/>
                <a:gdLst>
                  <a:gd name="T0" fmla="*/ 0 w 1191"/>
                  <a:gd name="T1" fmla="*/ 2147483647 h 311"/>
                  <a:gd name="T2" fmla="*/ 0 w 1191"/>
                  <a:gd name="T3" fmla="*/ 0 h 311"/>
                  <a:gd name="T4" fmla="*/ 0 w 1191"/>
                  <a:gd name="T5" fmla="*/ 2147483647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 name="Freeform 12"/>
              <p:cNvSpPr>
                <a:spLocks/>
              </p:cNvSpPr>
              <p:nvPr/>
            </p:nvSpPr>
            <p:spPr bwMode="auto">
              <a:xfrm flipV="1">
                <a:off x="3703" y="2510"/>
                <a:ext cx="376" cy="1463"/>
              </a:xfrm>
              <a:custGeom>
                <a:avLst/>
                <a:gdLst>
                  <a:gd name="T0" fmla="*/ 0 w 1191"/>
                  <a:gd name="T1" fmla="*/ 2147483647 h 311"/>
                  <a:gd name="T2" fmla="*/ 0 w 1191"/>
                  <a:gd name="T3" fmla="*/ 0 h 311"/>
                  <a:gd name="T4" fmla="*/ 0 w 1191"/>
                  <a:gd name="T5" fmla="*/ 2147483647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 name="Freeform 13"/>
              <p:cNvSpPr>
                <a:spLocks/>
              </p:cNvSpPr>
              <p:nvPr/>
            </p:nvSpPr>
            <p:spPr bwMode="auto">
              <a:xfrm>
                <a:off x="4076" y="780"/>
                <a:ext cx="483" cy="1725"/>
              </a:xfrm>
              <a:custGeom>
                <a:avLst/>
                <a:gdLst>
                  <a:gd name="T0" fmla="*/ 0 w 1191"/>
                  <a:gd name="T1" fmla="*/ 2147483647 h 311"/>
                  <a:gd name="T2" fmla="*/ 0 w 1191"/>
                  <a:gd name="T3" fmla="*/ 0 h 311"/>
                  <a:gd name="T4" fmla="*/ 0 w 1191"/>
                  <a:gd name="T5" fmla="*/ 2147483647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 name="Freeform 14"/>
              <p:cNvSpPr>
                <a:spLocks/>
              </p:cNvSpPr>
              <p:nvPr/>
            </p:nvSpPr>
            <p:spPr bwMode="auto">
              <a:xfrm flipV="1">
                <a:off x="4565" y="2510"/>
                <a:ext cx="375" cy="1577"/>
              </a:xfrm>
              <a:custGeom>
                <a:avLst/>
                <a:gdLst>
                  <a:gd name="T0" fmla="*/ 0 w 1191"/>
                  <a:gd name="T1" fmla="*/ 2147483647 h 311"/>
                  <a:gd name="T2" fmla="*/ 0 w 1191"/>
                  <a:gd name="T3" fmla="*/ 0 h 311"/>
                  <a:gd name="T4" fmla="*/ 0 w 1191"/>
                  <a:gd name="T5" fmla="*/ 2147483647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57" name="Line 15"/>
            <p:cNvSpPr>
              <a:spLocks noChangeShapeType="1"/>
            </p:cNvSpPr>
            <p:nvPr/>
          </p:nvSpPr>
          <p:spPr bwMode="auto">
            <a:xfrm>
              <a:off x="655638" y="3533775"/>
              <a:ext cx="76962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58" name="Group 16"/>
            <p:cNvGrpSpPr>
              <a:grpSpLocks/>
            </p:cNvGrpSpPr>
            <p:nvPr/>
          </p:nvGrpSpPr>
          <p:grpSpPr bwMode="auto">
            <a:xfrm>
              <a:off x="2406651" y="2636838"/>
              <a:ext cx="5945190" cy="1103312"/>
              <a:chOff x="1516" y="1555"/>
              <a:chExt cx="3745" cy="926"/>
            </a:xfrm>
          </p:grpSpPr>
          <p:sp>
            <p:nvSpPr>
              <p:cNvPr id="66" name="Freeform 17"/>
              <p:cNvSpPr>
                <a:spLocks/>
              </p:cNvSpPr>
              <p:nvPr/>
            </p:nvSpPr>
            <p:spPr bwMode="auto">
              <a:xfrm>
                <a:off x="1516" y="1555"/>
                <a:ext cx="795" cy="926"/>
              </a:xfrm>
              <a:custGeom>
                <a:avLst/>
                <a:gdLst>
                  <a:gd name="T0" fmla="*/ 0 w 1927"/>
                  <a:gd name="T1" fmla="*/ 1 h 1691"/>
                  <a:gd name="T2" fmla="*/ 0 w 1927"/>
                  <a:gd name="T3" fmla="*/ 1 h 1691"/>
                  <a:gd name="T4" fmla="*/ 0 w 1927"/>
                  <a:gd name="T5" fmla="*/ 1 h 1691"/>
                  <a:gd name="T6" fmla="*/ 0 w 1927"/>
                  <a:gd name="T7" fmla="*/ 1 h 1691"/>
                  <a:gd name="T8" fmla="*/ 0 w 1927"/>
                  <a:gd name="T9" fmla="*/ 1 h 1691"/>
                  <a:gd name="T10" fmla="*/ 0 w 1927"/>
                  <a:gd name="T11" fmla="*/ 1 h 1691"/>
                  <a:gd name="T12" fmla="*/ 0 60000 65536"/>
                  <a:gd name="T13" fmla="*/ 0 60000 65536"/>
                  <a:gd name="T14" fmla="*/ 0 60000 65536"/>
                  <a:gd name="T15" fmla="*/ 0 60000 65536"/>
                  <a:gd name="T16" fmla="*/ 0 60000 65536"/>
                  <a:gd name="T17" fmla="*/ 0 60000 65536"/>
                  <a:gd name="T18" fmla="*/ 0 w 1927"/>
                  <a:gd name="T19" fmla="*/ 0 h 1691"/>
                  <a:gd name="T20" fmla="*/ 1927 w 1927"/>
                  <a:gd name="T21" fmla="*/ 1691 h 1691"/>
                </a:gdLst>
                <a:ahLst/>
                <a:cxnLst>
                  <a:cxn ang="T12">
                    <a:pos x="T0" y="T1"/>
                  </a:cxn>
                  <a:cxn ang="T13">
                    <a:pos x="T2" y="T3"/>
                  </a:cxn>
                  <a:cxn ang="T14">
                    <a:pos x="T4" y="T5"/>
                  </a:cxn>
                  <a:cxn ang="T15">
                    <a:pos x="T6" y="T7"/>
                  </a:cxn>
                  <a:cxn ang="T16">
                    <a:pos x="T8" y="T9"/>
                  </a:cxn>
                  <a:cxn ang="T17">
                    <a:pos x="T10" y="T11"/>
                  </a:cxn>
                </a:cxnLst>
                <a:rect l="T18" t="T19" r="T20" b="T21"/>
                <a:pathLst>
                  <a:path w="1927" h="1691">
                    <a:moveTo>
                      <a:pt x="0" y="1374"/>
                    </a:moveTo>
                    <a:cubicBezTo>
                      <a:pt x="56" y="786"/>
                      <a:pt x="113" y="198"/>
                      <a:pt x="170" y="99"/>
                    </a:cubicBezTo>
                    <a:cubicBezTo>
                      <a:pt x="227" y="0"/>
                      <a:pt x="250" y="562"/>
                      <a:pt x="340" y="779"/>
                    </a:cubicBezTo>
                    <a:cubicBezTo>
                      <a:pt x="430" y="996"/>
                      <a:pt x="557" y="1252"/>
                      <a:pt x="708" y="1403"/>
                    </a:cubicBezTo>
                    <a:cubicBezTo>
                      <a:pt x="859" y="1554"/>
                      <a:pt x="1044" y="1691"/>
                      <a:pt x="1247" y="1686"/>
                    </a:cubicBezTo>
                    <a:cubicBezTo>
                      <a:pt x="1450" y="1681"/>
                      <a:pt x="1814" y="1426"/>
                      <a:pt x="1927" y="1374"/>
                    </a:cubicBezTo>
                  </a:path>
                </a:pathLst>
              </a:custGeom>
              <a:noFill/>
              <a:ln w="19050"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 name="Freeform 18"/>
              <p:cNvSpPr>
                <a:spLocks/>
              </p:cNvSpPr>
              <p:nvPr/>
            </p:nvSpPr>
            <p:spPr bwMode="auto">
              <a:xfrm>
                <a:off x="2311" y="2136"/>
                <a:ext cx="491" cy="172"/>
              </a:xfrm>
              <a:custGeom>
                <a:avLst/>
                <a:gdLst>
                  <a:gd name="T0" fmla="*/ 0 w 1191"/>
                  <a:gd name="T1" fmla="*/ 1 h 311"/>
                  <a:gd name="T2" fmla="*/ 0 w 1191"/>
                  <a:gd name="T3" fmla="*/ 0 h 311"/>
                  <a:gd name="T4" fmla="*/ 0 w 1191"/>
                  <a:gd name="T5" fmla="*/ 1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 name="Freeform 19"/>
              <p:cNvSpPr>
                <a:spLocks/>
              </p:cNvSpPr>
              <p:nvPr/>
            </p:nvSpPr>
            <p:spPr bwMode="auto">
              <a:xfrm flipV="1">
                <a:off x="2802" y="2308"/>
                <a:ext cx="493" cy="170"/>
              </a:xfrm>
              <a:custGeom>
                <a:avLst/>
                <a:gdLst>
                  <a:gd name="T0" fmla="*/ 0 w 1191"/>
                  <a:gd name="T1" fmla="*/ 1 h 311"/>
                  <a:gd name="T2" fmla="*/ 0 w 1191"/>
                  <a:gd name="T3" fmla="*/ 0 h 311"/>
                  <a:gd name="T4" fmla="*/ 0 w 1191"/>
                  <a:gd name="T5" fmla="*/ 1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 name="Freeform 20"/>
              <p:cNvSpPr>
                <a:spLocks/>
              </p:cNvSpPr>
              <p:nvPr/>
            </p:nvSpPr>
            <p:spPr bwMode="auto">
              <a:xfrm>
                <a:off x="3294" y="2137"/>
                <a:ext cx="491" cy="172"/>
              </a:xfrm>
              <a:custGeom>
                <a:avLst/>
                <a:gdLst>
                  <a:gd name="T0" fmla="*/ 0 w 1191"/>
                  <a:gd name="T1" fmla="*/ 1 h 311"/>
                  <a:gd name="T2" fmla="*/ 0 w 1191"/>
                  <a:gd name="T3" fmla="*/ 0 h 311"/>
                  <a:gd name="T4" fmla="*/ 0 w 1191"/>
                  <a:gd name="T5" fmla="*/ 1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 name="Freeform 21"/>
              <p:cNvSpPr>
                <a:spLocks/>
              </p:cNvSpPr>
              <p:nvPr/>
            </p:nvSpPr>
            <p:spPr bwMode="auto">
              <a:xfrm flipV="1">
                <a:off x="3785" y="2309"/>
                <a:ext cx="492" cy="169"/>
              </a:xfrm>
              <a:custGeom>
                <a:avLst/>
                <a:gdLst>
                  <a:gd name="T0" fmla="*/ 0 w 1191"/>
                  <a:gd name="T1" fmla="*/ 1 h 311"/>
                  <a:gd name="T2" fmla="*/ 0 w 1191"/>
                  <a:gd name="T3" fmla="*/ 0 h 311"/>
                  <a:gd name="T4" fmla="*/ 0 w 1191"/>
                  <a:gd name="T5" fmla="*/ 1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22"/>
              <p:cNvSpPr>
                <a:spLocks/>
              </p:cNvSpPr>
              <p:nvPr/>
            </p:nvSpPr>
            <p:spPr bwMode="auto">
              <a:xfrm>
                <a:off x="4277" y="2136"/>
                <a:ext cx="491" cy="172"/>
              </a:xfrm>
              <a:custGeom>
                <a:avLst/>
                <a:gdLst>
                  <a:gd name="T0" fmla="*/ 0 w 1191"/>
                  <a:gd name="T1" fmla="*/ 1 h 311"/>
                  <a:gd name="T2" fmla="*/ 0 w 1191"/>
                  <a:gd name="T3" fmla="*/ 0 h 311"/>
                  <a:gd name="T4" fmla="*/ 0 w 1191"/>
                  <a:gd name="T5" fmla="*/ 1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Freeform 23"/>
              <p:cNvSpPr>
                <a:spLocks/>
              </p:cNvSpPr>
              <p:nvPr/>
            </p:nvSpPr>
            <p:spPr bwMode="auto">
              <a:xfrm flipV="1">
                <a:off x="4768" y="2308"/>
                <a:ext cx="493" cy="170"/>
              </a:xfrm>
              <a:custGeom>
                <a:avLst/>
                <a:gdLst>
                  <a:gd name="T0" fmla="*/ 0 w 1191"/>
                  <a:gd name="T1" fmla="*/ 1 h 311"/>
                  <a:gd name="T2" fmla="*/ 0 w 1191"/>
                  <a:gd name="T3" fmla="*/ 0 h 311"/>
                  <a:gd name="T4" fmla="*/ 0 w 1191"/>
                  <a:gd name="T5" fmla="*/ 1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59" name="Line 24"/>
            <p:cNvSpPr>
              <a:spLocks noChangeShapeType="1"/>
            </p:cNvSpPr>
            <p:nvPr/>
          </p:nvSpPr>
          <p:spPr bwMode="auto">
            <a:xfrm>
              <a:off x="2406650" y="1106488"/>
              <a:ext cx="0" cy="43021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60" name="Group 25"/>
            <p:cNvGrpSpPr>
              <a:grpSpLocks/>
            </p:cNvGrpSpPr>
            <p:nvPr/>
          </p:nvGrpSpPr>
          <p:grpSpPr bwMode="auto">
            <a:xfrm>
              <a:off x="839788" y="3422656"/>
              <a:ext cx="1562100" cy="217489"/>
              <a:chOff x="529" y="2309"/>
              <a:chExt cx="984" cy="390"/>
            </a:xfrm>
          </p:grpSpPr>
          <p:sp>
            <p:nvSpPr>
              <p:cNvPr id="64" name="Freeform 26"/>
              <p:cNvSpPr>
                <a:spLocks/>
              </p:cNvSpPr>
              <p:nvPr/>
            </p:nvSpPr>
            <p:spPr bwMode="auto">
              <a:xfrm>
                <a:off x="529" y="2309"/>
                <a:ext cx="492" cy="196"/>
              </a:xfrm>
              <a:custGeom>
                <a:avLst/>
                <a:gdLst>
                  <a:gd name="T0" fmla="*/ 0 w 1191"/>
                  <a:gd name="T1" fmla="*/ 1 h 311"/>
                  <a:gd name="T2" fmla="*/ 0 w 1191"/>
                  <a:gd name="T3" fmla="*/ 0 h 311"/>
                  <a:gd name="T4" fmla="*/ 0 w 1191"/>
                  <a:gd name="T5" fmla="*/ 1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33CC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27"/>
              <p:cNvSpPr>
                <a:spLocks/>
              </p:cNvSpPr>
              <p:nvPr/>
            </p:nvSpPr>
            <p:spPr bwMode="auto">
              <a:xfrm flipV="1">
                <a:off x="1021" y="2505"/>
                <a:ext cx="492" cy="194"/>
              </a:xfrm>
              <a:custGeom>
                <a:avLst/>
                <a:gdLst>
                  <a:gd name="T0" fmla="*/ 0 w 1191"/>
                  <a:gd name="T1" fmla="*/ 1 h 311"/>
                  <a:gd name="T2" fmla="*/ 0 w 1191"/>
                  <a:gd name="T3" fmla="*/ 0 h 311"/>
                  <a:gd name="T4" fmla="*/ 0 w 1191"/>
                  <a:gd name="T5" fmla="*/ 1 h 311"/>
                  <a:gd name="T6" fmla="*/ 0 60000 65536"/>
                  <a:gd name="T7" fmla="*/ 0 60000 65536"/>
                  <a:gd name="T8" fmla="*/ 0 60000 65536"/>
                  <a:gd name="T9" fmla="*/ 0 w 1191"/>
                  <a:gd name="T10" fmla="*/ 0 h 311"/>
                  <a:gd name="T11" fmla="*/ 1191 w 1191"/>
                  <a:gd name="T12" fmla="*/ 311 h 311"/>
                </a:gdLst>
                <a:ahLst/>
                <a:cxnLst>
                  <a:cxn ang="T6">
                    <a:pos x="T0" y="T1"/>
                  </a:cxn>
                  <a:cxn ang="T7">
                    <a:pos x="T2" y="T3"/>
                  </a:cxn>
                  <a:cxn ang="T8">
                    <a:pos x="T4" y="T5"/>
                  </a:cxn>
                </a:cxnLst>
                <a:rect l="T9" t="T10" r="T11" b="T12"/>
                <a:pathLst>
                  <a:path w="1191" h="311">
                    <a:moveTo>
                      <a:pt x="0" y="311"/>
                    </a:moveTo>
                    <a:cubicBezTo>
                      <a:pt x="199" y="155"/>
                      <a:pt x="398" y="0"/>
                      <a:pt x="596" y="0"/>
                    </a:cubicBezTo>
                    <a:cubicBezTo>
                      <a:pt x="794" y="0"/>
                      <a:pt x="1092" y="259"/>
                      <a:pt x="1191" y="311"/>
                    </a:cubicBezTo>
                  </a:path>
                </a:pathLst>
              </a:custGeom>
              <a:noFill/>
              <a:ln w="19050" cmpd="sng">
                <a:solidFill>
                  <a:srgbClr val="33CC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61" name="Line 39"/>
            <p:cNvSpPr>
              <a:spLocks noChangeShapeType="1"/>
            </p:cNvSpPr>
            <p:nvPr/>
          </p:nvSpPr>
          <p:spPr bwMode="auto">
            <a:xfrm>
              <a:off x="655638" y="3371850"/>
              <a:ext cx="1751012"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2" name="Line 40"/>
            <p:cNvSpPr>
              <a:spLocks noChangeShapeType="1"/>
            </p:cNvSpPr>
            <p:nvPr/>
          </p:nvSpPr>
          <p:spPr bwMode="auto">
            <a:xfrm>
              <a:off x="657225" y="3698875"/>
              <a:ext cx="1751013"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3" name="Line 43"/>
            <p:cNvSpPr>
              <a:spLocks noChangeShapeType="1"/>
            </p:cNvSpPr>
            <p:nvPr/>
          </p:nvSpPr>
          <p:spPr bwMode="auto">
            <a:xfrm>
              <a:off x="8351838" y="3532188"/>
              <a:ext cx="0" cy="18764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1" name="TextBox 30"/>
          <p:cNvSpPr txBox="1">
            <a:spLocks noChangeArrowheads="1"/>
          </p:cNvSpPr>
          <p:nvPr/>
        </p:nvSpPr>
        <p:spPr bwMode="auto">
          <a:xfrm>
            <a:off x="8510780" y="1014732"/>
            <a:ext cx="2798535" cy="400110"/>
          </a:xfrm>
          <a:prstGeom prst="rect">
            <a:avLst/>
          </a:prstGeom>
          <a:noFill/>
          <a:ln w="9525">
            <a:noFill/>
            <a:miter lim="800000"/>
            <a:headEnd/>
            <a:tailEnd/>
          </a:ln>
        </p:spPr>
        <p:txBody>
          <a:bodyPr wrap="square">
            <a:spAutoFit/>
          </a:bodyPr>
          <a:lstStyle/>
          <a:p>
            <a:pPr eaLnBrk="0" hangingPunct="0">
              <a:defRPr/>
            </a:pPr>
            <a:r>
              <a:rPr lang="en-GB" sz="2000" dirty="0" smtClean="0">
                <a:solidFill>
                  <a:srgbClr val="0000CC"/>
                </a:solidFill>
                <a:ea typeface="ヒラギノ角ゴ Pro W3" pitchFamily="-128" charset="-128"/>
                <a:cs typeface="Tahoma" pitchFamily="34" charset="0"/>
              </a:rPr>
              <a:t>With limiter</a:t>
            </a:r>
            <a:endParaRPr lang="en-GB" sz="2000" dirty="0">
              <a:solidFill>
                <a:srgbClr val="0000CC"/>
              </a:solidFill>
              <a:ea typeface="ヒラギノ角ゴ Pro W3" pitchFamily="-128" charset="-128"/>
              <a:cs typeface="Tahoma" pitchFamily="34" charset="0"/>
            </a:endParaRPr>
          </a:p>
        </p:txBody>
      </p:sp>
      <p:cxnSp>
        <p:nvCxnSpPr>
          <p:cNvPr id="82" name="Straight Arrow Connector 81"/>
          <p:cNvCxnSpPr/>
          <p:nvPr/>
        </p:nvCxnSpPr>
        <p:spPr>
          <a:xfrm flipH="1">
            <a:off x="7516196" y="1346571"/>
            <a:ext cx="1050908" cy="1393116"/>
          </a:xfrm>
          <a:prstGeom prst="straightConnector1">
            <a:avLst/>
          </a:prstGeom>
          <a:ln w="19050">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85" name="TextBox 29"/>
          <p:cNvSpPr txBox="1">
            <a:spLocks noChangeArrowheads="1"/>
          </p:cNvSpPr>
          <p:nvPr/>
        </p:nvSpPr>
        <p:spPr bwMode="auto">
          <a:xfrm>
            <a:off x="8510779" y="651737"/>
            <a:ext cx="3726476" cy="369332"/>
          </a:xfrm>
          <a:prstGeom prst="rect">
            <a:avLst/>
          </a:prstGeom>
          <a:noFill/>
          <a:ln w="9525">
            <a:noFill/>
            <a:miter lim="800000"/>
            <a:headEnd/>
            <a:tailEnd/>
          </a:ln>
        </p:spPr>
        <p:txBody>
          <a:bodyPr wrap="square">
            <a:spAutoFit/>
          </a:bodyPr>
          <a:lstStyle/>
          <a:p>
            <a:pPr eaLnBrk="0" hangingPunct="0">
              <a:defRPr/>
            </a:pPr>
            <a:r>
              <a:rPr lang="en-GB" dirty="0" smtClean="0">
                <a:solidFill>
                  <a:srgbClr val="FF0000"/>
                </a:solidFill>
                <a:ea typeface="ヒラギノ角ゴ Pro W3" pitchFamily="-128" charset="-128"/>
                <a:cs typeface="Tahoma" pitchFamily="34" charset="0"/>
              </a:rPr>
              <a:t>Without limiter (or low </a:t>
            </a:r>
            <a:r>
              <a:rPr lang="en-GB" i="1" dirty="0" smtClean="0">
                <a:solidFill>
                  <a:srgbClr val="FF0000"/>
                </a:solidFill>
                <a:ea typeface="ヒラギノ角ゴ Pro W3" pitchFamily="-128" charset="-128"/>
                <a:cs typeface="Tahoma" pitchFamily="34" charset="0"/>
              </a:rPr>
              <a:t>n</a:t>
            </a:r>
            <a:r>
              <a:rPr lang="en-GB" dirty="0" smtClean="0">
                <a:solidFill>
                  <a:srgbClr val="FF0000"/>
                </a:solidFill>
                <a:ea typeface="ヒラギノ角ゴ Pro W3" pitchFamily="-128" charset="-128"/>
                <a:cs typeface="Tahoma" pitchFamily="34" charset="0"/>
              </a:rPr>
              <a:t>-value) </a:t>
            </a:r>
            <a:endParaRPr lang="en-GB" dirty="0">
              <a:solidFill>
                <a:srgbClr val="FF0000"/>
              </a:solidFill>
              <a:ea typeface="ヒラギノ角ゴ Pro W3" pitchFamily="-128" charset="-128"/>
              <a:cs typeface="Tahoma" pitchFamily="34" charset="0"/>
            </a:endParaRPr>
          </a:p>
        </p:txBody>
      </p:sp>
      <p:cxnSp>
        <p:nvCxnSpPr>
          <p:cNvPr id="86" name="Straight Arrow Connector 85"/>
          <p:cNvCxnSpPr>
            <a:stCxn id="85" idx="1"/>
          </p:cNvCxnSpPr>
          <p:nvPr/>
        </p:nvCxnSpPr>
        <p:spPr>
          <a:xfrm flipH="1">
            <a:off x="7665051" y="836403"/>
            <a:ext cx="845728" cy="44333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5" name="Freeform 104"/>
          <p:cNvSpPr/>
          <p:nvPr/>
        </p:nvSpPr>
        <p:spPr>
          <a:xfrm>
            <a:off x="826956" y="1380139"/>
            <a:ext cx="4620461" cy="2201490"/>
          </a:xfrm>
          <a:custGeom>
            <a:avLst/>
            <a:gdLst>
              <a:gd name="connsiteX0" fmla="*/ 0 w 1098550"/>
              <a:gd name="connsiteY0" fmla="*/ 638810 h 638810"/>
              <a:gd name="connsiteX1" fmla="*/ 153670 w 1098550"/>
              <a:gd name="connsiteY1" fmla="*/ 638810 h 638810"/>
              <a:gd name="connsiteX2" fmla="*/ 252730 w 1098550"/>
              <a:gd name="connsiteY2" fmla="*/ 635000 h 638810"/>
              <a:gd name="connsiteX3" fmla="*/ 344170 w 1098550"/>
              <a:gd name="connsiteY3" fmla="*/ 633730 h 638810"/>
              <a:gd name="connsiteX4" fmla="*/ 382270 w 1098550"/>
              <a:gd name="connsiteY4" fmla="*/ 633730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9606"/>
              <a:gd name="connsiteX1" fmla="*/ 153670 w 1098550"/>
              <a:gd name="connsiteY1" fmla="*/ 638810 h 639606"/>
              <a:gd name="connsiteX2" fmla="*/ 252730 w 1098550"/>
              <a:gd name="connsiteY2" fmla="*/ 635000 h 639606"/>
              <a:gd name="connsiteX3" fmla="*/ 348138 w 1098550"/>
              <a:gd name="connsiteY3" fmla="*/ 637540 h 639606"/>
              <a:gd name="connsiteX4" fmla="*/ 382270 w 1098550"/>
              <a:gd name="connsiteY4" fmla="*/ 633730 h 639606"/>
              <a:gd name="connsiteX5" fmla="*/ 452120 w 1098550"/>
              <a:gd name="connsiteY5" fmla="*/ 574040 h 639606"/>
              <a:gd name="connsiteX6" fmla="*/ 495300 w 1098550"/>
              <a:gd name="connsiteY6" fmla="*/ 440690 h 639606"/>
              <a:gd name="connsiteX7" fmla="*/ 508000 w 1098550"/>
              <a:gd name="connsiteY7" fmla="*/ 265430 h 639606"/>
              <a:gd name="connsiteX8" fmla="*/ 519430 w 1098550"/>
              <a:gd name="connsiteY8" fmla="*/ 161290 h 639606"/>
              <a:gd name="connsiteX9" fmla="*/ 537210 w 1098550"/>
              <a:gd name="connsiteY9" fmla="*/ 78740 h 639606"/>
              <a:gd name="connsiteX10" fmla="*/ 571500 w 1098550"/>
              <a:gd name="connsiteY10" fmla="*/ 53340 h 639606"/>
              <a:gd name="connsiteX11" fmla="*/ 665480 w 1098550"/>
              <a:gd name="connsiteY11" fmla="*/ 41910 h 639606"/>
              <a:gd name="connsiteX12" fmla="*/ 1098550 w 1098550"/>
              <a:gd name="connsiteY12" fmla="*/ 0 h 639606"/>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06073 w 1098550"/>
              <a:gd name="connsiteY4" fmla="*/ 630873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23529 w 1098550"/>
              <a:gd name="connsiteY4" fmla="*/ 629921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64815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7037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76717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40020"/>
              <a:gd name="connsiteX1" fmla="*/ 153670 w 1098550"/>
              <a:gd name="connsiteY1" fmla="*/ 638810 h 640020"/>
              <a:gd name="connsiteX2" fmla="*/ 252730 w 1098550"/>
              <a:gd name="connsiteY2" fmla="*/ 635000 h 640020"/>
              <a:gd name="connsiteX3" fmla="*/ 348138 w 1098550"/>
              <a:gd name="connsiteY3" fmla="*/ 637540 h 640020"/>
              <a:gd name="connsiteX4" fmla="*/ 394786 w 1098550"/>
              <a:gd name="connsiteY4" fmla="*/ 634353 h 640020"/>
              <a:gd name="connsiteX5" fmla="*/ 476717 w 1098550"/>
              <a:gd name="connsiteY5" fmla="*/ 574040 h 640020"/>
              <a:gd name="connsiteX6" fmla="*/ 495300 w 1098550"/>
              <a:gd name="connsiteY6" fmla="*/ 440690 h 640020"/>
              <a:gd name="connsiteX7" fmla="*/ 508000 w 1098550"/>
              <a:gd name="connsiteY7" fmla="*/ 265430 h 640020"/>
              <a:gd name="connsiteX8" fmla="*/ 519430 w 1098550"/>
              <a:gd name="connsiteY8" fmla="*/ 161290 h 640020"/>
              <a:gd name="connsiteX9" fmla="*/ 537210 w 1098550"/>
              <a:gd name="connsiteY9" fmla="*/ 78740 h 640020"/>
              <a:gd name="connsiteX10" fmla="*/ 571500 w 1098550"/>
              <a:gd name="connsiteY10" fmla="*/ 53340 h 640020"/>
              <a:gd name="connsiteX11" fmla="*/ 665480 w 1098550"/>
              <a:gd name="connsiteY11" fmla="*/ 41910 h 640020"/>
              <a:gd name="connsiteX12" fmla="*/ 1098550 w 1098550"/>
              <a:gd name="connsiteY12" fmla="*/ 0 h 640020"/>
              <a:gd name="connsiteX0" fmla="*/ 0 w 1098550"/>
              <a:gd name="connsiteY0" fmla="*/ 638810 h 640654"/>
              <a:gd name="connsiteX1" fmla="*/ 153670 w 1098550"/>
              <a:gd name="connsiteY1" fmla="*/ 638810 h 640654"/>
              <a:gd name="connsiteX2" fmla="*/ 252730 w 1098550"/>
              <a:gd name="connsiteY2" fmla="*/ 635000 h 640654"/>
              <a:gd name="connsiteX3" fmla="*/ 348138 w 1098550"/>
              <a:gd name="connsiteY3" fmla="*/ 637540 h 640654"/>
              <a:gd name="connsiteX4" fmla="*/ 394786 w 1098550"/>
              <a:gd name="connsiteY4" fmla="*/ 634353 h 640654"/>
              <a:gd name="connsiteX5" fmla="*/ 440483 w 1098550"/>
              <a:gd name="connsiteY5" fmla="*/ 565176 h 640654"/>
              <a:gd name="connsiteX6" fmla="*/ 495300 w 1098550"/>
              <a:gd name="connsiteY6" fmla="*/ 440690 h 640654"/>
              <a:gd name="connsiteX7" fmla="*/ 508000 w 1098550"/>
              <a:gd name="connsiteY7" fmla="*/ 265430 h 640654"/>
              <a:gd name="connsiteX8" fmla="*/ 519430 w 1098550"/>
              <a:gd name="connsiteY8" fmla="*/ 161290 h 640654"/>
              <a:gd name="connsiteX9" fmla="*/ 537210 w 1098550"/>
              <a:gd name="connsiteY9" fmla="*/ 78740 h 640654"/>
              <a:gd name="connsiteX10" fmla="*/ 571500 w 1098550"/>
              <a:gd name="connsiteY10" fmla="*/ 53340 h 640654"/>
              <a:gd name="connsiteX11" fmla="*/ 665480 w 1098550"/>
              <a:gd name="connsiteY11" fmla="*/ 41910 h 640654"/>
              <a:gd name="connsiteX12" fmla="*/ 1098550 w 1098550"/>
              <a:gd name="connsiteY12" fmla="*/ 0 h 640654"/>
              <a:gd name="connsiteX0" fmla="*/ 0 w 1098550"/>
              <a:gd name="connsiteY0" fmla="*/ 638810 h 639787"/>
              <a:gd name="connsiteX1" fmla="*/ 153670 w 1098550"/>
              <a:gd name="connsiteY1" fmla="*/ 638810 h 639787"/>
              <a:gd name="connsiteX2" fmla="*/ 252730 w 1098550"/>
              <a:gd name="connsiteY2" fmla="*/ 635000 h 639787"/>
              <a:gd name="connsiteX3" fmla="*/ 320057 w 1098550"/>
              <a:gd name="connsiteY3" fmla="*/ 635324 h 639787"/>
              <a:gd name="connsiteX4" fmla="*/ 394786 w 1098550"/>
              <a:gd name="connsiteY4" fmla="*/ 634353 h 639787"/>
              <a:gd name="connsiteX5" fmla="*/ 440483 w 1098550"/>
              <a:gd name="connsiteY5" fmla="*/ 565176 h 639787"/>
              <a:gd name="connsiteX6" fmla="*/ 495300 w 1098550"/>
              <a:gd name="connsiteY6" fmla="*/ 440690 h 639787"/>
              <a:gd name="connsiteX7" fmla="*/ 508000 w 1098550"/>
              <a:gd name="connsiteY7" fmla="*/ 265430 h 639787"/>
              <a:gd name="connsiteX8" fmla="*/ 519430 w 1098550"/>
              <a:gd name="connsiteY8" fmla="*/ 161290 h 639787"/>
              <a:gd name="connsiteX9" fmla="*/ 537210 w 1098550"/>
              <a:gd name="connsiteY9" fmla="*/ 78740 h 639787"/>
              <a:gd name="connsiteX10" fmla="*/ 571500 w 1098550"/>
              <a:gd name="connsiteY10" fmla="*/ 53340 h 639787"/>
              <a:gd name="connsiteX11" fmla="*/ 665480 w 1098550"/>
              <a:gd name="connsiteY11" fmla="*/ 41910 h 639787"/>
              <a:gd name="connsiteX12" fmla="*/ 1098550 w 1098550"/>
              <a:gd name="connsiteY12" fmla="*/ 0 h 639787"/>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08000 w 1098550"/>
              <a:gd name="connsiteY7" fmla="*/ 265430 h 641513"/>
              <a:gd name="connsiteX8" fmla="*/ 519430 w 1098550"/>
              <a:gd name="connsiteY8" fmla="*/ 161290 h 641513"/>
              <a:gd name="connsiteX9" fmla="*/ 537210 w 1098550"/>
              <a:gd name="connsiteY9" fmla="*/ 78740 h 641513"/>
              <a:gd name="connsiteX10" fmla="*/ 571500 w 1098550"/>
              <a:gd name="connsiteY10" fmla="*/ 53340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19430 w 1098550"/>
              <a:gd name="connsiteY8" fmla="*/ 161290 h 641513"/>
              <a:gd name="connsiteX9" fmla="*/ 537210 w 1098550"/>
              <a:gd name="connsiteY9" fmla="*/ 78740 h 641513"/>
              <a:gd name="connsiteX10" fmla="*/ 571500 w 1098550"/>
              <a:gd name="connsiteY10" fmla="*/ 53340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19430 w 1098550"/>
              <a:gd name="connsiteY8" fmla="*/ 161290 h 641513"/>
              <a:gd name="connsiteX9" fmla="*/ 537210 w 1098550"/>
              <a:gd name="connsiteY9" fmla="*/ 78740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19430 w 1098550"/>
              <a:gd name="connsiteY8" fmla="*/ 161290 h 641513"/>
              <a:gd name="connsiteX9" fmla="*/ 564386 w 1098550"/>
              <a:gd name="connsiteY9" fmla="*/ 80956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47512 w 1098550"/>
              <a:gd name="connsiteY8" fmla="*/ 154642 h 641513"/>
              <a:gd name="connsiteX9" fmla="*/ 564386 w 1098550"/>
              <a:gd name="connsiteY9" fmla="*/ 80956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64386 w 1098550"/>
              <a:gd name="connsiteY9" fmla="*/ 80956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98809 w 1098550"/>
              <a:gd name="connsiteY9" fmla="*/ 93144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98809 w 1098550"/>
              <a:gd name="connsiteY9" fmla="*/ 93144 h 641513"/>
              <a:gd name="connsiteX10" fmla="*/ 635816 w 1098550"/>
              <a:gd name="connsiteY10" fmla="*/ 56664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41517 w 1098550"/>
              <a:gd name="connsiteY7" fmla="*/ 266538 h 641513"/>
              <a:gd name="connsiteX8" fmla="*/ 566535 w 1098550"/>
              <a:gd name="connsiteY8" fmla="*/ 154642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41517 w 1098550"/>
              <a:gd name="connsiteY7" fmla="*/ 266538 h 641513"/>
              <a:gd name="connsiteX8" fmla="*/ 571970 w 1098550"/>
              <a:gd name="connsiteY8" fmla="*/ 152426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507076 w 1098550"/>
              <a:gd name="connsiteY6" fmla="*/ 396370 h 641513"/>
              <a:gd name="connsiteX7" fmla="*/ 541517 w 1098550"/>
              <a:gd name="connsiteY7" fmla="*/ 266538 h 641513"/>
              <a:gd name="connsiteX8" fmla="*/ 571970 w 1098550"/>
              <a:gd name="connsiteY8" fmla="*/ 152426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33236 w 1098550"/>
              <a:gd name="connsiteY5" fmla="*/ 565176 h 641513"/>
              <a:gd name="connsiteX6" fmla="*/ 507076 w 1098550"/>
              <a:gd name="connsiteY6" fmla="*/ 396370 h 641513"/>
              <a:gd name="connsiteX7" fmla="*/ 541517 w 1098550"/>
              <a:gd name="connsiteY7" fmla="*/ 266538 h 641513"/>
              <a:gd name="connsiteX8" fmla="*/ 571970 w 1098550"/>
              <a:gd name="connsiteY8" fmla="*/ 152426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71970 w 1098550"/>
              <a:gd name="connsiteY8" fmla="*/ 152426 h 641869"/>
              <a:gd name="connsiteX9" fmla="*/ 598809 w 1098550"/>
              <a:gd name="connsiteY9" fmla="*/ 93144 h 641869"/>
              <a:gd name="connsiteX10" fmla="*/ 635816 w 1098550"/>
              <a:gd name="connsiteY10" fmla="*/ 56664 h 641869"/>
              <a:gd name="connsiteX11" fmla="*/ 686315 w 1098550"/>
              <a:gd name="connsiteY11" fmla="*/ 4191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71970 w 1098550"/>
              <a:gd name="connsiteY8" fmla="*/ 152426 h 641869"/>
              <a:gd name="connsiteX9" fmla="*/ 598809 w 1098550"/>
              <a:gd name="connsiteY9" fmla="*/ 93144 h 641869"/>
              <a:gd name="connsiteX10" fmla="*/ 635816 w 1098550"/>
              <a:gd name="connsiteY10" fmla="*/ 56664 h 641869"/>
              <a:gd name="connsiteX11" fmla="*/ 759689 w 1098550"/>
              <a:gd name="connsiteY11" fmla="*/ 3637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71970 w 1098550"/>
              <a:gd name="connsiteY8" fmla="*/ 152426 h 641869"/>
              <a:gd name="connsiteX9" fmla="*/ 598809 w 1098550"/>
              <a:gd name="connsiteY9" fmla="*/ 93144 h 641869"/>
              <a:gd name="connsiteX10" fmla="*/ 702849 w 1098550"/>
              <a:gd name="connsiteY10" fmla="*/ 59988 h 641869"/>
              <a:gd name="connsiteX11" fmla="*/ 759689 w 1098550"/>
              <a:gd name="connsiteY11" fmla="*/ 3637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71970 w 1098550"/>
              <a:gd name="connsiteY8" fmla="*/ 152426 h 641869"/>
              <a:gd name="connsiteX9" fmla="*/ 646819 w 1098550"/>
              <a:gd name="connsiteY9" fmla="*/ 99792 h 641869"/>
              <a:gd name="connsiteX10" fmla="*/ 702849 w 1098550"/>
              <a:gd name="connsiteY10" fmla="*/ 59988 h 641869"/>
              <a:gd name="connsiteX11" fmla="*/ 759689 w 1098550"/>
              <a:gd name="connsiteY11" fmla="*/ 3637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602769 w 1098550"/>
              <a:gd name="connsiteY8" fmla="*/ 160182 h 641869"/>
              <a:gd name="connsiteX9" fmla="*/ 646819 w 1098550"/>
              <a:gd name="connsiteY9" fmla="*/ 99792 h 641869"/>
              <a:gd name="connsiteX10" fmla="*/ 702849 w 1098550"/>
              <a:gd name="connsiteY10" fmla="*/ 59988 h 641869"/>
              <a:gd name="connsiteX11" fmla="*/ 759689 w 1098550"/>
              <a:gd name="connsiteY11" fmla="*/ 3637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77751 w 1098550"/>
              <a:gd name="connsiteY7" fmla="*/ 273186 h 641869"/>
              <a:gd name="connsiteX8" fmla="*/ 602769 w 1098550"/>
              <a:gd name="connsiteY8" fmla="*/ 160182 h 641869"/>
              <a:gd name="connsiteX9" fmla="*/ 646819 w 1098550"/>
              <a:gd name="connsiteY9" fmla="*/ 99792 h 641869"/>
              <a:gd name="connsiteX10" fmla="*/ 702849 w 1098550"/>
              <a:gd name="connsiteY10" fmla="*/ 59988 h 641869"/>
              <a:gd name="connsiteX11" fmla="*/ 759689 w 1098550"/>
              <a:gd name="connsiteY11" fmla="*/ 3637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66881 w 1098550"/>
              <a:gd name="connsiteY7" fmla="*/ 254350 h 641869"/>
              <a:gd name="connsiteX8" fmla="*/ 602769 w 1098550"/>
              <a:gd name="connsiteY8" fmla="*/ 160182 h 641869"/>
              <a:gd name="connsiteX9" fmla="*/ 646819 w 1098550"/>
              <a:gd name="connsiteY9" fmla="*/ 99792 h 641869"/>
              <a:gd name="connsiteX10" fmla="*/ 702849 w 1098550"/>
              <a:gd name="connsiteY10" fmla="*/ 59988 h 641869"/>
              <a:gd name="connsiteX11" fmla="*/ 759689 w 1098550"/>
              <a:gd name="connsiteY11" fmla="*/ 3637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66881 w 1098550"/>
              <a:gd name="connsiteY7" fmla="*/ 254350 h 641869"/>
              <a:gd name="connsiteX8" fmla="*/ 617263 w 1098550"/>
              <a:gd name="connsiteY8" fmla="*/ 153534 h 641869"/>
              <a:gd name="connsiteX9" fmla="*/ 646819 w 1098550"/>
              <a:gd name="connsiteY9" fmla="*/ 99792 h 641869"/>
              <a:gd name="connsiteX10" fmla="*/ 702849 w 1098550"/>
              <a:gd name="connsiteY10" fmla="*/ 59988 h 641869"/>
              <a:gd name="connsiteX11" fmla="*/ 759689 w 1098550"/>
              <a:gd name="connsiteY11" fmla="*/ 3637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66881 w 1098550"/>
              <a:gd name="connsiteY7" fmla="*/ 254350 h 641869"/>
              <a:gd name="connsiteX8" fmla="*/ 617263 w 1098550"/>
              <a:gd name="connsiteY8" fmla="*/ 153534 h 641869"/>
              <a:gd name="connsiteX9" fmla="*/ 658595 w 1098550"/>
              <a:gd name="connsiteY9" fmla="*/ 97576 h 641869"/>
              <a:gd name="connsiteX10" fmla="*/ 702849 w 1098550"/>
              <a:gd name="connsiteY10" fmla="*/ 59988 h 641869"/>
              <a:gd name="connsiteX11" fmla="*/ 759689 w 1098550"/>
              <a:gd name="connsiteY11" fmla="*/ 36370 h 641869"/>
              <a:gd name="connsiteX12" fmla="*/ 1098550 w 1098550"/>
              <a:gd name="connsiteY12" fmla="*/ 0 h 641869"/>
              <a:gd name="connsiteX0" fmla="*/ 0 w 1098550"/>
              <a:gd name="connsiteY0" fmla="*/ 638810 h 642444"/>
              <a:gd name="connsiteX1" fmla="*/ 153670 w 1098550"/>
              <a:gd name="connsiteY1" fmla="*/ 638810 h 642444"/>
              <a:gd name="connsiteX2" fmla="*/ 252730 w 1098550"/>
              <a:gd name="connsiteY2" fmla="*/ 635000 h 642444"/>
              <a:gd name="connsiteX3" fmla="*/ 301940 w 1098550"/>
              <a:gd name="connsiteY3" fmla="*/ 636432 h 642444"/>
              <a:gd name="connsiteX4" fmla="*/ 361269 w 1098550"/>
              <a:gd name="connsiteY4" fmla="*/ 636569 h 642444"/>
              <a:gd name="connsiteX5" fmla="*/ 406966 w 1098550"/>
              <a:gd name="connsiteY5" fmla="*/ 557420 h 642444"/>
              <a:gd name="connsiteX6" fmla="*/ 507076 w 1098550"/>
              <a:gd name="connsiteY6" fmla="*/ 396370 h 642444"/>
              <a:gd name="connsiteX7" fmla="*/ 566881 w 1098550"/>
              <a:gd name="connsiteY7" fmla="*/ 254350 h 642444"/>
              <a:gd name="connsiteX8" fmla="*/ 617263 w 1098550"/>
              <a:gd name="connsiteY8" fmla="*/ 153534 h 642444"/>
              <a:gd name="connsiteX9" fmla="*/ 658595 w 1098550"/>
              <a:gd name="connsiteY9" fmla="*/ 97576 h 642444"/>
              <a:gd name="connsiteX10" fmla="*/ 702849 w 1098550"/>
              <a:gd name="connsiteY10" fmla="*/ 59988 h 642444"/>
              <a:gd name="connsiteX11" fmla="*/ 759689 w 1098550"/>
              <a:gd name="connsiteY11" fmla="*/ 36370 h 642444"/>
              <a:gd name="connsiteX12" fmla="*/ 1098550 w 1098550"/>
              <a:gd name="connsiteY12" fmla="*/ 0 h 642444"/>
              <a:gd name="connsiteX0" fmla="*/ 0 w 1098550"/>
              <a:gd name="connsiteY0" fmla="*/ 638810 h 640770"/>
              <a:gd name="connsiteX1" fmla="*/ 153670 w 1098550"/>
              <a:gd name="connsiteY1" fmla="*/ 638810 h 640770"/>
              <a:gd name="connsiteX2" fmla="*/ 252730 w 1098550"/>
              <a:gd name="connsiteY2" fmla="*/ 635000 h 640770"/>
              <a:gd name="connsiteX3" fmla="*/ 301940 w 1098550"/>
              <a:gd name="connsiteY3" fmla="*/ 636432 h 640770"/>
              <a:gd name="connsiteX4" fmla="*/ 351305 w 1098550"/>
              <a:gd name="connsiteY4" fmla="*/ 634353 h 640770"/>
              <a:gd name="connsiteX5" fmla="*/ 406966 w 1098550"/>
              <a:gd name="connsiteY5" fmla="*/ 557420 h 640770"/>
              <a:gd name="connsiteX6" fmla="*/ 507076 w 1098550"/>
              <a:gd name="connsiteY6" fmla="*/ 396370 h 640770"/>
              <a:gd name="connsiteX7" fmla="*/ 566881 w 1098550"/>
              <a:gd name="connsiteY7" fmla="*/ 254350 h 640770"/>
              <a:gd name="connsiteX8" fmla="*/ 617263 w 1098550"/>
              <a:gd name="connsiteY8" fmla="*/ 153534 h 640770"/>
              <a:gd name="connsiteX9" fmla="*/ 658595 w 1098550"/>
              <a:gd name="connsiteY9" fmla="*/ 97576 h 640770"/>
              <a:gd name="connsiteX10" fmla="*/ 702849 w 1098550"/>
              <a:gd name="connsiteY10" fmla="*/ 59988 h 640770"/>
              <a:gd name="connsiteX11" fmla="*/ 759689 w 1098550"/>
              <a:gd name="connsiteY11" fmla="*/ 36370 h 640770"/>
              <a:gd name="connsiteX12" fmla="*/ 1098550 w 1098550"/>
              <a:gd name="connsiteY12" fmla="*/ 0 h 640770"/>
              <a:gd name="connsiteX0" fmla="*/ 0 w 1098550"/>
              <a:gd name="connsiteY0" fmla="*/ 638810 h 640628"/>
              <a:gd name="connsiteX1" fmla="*/ 153670 w 1098550"/>
              <a:gd name="connsiteY1" fmla="*/ 638810 h 640628"/>
              <a:gd name="connsiteX2" fmla="*/ 221025 w 1098550"/>
              <a:gd name="connsiteY2" fmla="*/ 638324 h 640628"/>
              <a:gd name="connsiteX3" fmla="*/ 301940 w 1098550"/>
              <a:gd name="connsiteY3" fmla="*/ 636432 h 640628"/>
              <a:gd name="connsiteX4" fmla="*/ 351305 w 1098550"/>
              <a:gd name="connsiteY4" fmla="*/ 634353 h 640628"/>
              <a:gd name="connsiteX5" fmla="*/ 406966 w 1098550"/>
              <a:gd name="connsiteY5" fmla="*/ 557420 h 640628"/>
              <a:gd name="connsiteX6" fmla="*/ 507076 w 1098550"/>
              <a:gd name="connsiteY6" fmla="*/ 396370 h 640628"/>
              <a:gd name="connsiteX7" fmla="*/ 566881 w 1098550"/>
              <a:gd name="connsiteY7" fmla="*/ 254350 h 640628"/>
              <a:gd name="connsiteX8" fmla="*/ 617263 w 1098550"/>
              <a:gd name="connsiteY8" fmla="*/ 153534 h 640628"/>
              <a:gd name="connsiteX9" fmla="*/ 658595 w 1098550"/>
              <a:gd name="connsiteY9" fmla="*/ 97576 h 640628"/>
              <a:gd name="connsiteX10" fmla="*/ 702849 w 1098550"/>
              <a:gd name="connsiteY10" fmla="*/ 59988 h 640628"/>
              <a:gd name="connsiteX11" fmla="*/ 759689 w 1098550"/>
              <a:gd name="connsiteY11" fmla="*/ 36370 h 640628"/>
              <a:gd name="connsiteX12" fmla="*/ 1098550 w 1098550"/>
              <a:gd name="connsiteY12" fmla="*/ 0 h 640628"/>
              <a:gd name="connsiteX0" fmla="*/ 0 w 1098550"/>
              <a:gd name="connsiteY0" fmla="*/ 638810 h 640230"/>
              <a:gd name="connsiteX1" fmla="*/ 153670 w 1098550"/>
              <a:gd name="connsiteY1" fmla="*/ 638810 h 640230"/>
              <a:gd name="connsiteX2" fmla="*/ 221025 w 1098550"/>
              <a:gd name="connsiteY2" fmla="*/ 638324 h 640230"/>
              <a:gd name="connsiteX3" fmla="*/ 267518 w 1098550"/>
              <a:gd name="connsiteY3" fmla="*/ 635324 h 640230"/>
              <a:gd name="connsiteX4" fmla="*/ 351305 w 1098550"/>
              <a:gd name="connsiteY4" fmla="*/ 634353 h 640230"/>
              <a:gd name="connsiteX5" fmla="*/ 406966 w 1098550"/>
              <a:gd name="connsiteY5" fmla="*/ 557420 h 640230"/>
              <a:gd name="connsiteX6" fmla="*/ 507076 w 1098550"/>
              <a:gd name="connsiteY6" fmla="*/ 396370 h 640230"/>
              <a:gd name="connsiteX7" fmla="*/ 566881 w 1098550"/>
              <a:gd name="connsiteY7" fmla="*/ 254350 h 640230"/>
              <a:gd name="connsiteX8" fmla="*/ 617263 w 1098550"/>
              <a:gd name="connsiteY8" fmla="*/ 153534 h 640230"/>
              <a:gd name="connsiteX9" fmla="*/ 658595 w 1098550"/>
              <a:gd name="connsiteY9" fmla="*/ 97576 h 640230"/>
              <a:gd name="connsiteX10" fmla="*/ 702849 w 1098550"/>
              <a:gd name="connsiteY10" fmla="*/ 59988 h 640230"/>
              <a:gd name="connsiteX11" fmla="*/ 759689 w 1098550"/>
              <a:gd name="connsiteY11" fmla="*/ 36370 h 640230"/>
              <a:gd name="connsiteX12" fmla="*/ 1098550 w 1098550"/>
              <a:gd name="connsiteY12" fmla="*/ 0 h 640230"/>
              <a:gd name="connsiteX0" fmla="*/ 0 w 1098550"/>
              <a:gd name="connsiteY0" fmla="*/ 638810 h 640230"/>
              <a:gd name="connsiteX1" fmla="*/ 153670 w 1098550"/>
              <a:gd name="connsiteY1" fmla="*/ 638810 h 640230"/>
              <a:gd name="connsiteX2" fmla="*/ 221025 w 1098550"/>
              <a:gd name="connsiteY2" fmla="*/ 638324 h 640230"/>
              <a:gd name="connsiteX3" fmla="*/ 267518 w 1098550"/>
              <a:gd name="connsiteY3" fmla="*/ 635324 h 640230"/>
              <a:gd name="connsiteX4" fmla="*/ 323223 w 1098550"/>
              <a:gd name="connsiteY4" fmla="*/ 634353 h 640230"/>
              <a:gd name="connsiteX5" fmla="*/ 406966 w 1098550"/>
              <a:gd name="connsiteY5" fmla="*/ 557420 h 640230"/>
              <a:gd name="connsiteX6" fmla="*/ 507076 w 1098550"/>
              <a:gd name="connsiteY6" fmla="*/ 396370 h 640230"/>
              <a:gd name="connsiteX7" fmla="*/ 566881 w 1098550"/>
              <a:gd name="connsiteY7" fmla="*/ 254350 h 640230"/>
              <a:gd name="connsiteX8" fmla="*/ 617263 w 1098550"/>
              <a:gd name="connsiteY8" fmla="*/ 153534 h 640230"/>
              <a:gd name="connsiteX9" fmla="*/ 658595 w 1098550"/>
              <a:gd name="connsiteY9" fmla="*/ 97576 h 640230"/>
              <a:gd name="connsiteX10" fmla="*/ 702849 w 1098550"/>
              <a:gd name="connsiteY10" fmla="*/ 59988 h 640230"/>
              <a:gd name="connsiteX11" fmla="*/ 759689 w 1098550"/>
              <a:gd name="connsiteY11" fmla="*/ 36370 h 640230"/>
              <a:gd name="connsiteX12" fmla="*/ 1098550 w 1098550"/>
              <a:gd name="connsiteY12" fmla="*/ 0 h 640230"/>
              <a:gd name="connsiteX0" fmla="*/ 0 w 1098550"/>
              <a:gd name="connsiteY0" fmla="*/ 638810 h 640230"/>
              <a:gd name="connsiteX1" fmla="*/ 153670 w 1098550"/>
              <a:gd name="connsiteY1" fmla="*/ 638810 h 640230"/>
              <a:gd name="connsiteX2" fmla="*/ 221025 w 1098550"/>
              <a:gd name="connsiteY2" fmla="*/ 638324 h 640230"/>
              <a:gd name="connsiteX3" fmla="*/ 267518 w 1098550"/>
              <a:gd name="connsiteY3" fmla="*/ 635324 h 640230"/>
              <a:gd name="connsiteX4" fmla="*/ 308729 w 1098550"/>
              <a:gd name="connsiteY4" fmla="*/ 634353 h 640230"/>
              <a:gd name="connsiteX5" fmla="*/ 406966 w 1098550"/>
              <a:gd name="connsiteY5" fmla="*/ 557420 h 640230"/>
              <a:gd name="connsiteX6" fmla="*/ 507076 w 1098550"/>
              <a:gd name="connsiteY6" fmla="*/ 396370 h 640230"/>
              <a:gd name="connsiteX7" fmla="*/ 566881 w 1098550"/>
              <a:gd name="connsiteY7" fmla="*/ 254350 h 640230"/>
              <a:gd name="connsiteX8" fmla="*/ 617263 w 1098550"/>
              <a:gd name="connsiteY8" fmla="*/ 153534 h 640230"/>
              <a:gd name="connsiteX9" fmla="*/ 658595 w 1098550"/>
              <a:gd name="connsiteY9" fmla="*/ 97576 h 640230"/>
              <a:gd name="connsiteX10" fmla="*/ 702849 w 1098550"/>
              <a:gd name="connsiteY10" fmla="*/ 59988 h 640230"/>
              <a:gd name="connsiteX11" fmla="*/ 759689 w 1098550"/>
              <a:gd name="connsiteY11" fmla="*/ 36370 h 640230"/>
              <a:gd name="connsiteX12" fmla="*/ 1098550 w 1098550"/>
              <a:gd name="connsiteY12" fmla="*/ 0 h 64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98550" h="640230">
                <a:moveTo>
                  <a:pt x="0" y="638810"/>
                </a:moveTo>
                <a:lnTo>
                  <a:pt x="153670" y="638810"/>
                </a:lnTo>
                <a:lnTo>
                  <a:pt x="221025" y="638324"/>
                </a:lnTo>
                <a:cubicBezTo>
                  <a:pt x="240000" y="637743"/>
                  <a:pt x="252901" y="635986"/>
                  <a:pt x="267518" y="635324"/>
                </a:cubicBezTo>
                <a:cubicBezTo>
                  <a:pt x="282135" y="634662"/>
                  <a:pt x="285488" y="647337"/>
                  <a:pt x="308729" y="634353"/>
                </a:cubicBezTo>
                <a:cubicBezTo>
                  <a:pt x="331970" y="621369"/>
                  <a:pt x="373908" y="597084"/>
                  <a:pt x="406966" y="557420"/>
                </a:cubicBezTo>
                <a:cubicBezTo>
                  <a:pt x="440024" y="517756"/>
                  <a:pt x="480424" y="446882"/>
                  <a:pt x="507076" y="396370"/>
                </a:cubicBezTo>
                <a:cubicBezTo>
                  <a:pt x="533728" y="345858"/>
                  <a:pt x="548517" y="294823"/>
                  <a:pt x="566881" y="254350"/>
                </a:cubicBezTo>
                <a:cubicBezTo>
                  <a:pt x="585245" y="213877"/>
                  <a:pt x="601977" y="179663"/>
                  <a:pt x="617263" y="153534"/>
                </a:cubicBezTo>
                <a:cubicBezTo>
                  <a:pt x="632549" y="127405"/>
                  <a:pt x="644331" y="113167"/>
                  <a:pt x="658595" y="97576"/>
                </a:cubicBezTo>
                <a:cubicBezTo>
                  <a:pt x="672859" y="81985"/>
                  <a:pt x="686000" y="70189"/>
                  <a:pt x="702849" y="59988"/>
                </a:cubicBezTo>
                <a:cubicBezTo>
                  <a:pt x="719698" y="49787"/>
                  <a:pt x="759689" y="36370"/>
                  <a:pt x="759689" y="36370"/>
                </a:cubicBezTo>
                <a:lnTo>
                  <a:pt x="1098550" y="0"/>
                </a:lnTo>
              </a:path>
            </a:pathLst>
          </a:custGeom>
          <a:noFill/>
          <a:ln w="38100">
            <a:solidFill>
              <a:srgbClr val="0000CC"/>
            </a:solidFill>
            <a:round/>
            <a:headEnd/>
            <a:tailEnd/>
          </a:ln>
          <a:extLst>
            <a:ext uri="{909E8E84-426E-40DD-AFC4-6F175D3DCCD1}">
              <a14:hiddenFill xmlns:a14="http://schemas.microsoft.com/office/drawing/2010/main">
                <a:noFill/>
              </a14:hiddenFill>
            </a:ext>
          </a:extLst>
        </p:spPr>
        <p:txBody>
          <a:bodyPr/>
          <a:lstStyle/>
          <a:p>
            <a:endParaRPr lang="en-US">
              <a:solidFill>
                <a:schemeClr val="tx1"/>
              </a:solidFill>
              <a:latin typeface="+mj-lt"/>
              <a:ea typeface="ＭＳ Ｐゴシック" panose="020B0600070205080204" pitchFamily="34" charset="-128"/>
            </a:endParaRPr>
          </a:p>
        </p:txBody>
      </p:sp>
      <p:sp>
        <p:nvSpPr>
          <p:cNvPr id="106" name="Freeform 105"/>
          <p:cNvSpPr/>
          <p:nvPr/>
        </p:nvSpPr>
        <p:spPr>
          <a:xfrm>
            <a:off x="818594" y="1381788"/>
            <a:ext cx="4620461" cy="2207126"/>
          </a:xfrm>
          <a:custGeom>
            <a:avLst/>
            <a:gdLst>
              <a:gd name="connsiteX0" fmla="*/ 0 w 1098550"/>
              <a:gd name="connsiteY0" fmla="*/ 638810 h 638810"/>
              <a:gd name="connsiteX1" fmla="*/ 153670 w 1098550"/>
              <a:gd name="connsiteY1" fmla="*/ 638810 h 638810"/>
              <a:gd name="connsiteX2" fmla="*/ 252730 w 1098550"/>
              <a:gd name="connsiteY2" fmla="*/ 635000 h 638810"/>
              <a:gd name="connsiteX3" fmla="*/ 344170 w 1098550"/>
              <a:gd name="connsiteY3" fmla="*/ 633730 h 638810"/>
              <a:gd name="connsiteX4" fmla="*/ 382270 w 1098550"/>
              <a:gd name="connsiteY4" fmla="*/ 633730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9606"/>
              <a:gd name="connsiteX1" fmla="*/ 153670 w 1098550"/>
              <a:gd name="connsiteY1" fmla="*/ 638810 h 639606"/>
              <a:gd name="connsiteX2" fmla="*/ 252730 w 1098550"/>
              <a:gd name="connsiteY2" fmla="*/ 635000 h 639606"/>
              <a:gd name="connsiteX3" fmla="*/ 348138 w 1098550"/>
              <a:gd name="connsiteY3" fmla="*/ 637540 h 639606"/>
              <a:gd name="connsiteX4" fmla="*/ 382270 w 1098550"/>
              <a:gd name="connsiteY4" fmla="*/ 633730 h 639606"/>
              <a:gd name="connsiteX5" fmla="*/ 452120 w 1098550"/>
              <a:gd name="connsiteY5" fmla="*/ 574040 h 639606"/>
              <a:gd name="connsiteX6" fmla="*/ 495300 w 1098550"/>
              <a:gd name="connsiteY6" fmla="*/ 440690 h 639606"/>
              <a:gd name="connsiteX7" fmla="*/ 508000 w 1098550"/>
              <a:gd name="connsiteY7" fmla="*/ 265430 h 639606"/>
              <a:gd name="connsiteX8" fmla="*/ 519430 w 1098550"/>
              <a:gd name="connsiteY8" fmla="*/ 161290 h 639606"/>
              <a:gd name="connsiteX9" fmla="*/ 537210 w 1098550"/>
              <a:gd name="connsiteY9" fmla="*/ 78740 h 639606"/>
              <a:gd name="connsiteX10" fmla="*/ 571500 w 1098550"/>
              <a:gd name="connsiteY10" fmla="*/ 53340 h 639606"/>
              <a:gd name="connsiteX11" fmla="*/ 665480 w 1098550"/>
              <a:gd name="connsiteY11" fmla="*/ 41910 h 639606"/>
              <a:gd name="connsiteX12" fmla="*/ 1098550 w 1098550"/>
              <a:gd name="connsiteY12" fmla="*/ 0 h 639606"/>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06073 w 1098550"/>
              <a:gd name="connsiteY4" fmla="*/ 630873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23529 w 1098550"/>
              <a:gd name="connsiteY4" fmla="*/ 629921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64815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7037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76717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40020"/>
              <a:gd name="connsiteX1" fmla="*/ 153670 w 1098550"/>
              <a:gd name="connsiteY1" fmla="*/ 638810 h 640020"/>
              <a:gd name="connsiteX2" fmla="*/ 252730 w 1098550"/>
              <a:gd name="connsiteY2" fmla="*/ 635000 h 640020"/>
              <a:gd name="connsiteX3" fmla="*/ 348138 w 1098550"/>
              <a:gd name="connsiteY3" fmla="*/ 637540 h 640020"/>
              <a:gd name="connsiteX4" fmla="*/ 394786 w 1098550"/>
              <a:gd name="connsiteY4" fmla="*/ 634353 h 640020"/>
              <a:gd name="connsiteX5" fmla="*/ 476717 w 1098550"/>
              <a:gd name="connsiteY5" fmla="*/ 574040 h 640020"/>
              <a:gd name="connsiteX6" fmla="*/ 495300 w 1098550"/>
              <a:gd name="connsiteY6" fmla="*/ 440690 h 640020"/>
              <a:gd name="connsiteX7" fmla="*/ 508000 w 1098550"/>
              <a:gd name="connsiteY7" fmla="*/ 265430 h 640020"/>
              <a:gd name="connsiteX8" fmla="*/ 519430 w 1098550"/>
              <a:gd name="connsiteY8" fmla="*/ 161290 h 640020"/>
              <a:gd name="connsiteX9" fmla="*/ 537210 w 1098550"/>
              <a:gd name="connsiteY9" fmla="*/ 78740 h 640020"/>
              <a:gd name="connsiteX10" fmla="*/ 571500 w 1098550"/>
              <a:gd name="connsiteY10" fmla="*/ 53340 h 640020"/>
              <a:gd name="connsiteX11" fmla="*/ 665480 w 1098550"/>
              <a:gd name="connsiteY11" fmla="*/ 41910 h 640020"/>
              <a:gd name="connsiteX12" fmla="*/ 1098550 w 1098550"/>
              <a:gd name="connsiteY12" fmla="*/ 0 h 640020"/>
              <a:gd name="connsiteX0" fmla="*/ 0 w 1098550"/>
              <a:gd name="connsiteY0" fmla="*/ 638810 h 640654"/>
              <a:gd name="connsiteX1" fmla="*/ 153670 w 1098550"/>
              <a:gd name="connsiteY1" fmla="*/ 638810 h 640654"/>
              <a:gd name="connsiteX2" fmla="*/ 252730 w 1098550"/>
              <a:gd name="connsiteY2" fmla="*/ 635000 h 640654"/>
              <a:gd name="connsiteX3" fmla="*/ 348138 w 1098550"/>
              <a:gd name="connsiteY3" fmla="*/ 637540 h 640654"/>
              <a:gd name="connsiteX4" fmla="*/ 394786 w 1098550"/>
              <a:gd name="connsiteY4" fmla="*/ 634353 h 640654"/>
              <a:gd name="connsiteX5" fmla="*/ 440483 w 1098550"/>
              <a:gd name="connsiteY5" fmla="*/ 565176 h 640654"/>
              <a:gd name="connsiteX6" fmla="*/ 495300 w 1098550"/>
              <a:gd name="connsiteY6" fmla="*/ 440690 h 640654"/>
              <a:gd name="connsiteX7" fmla="*/ 508000 w 1098550"/>
              <a:gd name="connsiteY7" fmla="*/ 265430 h 640654"/>
              <a:gd name="connsiteX8" fmla="*/ 519430 w 1098550"/>
              <a:gd name="connsiteY8" fmla="*/ 161290 h 640654"/>
              <a:gd name="connsiteX9" fmla="*/ 537210 w 1098550"/>
              <a:gd name="connsiteY9" fmla="*/ 78740 h 640654"/>
              <a:gd name="connsiteX10" fmla="*/ 571500 w 1098550"/>
              <a:gd name="connsiteY10" fmla="*/ 53340 h 640654"/>
              <a:gd name="connsiteX11" fmla="*/ 665480 w 1098550"/>
              <a:gd name="connsiteY11" fmla="*/ 41910 h 640654"/>
              <a:gd name="connsiteX12" fmla="*/ 1098550 w 1098550"/>
              <a:gd name="connsiteY12" fmla="*/ 0 h 640654"/>
              <a:gd name="connsiteX0" fmla="*/ 0 w 1098550"/>
              <a:gd name="connsiteY0" fmla="*/ 638810 h 639787"/>
              <a:gd name="connsiteX1" fmla="*/ 153670 w 1098550"/>
              <a:gd name="connsiteY1" fmla="*/ 638810 h 639787"/>
              <a:gd name="connsiteX2" fmla="*/ 252730 w 1098550"/>
              <a:gd name="connsiteY2" fmla="*/ 635000 h 639787"/>
              <a:gd name="connsiteX3" fmla="*/ 320057 w 1098550"/>
              <a:gd name="connsiteY3" fmla="*/ 635324 h 639787"/>
              <a:gd name="connsiteX4" fmla="*/ 394786 w 1098550"/>
              <a:gd name="connsiteY4" fmla="*/ 634353 h 639787"/>
              <a:gd name="connsiteX5" fmla="*/ 440483 w 1098550"/>
              <a:gd name="connsiteY5" fmla="*/ 565176 h 639787"/>
              <a:gd name="connsiteX6" fmla="*/ 495300 w 1098550"/>
              <a:gd name="connsiteY6" fmla="*/ 440690 h 639787"/>
              <a:gd name="connsiteX7" fmla="*/ 508000 w 1098550"/>
              <a:gd name="connsiteY7" fmla="*/ 265430 h 639787"/>
              <a:gd name="connsiteX8" fmla="*/ 519430 w 1098550"/>
              <a:gd name="connsiteY8" fmla="*/ 161290 h 639787"/>
              <a:gd name="connsiteX9" fmla="*/ 537210 w 1098550"/>
              <a:gd name="connsiteY9" fmla="*/ 78740 h 639787"/>
              <a:gd name="connsiteX10" fmla="*/ 571500 w 1098550"/>
              <a:gd name="connsiteY10" fmla="*/ 53340 h 639787"/>
              <a:gd name="connsiteX11" fmla="*/ 665480 w 1098550"/>
              <a:gd name="connsiteY11" fmla="*/ 41910 h 639787"/>
              <a:gd name="connsiteX12" fmla="*/ 1098550 w 1098550"/>
              <a:gd name="connsiteY12" fmla="*/ 0 h 639787"/>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08000 w 1098550"/>
              <a:gd name="connsiteY7" fmla="*/ 265430 h 641513"/>
              <a:gd name="connsiteX8" fmla="*/ 519430 w 1098550"/>
              <a:gd name="connsiteY8" fmla="*/ 161290 h 641513"/>
              <a:gd name="connsiteX9" fmla="*/ 537210 w 1098550"/>
              <a:gd name="connsiteY9" fmla="*/ 78740 h 641513"/>
              <a:gd name="connsiteX10" fmla="*/ 571500 w 1098550"/>
              <a:gd name="connsiteY10" fmla="*/ 53340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19430 w 1098550"/>
              <a:gd name="connsiteY8" fmla="*/ 161290 h 641513"/>
              <a:gd name="connsiteX9" fmla="*/ 537210 w 1098550"/>
              <a:gd name="connsiteY9" fmla="*/ 78740 h 641513"/>
              <a:gd name="connsiteX10" fmla="*/ 571500 w 1098550"/>
              <a:gd name="connsiteY10" fmla="*/ 53340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19430 w 1098550"/>
              <a:gd name="connsiteY8" fmla="*/ 161290 h 641513"/>
              <a:gd name="connsiteX9" fmla="*/ 537210 w 1098550"/>
              <a:gd name="connsiteY9" fmla="*/ 78740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19430 w 1098550"/>
              <a:gd name="connsiteY8" fmla="*/ 161290 h 641513"/>
              <a:gd name="connsiteX9" fmla="*/ 564386 w 1098550"/>
              <a:gd name="connsiteY9" fmla="*/ 80956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47512 w 1098550"/>
              <a:gd name="connsiteY8" fmla="*/ 154642 h 641513"/>
              <a:gd name="connsiteX9" fmla="*/ 564386 w 1098550"/>
              <a:gd name="connsiteY9" fmla="*/ 80956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64386 w 1098550"/>
              <a:gd name="connsiteY9" fmla="*/ 80956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98809 w 1098550"/>
              <a:gd name="connsiteY9" fmla="*/ 93144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98809 w 1098550"/>
              <a:gd name="connsiteY9" fmla="*/ 93144 h 641513"/>
              <a:gd name="connsiteX10" fmla="*/ 635816 w 1098550"/>
              <a:gd name="connsiteY10" fmla="*/ 56664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41517 w 1098550"/>
              <a:gd name="connsiteY7" fmla="*/ 266538 h 641513"/>
              <a:gd name="connsiteX8" fmla="*/ 566535 w 1098550"/>
              <a:gd name="connsiteY8" fmla="*/ 154642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41517 w 1098550"/>
              <a:gd name="connsiteY7" fmla="*/ 266538 h 641513"/>
              <a:gd name="connsiteX8" fmla="*/ 571970 w 1098550"/>
              <a:gd name="connsiteY8" fmla="*/ 152426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507076 w 1098550"/>
              <a:gd name="connsiteY6" fmla="*/ 396370 h 641513"/>
              <a:gd name="connsiteX7" fmla="*/ 541517 w 1098550"/>
              <a:gd name="connsiteY7" fmla="*/ 266538 h 641513"/>
              <a:gd name="connsiteX8" fmla="*/ 571970 w 1098550"/>
              <a:gd name="connsiteY8" fmla="*/ 152426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33236 w 1098550"/>
              <a:gd name="connsiteY5" fmla="*/ 565176 h 641513"/>
              <a:gd name="connsiteX6" fmla="*/ 507076 w 1098550"/>
              <a:gd name="connsiteY6" fmla="*/ 396370 h 641513"/>
              <a:gd name="connsiteX7" fmla="*/ 541517 w 1098550"/>
              <a:gd name="connsiteY7" fmla="*/ 266538 h 641513"/>
              <a:gd name="connsiteX8" fmla="*/ 571970 w 1098550"/>
              <a:gd name="connsiteY8" fmla="*/ 152426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71970 w 1098550"/>
              <a:gd name="connsiteY8" fmla="*/ 152426 h 641869"/>
              <a:gd name="connsiteX9" fmla="*/ 598809 w 1098550"/>
              <a:gd name="connsiteY9" fmla="*/ 93144 h 641869"/>
              <a:gd name="connsiteX10" fmla="*/ 635816 w 1098550"/>
              <a:gd name="connsiteY10" fmla="*/ 56664 h 641869"/>
              <a:gd name="connsiteX11" fmla="*/ 686315 w 1098550"/>
              <a:gd name="connsiteY11" fmla="*/ 4191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71970 w 1098550"/>
              <a:gd name="connsiteY8" fmla="*/ 152426 h 641869"/>
              <a:gd name="connsiteX9" fmla="*/ 598809 w 1098550"/>
              <a:gd name="connsiteY9" fmla="*/ 93144 h 641869"/>
              <a:gd name="connsiteX10" fmla="*/ 643063 w 1098550"/>
              <a:gd name="connsiteY10" fmla="*/ 64420 h 641869"/>
              <a:gd name="connsiteX11" fmla="*/ 686315 w 1098550"/>
              <a:gd name="connsiteY11" fmla="*/ 4191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71970 w 1098550"/>
              <a:gd name="connsiteY8" fmla="*/ 152426 h 641869"/>
              <a:gd name="connsiteX9" fmla="*/ 603338 w 1098550"/>
              <a:gd name="connsiteY9" fmla="*/ 98684 h 641869"/>
              <a:gd name="connsiteX10" fmla="*/ 643063 w 1098550"/>
              <a:gd name="connsiteY10" fmla="*/ 64420 h 641869"/>
              <a:gd name="connsiteX11" fmla="*/ 686315 w 1098550"/>
              <a:gd name="connsiteY11" fmla="*/ 4191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77405 w 1098550"/>
              <a:gd name="connsiteY8" fmla="*/ 157966 h 641869"/>
              <a:gd name="connsiteX9" fmla="*/ 603338 w 1098550"/>
              <a:gd name="connsiteY9" fmla="*/ 98684 h 641869"/>
              <a:gd name="connsiteX10" fmla="*/ 643063 w 1098550"/>
              <a:gd name="connsiteY10" fmla="*/ 64420 h 641869"/>
              <a:gd name="connsiteX11" fmla="*/ 686315 w 1098550"/>
              <a:gd name="connsiteY11" fmla="*/ 41910 h 641869"/>
              <a:gd name="connsiteX12" fmla="*/ 1098550 w 1098550"/>
              <a:gd name="connsiteY12" fmla="*/ 0 h 641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98550" h="641869">
                <a:moveTo>
                  <a:pt x="0" y="638810"/>
                </a:moveTo>
                <a:lnTo>
                  <a:pt x="153670" y="638810"/>
                </a:lnTo>
                <a:cubicBezTo>
                  <a:pt x="195792" y="638175"/>
                  <a:pt x="228018" y="635396"/>
                  <a:pt x="252730" y="635000"/>
                </a:cubicBezTo>
                <a:cubicBezTo>
                  <a:pt x="277442" y="634604"/>
                  <a:pt x="283850" y="636171"/>
                  <a:pt x="301940" y="636432"/>
                </a:cubicBezTo>
                <a:cubicBezTo>
                  <a:pt x="320030" y="636693"/>
                  <a:pt x="339386" y="648445"/>
                  <a:pt x="361269" y="636569"/>
                </a:cubicBezTo>
                <a:cubicBezTo>
                  <a:pt x="383152" y="624693"/>
                  <a:pt x="408935" y="605209"/>
                  <a:pt x="433236" y="565176"/>
                </a:cubicBezTo>
                <a:cubicBezTo>
                  <a:pt x="457537" y="525143"/>
                  <a:pt x="489029" y="446143"/>
                  <a:pt x="507076" y="396370"/>
                </a:cubicBezTo>
                <a:cubicBezTo>
                  <a:pt x="525123" y="346597"/>
                  <a:pt x="529796" y="306272"/>
                  <a:pt x="541517" y="266538"/>
                </a:cubicBezTo>
                <a:cubicBezTo>
                  <a:pt x="553239" y="226804"/>
                  <a:pt x="567102" y="185942"/>
                  <a:pt x="577405" y="157966"/>
                </a:cubicBezTo>
                <a:cubicBezTo>
                  <a:pt x="587709" y="129990"/>
                  <a:pt x="592395" y="114275"/>
                  <a:pt x="603338" y="98684"/>
                </a:cubicBezTo>
                <a:cubicBezTo>
                  <a:pt x="614281" y="83093"/>
                  <a:pt x="629234" y="73882"/>
                  <a:pt x="643063" y="64420"/>
                </a:cubicBezTo>
                <a:cubicBezTo>
                  <a:pt x="656893" y="54958"/>
                  <a:pt x="686315" y="41910"/>
                  <a:pt x="686315" y="41910"/>
                </a:cubicBezTo>
                <a:lnTo>
                  <a:pt x="1098550" y="0"/>
                </a:lnTo>
              </a:path>
            </a:pathLst>
          </a:custGeom>
          <a:noFill/>
          <a:ln w="38100">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chemeClr val="tx1"/>
              </a:solidFill>
              <a:latin typeface="+mj-lt"/>
              <a:ea typeface="ＭＳ Ｐゴシック" panose="020B0600070205080204" pitchFamily="34" charset="-128"/>
            </a:endParaRPr>
          </a:p>
        </p:txBody>
      </p:sp>
      <p:sp>
        <p:nvSpPr>
          <p:cNvPr id="107" name="Freeform 106"/>
          <p:cNvSpPr/>
          <p:nvPr/>
        </p:nvSpPr>
        <p:spPr>
          <a:xfrm>
            <a:off x="820446" y="1381787"/>
            <a:ext cx="4620461" cy="2202611"/>
          </a:xfrm>
          <a:custGeom>
            <a:avLst/>
            <a:gdLst>
              <a:gd name="connsiteX0" fmla="*/ 0 w 1098550"/>
              <a:gd name="connsiteY0" fmla="*/ 638810 h 638810"/>
              <a:gd name="connsiteX1" fmla="*/ 153670 w 1098550"/>
              <a:gd name="connsiteY1" fmla="*/ 638810 h 638810"/>
              <a:gd name="connsiteX2" fmla="*/ 252730 w 1098550"/>
              <a:gd name="connsiteY2" fmla="*/ 635000 h 638810"/>
              <a:gd name="connsiteX3" fmla="*/ 344170 w 1098550"/>
              <a:gd name="connsiteY3" fmla="*/ 633730 h 638810"/>
              <a:gd name="connsiteX4" fmla="*/ 382270 w 1098550"/>
              <a:gd name="connsiteY4" fmla="*/ 633730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9606"/>
              <a:gd name="connsiteX1" fmla="*/ 153670 w 1098550"/>
              <a:gd name="connsiteY1" fmla="*/ 638810 h 639606"/>
              <a:gd name="connsiteX2" fmla="*/ 252730 w 1098550"/>
              <a:gd name="connsiteY2" fmla="*/ 635000 h 639606"/>
              <a:gd name="connsiteX3" fmla="*/ 348138 w 1098550"/>
              <a:gd name="connsiteY3" fmla="*/ 637540 h 639606"/>
              <a:gd name="connsiteX4" fmla="*/ 382270 w 1098550"/>
              <a:gd name="connsiteY4" fmla="*/ 633730 h 639606"/>
              <a:gd name="connsiteX5" fmla="*/ 452120 w 1098550"/>
              <a:gd name="connsiteY5" fmla="*/ 574040 h 639606"/>
              <a:gd name="connsiteX6" fmla="*/ 495300 w 1098550"/>
              <a:gd name="connsiteY6" fmla="*/ 440690 h 639606"/>
              <a:gd name="connsiteX7" fmla="*/ 508000 w 1098550"/>
              <a:gd name="connsiteY7" fmla="*/ 265430 h 639606"/>
              <a:gd name="connsiteX8" fmla="*/ 519430 w 1098550"/>
              <a:gd name="connsiteY8" fmla="*/ 161290 h 639606"/>
              <a:gd name="connsiteX9" fmla="*/ 537210 w 1098550"/>
              <a:gd name="connsiteY9" fmla="*/ 78740 h 639606"/>
              <a:gd name="connsiteX10" fmla="*/ 571500 w 1098550"/>
              <a:gd name="connsiteY10" fmla="*/ 53340 h 639606"/>
              <a:gd name="connsiteX11" fmla="*/ 665480 w 1098550"/>
              <a:gd name="connsiteY11" fmla="*/ 41910 h 639606"/>
              <a:gd name="connsiteX12" fmla="*/ 1098550 w 1098550"/>
              <a:gd name="connsiteY12" fmla="*/ 0 h 639606"/>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06073 w 1098550"/>
              <a:gd name="connsiteY4" fmla="*/ 630873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23529 w 1098550"/>
              <a:gd name="connsiteY4" fmla="*/ 629921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5212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64815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70370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38810"/>
              <a:gd name="connsiteX1" fmla="*/ 153670 w 1098550"/>
              <a:gd name="connsiteY1" fmla="*/ 638810 h 638810"/>
              <a:gd name="connsiteX2" fmla="*/ 252730 w 1098550"/>
              <a:gd name="connsiteY2" fmla="*/ 635000 h 638810"/>
              <a:gd name="connsiteX3" fmla="*/ 348138 w 1098550"/>
              <a:gd name="connsiteY3" fmla="*/ 637540 h 638810"/>
              <a:gd name="connsiteX4" fmla="*/ 440985 w 1098550"/>
              <a:gd name="connsiteY4" fmla="*/ 629921 h 638810"/>
              <a:gd name="connsiteX5" fmla="*/ 476717 w 1098550"/>
              <a:gd name="connsiteY5" fmla="*/ 574040 h 638810"/>
              <a:gd name="connsiteX6" fmla="*/ 495300 w 1098550"/>
              <a:gd name="connsiteY6" fmla="*/ 440690 h 638810"/>
              <a:gd name="connsiteX7" fmla="*/ 508000 w 1098550"/>
              <a:gd name="connsiteY7" fmla="*/ 265430 h 638810"/>
              <a:gd name="connsiteX8" fmla="*/ 519430 w 1098550"/>
              <a:gd name="connsiteY8" fmla="*/ 161290 h 638810"/>
              <a:gd name="connsiteX9" fmla="*/ 537210 w 1098550"/>
              <a:gd name="connsiteY9" fmla="*/ 78740 h 638810"/>
              <a:gd name="connsiteX10" fmla="*/ 571500 w 1098550"/>
              <a:gd name="connsiteY10" fmla="*/ 53340 h 638810"/>
              <a:gd name="connsiteX11" fmla="*/ 665480 w 1098550"/>
              <a:gd name="connsiteY11" fmla="*/ 41910 h 638810"/>
              <a:gd name="connsiteX12" fmla="*/ 1098550 w 1098550"/>
              <a:gd name="connsiteY12" fmla="*/ 0 h 638810"/>
              <a:gd name="connsiteX0" fmla="*/ 0 w 1098550"/>
              <a:gd name="connsiteY0" fmla="*/ 638810 h 640020"/>
              <a:gd name="connsiteX1" fmla="*/ 153670 w 1098550"/>
              <a:gd name="connsiteY1" fmla="*/ 638810 h 640020"/>
              <a:gd name="connsiteX2" fmla="*/ 252730 w 1098550"/>
              <a:gd name="connsiteY2" fmla="*/ 635000 h 640020"/>
              <a:gd name="connsiteX3" fmla="*/ 348138 w 1098550"/>
              <a:gd name="connsiteY3" fmla="*/ 637540 h 640020"/>
              <a:gd name="connsiteX4" fmla="*/ 394786 w 1098550"/>
              <a:gd name="connsiteY4" fmla="*/ 634353 h 640020"/>
              <a:gd name="connsiteX5" fmla="*/ 476717 w 1098550"/>
              <a:gd name="connsiteY5" fmla="*/ 574040 h 640020"/>
              <a:gd name="connsiteX6" fmla="*/ 495300 w 1098550"/>
              <a:gd name="connsiteY6" fmla="*/ 440690 h 640020"/>
              <a:gd name="connsiteX7" fmla="*/ 508000 w 1098550"/>
              <a:gd name="connsiteY7" fmla="*/ 265430 h 640020"/>
              <a:gd name="connsiteX8" fmla="*/ 519430 w 1098550"/>
              <a:gd name="connsiteY8" fmla="*/ 161290 h 640020"/>
              <a:gd name="connsiteX9" fmla="*/ 537210 w 1098550"/>
              <a:gd name="connsiteY9" fmla="*/ 78740 h 640020"/>
              <a:gd name="connsiteX10" fmla="*/ 571500 w 1098550"/>
              <a:gd name="connsiteY10" fmla="*/ 53340 h 640020"/>
              <a:gd name="connsiteX11" fmla="*/ 665480 w 1098550"/>
              <a:gd name="connsiteY11" fmla="*/ 41910 h 640020"/>
              <a:gd name="connsiteX12" fmla="*/ 1098550 w 1098550"/>
              <a:gd name="connsiteY12" fmla="*/ 0 h 640020"/>
              <a:gd name="connsiteX0" fmla="*/ 0 w 1098550"/>
              <a:gd name="connsiteY0" fmla="*/ 638810 h 640654"/>
              <a:gd name="connsiteX1" fmla="*/ 153670 w 1098550"/>
              <a:gd name="connsiteY1" fmla="*/ 638810 h 640654"/>
              <a:gd name="connsiteX2" fmla="*/ 252730 w 1098550"/>
              <a:gd name="connsiteY2" fmla="*/ 635000 h 640654"/>
              <a:gd name="connsiteX3" fmla="*/ 348138 w 1098550"/>
              <a:gd name="connsiteY3" fmla="*/ 637540 h 640654"/>
              <a:gd name="connsiteX4" fmla="*/ 394786 w 1098550"/>
              <a:gd name="connsiteY4" fmla="*/ 634353 h 640654"/>
              <a:gd name="connsiteX5" fmla="*/ 440483 w 1098550"/>
              <a:gd name="connsiteY5" fmla="*/ 565176 h 640654"/>
              <a:gd name="connsiteX6" fmla="*/ 495300 w 1098550"/>
              <a:gd name="connsiteY6" fmla="*/ 440690 h 640654"/>
              <a:gd name="connsiteX7" fmla="*/ 508000 w 1098550"/>
              <a:gd name="connsiteY7" fmla="*/ 265430 h 640654"/>
              <a:gd name="connsiteX8" fmla="*/ 519430 w 1098550"/>
              <a:gd name="connsiteY8" fmla="*/ 161290 h 640654"/>
              <a:gd name="connsiteX9" fmla="*/ 537210 w 1098550"/>
              <a:gd name="connsiteY9" fmla="*/ 78740 h 640654"/>
              <a:gd name="connsiteX10" fmla="*/ 571500 w 1098550"/>
              <a:gd name="connsiteY10" fmla="*/ 53340 h 640654"/>
              <a:gd name="connsiteX11" fmla="*/ 665480 w 1098550"/>
              <a:gd name="connsiteY11" fmla="*/ 41910 h 640654"/>
              <a:gd name="connsiteX12" fmla="*/ 1098550 w 1098550"/>
              <a:gd name="connsiteY12" fmla="*/ 0 h 640654"/>
              <a:gd name="connsiteX0" fmla="*/ 0 w 1098550"/>
              <a:gd name="connsiteY0" fmla="*/ 638810 h 639787"/>
              <a:gd name="connsiteX1" fmla="*/ 153670 w 1098550"/>
              <a:gd name="connsiteY1" fmla="*/ 638810 h 639787"/>
              <a:gd name="connsiteX2" fmla="*/ 252730 w 1098550"/>
              <a:gd name="connsiteY2" fmla="*/ 635000 h 639787"/>
              <a:gd name="connsiteX3" fmla="*/ 320057 w 1098550"/>
              <a:gd name="connsiteY3" fmla="*/ 635324 h 639787"/>
              <a:gd name="connsiteX4" fmla="*/ 394786 w 1098550"/>
              <a:gd name="connsiteY4" fmla="*/ 634353 h 639787"/>
              <a:gd name="connsiteX5" fmla="*/ 440483 w 1098550"/>
              <a:gd name="connsiteY5" fmla="*/ 565176 h 639787"/>
              <a:gd name="connsiteX6" fmla="*/ 495300 w 1098550"/>
              <a:gd name="connsiteY6" fmla="*/ 440690 h 639787"/>
              <a:gd name="connsiteX7" fmla="*/ 508000 w 1098550"/>
              <a:gd name="connsiteY7" fmla="*/ 265430 h 639787"/>
              <a:gd name="connsiteX8" fmla="*/ 519430 w 1098550"/>
              <a:gd name="connsiteY8" fmla="*/ 161290 h 639787"/>
              <a:gd name="connsiteX9" fmla="*/ 537210 w 1098550"/>
              <a:gd name="connsiteY9" fmla="*/ 78740 h 639787"/>
              <a:gd name="connsiteX10" fmla="*/ 571500 w 1098550"/>
              <a:gd name="connsiteY10" fmla="*/ 53340 h 639787"/>
              <a:gd name="connsiteX11" fmla="*/ 665480 w 1098550"/>
              <a:gd name="connsiteY11" fmla="*/ 41910 h 639787"/>
              <a:gd name="connsiteX12" fmla="*/ 1098550 w 1098550"/>
              <a:gd name="connsiteY12" fmla="*/ 0 h 639787"/>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08000 w 1098550"/>
              <a:gd name="connsiteY7" fmla="*/ 265430 h 641513"/>
              <a:gd name="connsiteX8" fmla="*/ 519430 w 1098550"/>
              <a:gd name="connsiteY8" fmla="*/ 161290 h 641513"/>
              <a:gd name="connsiteX9" fmla="*/ 537210 w 1098550"/>
              <a:gd name="connsiteY9" fmla="*/ 78740 h 641513"/>
              <a:gd name="connsiteX10" fmla="*/ 571500 w 1098550"/>
              <a:gd name="connsiteY10" fmla="*/ 53340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19430 w 1098550"/>
              <a:gd name="connsiteY8" fmla="*/ 161290 h 641513"/>
              <a:gd name="connsiteX9" fmla="*/ 537210 w 1098550"/>
              <a:gd name="connsiteY9" fmla="*/ 78740 h 641513"/>
              <a:gd name="connsiteX10" fmla="*/ 571500 w 1098550"/>
              <a:gd name="connsiteY10" fmla="*/ 53340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19430 w 1098550"/>
              <a:gd name="connsiteY8" fmla="*/ 161290 h 641513"/>
              <a:gd name="connsiteX9" fmla="*/ 537210 w 1098550"/>
              <a:gd name="connsiteY9" fmla="*/ 78740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19430 w 1098550"/>
              <a:gd name="connsiteY8" fmla="*/ 161290 h 641513"/>
              <a:gd name="connsiteX9" fmla="*/ 564386 w 1098550"/>
              <a:gd name="connsiteY9" fmla="*/ 80956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47512 w 1098550"/>
              <a:gd name="connsiteY8" fmla="*/ 154642 h 641513"/>
              <a:gd name="connsiteX9" fmla="*/ 564386 w 1098550"/>
              <a:gd name="connsiteY9" fmla="*/ 80956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64386 w 1098550"/>
              <a:gd name="connsiteY9" fmla="*/ 80956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98809 w 1098550"/>
              <a:gd name="connsiteY9" fmla="*/ 93144 h 641513"/>
              <a:gd name="connsiteX10" fmla="*/ 624946 w 1098550"/>
              <a:gd name="connsiteY10" fmla="*/ 43368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98809 w 1098550"/>
              <a:gd name="connsiteY9" fmla="*/ 93144 h 641513"/>
              <a:gd name="connsiteX10" fmla="*/ 635816 w 1098550"/>
              <a:gd name="connsiteY10" fmla="*/ 56664 h 641513"/>
              <a:gd name="connsiteX11" fmla="*/ 665480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21588 w 1098550"/>
              <a:gd name="connsiteY7" fmla="*/ 266538 h 641513"/>
              <a:gd name="connsiteX8" fmla="*/ 566535 w 1098550"/>
              <a:gd name="connsiteY8" fmla="*/ 154642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41517 w 1098550"/>
              <a:gd name="connsiteY7" fmla="*/ 266538 h 641513"/>
              <a:gd name="connsiteX8" fmla="*/ 566535 w 1098550"/>
              <a:gd name="connsiteY8" fmla="*/ 154642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495300 w 1098550"/>
              <a:gd name="connsiteY6" fmla="*/ 440690 h 641513"/>
              <a:gd name="connsiteX7" fmla="*/ 541517 w 1098550"/>
              <a:gd name="connsiteY7" fmla="*/ 266538 h 641513"/>
              <a:gd name="connsiteX8" fmla="*/ 571970 w 1098550"/>
              <a:gd name="connsiteY8" fmla="*/ 152426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40483 w 1098550"/>
              <a:gd name="connsiteY5" fmla="*/ 565176 h 641513"/>
              <a:gd name="connsiteX6" fmla="*/ 507076 w 1098550"/>
              <a:gd name="connsiteY6" fmla="*/ 396370 h 641513"/>
              <a:gd name="connsiteX7" fmla="*/ 541517 w 1098550"/>
              <a:gd name="connsiteY7" fmla="*/ 266538 h 641513"/>
              <a:gd name="connsiteX8" fmla="*/ 571970 w 1098550"/>
              <a:gd name="connsiteY8" fmla="*/ 152426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513"/>
              <a:gd name="connsiteX1" fmla="*/ 153670 w 1098550"/>
              <a:gd name="connsiteY1" fmla="*/ 638810 h 641513"/>
              <a:gd name="connsiteX2" fmla="*/ 252730 w 1098550"/>
              <a:gd name="connsiteY2" fmla="*/ 635000 h 641513"/>
              <a:gd name="connsiteX3" fmla="*/ 320057 w 1098550"/>
              <a:gd name="connsiteY3" fmla="*/ 635324 h 641513"/>
              <a:gd name="connsiteX4" fmla="*/ 361269 w 1098550"/>
              <a:gd name="connsiteY4" fmla="*/ 636569 h 641513"/>
              <a:gd name="connsiteX5" fmla="*/ 433236 w 1098550"/>
              <a:gd name="connsiteY5" fmla="*/ 565176 h 641513"/>
              <a:gd name="connsiteX6" fmla="*/ 507076 w 1098550"/>
              <a:gd name="connsiteY6" fmla="*/ 396370 h 641513"/>
              <a:gd name="connsiteX7" fmla="*/ 541517 w 1098550"/>
              <a:gd name="connsiteY7" fmla="*/ 266538 h 641513"/>
              <a:gd name="connsiteX8" fmla="*/ 571970 w 1098550"/>
              <a:gd name="connsiteY8" fmla="*/ 152426 h 641513"/>
              <a:gd name="connsiteX9" fmla="*/ 598809 w 1098550"/>
              <a:gd name="connsiteY9" fmla="*/ 93144 h 641513"/>
              <a:gd name="connsiteX10" fmla="*/ 635816 w 1098550"/>
              <a:gd name="connsiteY10" fmla="*/ 56664 h 641513"/>
              <a:gd name="connsiteX11" fmla="*/ 686315 w 1098550"/>
              <a:gd name="connsiteY11" fmla="*/ 41910 h 641513"/>
              <a:gd name="connsiteX12" fmla="*/ 1098550 w 1098550"/>
              <a:gd name="connsiteY12" fmla="*/ 0 h 641513"/>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71970 w 1098550"/>
              <a:gd name="connsiteY8" fmla="*/ 152426 h 641869"/>
              <a:gd name="connsiteX9" fmla="*/ 598809 w 1098550"/>
              <a:gd name="connsiteY9" fmla="*/ 93144 h 641869"/>
              <a:gd name="connsiteX10" fmla="*/ 635816 w 1098550"/>
              <a:gd name="connsiteY10" fmla="*/ 56664 h 641869"/>
              <a:gd name="connsiteX11" fmla="*/ 686315 w 1098550"/>
              <a:gd name="connsiteY11" fmla="*/ 4191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71970 w 1098550"/>
              <a:gd name="connsiteY8" fmla="*/ 152426 h 641869"/>
              <a:gd name="connsiteX9" fmla="*/ 598809 w 1098550"/>
              <a:gd name="connsiteY9" fmla="*/ 93144 h 641869"/>
              <a:gd name="connsiteX10" fmla="*/ 614981 w 1098550"/>
              <a:gd name="connsiteY10" fmla="*/ 54448 h 641869"/>
              <a:gd name="connsiteX11" fmla="*/ 686315 w 1098550"/>
              <a:gd name="connsiteY11" fmla="*/ 4191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71970 w 1098550"/>
              <a:gd name="connsiteY8" fmla="*/ 152426 h 641869"/>
              <a:gd name="connsiteX9" fmla="*/ 569822 w 1098550"/>
              <a:gd name="connsiteY9" fmla="*/ 93144 h 641869"/>
              <a:gd name="connsiteX10" fmla="*/ 614981 w 1098550"/>
              <a:gd name="connsiteY10" fmla="*/ 54448 h 641869"/>
              <a:gd name="connsiteX11" fmla="*/ 686315 w 1098550"/>
              <a:gd name="connsiteY11" fmla="*/ 4191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41517 w 1098550"/>
              <a:gd name="connsiteY7" fmla="*/ 266538 h 641869"/>
              <a:gd name="connsiteX8" fmla="*/ 544794 w 1098550"/>
              <a:gd name="connsiteY8" fmla="*/ 160182 h 641869"/>
              <a:gd name="connsiteX9" fmla="*/ 569822 w 1098550"/>
              <a:gd name="connsiteY9" fmla="*/ 93144 h 641869"/>
              <a:gd name="connsiteX10" fmla="*/ 614981 w 1098550"/>
              <a:gd name="connsiteY10" fmla="*/ 54448 h 641869"/>
              <a:gd name="connsiteX11" fmla="*/ 686315 w 1098550"/>
              <a:gd name="connsiteY11" fmla="*/ 4191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27929 w 1098550"/>
              <a:gd name="connsiteY7" fmla="*/ 259890 h 641869"/>
              <a:gd name="connsiteX8" fmla="*/ 544794 w 1098550"/>
              <a:gd name="connsiteY8" fmla="*/ 160182 h 641869"/>
              <a:gd name="connsiteX9" fmla="*/ 569822 w 1098550"/>
              <a:gd name="connsiteY9" fmla="*/ 93144 h 641869"/>
              <a:gd name="connsiteX10" fmla="*/ 614981 w 1098550"/>
              <a:gd name="connsiteY10" fmla="*/ 54448 h 641869"/>
              <a:gd name="connsiteX11" fmla="*/ 686315 w 1098550"/>
              <a:gd name="connsiteY11" fmla="*/ 41910 h 641869"/>
              <a:gd name="connsiteX12" fmla="*/ 1098550 w 1098550"/>
              <a:gd name="connsiteY12" fmla="*/ 0 h 641869"/>
              <a:gd name="connsiteX0" fmla="*/ 0 w 1098550"/>
              <a:gd name="connsiteY0" fmla="*/ 638810 h 641869"/>
              <a:gd name="connsiteX1" fmla="*/ 153670 w 1098550"/>
              <a:gd name="connsiteY1" fmla="*/ 638810 h 641869"/>
              <a:gd name="connsiteX2" fmla="*/ 252730 w 1098550"/>
              <a:gd name="connsiteY2" fmla="*/ 635000 h 641869"/>
              <a:gd name="connsiteX3" fmla="*/ 301940 w 1098550"/>
              <a:gd name="connsiteY3" fmla="*/ 636432 h 641869"/>
              <a:gd name="connsiteX4" fmla="*/ 361269 w 1098550"/>
              <a:gd name="connsiteY4" fmla="*/ 636569 h 641869"/>
              <a:gd name="connsiteX5" fmla="*/ 433236 w 1098550"/>
              <a:gd name="connsiteY5" fmla="*/ 565176 h 641869"/>
              <a:gd name="connsiteX6" fmla="*/ 507076 w 1098550"/>
              <a:gd name="connsiteY6" fmla="*/ 396370 h 641869"/>
              <a:gd name="connsiteX7" fmla="*/ 527023 w 1098550"/>
              <a:gd name="connsiteY7" fmla="*/ 258782 h 641869"/>
              <a:gd name="connsiteX8" fmla="*/ 544794 w 1098550"/>
              <a:gd name="connsiteY8" fmla="*/ 160182 h 641869"/>
              <a:gd name="connsiteX9" fmla="*/ 569822 w 1098550"/>
              <a:gd name="connsiteY9" fmla="*/ 93144 h 641869"/>
              <a:gd name="connsiteX10" fmla="*/ 614981 w 1098550"/>
              <a:gd name="connsiteY10" fmla="*/ 54448 h 641869"/>
              <a:gd name="connsiteX11" fmla="*/ 686315 w 1098550"/>
              <a:gd name="connsiteY11" fmla="*/ 41910 h 641869"/>
              <a:gd name="connsiteX12" fmla="*/ 1098550 w 1098550"/>
              <a:gd name="connsiteY12" fmla="*/ 0 h 641869"/>
              <a:gd name="connsiteX0" fmla="*/ 0 w 1098550"/>
              <a:gd name="connsiteY0" fmla="*/ 638810 h 641377"/>
              <a:gd name="connsiteX1" fmla="*/ 153670 w 1098550"/>
              <a:gd name="connsiteY1" fmla="*/ 638810 h 641377"/>
              <a:gd name="connsiteX2" fmla="*/ 252730 w 1098550"/>
              <a:gd name="connsiteY2" fmla="*/ 635000 h 641377"/>
              <a:gd name="connsiteX3" fmla="*/ 301940 w 1098550"/>
              <a:gd name="connsiteY3" fmla="*/ 636432 h 641377"/>
              <a:gd name="connsiteX4" fmla="*/ 361269 w 1098550"/>
              <a:gd name="connsiteY4" fmla="*/ 636569 h 641377"/>
              <a:gd name="connsiteX5" fmla="*/ 449541 w 1098550"/>
              <a:gd name="connsiteY5" fmla="*/ 571824 h 641377"/>
              <a:gd name="connsiteX6" fmla="*/ 507076 w 1098550"/>
              <a:gd name="connsiteY6" fmla="*/ 396370 h 641377"/>
              <a:gd name="connsiteX7" fmla="*/ 527023 w 1098550"/>
              <a:gd name="connsiteY7" fmla="*/ 258782 h 641377"/>
              <a:gd name="connsiteX8" fmla="*/ 544794 w 1098550"/>
              <a:gd name="connsiteY8" fmla="*/ 160182 h 641377"/>
              <a:gd name="connsiteX9" fmla="*/ 569822 w 1098550"/>
              <a:gd name="connsiteY9" fmla="*/ 93144 h 641377"/>
              <a:gd name="connsiteX10" fmla="*/ 614981 w 1098550"/>
              <a:gd name="connsiteY10" fmla="*/ 54448 h 641377"/>
              <a:gd name="connsiteX11" fmla="*/ 686315 w 1098550"/>
              <a:gd name="connsiteY11" fmla="*/ 41910 h 641377"/>
              <a:gd name="connsiteX12" fmla="*/ 1098550 w 1098550"/>
              <a:gd name="connsiteY12" fmla="*/ 0 h 641377"/>
              <a:gd name="connsiteX0" fmla="*/ 0 w 1098550"/>
              <a:gd name="connsiteY0" fmla="*/ 638810 h 640556"/>
              <a:gd name="connsiteX1" fmla="*/ 153670 w 1098550"/>
              <a:gd name="connsiteY1" fmla="*/ 638810 h 640556"/>
              <a:gd name="connsiteX2" fmla="*/ 252730 w 1098550"/>
              <a:gd name="connsiteY2" fmla="*/ 635000 h 640556"/>
              <a:gd name="connsiteX3" fmla="*/ 301940 w 1098550"/>
              <a:gd name="connsiteY3" fmla="*/ 636432 h 640556"/>
              <a:gd name="connsiteX4" fmla="*/ 361269 w 1098550"/>
              <a:gd name="connsiteY4" fmla="*/ 636569 h 640556"/>
              <a:gd name="connsiteX5" fmla="*/ 449541 w 1098550"/>
              <a:gd name="connsiteY5" fmla="*/ 582904 h 640556"/>
              <a:gd name="connsiteX6" fmla="*/ 507076 w 1098550"/>
              <a:gd name="connsiteY6" fmla="*/ 396370 h 640556"/>
              <a:gd name="connsiteX7" fmla="*/ 527023 w 1098550"/>
              <a:gd name="connsiteY7" fmla="*/ 258782 h 640556"/>
              <a:gd name="connsiteX8" fmla="*/ 544794 w 1098550"/>
              <a:gd name="connsiteY8" fmla="*/ 160182 h 640556"/>
              <a:gd name="connsiteX9" fmla="*/ 569822 w 1098550"/>
              <a:gd name="connsiteY9" fmla="*/ 93144 h 640556"/>
              <a:gd name="connsiteX10" fmla="*/ 614981 w 1098550"/>
              <a:gd name="connsiteY10" fmla="*/ 54448 h 640556"/>
              <a:gd name="connsiteX11" fmla="*/ 686315 w 1098550"/>
              <a:gd name="connsiteY11" fmla="*/ 41910 h 640556"/>
              <a:gd name="connsiteX12" fmla="*/ 1098550 w 1098550"/>
              <a:gd name="connsiteY12" fmla="*/ 0 h 64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98550" h="640556">
                <a:moveTo>
                  <a:pt x="0" y="638810"/>
                </a:moveTo>
                <a:lnTo>
                  <a:pt x="153670" y="638810"/>
                </a:lnTo>
                <a:cubicBezTo>
                  <a:pt x="195792" y="638175"/>
                  <a:pt x="228018" y="635396"/>
                  <a:pt x="252730" y="635000"/>
                </a:cubicBezTo>
                <a:cubicBezTo>
                  <a:pt x="277442" y="634604"/>
                  <a:pt x="283850" y="636171"/>
                  <a:pt x="301940" y="636432"/>
                </a:cubicBezTo>
                <a:cubicBezTo>
                  <a:pt x="320030" y="636693"/>
                  <a:pt x="336669" y="645490"/>
                  <a:pt x="361269" y="636569"/>
                </a:cubicBezTo>
                <a:cubicBezTo>
                  <a:pt x="385869" y="627648"/>
                  <a:pt x="425240" y="622937"/>
                  <a:pt x="449541" y="582904"/>
                </a:cubicBezTo>
                <a:cubicBezTo>
                  <a:pt x="473842" y="542871"/>
                  <a:pt x="494162" y="450390"/>
                  <a:pt x="507076" y="396370"/>
                </a:cubicBezTo>
                <a:cubicBezTo>
                  <a:pt x="519990" y="342350"/>
                  <a:pt x="520737" y="298147"/>
                  <a:pt x="527023" y="258782"/>
                </a:cubicBezTo>
                <a:cubicBezTo>
                  <a:pt x="533309" y="219417"/>
                  <a:pt x="537661" y="187788"/>
                  <a:pt x="544794" y="160182"/>
                </a:cubicBezTo>
                <a:cubicBezTo>
                  <a:pt x="551927" y="132576"/>
                  <a:pt x="558124" y="110766"/>
                  <a:pt x="569822" y="93144"/>
                </a:cubicBezTo>
                <a:cubicBezTo>
                  <a:pt x="581520" y="75522"/>
                  <a:pt x="595566" y="62987"/>
                  <a:pt x="614981" y="54448"/>
                </a:cubicBezTo>
                <a:cubicBezTo>
                  <a:pt x="634396" y="45909"/>
                  <a:pt x="686315" y="41910"/>
                  <a:pt x="686315" y="41910"/>
                </a:cubicBezTo>
                <a:lnTo>
                  <a:pt x="1098550" y="0"/>
                </a:lnTo>
              </a:path>
            </a:pathLst>
          </a:custGeom>
          <a:noFill/>
          <a:ln w="38100">
            <a:solidFill>
              <a:srgbClr val="FFC000"/>
            </a:solidFill>
            <a:round/>
            <a:headEnd/>
            <a:tailEnd/>
          </a:ln>
          <a:extLst>
            <a:ext uri="{909E8E84-426E-40DD-AFC4-6F175D3DCCD1}">
              <a14:hiddenFill xmlns:a14="http://schemas.microsoft.com/office/drawing/2010/main">
                <a:noFill/>
              </a14:hiddenFill>
            </a:ext>
          </a:extLst>
        </p:spPr>
        <p:txBody>
          <a:bodyPr/>
          <a:lstStyle/>
          <a:p>
            <a:endParaRPr lang="en-US">
              <a:solidFill>
                <a:schemeClr val="tx1"/>
              </a:solidFill>
              <a:latin typeface="+mj-lt"/>
              <a:ea typeface="ＭＳ Ｐゴシック" panose="020B0600070205080204" pitchFamily="34" charset="-128"/>
            </a:endParaRPr>
          </a:p>
        </p:txBody>
      </p:sp>
      <p:cxnSp>
        <p:nvCxnSpPr>
          <p:cNvPr id="14" name="Straight Arrow Connector 13"/>
          <p:cNvCxnSpPr/>
          <p:nvPr/>
        </p:nvCxnSpPr>
        <p:spPr>
          <a:xfrm flipH="1" flipV="1">
            <a:off x="2788920" y="1805940"/>
            <a:ext cx="813256" cy="41914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8" name="Text Box 19"/>
          <p:cNvSpPr txBox="1">
            <a:spLocks noChangeArrowheads="1"/>
          </p:cNvSpPr>
          <p:nvPr/>
        </p:nvSpPr>
        <p:spPr bwMode="auto">
          <a:xfrm>
            <a:off x="3585313" y="2072587"/>
            <a:ext cx="24689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ヒラギノ角ゴ Pro W3"/>
                <a:cs typeface="ヒラギノ角ゴ Pro W3"/>
              </a:defRPr>
            </a:lvl1pPr>
            <a:lvl2pPr marL="742950" indent="-285750" eaLnBrk="0" hangingPunct="0">
              <a:defRPr sz="2400">
                <a:solidFill>
                  <a:schemeClr val="tx1"/>
                </a:solidFill>
                <a:latin typeface="Arial" panose="020B0604020202020204" pitchFamily="34" charset="0"/>
                <a:ea typeface="ヒラギノ角ゴ Pro W3"/>
                <a:cs typeface="ヒラギノ角ゴ Pro W3"/>
              </a:defRPr>
            </a:lvl2pPr>
            <a:lvl3pPr marL="1143000" indent="-228600" eaLnBrk="0" hangingPunct="0">
              <a:defRPr sz="2400">
                <a:solidFill>
                  <a:schemeClr val="tx1"/>
                </a:solidFill>
                <a:latin typeface="Arial" panose="020B0604020202020204" pitchFamily="34" charset="0"/>
                <a:ea typeface="ヒラギノ角ゴ Pro W3"/>
                <a:cs typeface="ヒラギノ角ゴ Pro W3"/>
              </a:defRPr>
            </a:lvl3pPr>
            <a:lvl4pPr marL="1600200" indent="-228600" eaLnBrk="0" hangingPunct="0">
              <a:defRPr sz="2400">
                <a:solidFill>
                  <a:schemeClr val="tx1"/>
                </a:solidFill>
                <a:latin typeface="Arial" panose="020B0604020202020204" pitchFamily="34" charset="0"/>
                <a:ea typeface="ヒラギノ角ゴ Pro W3"/>
                <a:cs typeface="ヒラギノ角ゴ Pro W3"/>
              </a:defRPr>
            </a:lvl4pPr>
            <a:lvl5pPr marL="2057400" indent="-228600" eaLnBrk="0" hangingPunct="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r>
              <a:rPr lang="en-GB" altLang="en-US" sz="2000" dirty="0" smtClean="0">
                <a:latin typeface="+mj-lt"/>
              </a:rPr>
              <a:t>Increasing </a:t>
            </a:r>
            <a:r>
              <a:rPr lang="en-GB" altLang="en-US" sz="2000" i="1" dirty="0" smtClean="0">
                <a:latin typeface="+mj-lt"/>
              </a:rPr>
              <a:t>n</a:t>
            </a:r>
            <a:r>
              <a:rPr lang="en-GB" altLang="en-US" sz="2000" dirty="0" smtClean="0">
                <a:latin typeface="+mj-lt"/>
              </a:rPr>
              <a:t>-value</a:t>
            </a:r>
            <a:endParaRPr lang="en-GB" altLang="en-US" sz="2000" dirty="0">
              <a:latin typeface="+mj-lt"/>
            </a:endParaRPr>
          </a:p>
        </p:txBody>
      </p:sp>
      <p:sp>
        <p:nvSpPr>
          <p:cNvPr id="7" name="Slide Number Placeholder 6"/>
          <p:cNvSpPr>
            <a:spLocks noGrp="1"/>
          </p:cNvSpPr>
          <p:nvPr>
            <p:ph type="sldNum" sz="quarter" idx="4"/>
          </p:nvPr>
        </p:nvSpPr>
        <p:spPr>
          <a:xfrm>
            <a:off x="11499931" y="6326173"/>
            <a:ext cx="605271" cy="365125"/>
          </a:xfrm>
        </p:spPr>
        <p:txBody>
          <a:bodyPr/>
          <a:lstStyle/>
          <a:p>
            <a:fld id="{3032D646-EC3D-4771-A6A8-9C2C7AAA3B4C}" type="slidenum">
              <a:rPr lang="en-US" altLang="en-US" smtClean="0"/>
              <a:pPr/>
              <a:t>4</a:t>
            </a:fld>
            <a:endParaRPr lang="en-US" altLang="en-US"/>
          </a:p>
        </p:txBody>
      </p:sp>
    </p:spTree>
    <p:extLst>
      <p:ext uri="{BB962C8B-B14F-4D97-AF65-F5344CB8AC3E}">
        <p14:creationId xmlns:p14="http://schemas.microsoft.com/office/powerpoint/2010/main" val="2878040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p:cNvPicPr>
            <a:picLocks noChangeAspect="1"/>
          </p:cNvPicPr>
          <p:nvPr/>
        </p:nvPicPr>
        <p:blipFill>
          <a:blip r:embed="rId3"/>
          <a:stretch>
            <a:fillRect/>
          </a:stretch>
        </p:blipFill>
        <p:spPr>
          <a:xfrm>
            <a:off x="403710" y="666241"/>
            <a:ext cx="4204481" cy="3313701"/>
          </a:xfrm>
          <a:prstGeom prst="rect">
            <a:avLst/>
          </a:prstGeom>
        </p:spPr>
      </p:pic>
      <p:sp>
        <p:nvSpPr>
          <p:cNvPr id="3" name="Rectangle 2"/>
          <p:cNvSpPr/>
          <p:nvPr/>
        </p:nvSpPr>
        <p:spPr>
          <a:xfrm>
            <a:off x="4608191" y="3537231"/>
            <a:ext cx="7311617" cy="430887"/>
          </a:xfrm>
          <a:prstGeom prst="rect">
            <a:avLst/>
          </a:prstGeom>
        </p:spPr>
        <p:txBody>
          <a:bodyPr wrap="none">
            <a:spAutoFit/>
          </a:bodyPr>
          <a:lstStyle/>
          <a:p>
            <a:r>
              <a:rPr lang="en-US" sz="2200" dirty="0" smtClean="0">
                <a:solidFill>
                  <a:srgbClr val="C00000"/>
                </a:solidFill>
                <a:latin typeface="+mj-lt"/>
              </a:rPr>
              <a:t>Circuit (</a:t>
            </a:r>
            <a:r>
              <a:rPr lang="en-US" sz="2200" b="1" dirty="0" err="1" smtClean="0">
                <a:solidFill>
                  <a:srgbClr val="C00000"/>
                </a:solidFill>
                <a:latin typeface="+mj-lt"/>
              </a:rPr>
              <a:t>ec</a:t>
            </a:r>
            <a:r>
              <a:rPr lang="en-US" sz="2200" b="1" dirty="0" smtClean="0">
                <a:solidFill>
                  <a:srgbClr val="C00000"/>
                </a:solidFill>
                <a:latin typeface="+mj-lt"/>
              </a:rPr>
              <a:t> module</a:t>
            </a:r>
            <a:r>
              <a:rPr lang="en-US" sz="2200" dirty="0" smtClean="0">
                <a:solidFill>
                  <a:srgbClr val="C00000"/>
                </a:solidFill>
                <a:latin typeface="+mj-lt"/>
              </a:rPr>
              <a:t>) + 1D Thermal Model (</a:t>
            </a:r>
            <a:r>
              <a:rPr lang="en-US" sz="2200" b="1" dirty="0" err="1" smtClean="0">
                <a:solidFill>
                  <a:srgbClr val="C00000"/>
                </a:solidFill>
                <a:latin typeface="+mj-lt"/>
              </a:rPr>
              <a:t>ht</a:t>
            </a:r>
            <a:r>
              <a:rPr lang="en-US" sz="2200" b="1" dirty="0" smtClean="0">
                <a:solidFill>
                  <a:srgbClr val="C00000"/>
                </a:solidFill>
                <a:latin typeface="+mj-lt"/>
              </a:rPr>
              <a:t> module</a:t>
            </a:r>
            <a:r>
              <a:rPr lang="en-US" sz="2200" dirty="0" smtClean="0">
                <a:solidFill>
                  <a:srgbClr val="C00000"/>
                </a:solidFill>
                <a:latin typeface="+mj-lt"/>
              </a:rPr>
              <a:t>)</a:t>
            </a:r>
            <a:endParaRPr lang="en-US" sz="2200" dirty="0">
              <a:solidFill>
                <a:srgbClr val="C00000"/>
              </a:solidFill>
              <a:latin typeface="+mj-lt"/>
            </a:endParaRPr>
          </a:p>
        </p:txBody>
      </p:sp>
      <mc:AlternateContent xmlns:mc="http://schemas.openxmlformats.org/markup-compatibility/2006" xmlns:a14="http://schemas.microsoft.com/office/drawing/2010/main">
        <mc:Choice Requires="a14">
          <p:sp>
            <p:nvSpPr>
              <p:cNvPr id="4" name="Rectangle 3"/>
              <p:cNvSpPr/>
              <p:nvPr/>
            </p:nvSpPr>
            <p:spPr>
              <a:xfrm>
                <a:off x="660390" y="4071987"/>
                <a:ext cx="10175350" cy="9062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H" sz="2400" i="1" smtClean="0">
                              <a:solidFill>
                                <a:srgbClr val="080808"/>
                              </a:solidFill>
                              <a:latin typeface="Cambria Math" panose="02040503050406030204" pitchFamily="18" charset="0"/>
                              <a:ea typeface="Cambria Math" panose="02040503050406030204" pitchFamily="18" charset="0"/>
                            </a:rPr>
                          </m:ctrlPr>
                        </m:sSubPr>
                        <m:e>
                          <m:r>
                            <m:rPr>
                              <m:sty m:val="p"/>
                            </m:rPr>
                            <a:rPr lang="el-GR" sz="2400" i="1">
                              <a:solidFill>
                                <a:srgbClr val="080808"/>
                              </a:solidFill>
                              <a:latin typeface="Cambria Math" panose="02040503050406030204" pitchFamily="18" charset="0"/>
                              <a:ea typeface="Cambria Math" panose="02040503050406030204" pitchFamily="18" charset="0"/>
                            </a:rPr>
                            <m:t>ρ</m:t>
                          </m:r>
                        </m:e>
                        <m:sub>
                          <m:r>
                            <m:rPr>
                              <m:sty m:val="p"/>
                            </m:rPr>
                            <a:rPr lang="en-US" sz="2400" i="0">
                              <a:solidFill>
                                <a:srgbClr val="080808"/>
                              </a:solidFill>
                              <a:latin typeface="Cambria Math" panose="02040503050406030204" pitchFamily="18" charset="0"/>
                              <a:ea typeface="Cambria Math" panose="02040503050406030204" pitchFamily="18" charset="0"/>
                            </a:rPr>
                            <m:t>m</m:t>
                          </m:r>
                          <m:r>
                            <a:rPr lang="en-US" sz="2400" i="0">
                              <a:solidFill>
                                <a:srgbClr val="080808"/>
                              </a:solidFill>
                              <a:latin typeface="Cambria Math" panose="02040503050406030204" pitchFamily="18" charset="0"/>
                              <a:ea typeface="Cambria Math" panose="02040503050406030204" pitchFamily="18" charset="0"/>
                            </a:rPr>
                            <m:t>,</m:t>
                          </m:r>
                          <m:r>
                            <m:rPr>
                              <m:sty m:val="p"/>
                            </m:rPr>
                            <a:rPr lang="en-US" sz="2400" i="0">
                              <a:solidFill>
                                <a:srgbClr val="080808"/>
                              </a:solidFill>
                              <a:latin typeface="Cambria Math" panose="02040503050406030204" pitchFamily="18" charset="0"/>
                              <a:ea typeface="Cambria Math" panose="02040503050406030204" pitchFamily="18" charset="0"/>
                            </a:rPr>
                            <m:t>i</m:t>
                          </m:r>
                        </m:sub>
                      </m:sSub>
                      <m:d>
                        <m:dPr>
                          <m:ctrlPr>
                            <a:rPr lang="en-US" sz="2400" i="1">
                              <a:solidFill>
                                <a:srgbClr val="080808"/>
                              </a:solidFill>
                              <a:latin typeface="Cambria Math" panose="02040503050406030204" pitchFamily="18" charset="0"/>
                              <a:ea typeface="Cambria Math" panose="02040503050406030204" pitchFamily="18" charset="0"/>
                            </a:rPr>
                          </m:ctrlPr>
                        </m:dPr>
                        <m:e>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𝑇</m:t>
                              </m:r>
                            </m:e>
                            <m:sub>
                              <m:r>
                                <m:rPr>
                                  <m:sty m:val="p"/>
                                </m:rPr>
                                <a:rPr lang="en-US" sz="2400" i="0">
                                  <a:solidFill>
                                    <a:srgbClr val="080808"/>
                                  </a:solidFill>
                                  <a:latin typeface="Cambria Math" panose="02040503050406030204" pitchFamily="18" charset="0"/>
                                  <a:ea typeface="Cambria Math" panose="02040503050406030204" pitchFamily="18" charset="0"/>
                                </a:rPr>
                                <m:t>i</m:t>
                              </m:r>
                            </m:sub>
                          </m:sSub>
                        </m:e>
                      </m:d>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𝐶</m:t>
                          </m:r>
                        </m:e>
                        <m:sub>
                          <m:r>
                            <m:rPr>
                              <m:sty m:val="p"/>
                            </m:rPr>
                            <a:rPr lang="en-US" sz="2400" i="0">
                              <a:solidFill>
                                <a:srgbClr val="080808"/>
                              </a:solidFill>
                              <a:latin typeface="Cambria Math" panose="02040503050406030204" pitchFamily="18" charset="0"/>
                              <a:ea typeface="Cambria Math" panose="02040503050406030204" pitchFamily="18" charset="0"/>
                            </a:rPr>
                            <m:t>p</m:t>
                          </m:r>
                          <m:r>
                            <a:rPr lang="en-US" sz="2400" i="0">
                              <a:solidFill>
                                <a:srgbClr val="080808"/>
                              </a:solidFill>
                              <a:latin typeface="Cambria Math" panose="02040503050406030204" pitchFamily="18" charset="0"/>
                              <a:ea typeface="Cambria Math" panose="02040503050406030204" pitchFamily="18" charset="0"/>
                            </a:rPr>
                            <m:t>,</m:t>
                          </m:r>
                          <m:r>
                            <m:rPr>
                              <m:sty m:val="p"/>
                            </m:rPr>
                            <a:rPr lang="en-US" sz="2400" i="0">
                              <a:solidFill>
                                <a:srgbClr val="080808"/>
                              </a:solidFill>
                              <a:latin typeface="Cambria Math" panose="02040503050406030204" pitchFamily="18" charset="0"/>
                              <a:ea typeface="Cambria Math" panose="02040503050406030204" pitchFamily="18" charset="0"/>
                            </a:rPr>
                            <m:t>i</m:t>
                          </m:r>
                        </m:sub>
                      </m:sSub>
                      <m:d>
                        <m:dPr>
                          <m:ctrlPr>
                            <a:rPr lang="en-US" sz="2400" i="1">
                              <a:solidFill>
                                <a:srgbClr val="080808"/>
                              </a:solidFill>
                              <a:latin typeface="Cambria Math" panose="02040503050406030204" pitchFamily="18" charset="0"/>
                              <a:ea typeface="Cambria Math" panose="02040503050406030204" pitchFamily="18" charset="0"/>
                            </a:rPr>
                          </m:ctrlPr>
                        </m:dPr>
                        <m:e>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𝑇</m:t>
                              </m:r>
                            </m:e>
                            <m:sub>
                              <m:r>
                                <m:rPr>
                                  <m:sty m:val="p"/>
                                </m:rPr>
                                <a:rPr lang="en-US" sz="2400" i="0">
                                  <a:solidFill>
                                    <a:srgbClr val="080808"/>
                                  </a:solidFill>
                                  <a:latin typeface="Cambria Math" panose="02040503050406030204" pitchFamily="18" charset="0"/>
                                  <a:ea typeface="Cambria Math" panose="02040503050406030204" pitchFamily="18" charset="0"/>
                                </a:rPr>
                                <m:t>i</m:t>
                              </m:r>
                            </m:sub>
                          </m:sSub>
                        </m:e>
                      </m:d>
                      <m:f>
                        <m:fPr>
                          <m:ctrlPr>
                            <a:rPr lang="en-CH" sz="2400" i="1">
                              <a:solidFill>
                                <a:srgbClr val="080808"/>
                              </a:solidFill>
                              <a:latin typeface="Cambria Math" panose="02040503050406030204" pitchFamily="18" charset="0"/>
                              <a:ea typeface="Cambria Math" panose="02040503050406030204" pitchFamily="18" charset="0"/>
                            </a:rPr>
                          </m:ctrlPr>
                        </m:fPr>
                        <m:num>
                          <m:r>
                            <a:rPr lang="en-CH" sz="2400" i="1">
                              <a:solidFill>
                                <a:srgbClr val="080808"/>
                              </a:solidFill>
                              <a:latin typeface="Cambria Math" panose="02040503050406030204" pitchFamily="18" charset="0"/>
                              <a:ea typeface="Cambria Math" panose="02040503050406030204" pitchFamily="18" charset="0"/>
                            </a:rPr>
                            <m:t>𝜕</m:t>
                          </m:r>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𝑇</m:t>
                              </m:r>
                            </m:e>
                            <m:sub>
                              <m:r>
                                <m:rPr>
                                  <m:sty m:val="p"/>
                                </m:rPr>
                                <a:rPr lang="en-US" sz="2400" i="0">
                                  <a:solidFill>
                                    <a:srgbClr val="080808"/>
                                  </a:solidFill>
                                  <a:latin typeface="Cambria Math" panose="02040503050406030204" pitchFamily="18" charset="0"/>
                                  <a:ea typeface="Cambria Math" panose="02040503050406030204" pitchFamily="18" charset="0"/>
                                </a:rPr>
                                <m:t>i</m:t>
                              </m:r>
                            </m:sub>
                          </m:sSub>
                        </m:num>
                        <m:den>
                          <m:r>
                            <a:rPr lang="en-CH" sz="2400" i="1">
                              <a:solidFill>
                                <a:srgbClr val="080808"/>
                              </a:solidFill>
                              <a:latin typeface="Cambria Math" panose="02040503050406030204" pitchFamily="18" charset="0"/>
                              <a:ea typeface="Cambria Math" panose="02040503050406030204" pitchFamily="18" charset="0"/>
                            </a:rPr>
                            <m:t>𝜕</m:t>
                          </m:r>
                          <m:r>
                            <a:rPr lang="en-US" sz="2400" i="1">
                              <a:solidFill>
                                <a:srgbClr val="080808"/>
                              </a:solidFill>
                              <a:latin typeface="Cambria Math" panose="02040503050406030204" pitchFamily="18" charset="0"/>
                              <a:ea typeface="Cambria Math" panose="02040503050406030204" pitchFamily="18" charset="0"/>
                            </a:rPr>
                            <m:t>𝑡</m:t>
                          </m:r>
                        </m:den>
                      </m:f>
                      <m:r>
                        <a:rPr lang="en-US" sz="2400" i="1">
                          <a:solidFill>
                            <a:srgbClr val="080808"/>
                          </a:solidFill>
                          <a:latin typeface="Cambria Math" panose="02040503050406030204" pitchFamily="18" charset="0"/>
                          <a:ea typeface="Cambria Math" panose="02040503050406030204" pitchFamily="18" charset="0"/>
                        </a:rPr>
                        <m:t>+</m:t>
                      </m:r>
                      <m:acc>
                        <m:accPr>
                          <m:chr m:val="⃗"/>
                          <m:ctrlPr>
                            <a:rPr lang="en-CH" sz="2400" i="1">
                              <a:solidFill>
                                <a:srgbClr val="080808"/>
                              </a:solidFill>
                              <a:latin typeface="Cambria Math" panose="02040503050406030204" pitchFamily="18" charset="0"/>
                              <a:ea typeface="Cambria Math" panose="02040503050406030204" pitchFamily="18" charset="0"/>
                            </a:rPr>
                          </m:ctrlPr>
                        </m:accPr>
                        <m:e>
                          <m:r>
                            <a:rPr lang="en-CH" sz="2400" i="1">
                              <a:solidFill>
                                <a:srgbClr val="080808"/>
                              </a:solidFill>
                              <a:latin typeface="Cambria Math" panose="02040503050406030204" pitchFamily="18" charset="0"/>
                              <a:ea typeface="Cambria Math" panose="02040503050406030204" pitchFamily="18" charset="0"/>
                            </a:rPr>
                            <m:t>𝛻</m:t>
                          </m:r>
                        </m:e>
                      </m:acc>
                      <m:r>
                        <a:rPr lang="en-CH" sz="2400" i="1">
                          <a:solidFill>
                            <a:srgbClr val="080808"/>
                          </a:solidFill>
                          <a:latin typeface="Cambria Math" panose="02040503050406030204" pitchFamily="18" charset="0"/>
                          <a:ea typeface="Cambria Math" panose="02040503050406030204" pitchFamily="18" charset="0"/>
                        </a:rPr>
                        <m:t>∙</m:t>
                      </m:r>
                      <m:d>
                        <m:dPr>
                          <m:ctrlPr>
                            <a:rPr lang="en-US" sz="2400" i="1">
                              <a:solidFill>
                                <a:srgbClr val="080808"/>
                              </a:solidFill>
                              <a:latin typeface="Cambria Math" panose="02040503050406030204" pitchFamily="18" charset="0"/>
                              <a:ea typeface="Cambria Math" panose="02040503050406030204" pitchFamily="18" charset="0"/>
                            </a:rPr>
                          </m:ctrlPr>
                        </m:dPr>
                        <m:e>
                          <m:r>
                            <a:rPr lang="en-US" sz="2400" i="1">
                              <a:solidFill>
                                <a:srgbClr val="080808"/>
                              </a:solidFill>
                              <a:latin typeface="Cambria Math" panose="02040503050406030204" pitchFamily="18" charset="0"/>
                              <a:ea typeface="Cambria Math" panose="02040503050406030204" pitchFamily="18" charset="0"/>
                            </a:rPr>
                            <m:t>−</m:t>
                          </m:r>
                          <m:r>
                            <a:rPr lang="en-US" sz="2400" i="1">
                              <a:solidFill>
                                <a:srgbClr val="080808"/>
                              </a:solidFill>
                              <a:latin typeface="Cambria Math" panose="02040503050406030204" pitchFamily="18" charset="0"/>
                              <a:ea typeface="Cambria Math" panose="02040503050406030204" pitchFamily="18" charset="0"/>
                            </a:rPr>
                            <m:t>𝑘</m:t>
                          </m:r>
                          <m:d>
                            <m:dPr>
                              <m:ctrlPr>
                                <a:rPr lang="en-US" sz="2400" i="1">
                                  <a:solidFill>
                                    <a:srgbClr val="080808"/>
                                  </a:solidFill>
                                  <a:latin typeface="Cambria Math" panose="02040503050406030204" pitchFamily="18" charset="0"/>
                                  <a:ea typeface="Cambria Math" panose="02040503050406030204" pitchFamily="18" charset="0"/>
                                </a:rPr>
                              </m:ctrlPr>
                            </m:dPr>
                            <m:e>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𝑇</m:t>
                                  </m:r>
                                </m:e>
                                <m:sub>
                                  <m:r>
                                    <m:rPr>
                                      <m:sty m:val="p"/>
                                    </m:rPr>
                                    <a:rPr lang="en-US" sz="2400" i="0">
                                      <a:solidFill>
                                        <a:srgbClr val="080808"/>
                                      </a:solidFill>
                                      <a:latin typeface="Cambria Math" panose="02040503050406030204" pitchFamily="18" charset="0"/>
                                      <a:ea typeface="Cambria Math" panose="02040503050406030204" pitchFamily="18" charset="0"/>
                                    </a:rPr>
                                    <m:t>i</m:t>
                                  </m:r>
                                </m:sub>
                              </m:sSub>
                            </m:e>
                          </m:d>
                          <m:acc>
                            <m:accPr>
                              <m:chr m:val="⃗"/>
                              <m:ctrlPr>
                                <a:rPr lang="en-CH" sz="2400" i="1">
                                  <a:solidFill>
                                    <a:srgbClr val="080808"/>
                                  </a:solidFill>
                                  <a:latin typeface="Cambria Math" panose="02040503050406030204" pitchFamily="18" charset="0"/>
                                  <a:ea typeface="Cambria Math" panose="02040503050406030204" pitchFamily="18" charset="0"/>
                                </a:rPr>
                              </m:ctrlPr>
                            </m:accPr>
                            <m:e>
                              <m:r>
                                <a:rPr lang="en-CH" sz="2400" i="1">
                                  <a:solidFill>
                                    <a:srgbClr val="080808"/>
                                  </a:solidFill>
                                  <a:latin typeface="Cambria Math" panose="02040503050406030204" pitchFamily="18" charset="0"/>
                                  <a:ea typeface="Cambria Math" panose="02040503050406030204" pitchFamily="18" charset="0"/>
                                </a:rPr>
                                <m:t>𝛻</m:t>
                              </m:r>
                            </m:e>
                          </m:acc>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𝑇</m:t>
                              </m:r>
                            </m:e>
                            <m:sub>
                              <m:r>
                                <m:rPr>
                                  <m:sty m:val="p"/>
                                </m:rPr>
                                <a:rPr lang="en-US" sz="2400" i="0">
                                  <a:solidFill>
                                    <a:srgbClr val="080808"/>
                                  </a:solidFill>
                                  <a:latin typeface="Cambria Math" panose="02040503050406030204" pitchFamily="18" charset="0"/>
                                  <a:ea typeface="Cambria Math" panose="02040503050406030204" pitchFamily="18" charset="0"/>
                                </a:rPr>
                                <m:t>i</m:t>
                              </m:r>
                            </m:sub>
                          </m:sSub>
                        </m:e>
                      </m:d>
                      <m:r>
                        <a:rPr lang="en-US" sz="2400" i="1">
                          <a:solidFill>
                            <a:srgbClr val="080808"/>
                          </a:solidFill>
                          <a:latin typeface="Cambria Math" panose="02040503050406030204" pitchFamily="18" charset="0"/>
                          <a:ea typeface="Cambria Math" panose="02040503050406030204" pitchFamily="18" charset="0"/>
                        </a:rPr>
                        <m:t>=</m:t>
                      </m:r>
                      <m:f>
                        <m:fPr>
                          <m:ctrlPr>
                            <a:rPr lang="en-CH" sz="2400" i="1">
                              <a:solidFill>
                                <a:srgbClr val="080808"/>
                              </a:solidFill>
                              <a:latin typeface="Cambria Math" panose="02040503050406030204" pitchFamily="18" charset="0"/>
                              <a:ea typeface="Cambria Math" panose="02040503050406030204" pitchFamily="18" charset="0"/>
                            </a:rPr>
                          </m:ctrlPr>
                        </m:fPr>
                        <m:num>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𝑅</m:t>
                              </m:r>
                            </m:e>
                            <m:sub>
                              <m:r>
                                <m:rPr>
                                  <m:sty m:val="p"/>
                                </m:rPr>
                                <a:rPr lang="en-US" sz="2400" i="0">
                                  <a:solidFill>
                                    <a:srgbClr val="080808"/>
                                  </a:solidFill>
                                  <a:latin typeface="Cambria Math" panose="02040503050406030204" pitchFamily="18" charset="0"/>
                                  <a:ea typeface="Cambria Math" panose="02040503050406030204" pitchFamily="18" charset="0"/>
                                </a:rPr>
                                <m:t>i</m:t>
                              </m:r>
                            </m:sub>
                          </m:sSub>
                          <m:d>
                            <m:dPr>
                              <m:ctrlPr>
                                <a:rPr lang="en-US" sz="2400" i="1">
                                  <a:solidFill>
                                    <a:srgbClr val="080808"/>
                                  </a:solidFill>
                                  <a:latin typeface="Cambria Math" panose="02040503050406030204" pitchFamily="18" charset="0"/>
                                  <a:ea typeface="Cambria Math" panose="02040503050406030204" pitchFamily="18" charset="0"/>
                                </a:rPr>
                              </m:ctrlPr>
                            </m:dPr>
                            <m:e>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𝐼</m:t>
                                  </m:r>
                                </m:e>
                                <m:sub>
                                  <m:r>
                                    <m:rPr>
                                      <m:sty m:val="p"/>
                                    </m:rPr>
                                    <a:rPr lang="en-US" sz="2400" i="0">
                                      <a:solidFill>
                                        <a:srgbClr val="080808"/>
                                      </a:solidFill>
                                      <a:latin typeface="Cambria Math" panose="02040503050406030204" pitchFamily="18" charset="0"/>
                                      <a:ea typeface="Cambria Math" panose="02040503050406030204" pitchFamily="18" charset="0"/>
                                    </a:rPr>
                                    <m:t>i</m:t>
                                  </m:r>
                                </m:sub>
                              </m:sSub>
                              <m:r>
                                <a:rPr lang="en-US" sz="2400" i="1">
                                  <a:solidFill>
                                    <a:srgbClr val="080808"/>
                                  </a:solidFill>
                                  <a:latin typeface="Cambria Math" panose="02040503050406030204" pitchFamily="18" charset="0"/>
                                  <a:ea typeface="Cambria Math" panose="02040503050406030204" pitchFamily="18" charset="0"/>
                                </a:rPr>
                                <m:t>,</m:t>
                              </m:r>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𝑇</m:t>
                                  </m:r>
                                </m:e>
                                <m:sub>
                                  <m:r>
                                    <m:rPr>
                                      <m:sty m:val="p"/>
                                    </m:rPr>
                                    <a:rPr lang="en-US" sz="2400" i="0">
                                      <a:solidFill>
                                        <a:srgbClr val="080808"/>
                                      </a:solidFill>
                                      <a:latin typeface="Cambria Math" panose="02040503050406030204" pitchFamily="18" charset="0"/>
                                      <a:ea typeface="Cambria Math" panose="02040503050406030204" pitchFamily="18" charset="0"/>
                                    </a:rPr>
                                    <m:t>i</m:t>
                                  </m:r>
                                </m:sub>
                              </m:sSub>
                            </m:e>
                          </m:d>
                          <m:r>
                            <a:rPr lang="en-US" sz="2400" i="1">
                              <a:solidFill>
                                <a:srgbClr val="080808"/>
                              </a:solidFill>
                              <a:latin typeface="Cambria Math" panose="02040503050406030204" pitchFamily="18" charset="0"/>
                              <a:ea typeface="Cambria Math" panose="02040503050406030204" pitchFamily="18" charset="0"/>
                            </a:rPr>
                            <m:t>∙</m:t>
                          </m:r>
                          <m:sSubSup>
                            <m:sSubSupPr>
                              <m:ctrlPr>
                                <a:rPr lang="en-CH" sz="2400" i="1">
                                  <a:solidFill>
                                    <a:srgbClr val="080808"/>
                                  </a:solidFill>
                                  <a:latin typeface="Cambria Math" panose="02040503050406030204" pitchFamily="18" charset="0"/>
                                  <a:ea typeface="Cambria Math" panose="02040503050406030204" pitchFamily="18" charset="0"/>
                                </a:rPr>
                              </m:ctrlPr>
                            </m:sSubSupPr>
                            <m:e>
                              <m:r>
                                <a:rPr lang="en-US" sz="2400" i="1">
                                  <a:solidFill>
                                    <a:srgbClr val="080808"/>
                                  </a:solidFill>
                                  <a:latin typeface="Cambria Math" panose="02040503050406030204" pitchFamily="18" charset="0"/>
                                  <a:ea typeface="Cambria Math" panose="02040503050406030204" pitchFamily="18" charset="0"/>
                                </a:rPr>
                                <m:t>𝐼</m:t>
                              </m:r>
                            </m:e>
                            <m:sub>
                              <m:r>
                                <m:rPr>
                                  <m:sty m:val="p"/>
                                </m:rPr>
                                <a:rPr lang="en-US" sz="2400" i="0">
                                  <a:solidFill>
                                    <a:srgbClr val="080808"/>
                                  </a:solidFill>
                                  <a:latin typeface="Cambria Math" panose="02040503050406030204" pitchFamily="18" charset="0"/>
                                  <a:ea typeface="Cambria Math" panose="02040503050406030204" pitchFamily="18" charset="0"/>
                                </a:rPr>
                                <m:t>i</m:t>
                              </m:r>
                            </m:sub>
                            <m:sup>
                              <m:r>
                                <a:rPr lang="en-US" sz="2400" i="1">
                                  <a:solidFill>
                                    <a:srgbClr val="080808"/>
                                  </a:solidFill>
                                  <a:latin typeface="Cambria Math" panose="02040503050406030204" pitchFamily="18" charset="0"/>
                                  <a:ea typeface="Cambria Math" panose="02040503050406030204" pitchFamily="18" charset="0"/>
                                </a:rPr>
                                <m:t>2</m:t>
                              </m:r>
                            </m:sup>
                          </m:sSubSup>
                          <m:d>
                            <m:dPr>
                              <m:ctrlPr>
                                <a:rPr lang="en-US" sz="2400" i="1">
                                  <a:solidFill>
                                    <a:srgbClr val="080808"/>
                                  </a:solidFill>
                                  <a:latin typeface="Cambria Math" panose="02040503050406030204" pitchFamily="18" charset="0"/>
                                  <a:ea typeface="Cambria Math" panose="02040503050406030204" pitchFamily="18" charset="0"/>
                                </a:rPr>
                              </m:ctrlPr>
                            </m:dPr>
                            <m:e>
                              <m:r>
                                <a:rPr lang="en-US" sz="2400" i="1">
                                  <a:solidFill>
                                    <a:srgbClr val="080808"/>
                                  </a:solidFill>
                                  <a:latin typeface="Cambria Math" panose="02040503050406030204" pitchFamily="18" charset="0"/>
                                  <a:ea typeface="Cambria Math" panose="02040503050406030204" pitchFamily="18" charset="0"/>
                                </a:rPr>
                                <m:t>𝑡</m:t>
                              </m:r>
                            </m:e>
                          </m:d>
                        </m:num>
                        <m:den>
                          <m:r>
                            <a:rPr lang="en-US" sz="2400" i="1">
                              <a:solidFill>
                                <a:srgbClr val="080808"/>
                              </a:solidFill>
                              <a:latin typeface="Cambria Math" panose="02040503050406030204" pitchFamily="18" charset="0"/>
                              <a:ea typeface="Cambria Math" panose="02040503050406030204" pitchFamily="18" charset="0"/>
                            </a:rPr>
                            <m:t>𝐿</m:t>
                          </m:r>
                          <m:r>
                            <a:rPr lang="en-US" sz="2400" i="1">
                              <a:solidFill>
                                <a:srgbClr val="080808"/>
                              </a:solidFill>
                              <a:latin typeface="Cambria Math" panose="02040503050406030204" pitchFamily="18" charset="0"/>
                              <a:ea typeface="Cambria Math" panose="02040503050406030204" pitchFamily="18" charset="0"/>
                            </a:rPr>
                            <m:t>∙</m:t>
                          </m:r>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b="0" i="1" smtClean="0">
                                  <a:solidFill>
                                    <a:srgbClr val="080808"/>
                                  </a:solidFill>
                                  <a:latin typeface="Cambria Math" panose="02040503050406030204" pitchFamily="18" charset="0"/>
                                  <a:ea typeface="Cambria Math" panose="02040503050406030204" pitchFamily="18" charset="0"/>
                                </a:rPr>
                                <m:t>𝑆</m:t>
                              </m:r>
                            </m:e>
                            <m:sub>
                              <m:r>
                                <m:rPr>
                                  <m:sty m:val="p"/>
                                </m:rPr>
                                <a:rPr lang="en-US" sz="2400" i="0">
                                  <a:solidFill>
                                    <a:srgbClr val="080808"/>
                                  </a:solidFill>
                                  <a:latin typeface="Cambria Math" panose="02040503050406030204" pitchFamily="18" charset="0"/>
                                  <a:ea typeface="Cambria Math" panose="02040503050406030204" pitchFamily="18" charset="0"/>
                                </a:rPr>
                                <m:t>i</m:t>
                              </m:r>
                            </m:sub>
                          </m:sSub>
                        </m:den>
                      </m:f>
                      <m:r>
                        <a:rPr lang="en-US" sz="2400" b="0" i="0" smtClean="0">
                          <a:solidFill>
                            <a:srgbClr val="080808"/>
                          </a:solidFill>
                          <a:latin typeface="Cambria Math" panose="02040503050406030204" pitchFamily="18" charset="0"/>
                          <a:ea typeface="Cambria Math" panose="02040503050406030204" pitchFamily="18" charset="0"/>
                        </a:rPr>
                        <m:t>  −</m:t>
                      </m:r>
                      <m:sSub>
                        <m:sSubPr>
                          <m:ctrlPr>
                            <a:rPr lang="en-CH" sz="2400" b="0" i="1" smtClean="0">
                              <a:solidFill>
                                <a:srgbClr val="080808"/>
                              </a:solidFill>
                              <a:latin typeface="Cambria Math" panose="02040503050406030204" pitchFamily="18" charset="0"/>
                              <a:ea typeface="Cambria Math" panose="02040503050406030204" pitchFamily="18" charset="0"/>
                            </a:rPr>
                          </m:ctrlPr>
                        </m:sSubPr>
                        <m:e>
                          <m:d>
                            <m:dPr>
                              <m:begChr m:val=""/>
                              <m:endChr m:val="|"/>
                              <m:ctrlPr>
                                <a:rPr lang="en-CH" sz="2400" b="0" i="1" smtClean="0">
                                  <a:solidFill>
                                    <a:srgbClr val="080808"/>
                                  </a:solidFill>
                                  <a:latin typeface="Cambria Math" panose="02040503050406030204" pitchFamily="18" charset="0"/>
                                  <a:ea typeface="Cambria Math" panose="02040503050406030204" pitchFamily="18" charset="0"/>
                                </a:rPr>
                              </m:ctrlPr>
                            </m:dPr>
                            <m:e>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h</m:t>
                                  </m:r>
                                </m:e>
                                <m:sub>
                                  <m:r>
                                    <m:rPr>
                                      <m:sty m:val="p"/>
                                    </m:rPr>
                                    <a:rPr lang="en-US" sz="2400">
                                      <a:solidFill>
                                        <a:srgbClr val="080808"/>
                                      </a:solidFill>
                                      <a:latin typeface="Cambria Math" panose="02040503050406030204" pitchFamily="18" charset="0"/>
                                      <a:ea typeface="Cambria Math" panose="02040503050406030204" pitchFamily="18" charset="0"/>
                                    </a:rPr>
                                    <m:t>LN</m:t>
                                  </m:r>
                                  <m:r>
                                    <a:rPr lang="en-US" sz="2400" i="1">
                                      <a:solidFill>
                                        <a:srgbClr val="080808"/>
                                      </a:solidFill>
                                      <a:latin typeface="Cambria Math" panose="02040503050406030204" pitchFamily="18" charset="0"/>
                                      <a:ea typeface="Cambria Math" panose="02040503050406030204" pitchFamily="18" charset="0"/>
                                    </a:rPr>
                                    <m:t>2</m:t>
                                  </m:r>
                                </m:sub>
                              </m:sSub>
                              <m:r>
                                <a:rPr lang="en-US" sz="2400" i="1">
                                  <a:solidFill>
                                    <a:srgbClr val="080808"/>
                                  </a:solidFill>
                                  <a:latin typeface="Cambria Math" panose="02040503050406030204" pitchFamily="18" charset="0"/>
                                  <a:ea typeface="Cambria Math" panose="02040503050406030204" pitchFamily="18" charset="0"/>
                                </a:rPr>
                                <m:t>∙</m:t>
                              </m:r>
                              <m:r>
                                <m:rPr>
                                  <m:nor/>
                                </m:rPr>
                                <a:rPr lang="en-US" sz="2400" dirty="0">
                                  <a:latin typeface="+mj-lt"/>
                                  <a:ea typeface="Cambria Math" panose="02040503050406030204" pitchFamily="18" charset="0"/>
                                </a:rPr>
                                <m:t>(</m:t>
                              </m:r>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𝑇</m:t>
                                  </m:r>
                                </m:e>
                                <m:sub>
                                  <m:r>
                                    <m:rPr>
                                      <m:sty m:val="p"/>
                                    </m:rPr>
                                    <a:rPr lang="en-US" sz="2400">
                                      <a:solidFill>
                                        <a:srgbClr val="080808"/>
                                      </a:solidFill>
                                      <a:latin typeface="Cambria Math" panose="02040503050406030204" pitchFamily="18" charset="0"/>
                                      <a:ea typeface="Cambria Math" panose="02040503050406030204" pitchFamily="18" charset="0"/>
                                    </a:rPr>
                                    <m:t>i</m:t>
                                  </m:r>
                                </m:sub>
                              </m:sSub>
                              <m:r>
                                <m:rPr>
                                  <m:nor/>
                                </m:rPr>
                                <a:rPr lang="en-US" sz="2400">
                                  <a:solidFill>
                                    <a:srgbClr val="080808"/>
                                  </a:solidFill>
                                  <a:latin typeface="+mj-lt"/>
                                  <a:ea typeface="Cambria Math" panose="02040503050406030204" pitchFamily="18" charset="0"/>
                                </a:rPr>
                                <m:t>−</m:t>
                              </m:r>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𝑇</m:t>
                                  </m:r>
                                </m:e>
                                <m:sub>
                                  <m:r>
                                    <a:rPr lang="en-US" sz="2400">
                                      <a:solidFill>
                                        <a:srgbClr val="080808"/>
                                      </a:solidFill>
                                      <a:latin typeface="Cambria Math" panose="02040503050406030204" pitchFamily="18" charset="0"/>
                                      <a:ea typeface="Cambria Math" panose="02040503050406030204" pitchFamily="18" charset="0"/>
                                    </a:rPr>
                                    <m:t>0</m:t>
                                  </m:r>
                                </m:sub>
                              </m:sSub>
                              <m:r>
                                <m:rPr>
                                  <m:nor/>
                                </m:rPr>
                                <a:rPr lang="en-US" sz="2400" dirty="0">
                                  <a:latin typeface="+mj-lt"/>
                                  <a:ea typeface="Cambria Math" panose="02040503050406030204" pitchFamily="18" charset="0"/>
                                </a:rPr>
                                <m:t>)</m:t>
                              </m:r>
                            </m:e>
                          </m:d>
                        </m:e>
                        <m:sub>
                          <m:r>
                            <a:rPr lang="en-CH" sz="2400" b="0" i="1" smtClean="0">
                              <a:solidFill>
                                <a:srgbClr val="080808"/>
                              </a:solidFill>
                              <a:latin typeface="Cambria Math" panose="02040503050406030204" pitchFamily="18" charset="0"/>
                              <a:ea typeface="Cambria Math" panose="02040503050406030204" pitchFamily="18" charset="0"/>
                            </a:rPr>
                            <m:t>𝜕</m:t>
                          </m:r>
                          <m:r>
                            <m:rPr>
                              <m:sty m:val="p"/>
                            </m:rPr>
                            <a:rPr lang="el-GR" sz="2400" b="0" i="1" smtClean="0">
                              <a:solidFill>
                                <a:srgbClr val="080808"/>
                              </a:solidFill>
                              <a:latin typeface="Cambria Math" panose="02040503050406030204" pitchFamily="18" charset="0"/>
                              <a:ea typeface="Cambria Math" panose="02040503050406030204" pitchFamily="18" charset="0"/>
                            </a:rPr>
                            <m:t>Ω</m:t>
                          </m:r>
                        </m:sub>
                      </m:sSub>
                    </m:oMath>
                  </m:oMathPara>
                </a14:m>
                <a:endParaRPr lang="en-US" sz="2400" dirty="0">
                  <a:latin typeface="+mj-lt"/>
                  <a:ea typeface="Cambria Math" panose="020405030504060302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660390" y="4071987"/>
                <a:ext cx="10175350" cy="906210"/>
              </a:xfrm>
              <a:prstGeom prst="rect">
                <a:avLst/>
              </a:prstGeom>
              <a:blipFill>
                <a:blip r:embed="rId4"/>
                <a:stretch>
                  <a:fillRect/>
                </a:stretch>
              </a:blipFill>
            </p:spPr>
            <p:txBody>
              <a:bodyPr/>
              <a:lstStyle/>
              <a:p>
                <a:r>
                  <a:rPr lang="en-US">
                    <a:noFill/>
                  </a:rPr>
                  <a:t> </a:t>
                </a:r>
              </a:p>
            </p:txBody>
          </p:sp>
        </mc:Fallback>
      </mc:AlternateContent>
      <p:sp>
        <p:nvSpPr>
          <p:cNvPr id="5" name="Left Brace 4"/>
          <p:cNvSpPr/>
          <p:nvPr/>
        </p:nvSpPr>
        <p:spPr>
          <a:xfrm rot="16200000">
            <a:off x="6725894" y="4158121"/>
            <a:ext cx="513077" cy="2133474"/>
          </a:xfrm>
          <a:prstGeom prst="leftBrace">
            <a:avLst>
              <a:gd name="adj1" fmla="val 14935"/>
              <a:gd name="adj2" fmla="val 51546"/>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j-lt"/>
            </a:endParaRPr>
          </a:p>
        </p:txBody>
      </p:sp>
      <p:sp>
        <p:nvSpPr>
          <p:cNvPr id="6" name="Left Brace 5"/>
          <p:cNvSpPr/>
          <p:nvPr/>
        </p:nvSpPr>
        <p:spPr>
          <a:xfrm rot="16200000">
            <a:off x="9088084" y="3949632"/>
            <a:ext cx="513077" cy="2550454"/>
          </a:xfrm>
          <a:prstGeom prst="leftBrace">
            <a:avLst>
              <a:gd name="adj1" fmla="val 14935"/>
              <a:gd name="adj2" fmla="val 51546"/>
            </a:avLst>
          </a:prstGeom>
          <a:ln w="38100">
            <a:solidFill>
              <a:srgbClr val="0000FF"/>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j-lt"/>
            </a:endParaRPr>
          </a:p>
        </p:txBody>
      </p:sp>
      <p:sp>
        <p:nvSpPr>
          <p:cNvPr id="7" name="Rectangle 6"/>
          <p:cNvSpPr/>
          <p:nvPr/>
        </p:nvSpPr>
        <p:spPr>
          <a:xfrm>
            <a:off x="5936183" y="5552175"/>
            <a:ext cx="2191627" cy="738664"/>
          </a:xfrm>
          <a:prstGeom prst="rect">
            <a:avLst/>
          </a:prstGeom>
        </p:spPr>
        <p:txBody>
          <a:bodyPr wrap="none">
            <a:spAutoFit/>
          </a:bodyPr>
          <a:lstStyle/>
          <a:p>
            <a:pPr algn="ctr"/>
            <a:r>
              <a:rPr lang="en-US" sz="2100" dirty="0" smtClean="0">
                <a:latin typeface="+mj-lt"/>
              </a:rPr>
              <a:t>Heat Source</a:t>
            </a:r>
          </a:p>
          <a:p>
            <a:pPr algn="ctr"/>
            <a:r>
              <a:rPr lang="en-US" sz="2100" dirty="0" smtClean="0">
                <a:latin typeface="+mj-lt"/>
              </a:rPr>
              <a:t>(Joule </a:t>
            </a:r>
            <a:r>
              <a:rPr lang="en-US" sz="2100" dirty="0">
                <a:latin typeface="+mj-lt"/>
              </a:rPr>
              <a:t>H</a:t>
            </a:r>
            <a:r>
              <a:rPr lang="en-US" sz="2100" dirty="0" smtClean="0">
                <a:latin typeface="+mj-lt"/>
              </a:rPr>
              <a:t>eating)</a:t>
            </a:r>
            <a:endParaRPr lang="en-US" sz="2100" dirty="0">
              <a:latin typeface="+mj-lt"/>
            </a:endParaRPr>
          </a:p>
        </p:txBody>
      </p:sp>
      <p:sp>
        <p:nvSpPr>
          <p:cNvPr id="8" name="Rectangle 7"/>
          <p:cNvSpPr/>
          <p:nvPr/>
        </p:nvSpPr>
        <p:spPr>
          <a:xfrm>
            <a:off x="8039646" y="5559040"/>
            <a:ext cx="3725492" cy="738664"/>
          </a:xfrm>
          <a:prstGeom prst="rect">
            <a:avLst/>
          </a:prstGeom>
        </p:spPr>
        <p:txBody>
          <a:bodyPr wrap="square">
            <a:spAutoFit/>
          </a:bodyPr>
          <a:lstStyle/>
          <a:p>
            <a:pPr algn="ctr"/>
            <a:r>
              <a:rPr lang="en-US" sz="2100" dirty="0" smtClean="0">
                <a:latin typeface="+mj-lt"/>
              </a:rPr>
              <a:t>Convection Cooling (Boundary Condition)</a:t>
            </a:r>
          </a:p>
        </p:txBody>
      </p:sp>
      <p:grpSp>
        <p:nvGrpSpPr>
          <p:cNvPr id="10" name="Group 9"/>
          <p:cNvGrpSpPr/>
          <p:nvPr/>
        </p:nvGrpSpPr>
        <p:grpSpPr>
          <a:xfrm rot="16200000" flipV="1">
            <a:off x="6133126" y="1980603"/>
            <a:ext cx="2056746" cy="45719"/>
            <a:chOff x="6976193" y="1669040"/>
            <a:chExt cx="2935108" cy="0"/>
          </a:xfrm>
        </p:grpSpPr>
        <p:cxnSp>
          <p:nvCxnSpPr>
            <p:cNvPr id="11" name="Straight Connector 10"/>
            <p:cNvCxnSpPr/>
            <p:nvPr/>
          </p:nvCxnSpPr>
          <p:spPr>
            <a:xfrm>
              <a:off x="6976193" y="1669040"/>
              <a:ext cx="374313" cy="0"/>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350506" y="1669040"/>
              <a:ext cx="1812169"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9162675" y="1669040"/>
              <a:ext cx="374313" cy="0"/>
            </a:xfrm>
            <a:prstGeom prst="line">
              <a:avLst/>
            </a:prstGeom>
            <a:ln w="57150">
              <a:solidFill>
                <a:srgbClr val="0E13DE"/>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536988" y="1669040"/>
              <a:ext cx="374313" cy="0"/>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5" name="Straight Arrow Connector 14"/>
          <p:cNvCxnSpPr>
            <a:stCxn id="19" idx="1"/>
          </p:cNvCxnSpPr>
          <p:nvPr/>
        </p:nvCxnSpPr>
        <p:spPr>
          <a:xfrm>
            <a:off x="6644803" y="1118496"/>
            <a:ext cx="462826"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2" descr="Risultati immagini per resistance symbol"/>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rot="10800000" flipV="1">
            <a:off x="5881189" y="2868839"/>
            <a:ext cx="734441" cy="16402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Risultati immagini per resistance symbol"/>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rot="10800000" flipV="1">
            <a:off x="5881189" y="2011009"/>
            <a:ext cx="759595" cy="16402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Risultati immagini per resistance symbol"/>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rot="10800000" flipV="1">
            <a:off x="5898315" y="1311116"/>
            <a:ext cx="746487" cy="16402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Risultati immagini per resistance symbol"/>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rot="10800000" flipV="1">
            <a:off x="5910362" y="1036483"/>
            <a:ext cx="734441" cy="164025"/>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p:cNvCxnSpPr>
            <a:stCxn id="19" idx="1"/>
            <a:endCxn id="16" idx="1"/>
          </p:cNvCxnSpPr>
          <p:nvPr/>
        </p:nvCxnSpPr>
        <p:spPr>
          <a:xfrm flipH="1">
            <a:off x="6615630" y="1118496"/>
            <a:ext cx="29173" cy="183235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9" idx="3"/>
            <a:endCxn id="16" idx="3"/>
          </p:cNvCxnSpPr>
          <p:nvPr/>
        </p:nvCxnSpPr>
        <p:spPr>
          <a:xfrm flipH="1">
            <a:off x="5881189" y="1118496"/>
            <a:ext cx="29173" cy="183235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Rectangle 21"/>
              <p:cNvSpPr/>
              <p:nvPr/>
            </p:nvSpPr>
            <p:spPr>
              <a:xfrm>
                <a:off x="9708699" y="2329491"/>
                <a:ext cx="2483302" cy="800219"/>
              </a:xfrm>
              <a:prstGeom prst="rect">
                <a:avLst/>
              </a:prstGeom>
            </p:spPr>
            <p:txBody>
              <a:bodyPr wrap="square">
                <a:spAutoFit/>
              </a:bodyPr>
              <a:lstStyle/>
              <a:p>
                <a:r>
                  <a:rPr lang="en-US" sz="2300" dirty="0" smtClean="0">
                    <a:solidFill>
                      <a:srgbClr val="080808"/>
                    </a:solidFill>
                  </a:rPr>
                  <a:t>With </a:t>
                </a:r>
                <a14:m>
                  <m:oMath xmlns:m="http://schemas.openxmlformats.org/officeDocument/2006/math">
                    <m:r>
                      <a:rPr lang="en-US" sz="2300" b="1" i="0" smtClean="0">
                        <a:solidFill>
                          <a:srgbClr val="080808"/>
                        </a:solidFill>
                        <a:latin typeface="Cambria Math" panose="02040503050406030204" pitchFamily="18" charset="0"/>
                      </a:rPr>
                      <m:t>𝐢</m:t>
                    </m:r>
                    <m:r>
                      <a:rPr lang="en-US" sz="2300" b="0" i="0" smtClean="0">
                        <a:solidFill>
                          <a:srgbClr val="080808"/>
                        </a:solidFill>
                        <a:latin typeface="Cambria Math" panose="02040503050406030204" pitchFamily="18" charset="0"/>
                      </a:rPr>
                      <m:t> </m:t>
                    </m:r>
                  </m:oMath>
                </a14:m>
                <a:r>
                  <a:rPr lang="en-US" sz="2300" dirty="0" smtClean="0">
                    <a:latin typeface="+mj-lt"/>
                  </a:rPr>
                  <a:t>indicating </a:t>
                </a:r>
                <a14:m>
                  <m:oMath xmlns:m="http://schemas.openxmlformats.org/officeDocument/2006/math">
                    <m:r>
                      <m:rPr>
                        <m:sty m:val="p"/>
                      </m:rPr>
                      <a:rPr lang="en-US" sz="2300">
                        <a:solidFill>
                          <a:srgbClr val="080808"/>
                        </a:solidFill>
                        <a:latin typeface="Cambria Math" panose="02040503050406030204" pitchFamily="18" charset="0"/>
                      </a:rPr>
                      <m:t>Ag</m:t>
                    </m:r>
                    <m:r>
                      <a:rPr lang="en-US" sz="2300">
                        <a:solidFill>
                          <a:srgbClr val="080808"/>
                        </a:solidFill>
                        <a:latin typeface="Cambria Math" panose="02040503050406030204" pitchFamily="18" charset="0"/>
                      </a:rPr>
                      <m:t>, </m:t>
                    </m:r>
                    <m:r>
                      <m:rPr>
                        <m:sty m:val="p"/>
                      </m:rPr>
                      <a:rPr lang="en-US" sz="2300" b="0" i="0" smtClean="0">
                        <a:solidFill>
                          <a:srgbClr val="080808"/>
                        </a:solidFill>
                        <a:latin typeface="Cambria Math" panose="02040503050406030204" pitchFamily="18" charset="0"/>
                      </a:rPr>
                      <m:t>REBCO</m:t>
                    </m:r>
                    <m:r>
                      <a:rPr lang="en-US" sz="2300">
                        <a:solidFill>
                          <a:srgbClr val="080808"/>
                        </a:solidFill>
                        <a:latin typeface="Cambria Math" panose="02040503050406030204" pitchFamily="18" charset="0"/>
                      </a:rPr>
                      <m:t>, </m:t>
                    </m:r>
                    <m:r>
                      <m:rPr>
                        <m:sty m:val="p"/>
                      </m:rPr>
                      <a:rPr lang="en-US" sz="2300">
                        <a:solidFill>
                          <a:srgbClr val="080808"/>
                        </a:solidFill>
                        <a:latin typeface="Cambria Math" panose="02040503050406030204" pitchFamily="18" charset="0"/>
                      </a:rPr>
                      <m:t>Hast</m:t>
                    </m:r>
                  </m:oMath>
                </a14:m>
                <a:endParaRPr lang="en-US" sz="2300" dirty="0">
                  <a:latin typeface="+mj-lt"/>
                </a:endParaRPr>
              </a:p>
            </p:txBody>
          </p:sp>
        </mc:Choice>
        <mc:Fallback xmlns="">
          <p:sp>
            <p:nvSpPr>
              <p:cNvPr id="22" name="Rectangle 21"/>
              <p:cNvSpPr>
                <a:spLocks noRot="1" noChangeAspect="1" noMove="1" noResize="1" noEditPoints="1" noAdjustHandles="1" noChangeArrowheads="1" noChangeShapeType="1" noTextEdit="1"/>
              </p:cNvSpPr>
              <p:nvPr/>
            </p:nvSpPr>
            <p:spPr>
              <a:xfrm>
                <a:off x="9708699" y="2329491"/>
                <a:ext cx="2483302" cy="800219"/>
              </a:xfrm>
              <a:prstGeom prst="rect">
                <a:avLst/>
              </a:prstGeom>
              <a:blipFill>
                <a:blip r:embed="rId6"/>
                <a:stretch>
                  <a:fillRect l="-3686" t="-5344" r="-5897" b="-916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8361266" y="1524705"/>
                <a:ext cx="3402342" cy="8695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H" sz="2400" i="1" smtClean="0">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𝑅</m:t>
                          </m:r>
                        </m:e>
                        <m:sub>
                          <m:r>
                            <m:rPr>
                              <m:sty m:val="p"/>
                            </m:rPr>
                            <a:rPr lang="en-US" sz="2400">
                              <a:solidFill>
                                <a:srgbClr val="080808"/>
                              </a:solidFill>
                              <a:latin typeface="Cambria Math" panose="02040503050406030204" pitchFamily="18" charset="0"/>
                              <a:ea typeface="Cambria Math" panose="02040503050406030204" pitchFamily="18" charset="0"/>
                            </a:rPr>
                            <m:t>i</m:t>
                          </m:r>
                        </m:sub>
                      </m:sSub>
                      <m:d>
                        <m:dPr>
                          <m:ctrlPr>
                            <a:rPr lang="en-US" sz="2400" i="1">
                              <a:solidFill>
                                <a:srgbClr val="080808"/>
                              </a:solidFill>
                              <a:latin typeface="Cambria Math" panose="02040503050406030204" pitchFamily="18" charset="0"/>
                              <a:ea typeface="Cambria Math" panose="02040503050406030204" pitchFamily="18" charset="0"/>
                            </a:rPr>
                          </m:ctrlPr>
                        </m:dPr>
                        <m:e>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𝐼</m:t>
                              </m:r>
                            </m:e>
                            <m:sub>
                              <m:r>
                                <m:rPr>
                                  <m:sty m:val="p"/>
                                </m:rPr>
                                <a:rPr lang="en-US" sz="2400">
                                  <a:solidFill>
                                    <a:srgbClr val="080808"/>
                                  </a:solidFill>
                                  <a:latin typeface="Cambria Math" panose="02040503050406030204" pitchFamily="18" charset="0"/>
                                  <a:ea typeface="Cambria Math" panose="02040503050406030204" pitchFamily="18" charset="0"/>
                                </a:rPr>
                                <m:t>i</m:t>
                              </m:r>
                            </m:sub>
                          </m:sSub>
                          <m:r>
                            <a:rPr lang="en-US" sz="2400" i="1">
                              <a:solidFill>
                                <a:srgbClr val="080808"/>
                              </a:solidFill>
                              <a:latin typeface="Cambria Math" panose="02040503050406030204" pitchFamily="18" charset="0"/>
                              <a:ea typeface="Cambria Math" panose="02040503050406030204" pitchFamily="18" charset="0"/>
                            </a:rPr>
                            <m:t>,</m:t>
                          </m:r>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𝑇</m:t>
                              </m:r>
                            </m:e>
                            <m:sub>
                              <m:r>
                                <m:rPr>
                                  <m:sty m:val="p"/>
                                </m:rPr>
                                <a:rPr lang="en-US" sz="2400">
                                  <a:solidFill>
                                    <a:srgbClr val="080808"/>
                                  </a:solidFill>
                                  <a:latin typeface="Cambria Math" panose="02040503050406030204" pitchFamily="18" charset="0"/>
                                  <a:ea typeface="Cambria Math" panose="02040503050406030204" pitchFamily="18" charset="0"/>
                                </a:rPr>
                                <m:t>i</m:t>
                              </m:r>
                            </m:sub>
                          </m:sSub>
                        </m:e>
                      </m:d>
                      <m:r>
                        <a:rPr lang="en-US" sz="2400" b="0" i="1" smtClean="0">
                          <a:solidFill>
                            <a:srgbClr val="080808"/>
                          </a:solidFill>
                          <a:latin typeface="Cambria Math" panose="02040503050406030204" pitchFamily="18" charset="0"/>
                          <a:ea typeface="Cambria Math" panose="02040503050406030204" pitchFamily="18" charset="0"/>
                        </a:rPr>
                        <m:t>=</m:t>
                      </m:r>
                      <m:f>
                        <m:fPr>
                          <m:ctrlPr>
                            <a:rPr lang="en-CH" sz="2400" b="0" i="1" smtClean="0">
                              <a:solidFill>
                                <a:srgbClr val="080808"/>
                              </a:solidFill>
                              <a:latin typeface="Cambria Math" panose="02040503050406030204" pitchFamily="18" charset="0"/>
                              <a:ea typeface="Cambria Math" panose="02040503050406030204" pitchFamily="18" charset="0"/>
                            </a:rPr>
                          </m:ctrlPr>
                        </m:fPr>
                        <m:num>
                          <m:sSub>
                            <m:sSubPr>
                              <m:ctrlPr>
                                <a:rPr lang="en-CH" sz="2400" i="1">
                                  <a:solidFill>
                                    <a:srgbClr val="080808"/>
                                  </a:solidFill>
                                  <a:latin typeface="Cambria Math" panose="02040503050406030204" pitchFamily="18" charset="0"/>
                                  <a:ea typeface="Cambria Math" panose="02040503050406030204" pitchFamily="18" charset="0"/>
                                </a:rPr>
                              </m:ctrlPr>
                            </m:sSubPr>
                            <m:e>
                              <m:r>
                                <a:rPr lang="el-GR" sz="2400" i="1">
                                  <a:solidFill>
                                    <a:srgbClr val="080808"/>
                                  </a:solidFill>
                                  <a:latin typeface="Cambria Math" panose="02040503050406030204" pitchFamily="18" charset="0"/>
                                  <a:ea typeface="Cambria Math" panose="02040503050406030204" pitchFamily="18" charset="0"/>
                                </a:rPr>
                                <m:t>𝜌</m:t>
                              </m:r>
                            </m:e>
                            <m:sub>
                              <m:r>
                                <m:rPr>
                                  <m:sty m:val="p"/>
                                </m:rPr>
                                <a:rPr lang="en-US" sz="2400" b="0" i="0" smtClean="0">
                                  <a:solidFill>
                                    <a:srgbClr val="080808"/>
                                  </a:solidFill>
                                  <a:latin typeface="Cambria Math" panose="02040503050406030204" pitchFamily="18" charset="0"/>
                                  <a:ea typeface="Cambria Math" panose="02040503050406030204" pitchFamily="18" charset="0"/>
                                </a:rPr>
                                <m:t>el</m:t>
                              </m:r>
                              <m:r>
                                <a:rPr lang="en-US" sz="2400">
                                  <a:solidFill>
                                    <a:srgbClr val="080808"/>
                                  </a:solidFill>
                                  <a:latin typeface="Cambria Math" panose="02040503050406030204" pitchFamily="18" charset="0"/>
                                  <a:ea typeface="Cambria Math" panose="02040503050406030204" pitchFamily="18" charset="0"/>
                                </a:rPr>
                                <m:t>,</m:t>
                              </m:r>
                              <m:r>
                                <m:rPr>
                                  <m:sty m:val="p"/>
                                </m:rPr>
                                <a:rPr lang="en-US" sz="2400">
                                  <a:solidFill>
                                    <a:srgbClr val="080808"/>
                                  </a:solidFill>
                                  <a:latin typeface="Cambria Math" panose="02040503050406030204" pitchFamily="18" charset="0"/>
                                  <a:ea typeface="Cambria Math" panose="02040503050406030204" pitchFamily="18" charset="0"/>
                                </a:rPr>
                                <m:t>i</m:t>
                              </m:r>
                            </m:sub>
                          </m:sSub>
                          <m:d>
                            <m:dPr>
                              <m:ctrlPr>
                                <a:rPr lang="en-US" sz="2400" i="1">
                                  <a:solidFill>
                                    <a:srgbClr val="080808"/>
                                  </a:solidFill>
                                  <a:latin typeface="Cambria Math" panose="02040503050406030204" pitchFamily="18" charset="0"/>
                                  <a:ea typeface="Cambria Math" panose="02040503050406030204" pitchFamily="18" charset="0"/>
                                </a:rPr>
                              </m:ctrlPr>
                            </m:dPr>
                            <m:e>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𝐼</m:t>
                                  </m:r>
                                </m:e>
                                <m:sub>
                                  <m:r>
                                    <m:rPr>
                                      <m:sty m:val="p"/>
                                    </m:rPr>
                                    <a:rPr lang="en-US" sz="2400">
                                      <a:solidFill>
                                        <a:srgbClr val="080808"/>
                                      </a:solidFill>
                                      <a:latin typeface="Cambria Math" panose="02040503050406030204" pitchFamily="18" charset="0"/>
                                      <a:ea typeface="Cambria Math" panose="02040503050406030204" pitchFamily="18" charset="0"/>
                                    </a:rPr>
                                    <m:t>i</m:t>
                                  </m:r>
                                </m:sub>
                              </m:sSub>
                              <m:r>
                                <a:rPr lang="en-US" sz="2400" i="1">
                                  <a:solidFill>
                                    <a:srgbClr val="080808"/>
                                  </a:solidFill>
                                  <a:latin typeface="Cambria Math" panose="02040503050406030204" pitchFamily="18" charset="0"/>
                                  <a:ea typeface="Cambria Math" panose="02040503050406030204" pitchFamily="18" charset="0"/>
                                </a:rPr>
                                <m:t>,</m:t>
                              </m:r>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𝑇</m:t>
                                  </m:r>
                                </m:e>
                                <m:sub>
                                  <m:r>
                                    <m:rPr>
                                      <m:sty m:val="p"/>
                                    </m:rPr>
                                    <a:rPr lang="en-US" sz="2400">
                                      <a:solidFill>
                                        <a:srgbClr val="080808"/>
                                      </a:solidFill>
                                      <a:latin typeface="Cambria Math" panose="02040503050406030204" pitchFamily="18" charset="0"/>
                                      <a:ea typeface="Cambria Math" panose="02040503050406030204" pitchFamily="18" charset="0"/>
                                    </a:rPr>
                                    <m:t>i</m:t>
                                  </m:r>
                                </m:sub>
                              </m:sSub>
                            </m:e>
                          </m:d>
                          <m:r>
                            <a:rPr lang="en-CH" sz="2400" i="1" smtClean="0">
                              <a:solidFill>
                                <a:srgbClr val="080808"/>
                              </a:solidFill>
                              <a:latin typeface="Cambria Math" panose="02040503050406030204" pitchFamily="18" charset="0"/>
                              <a:ea typeface="Cambria Math" panose="02040503050406030204" pitchFamily="18" charset="0"/>
                            </a:rPr>
                            <m:t>∙</m:t>
                          </m:r>
                          <m:r>
                            <a:rPr lang="en-US" sz="2400" b="0" i="1" smtClean="0">
                              <a:solidFill>
                                <a:srgbClr val="080808"/>
                              </a:solidFill>
                              <a:latin typeface="Cambria Math" panose="02040503050406030204" pitchFamily="18" charset="0"/>
                              <a:ea typeface="Cambria Math" panose="02040503050406030204" pitchFamily="18" charset="0"/>
                            </a:rPr>
                            <m:t>𝐿</m:t>
                          </m:r>
                        </m:num>
                        <m:den>
                          <m:sSub>
                            <m:sSubPr>
                              <m:ctrlPr>
                                <a:rPr lang="en-CH" sz="2400" i="1">
                                  <a:solidFill>
                                    <a:srgbClr val="080808"/>
                                  </a:solidFill>
                                  <a:latin typeface="Cambria Math" panose="02040503050406030204" pitchFamily="18" charset="0"/>
                                  <a:ea typeface="Cambria Math" panose="02040503050406030204" pitchFamily="18" charset="0"/>
                                </a:rPr>
                              </m:ctrlPr>
                            </m:sSubPr>
                            <m:e>
                              <m:r>
                                <a:rPr lang="en-US" sz="2400" b="0" i="1" smtClean="0">
                                  <a:solidFill>
                                    <a:srgbClr val="080808"/>
                                  </a:solidFill>
                                  <a:latin typeface="Cambria Math" panose="02040503050406030204" pitchFamily="18" charset="0"/>
                                  <a:ea typeface="Cambria Math" panose="02040503050406030204" pitchFamily="18" charset="0"/>
                                </a:rPr>
                                <m:t>𝑆</m:t>
                              </m:r>
                            </m:e>
                            <m:sub>
                              <m:r>
                                <m:rPr>
                                  <m:sty m:val="p"/>
                                </m:rPr>
                                <a:rPr lang="en-US" sz="2400">
                                  <a:solidFill>
                                    <a:srgbClr val="080808"/>
                                  </a:solidFill>
                                  <a:latin typeface="Cambria Math" panose="02040503050406030204" pitchFamily="18" charset="0"/>
                                  <a:ea typeface="Cambria Math" panose="02040503050406030204" pitchFamily="18" charset="0"/>
                                </a:rPr>
                                <m:t>i</m:t>
                              </m:r>
                            </m:sub>
                          </m:sSub>
                        </m:den>
                      </m:f>
                    </m:oMath>
                  </m:oMathPara>
                </a14:m>
                <a:endParaRPr lang="en-US" sz="2400" dirty="0">
                  <a:latin typeface="+mj-lt"/>
                </a:endParaRPr>
              </a:p>
            </p:txBody>
          </p:sp>
        </mc:Choice>
        <mc:Fallback xmlns="">
          <p:sp>
            <p:nvSpPr>
              <p:cNvPr id="23" name="Rectangle 22"/>
              <p:cNvSpPr>
                <a:spLocks noRot="1" noChangeAspect="1" noMove="1" noResize="1" noEditPoints="1" noAdjustHandles="1" noChangeArrowheads="1" noChangeShapeType="1" noTextEdit="1"/>
              </p:cNvSpPr>
              <p:nvPr/>
            </p:nvSpPr>
            <p:spPr>
              <a:xfrm>
                <a:off x="8361266" y="1524705"/>
                <a:ext cx="3402342" cy="869533"/>
              </a:xfrm>
              <a:prstGeom prst="rect">
                <a:avLst/>
              </a:prstGeom>
              <a:blipFill>
                <a:blip r:embed="rId7"/>
                <a:stretch>
                  <a:fillRect/>
                </a:stretch>
              </a:blipFill>
            </p:spPr>
            <p:txBody>
              <a:bodyPr/>
              <a:lstStyle/>
              <a:p>
                <a:r>
                  <a:rPr lang="en-US">
                    <a:noFill/>
                  </a:rPr>
                  <a:t> </a:t>
                </a:r>
              </a:p>
            </p:txBody>
          </p:sp>
        </mc:Fallback>
      </mc:AlternateContent>
      <p:sp>
        <p:nvSpPr>
          <p:cNvPr id="24" name="Rectangle 23"/>
          <p:cNvSpPr/>
          <p:nvPr/>
        </p:nvSpPr>
        <p:spPr>
          <a:xfrm>
            <a:off x="7227513" y="892068"/>
            <a:ext cx="894797" cy="446276"/>
          </a:xfrm>
          <a:prstGeom prst="rect">
            <a:avLst/>
          </a:prstGeom>
        </p:spPr>
        <p:txBody>
          <a:bodyPr wrap="none">
            <a:spAutoFit/>
          </a:bodyPr>
          <a:lstStyle/>
          <a:p>
            <a:r>
              <a:rPr lang="en-US" sz="2200" dirty="0" smtClean="0">
                <a:latin typeface="+mj-lt"/>
              </a:rPr>
              <a:t>Silver</a:t>
            </a:r>
            <a:endParaRPr lang="en-US" sz="2200" dirty="0">
              <a:latin typeface="+mj-lt"/>
            </a:endParaRPr>
          </a:p>
        </p:txBody>
      </p:sp>
      <p:sp>
        <p:nvSpPr>
          <p:cNvPr id="25" name="Rectangle 24"/>
          <p:cNvSpPr/>
          <p:nvPr/>
        </p:nvSpPr>
        <p:spPr>
          <a:xfrm>
            <a:off x="7227513" y="1293256"/>
            <a:ext cx="1143262" cy="430887"/>
          </a:xfrm>
          <a:prstGeom prst="rect">
            <a:avLst/>
          </a:prstGeom>
        </p:spPr>
        <p:txBody>
          <a:bodyPr wrap="none">
            <a:spAutoFit/>
          </a:bodyPr>
          <a:lstStyle/>
          <a:p>
            <a:r>
              <a:rPr lang="en-US" sz="2200" dirty="0" smtClean="0">
                <a:latin typeface="+mj-lt"/>
              </a:rPr>
              <a:t>REBCO</a:t>
            </a:r>
            <a:endParaRPr lang="en-US" sz="2200" dirty="0">
              <a:latin typeface="+mj-lt"/>
            </a:endParaRPr>
          </a:p>
        </p:txBody>
      </p:sp>
      <p:sp>
        <p:nvSpPr>
          <p:cNvPr id="26" name="Rectangle 25"/>
          <p:cNvSpPr/>
          <p:nvPr/>
        </p:nvSpPr>
        <p:spPr>
          <a:xfrm>
            <a:off x="7227513" y="2011009"/>
            <a:ext cx="801823" cy="446276"/>
          </a:xfrm>
          <a:prstGeom prst="rect">
            <a:avLst/>
          </a:prstGeom>
        </p:spPr>
        <p:txBody>
          <a:bodyPr wrap="none">
            <a:spAutoFit/>
          </a:bodyPr>
          <a:lstStyle/>
          <a:p>
            <a:r>
              <a:rPr lang="en-US" sz="2200" dirty="0" smtClean="0">
                <a:latin typeface="+mj-lt"/>
              </a:rPr>
              <a:t>Hast</a:t>
            </a:r>
            <a:endParaRPr lang="en-US" sz="2200" dirty="0">
              <a:latin typeface="+mj-lt"/>
            </a:endParaRPr>
          </a:p>
        </p:txBody>
      </p:sp>
      <p:sp>
        <p:nvSpPr>
          <p:cNvPr id="27" name="Rectangle 26"/>
          <p:cNvSpPr/>
          <p:nvPr/>
        </p:nvSpPr>
        <p:spPr>
          <a:xfrm>
            <a:off x="7223847" y="2831600"/>
            <a:ext cx="894797" cy="446276"/>
          </a:xfrm>
          <a:prstGeom prst="rect">
            <a:avLst/>
          </a:prstGeom>
        </p:spPr>
        <p:txBody>
          <a:bodyPr wrap="none">
            <a:spAutoFit/>
          </a:bodyPr>
          <a:lstStyle/>
          <a:p>
            <a:r>
              <a:rPr lang="en-US" sz="2200" dirty="0" smtClean="0">
                <a:latin typeface="+mj-lt"/>
              </a:rPr>
              <a:t>Silver</a:t>
            </a:r>
            <a:endParaRPr lang="en-US" sz="2200" dirty="0">
              <a:latin typeface="+mj-lt"/>
            </a:endParaRPr>
          </a:p>
        </p:txBody>
      </p:sp>
      <p:cxnSp>
        <p:nvCxnSpPr>
          <p:cNvPr id="28" name="Straight Arrow Connector 27"/>
          <p:cNvCxnSpPr/>
          <p:nvPr/>
        </p:nvCxnSpPr>
        <p:spPr>
          <a:xfrm>
            <a:off x="6644803" y="1397451"/>
            <a:ext cx="462826"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640784" y="2096832"/>
            <a:ext cx="462826"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6630216" y="2943539"/>
            <a:ext cx="462826"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5790030" y="937367"/>
            <a:ext cx="951129" cy="2159378"/>
          </a:xfrm>
          <a:prstGeom prst="rect">
            <a:avLst/>
          </a:prstGeom>
          <a:noFill/>
          <a:ln w="38100">
            <a:solidFill>
              <a:srgbClr val="00B050"/>
            </a:solidFill>
            <a:prstDash val="dashDot"/>
          </a:ln>
        </p:spPr>
        <p:style>
          <a:lnRef idx="2">
            <a:schemeClr val="dk1"/>
          </a:lnRef>
          <a:fillRef idx="1">
            <a:schemeClr val="lt1"/>
          </a:fillRef>
          <a:effectRef idx="0">
            <a:schemeClr val="dk1"/>
          </a:effectRef>
          <a:fontRef idx="minor">
            <a:schemeClr val="dk1"/>
          </a:fontRef>
        </p:style>
        <p:txBody>
          <a:bodyPr rtlCol="0" anchor="ctr"/>
          <a:lstStyle/>
          <a:p>
            <a:pPr algn="ctr"/>
            <a:endParaRPr lang="en-US">
              <a:latin typeface="+mj-lt"/>
            </a:endParaRPr>
          </a:p>
        </p:txBody>
      </p:sp>
      <mc:AlternateContent xmlns:mc="http://schemas.openxmlformats.org/markup-compatibility/2006" xmlns:a14="http://schemas.microsoft.com/office/drawing/2010/main">
        <mc:Choice Requires="a14">
          <p:sp>
            <p:nvSpPr>
              <p:cNvPr id="33" name="Rectangle 32"/>
              <p:cNvSpPr/>
              <p:nvPr/>
            </p:nvSpPr>
            <p:spPr>
              <a:xfrm>
                <a:off x="8395254" y="706350"/>
                <a:ext cx="953594"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H" sz="2400" i="1" smtClean="0">
                              <a:solidFill>
                                <a:srgbClr val="080808"/>
                              </a:solidFill>
                              <a:latin typeface="Cambria Math" panose="02040503050406030204" pitchFamily="18" charset="0"/>
                              <a:ea typeface="Cambria Math" panose="02040503050406030204" pitchFamily="18" charset="0"/>
                            </a:rPr>
                          </m:ctrlPr>
                        </m:sSubPr>
                        <m:e>
                          <m:r>
                            <a:rPr lang="en-US" sz="2400" i="1">
                              <a:solidFill>
                                <a:srgbClr val="080808"/>
                              </a:solidFill>
                              <a:latin typeface="Cambria Math" panose="02040503050406030204" pitchFamily="18" charset="0"/>
                              <a:ea typeface="Cambria Math" panose="02040503050406030204" pitchFamily="18" charset="0"/>
                            </a:rPr>
                            <m:t>𝑅</m:t>
                          </m:r>
                        </m:e>
                        <m:sub>
                          <m:r>
                            <m:rPr>
                              <m:sty m:val="p"/>
                            </m:rPr>
                            <a:rPr lang="en-US" sz="2400" b="0" i="0" smtClean="0">
                              <a:solidFill>
                                <a:srgbClr val="080808"/>
                              </a:solidFill>
                              <a:latin typeface="Cambria Math" panose="02040503050406030204" pitchFamily="18" charset="0"/>
                              <a:ea typeface="Cambria Math" panose="02040503050406030204" pitchFamily="18" charset="0"/>
                            </a:rPr>
                            <m:t>Fault</m:t>
                          </m:r>
                        </m:sub>
                      </m:sSub>
                    </m:oMath>
                  </m:oMathPara>
                </a14:m>
                <a:endParaRPr lang="en-US" sz="2400" dirty="0">
                  <a:latin typeface="+mj-lt"/>
                </a:endParaRPr>
              </a:p>
            </p:txBody>
          </p:sp>
        </mc:Choice>
        <mc:Fallback xmlns="">
          <p:sp>
            <p:nvSpPr>
              <p:cNvPr id="33" name="Rectangle 32"/>
              <p:cNvSpPr>
                <a:spLocks noRot="1" noChangeAspect="1" noMove="1" noResize="1" noEditPoints="1" noAdjustHandles="1" noChangeArrowheads="1" noChangeShapeType="1" noTextEdit="1"/>
              </p:cNvSpPr>
              <p:nvPr/>
            </p:nvSpPr>
            <p:spPr>
              <a:xfrm>
                <a:off x="8395254" y="706350"/>
                <a:ext cx="953594" cy="461665"/>
              </a:xfrm>
              <a:prstGeom prst="rect">
                <a:avLst/>
              </a:prstGeom>
              <a:blipFill>
                <a:blip r:embed="rId8"/>
                <a:stretch>
                  <a:fillRect b="-5263"/>
                </a:stretch>
              </a:blipFill>
            </p:spPr>
            <p:txBody>
              <a:bodyPr/>
              <a:lstStyle/>
              <a:p>
                <a:r>
                  <a:rPr lang="en-US">
                    <a:noFill/>
                  </a:rPr>
                  <a:t> </a:t>
                </a:r>
              </a:p>
            </p:txBody>
          </p:sp>
        </mc:Fallback>
      </mc:AlternateContent>
      <p:cxnSp>
        <p:nvCxnSpPr>
          <p:cNvPr id="34" name="Straight Arrow Connector 33"/>
          <p:cNvCxnSpPr>
            <a:stCxn id="33" idx="3"/>
          </p:cNvCxnSpPr>
          <p:nvPr/>
        </p:nvCxnSpPr>
        <p:spPr>
          <a:xfrm>
            <a:off x="9348848" y="937183"/>
            <a:ext cx="486018" cy="667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9834866" y="736113"/>
            <a:ext cx="1922948" cy="415498"/>
          </a:xfrm>
          <a:prstGeom prst="rect">
            <a:avLst/>
          </a:prstGeom>
        </p:spPr>
        <p:txBody>
          <a:bodyPr wrap="square">
            <a:spAutoFit/>
          </a:bodyPr>
          <a:lstStyle/>
          <a:p>
            <a:pPr algn="ctr"/>
            <a:r>
              <a:rPr lang="en-US" sz="2100" dirty="0" smtClean="0">
                <a:latin typeface="+mj-lt"/>
              </a:rPr>
              <a:t>Fault currents</a:t>
            </a:r>
            <a:endParaRPr lang="en-US" sz="2100" dirty="0">
              <a:latin typeface="+mj-lt"/>
            </a:endParaRPr>
          </a:p>
        </p:txBody>
      </p:sp>
      <p:cxnSp>
        <p:nvCxnSpPr>
          <p:cNvPr id="38" name="Straight Arrow Connector 37"/>
          <p:cNvCxnSpPr/>
          <p:nvPr/>
        </p:nvCxnSpPr>
        <p:spPr>
          <a:xfrm>
            <a:off x="4600858" y="2011009"/>
            <a:ext cx="1189172" cy="6047"/>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9" name="Title 1"/>
          <p:cNvSpPr>
            <a:spLocks noGrp="1"/>
          </p:cNvSpPr>
          <p:nvPr/>
        </p:nvSpPr>
        <p:spPr bwMode="auto">
          <a:xfrm>
            <a:off x="230690" y="-60116"/>
            <a:ext cx="11886558" cy="692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3600" kern="1200">
                <a:solidFill>
                  <a:srgbClr val="E60000"/>
                </a:solidFill>
                <a:latin typeface="+mj-lt"/>
                <a:ea typeface="+mj-ea"/>
                <a:cs typeface="+mj-cs"/>
              </a:defRPr>
            </a:lvl1pPr>
            <a:lvl2pPr algn="l" rtl="0" eaLnBrk="1" fontAlgn="base" hangingPunct="1">
              <a:spcBef>
                <a:spcPct val="0"/>
              </a:spcBef>
              <a:spcAft>
                <a:spcPct val="0"/>
              </a:spcAft>
              <a:defRPr sz="4000">
                <a:solidFill>
                  <a:srgbClr val="E60000"/>
                </a:solidFill>
                <a:latin typeface="Calibri" pitchFamily="34" charset="0"/>
              </a:defRPr>
            </a:lvl2pPr>
            <a:lvl3pPr algn="l" rtl="0" eaLnBrk="1" fontAlgn="base" hangingPunct="1">
              <a:spcBef>
                <a:spcPct val="0"/>
              </a:spcBef>
              <a:spcAft>
                <a:spcPct val="0"/>
              </a:spcAft>
              <a:defRPr sz="4000">
                <a:solidFill>
                  <a:srgbClr val="E60000"/>
                </a:solidFill>
                <a:latin typeface="Calibri" pitchFamily="34" charset="0"/>
              </a:defRPr>
            </a:lvl3pPr>
            <a:lvl4pPr algn="l" rtl="0" eaLnBrk="1" fontAlgn="base" hangingPunct="1">
              <a:spcBef>
                <a:spcPct val="0"/>
              </a:spcBef>
              <a:spcAft>
                <a:spcPct val="0"/>
              </a:spcAft>
              <a:defRPr sz="4000">
                <a:solidFill>
                  <a:srgbClr val="E60000"/>
                </a:solidFill>
                <a:latin typeface="Calibri" pitchFamily="34" charset="0"/>
              </a:defRPr>
            </a:lvl4pPr>
            <a:lvl5pPr algn="l" rtl="0" eaLnBrk="1" fontAlgn="base" hangingPunct="1">
              <a:spcBef>
                <a:spcPct val="0"/>
              </a:spcBef>
              <a:spcAft>
                <a:spcPct val="0"/>
              </a:spcAft>
              <a:defRPr sz="4000">
                <a:solidFill>
                  <a:srgbClr val="E60000"/>
                </a:solidFill>
                <a:latin typeface="Calibri" pitchFamily="34" charset="0"/>
              </a:defRPr>
            </a:lvl5pPr>
            <a:lvl6pPr marL="457200" algn="l" rtl="0" eaLnBrk="1" fontAlgn="base" hangingPunct="1">
              <a:spcBef>
                <a:spcPct val="0"/>
              </a:spcBef>
              <a:spcAft>
                <a:spcPct val="0"/>
              </a:spcAft>
              <a:defRPr sz="4000">
                <a:solidFill>
                  <a:srgbClr val="E60000"/>
                </a:solidFill>
                <a:latin typeface="Calibri" pitchFamily="34" charset="0"/>
              </a:defRPr>
            </a:lvl6pPr>
            <a:lvl7pPr marL="914400" algn="l" rtl="0" eaLnBrk="1" fontAlgn="base" hangingPunct="1">
              <a:spcBef>
                <a:spcPct val="0"/>
              </a:spcBef>
              <a:spcAft>
                <a:spcPct val="0"/>
              </a:spcAft>
              <a:defRPr sz="4000">
                <a:solidFill>
                  <a:srgbClr val="E60000"/>
                </a:solidFill>
                <a:latin typeface="Calibri" pitchFamily="34" charset="0"/>
              </a:defRPr>
            </a:lvl7pPr>
            <a:lvl8pPr marL="1371600" algn="l" rtl="0" eaLnBrk="1" fontAlgn="base" hangingPunct="1">
              <a:spcBef>
                <a:spcPct val="0"/>
              </a:spcBef>
              <a:spcAft>
                <a:spcPct val="0"/>
              </a:spcAft>
              <a:defRPr sz="4000">
                <a:solidFill>
                  <a:srgbClr val="E60000"/>
                </a:solidFill>
                <a:latin typeface="Calibri" pitchFamily="34" charset="0"/>
              </a:defRPr>
            </a:lvl8pPr>
            <a:lvl9pPr marL="1828800" algn="l" rtl="0" eaLnBrk="1" fontAlgn="base" hangingPunct="1">
              <a:spcBef>
                <a:spcPct val="0"/>
              </a:spcBef>
              <a:spcAft>
                <a:spcPct val="0"/>
              </a:spcAft>
              <a:defRPr sz="4000">
                <a:solidFill>
                  <a:srgbClr val="E60000"/>
                </a:solidFill>
                <a:latin typeface="Calibri" pitchFamily="34" charset="0"/>
              </a:defRPr>
            </a:lvl9pPr>
          </a:lstStyle>
          <a:p>
            <a:pPr defTabSz="914400"/>
            <a:r>
              <a:rPr lang="en-US" sz="2800" b="1" u="sng"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Method: </a:t>
            </a:r>
            <a:r>
              <a:rPr lang="en-US" sz="2800" spc="-150" dirty="0" smtClean="0">
                <a:solidFill>
                  <a:schemeClr val="tx1"/>
                </a:solidFill>
                <a:latin typeface="Century Gothic" panose="020B0502020202020204" pitchFamily="34" charset="0"/>
                <a:ea typeface="CMU Bright" panose="02000603000000000000" pitchFamily="2" charset="0"/>
                <a:cs typeface="CMU Bright" panose="02000603000000000000" pitchFamily="2" charset="0"/>
              </a:rPr>
              <a:t>1-D FEM Model for Resistive SFCL</a:t>
            </a:r>
            <a:endParaRPr lang="en-US" sz="2800" spc="-150" dirty="0">
              <a:solidFill>
                <a:srgbClr val="C00000"/>
              </a:solidFill>
              <a:latin typeface="Century Gothic" panose="020B0502020202020204" pitchFamily="34" charset="0"/>
              <a:ea typeface="CMU Bright" panose="02000603000000000000" pitchFamily="2" charset="0"/>
              <a:cs typeface="CMU Bright" panose="02000603000000000000" pitchFamily="2" charset="0"/>
            </a:endParaRPr>
          </a:p>
        </p:txBody>
      </p:sp>
      <p:sp>
        <p:nvSpPr>
          <p:cNvPr id="40" name="Rectangle 39"/>
          <p:cNvSpPr/>
          <p:nvPr/>
        </p:nvSpPr>
        <p:spPr>
          <a:xfrm>
            <a:off x="3638680" y="1611571"/>
            <a:ext cx="881430" cy="962899"/>
          </a:xfrm>
          <a:prstGeom prst="rect">
            <a:avLst/>
          </a:prstGeom>
          <a:noFill/>
          <a:ln w="38100">
            <a:solidFill>
              <a:srgbClr val="00B050"/>
            </a:solidFill>
            <a:prstDash val="dashDot"/>
          </a:ln>
        </p:spPr>
        <p:style>
          <a:lnRef idx="2">
            <a:schemeClr val="dk1"/>
          </a:lnRef>
          <a:fillRef idx="1">
            <a:schemeClr val="lt1"/>
          </a:fillRef>
          <a:effectRef idx="0">
            <a:schemeClr val="dk1"/>
          </a:effectRef>
          <a:fontRef idx="minor">
            <a:schemeClr val="dk1"/>
          </a:fontRef>
        </p:style>
        <p:txBody>
          <a:bodyPr rtlCol="0" anchor="ctr"/>
          <a:lstStyle/>
          <a:p>
            <a:pPr algn="ctr"/>
            <a:endParaRPr lang="en-US">
              <a:latin typeface="+mj-lt"/>
            </a:endParaRPr>
          </a:p>
        </p:txBody>
      </p:sp>
      <p:sp>
        <p:nvSpPr>
          <p:cNvPr id="41"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5</a:t>
            </a:fld>
            <a:endParaRPr lang="it-IT" dirty="0"/>
          </a:p>
        </p:txBody>
      </p:sp>
    </p:spTree>
    <p:extLst>
      <p:ext uri="{BB962C8B-B14F-4D97-AF65-F5344CB8AC3E}">
        <p14:creationId xmlns:p14="http://schemas.microsoft.com/office/powerpoint/2010/main" val="2670455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animBg="1"/>
      <p:bldP spid="7" grpId="0"/>
      <p:bldP spid="8" grpId="0"/>
      <p:bldP spid="22" grpId="0"/>
      <p:bldP spid="23" grpId="0"/>
      <p:bldP spid="24" grpId="0"/>
      <p:bldP spid="25" grpId="0"/>
      <p:bldP spid="26" grpId="0"/>
      <p:bldP spid="27" grpId="0"/>
      <p:bldP spid="31" grpId="0" animBg="1"/>
      <p:bldP spid="33" grpId="0"/>
      <p:bldP spid="35" grpId="0"/>
      <p:bldP spid="4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t="3630" b="3780"/>
          <a:stretch/>
        </p:blipFill>
        <p:spPr>
          <a:xfrm>
            <a:off x="438940" y="772684"/>
            <a:ext cx="11490955" cy="5984731"/>
          </a:xfrm>
          <a:prstGeom prst="roundRect">
            <a:avLst>
              <a:gd name="adj" fmla="val 2067"/>
            </a:avLst>
          </a:prstGeom>
          <a:ln w="3175">
            <a:solidFill>
              <a:schemeClr val="tx1"/>
            </a:solidFill>
          </a:ln>
          <a:effectLst/>
          <a:scene3d>
            <a:camera prst="orthographicFront"/>
            <a:lightRig rig="contrasting" dir="t">
              <a:rot lat="0" lon="0" rev="4200000"/>
            </a:lightRig>
          </a:scene3d>
          <a:sp3d prstMaterial="plastic">
            <a:contourClr>
              <a:srgbClr val="969696"/>
            </a:contourClr>
          </a:sp3d>
        </p:spPr>
      </p:pic>
      <p:sp>
        <p:nvSpPr>
          <p:cNvPr id="7" name="Title 1"/>
          <p:cNvSpPr>
            <a:spLocks noGrp="1"/>
          </p:cNvSpPr>
          <p:nvPr/>
        </p:nvSpPr>
        <p:spPr bwMode="auto">
          <a:xfrm>
            <a:off x="472650" y="0"/>
            <a:ext cx="10384144" cy="692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3600" kern="1200">
                <a:solidFill>
                  <a:srgbClr val="E60000"/>
                </a:solidFill>
                <a:latin typeface="+mj-lt"/>
                <a:ea typeface="+mj-ea"/>
                <a:cs typeface="+mj-cs"/>
              </a:defRPr>
            </a:lvl1pPr>
            <a:lvl2pPr algn="l" rtl="0" eaLnBrk="1" fontAlgn="base" hangingPunct="1">
              <a:spcBef>
                <a:spcPct val="0"/>
              </a:spcBef>
              <a:spcAft>
                <a:spcPct val="0"/>
              </a:spcAft>
              <a:defRPr sz="4000">
                <a:solidFill>
                  <a:srgbClr val="E60000"/>
                </a:solidFill>
                <a:latin typeface="Calibri" pitchFamily="34" charset="0"/>
              </a:defRPr>
            </a:lvl2pPr>
            <a:lvl3pPr algn="l" rtl="0" eaLnBrk="1" fontAlgn="base" hangingPunct="1">
              <a:spcBef>
                <a:spcPct val="0"/>
              </a:spcBef>
              <a:spcAft>
                <a:spcPct val="0"/>
              </a:spcAft>
              <a:defRPr sz="4000">
                <a:solidFill>
                  <a:srgbClr val="E60000"/>
                </a:solidFill>
                <a:latin typeface="Calibri" pitchFamily="34" charset="0"/>
              </a:defRPr>
            </a:lvl3pPr>
            <a:lvl4pPr algn="l" rtl="0" eaLnBrk="1" fontAlgn="base" hangingPunct="1">
              <a:spcBef>
                <a:spcPct val="0"/>
              </a:spcBef>
              <a:spcAft>
                <a:spcPct val="0"/>
              </a:spcAft>
              <a:defRPr sz="4000">
                <a:solidFill>
                  <a:srgbClr val="E60000"/>
                </a:solidFill>
                <a:latin typeface="Calibri" pitchFamily="34" charset="0"/>
              </a:defRPr>
            </a:lvl4pPr>
            <a:lvl5pPr algn="l" rtl="0" eaLnBrk="1" fontAlgn="base" hangingPunct="1">
              <a:spcBef>
                <a:spcPct val="0"/>
              </a:spcBef>
              <a:spcAft>
                <a:spcPct val="0"/>
              </a:spcAft>
              <a:defRPr sz="4000">
                <a:solidFill>
                  <a:srgbClr val="E60000"/>
                </a:solidFill>
                <a:latin typeface="Calibri" pitchFamily="34" charset="0"/>
              </a:defRPr>
            </a:lvl5pPr>
            <a:lvl6pPr marL="457200" algn="l" rtl="0" eaLnBrk="1" fontAlgn="base" hangingPunct="1">
              <a:spcBef>
                <a:spcPct val="0"/>
              </a:spcBef>
              <a:spcAft>
                <a:spcPct val="0"/>
              </a:spcAft>
              <a:defRPr sz="4000">
                <a:solidFill>
                  <a:srgbClr val="E60000"/>
                </a:solidFill>
                <a:latin typeface="Calibri" pitchFamily="34" charset="0"/>
              </a:defRPr>
            </a:lvl6pPr>
            <a:lvl7pPr marL="914400" algn="l" rtl="0" eaLnBrk="1" fontAlgn="base" hangingPunct="1">
              <a:spcBef>
                <a:spcPct val="0"/>
              </a:spcBef>
              <a:spcAft>
                <a:spcPct val="0"/>
              </a:spcAft>
              <a:defRPr sz="4000">
                <a:solidFill>
                  <a:srgbClr val="E60000"/>
                </a:solidFill>
                <a:latin typeface="Calibri" pitchFamily="34" charset="0"/>
              </a:defRPr>
            </a:lvl7pPr>
            <a:lvl8pPr marL="1371600" algn="l" rtl="0" eaLnBrk="1" fontAlgn="base" hangingPunct="1">
              <a:spcBef>
                <a:spcPct val="0"/>
              </a:spcBef>
              <a:spcAft>
                <a:spcPct val="0"/>
              </a:spcAft>
              <a:defRPr sz="4000">
                <a:solidFill>
                  <a:srgbClr val="E60000"/>
                </a:solidFill>
                <a:latin typeface="Calibri" pitchFamily="34" charset="0"/>
              </a:defRPr>
            </a:lvl8pPr>
            <a:lvl9pPr marL="1828800" algn="l" rtl="0" eaLnBrk="1" fontAlgn="base" hangingPunct="1">
              <a:spcBef>
                <a:spcPct val="0"/>
              </a:spcBef>
              <a:spcAft>
                <a:spcPct val="0"/>
              </a:spcAft>
              <a:defRPr sz="4000">
                <a:solidFill>
                  <a:srgbClr val="E60000"/>
                </a:solidFill>
                <a:latin typeface="Calibri" pitchFamily="34" charset="0"/>
              </a:defRPr>
            </a:lvl9pPr>
          </a:lstStyle>
          <a:p>
            <a:pPr defTabSz="914400"/>
            <a:r>
              <a:rPr lang="en-US" b="1" u="sng" spc="-150" dirty="0" smtClean="0">
                <a:solidFill>
                  <a:schemeClr val="tx1"/>
                </a:solidFill>
                <a:ea typeface="CMU Bright" panose="02000603000000000000" pitchFamily="2" charset="0"/>
                <a:cs typeface="CMU Bright" panose="02000603000000000000" pitchFamily="2" charset="0"/>
              </a:rPr>
              <a:t>App: </a:t>
            </a:r>
            <a:r>
              <a:rPr lang="en-US" u="sng" spc="-150" dirty="0" smtClean="0">
                <a:solidFill>
                  <a:schemeClr val="tx1"/>
                </a:solidFill>
                <a:ea typeface="CMU Bright" panose="02000603000000000000" pitchFamily="2" charset="0"/>
                <a:cs typeface="CMU Bright" panose="02000603000000000000" pitchFamily="2" charset="0"/>
              </a:rPr>
              <a:t>designing a SFCL (Is the tape safe or burnt?)</a:t>
            </a:r>
            <a:endParaRPr lang="en-US" u="sng" spc="-150" dirty="0">
              <a:solidFill>
                <a:srgbClr val="C00000"/>
              </a:solidFill>
              <a:ea typeface="CMU Bright" panose="02000603000000000000" pitchFamily="2" charset="0"/>
              <a:cs typeface="CMU Bright" panose="02000603000000000000" pitchFamily="2" charset="0"/>
            </a:endParaRPr>
          </a:p>
        </p:txBody>
      </p:sp>
      <p:sp>
        <p:nvSpPr>
          <p:cNvPr id="2" name="Rectangle 1"/>
          <p:cNvSpPr/>
          <p:nvPr/>
        </p:nvSpPr>
        <p:spPr>
          <a:xfrm>
            <a:off x="438940" y="941832"/>
            <a:ext cx="2971772" cy="832104"/>
          </a:xfrm>
          <a:prstGeom prst="rect">
            <a:avLst/>
          </a:prstGeom>
          <a:noFill/>
          <a:ln w="2857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72650" y="2173224"/>
            <a:ext cx="2864910" cy="2810256"/>
          </a:xfrm>
          <a:prstGeom prst="rect">
            <a:avLst/>
          </a:prstGeom>
          <a:noFill/>
          <a:ln w="2857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38940" y="5063407"/>
            <a:ext cx="2898620" cy="1373969"/>
          </a:xfrm>
          <a:prstGeom prst="rect">
            <a:avLst/>
          </a:prstGeom>
          <a:noFill/>
          <a:ln w="2857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572284" y="2173224"/>
            <a:ext cx="8278340" cy="3240024"/>
          </a:xfrm>
          <a:prstGeom prst="rect">
            <a:avLst/>
          </a:prstGeom>
          <a:noFill/>
          <a:ln w="2857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5356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150125" y="81887"/>
            <a:ext cx="10986447" cy="646331"/>
          </a:xfrm>
          <a:prstGeom prst="rect">
            <a:avLst/>
          </a:prstGeom>
        </p:spPr>
        <p:txBody>
          <a:bodyPr wrap="square">
            <a:spAutoFit/>
          </a:bodyPr>
          <a:lstStyle/>
          <a:p>
            <a:pPr fontAlgn="base"/>
            <a:r>
              <a:rPr lang="en-US" sz="3600" b="1" dirty="0" smtClean="0">
                <a:latin typeface="+mj-lt"/>
              </a:rPr>
              <a:t>Test results</a:t>
            </a:r>
            <a:r>
              <a:rPr lang="en-US" sz="3600" dirty="0" smtClean="0">
                <a:latin typeface="+mj-lt"/>
              </a:rPr>
              <a:t>: Initial configuration of the App</a:t>
            </a:r>
          </a:p>
        </p:txBody>
      </p:sp>
      <p:sp>
        <p:nvSpPr>
          <p:cNvPr id="9" name="TextBox 8"/>
          <p:cNvSpPr txBox="1"/>
          <p:nvPr/>
        </p:nvSpPr>
        <p:spPr>
          <a:xfrm>
            <a:off x="7400680" y="3179271"/>
            <a:ext cx="45719" cy="460660"/>
          </a:xfrm>
          <a:prstGeom prst="rect">
            <a:avLst/>
          </a:prstGeom>
          <a:noFill/>
        </p:spPr>
        <p:txBody>
          <a:bodyPr wrap="square" lIns="0" tIns="0" rIns="0" bIns="0" rtlCol="0">
            <a:spAutoFit/>
          </a:bodyPr>
          <a:lstStyle/>
          <a:p>
            <a:endParaRPr lang="en-US" sz="2800" dirty="0"/>
          </a:p>
        </p:txBody>
      </p:sp>
      <mc:AlternateContent xmlns:mc="http://schemas.openxmlformats.org/markup-compatibility/2006" xmlns:a14="http://schemas.microsoft.com/office/drawing/2010/main">
        <mc:Choice Requires="a14">
          <p:sp>
            <p:nvSpPr>
              <p:cNvPr id="10" name="Rectangle 9"/>
              <p:cNvSpPr/>
              <p:nvPr/>
            </p:nvSpPr>
            <p:spPr>
              <a:xfrm>
                <a:off x="3501957" y="1491984"/>
                <a:ext cx="3825440" cy="56387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m:rPr>
                              <m:brk m:alnAt="7"/>
                            </m:rPr>
                            <a:rPr lang="en-US" sz="2800" i="1">
                              <a:latin typeface="Cambria Math" panose="02040503050406030204" pitchFamily="18" charset="0"/>
                            </a:rPr>
                            <m:t>𝑉</m:t>
                          </m:r>
                        </m:e>
                        <m:sub>
                          <m:r>
                            <m:rPr>
                              <m:sty m:val="p"/>
                            </m:rPr>
                            <a:rPr lang="en-US" sz="2800">
                              <a:latin typeface="Cambria Math" panose="02040503050406030204" pitchFamily="18" charset="0"/>
                            </a:rPr>
                            <m:t>grid</m:t>
                          </m:r>
                        </m:sub>
                      </m:sSub>
                      <m:r>
                        <m:rPr>
                          <m:aln/>
                        </m:rPr>
                        <a:rPr lang="en-US" sz="2800" b="0" i="1" smtClean="0">
                          <a:latin typeface="Cambria Math" panose="02040503050406030204" pitchFamily="18" charset="0"/>
                        </a:rPr>
                        <m:t>=</m:t>
                      </m:r>
                      <m:r>
                        <m:rPr>
                          <m:brk m:alnAt="7"/>
                        </m:rPr>
                        <a:rPr lang="en-US" sz="2800" i="1">
                          <a:latin typeface="Cambria Math" panose="02040503050406030204" pitchFamily="18" charset="0"/>
                        </a:rPr>
                        <m:t>1</m:t>
                      </m:r>
                      <m:r>
                        <a:rPr lang="en-US" sz="2800" i="1">
                          <a:latin typeface="Cambria Math" panose="02040503050406030204" pitchFamily="18" charset="0"/>
                        </a:rPr>
                        <m:t>2 </m:t>
                      </m:r>
                      <m:r>
                        <m:rPr>
                          <m:sty m:val="p"/>
                          <m:brk m:alnAt="7"/>
                        </m:rPr>
                        <a:rPr lang="en-US" sz="2800">
                          <a:latin typeface="Cambria Math" panose="02040503050406030204" pitchFamily="18" charset="0"/>
                        </a:rPr>
                        <m:t>k</m:t>
                      </m:r>
                      <m:r>
                        <m:rPr>
                          <m:sty m:val="p"/>
                        </m:rPr>
                        <a:rPr lang="en-US" sz="2800">
                          <a:latin typeface="Cambria Math" panose="02040503050406030204" pitchFamily="18" charset="0"/>
                        </a:rPr>
                        <m:t>V</m:t>
                      </m:r>
                    </m:oMath>
                  </m:oMathPara>
                </a14:m>
                <a:endParaRPr lang="en-US" sz="2800" dirty="0"/>
              </a:p>
            </p:txBody>
          </p:sp>
        </mc:Choice>
        <mc:Fallback xmlns="">
          <p:sp>
            <p:nvSpPr>
              <p:cNvPr id="10" name="Rectangle 9"/>
              <p:cNvSpPr>
                <a:spLocks noRot="1" noChangeAspect="1" noMove="1" noResize="1" noEditPoints="1" noAdjustHandles="1" noChangeArrowheads="1" noChangeShapeType="1" noTextEdit="1"/>
              </p:cNvSpPr>
              <p:nvPr/>
            </p:nvSpPr>
            <p:spPr>
              <a:xfrm>
                <a:off x="3501957" y="1491984"/>
                <a:ext cx="3825440" cy="56387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3654895" y="1949487"/>
                <a:ext cx="3560805"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𝐼</m:t>
                          </m:r>
                        </m:e>
                        <m:sub>
                          <m:r>
                            <m:rPr>
                              <m:sty m:val="p"/>
                            </m:rPr>
                            <a:rPr lang="en-US" sz="2800">
                              <a:latin typeface="Cambria Math" panose="02040503050406030204" pitchFamily="18" charset="0"/>
                            </a:rPr>
                            <m:t>nom</m:t>
                          </m:r>
                        </m:sub>
                      </m:sSub>
                      <m:r>
                        <m:rPr>
                          <m:aln/>
                        </m:rPr>
                        <a:rPr lang="en-US" sz="2800" b="0" i="1" smtClean="0">
                          <a:latin typeface="Cambria Math" panose="02040503050406030204" pitchFamily="18" charset="0"/>
                        </a:rPr>
                        <m:t>=</m:t>
                      </m:r>
                      <m:r>
                        <a:rPr lang="en-US" sz="2800" i="1">
                          <a:latin typeface="Cambria Math" panose="02040503050406030204" pitchFamily="18" charset="0"/>
                        </a:rPr>
                        <m:t>500 </m:t>
                      </m:r>
                      <m:r>
                        <m:rPr>
                          <m:sty m:val="p"/>
                        </m:rPr>
                        <a:rPr lang="en-US" sz="2800">
                          <a:latin typeface="Cambria Math" panose="02040503050406030204" pitchFamily="18" charset="0"/>
                        </a:rPr>
                        <m:t>A</m:t>
                      </m:r>
                    </m:oMath>
                  </m:oMathPara>
                </a14:m>
                <a:endParaRPr lang="en-US" sz="2800" dirty="0"/>
              </a:p>
            </p:txBody>
          </p:sp>
        </mc:Choice>
        <mc:Fallback xmlns="">
          <p:sp>
            <p:nvSpPr>
              <p:cNvPr id="11" name="Rectangle 10"/>
              <p:cNvSpPr>
                <a:spLocks noRot="1" noChangeAspect="1" noMove="1" noResize="1" noEditPoints="1" noAdjustHandles="1" noChangeArrowheads="1" noChangeShapeType="1" noTextEdit="1"/>
              </p:cNvSpPr>
              <p:nvPr/>
            </p:nvSpPr>
            <p:spPr>
              <a:xfrm>
                <a:off x="3654895" y="1949487"/>
                <a:ext cx="3560805"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3938277" y="2406990"/>
                <a:ext cx="2222181"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sz="2800" smtClean="0">
                          <a:latin typeface="Cambria Math" panose="02040503050406030204" pitchFamily="18" charset="0"/>
                        </a:rPr>
                        <m:t>Ratio</m:t>
                      </m:r>
                      <m:r>
                        <m:rPr>
                          <m:aln/>
                        </m:rPr>
                        <a:rPr lang="en-US" sz="2800">
                          <a:latin typeface="Cambria Math" panose="02040503050406030204" pitchFamily="18" charset="0"/>
                        </a:rPr>
                        <m:t>=</m:t>
                      </m:r>
                      <m:r>
                        <a:rPr lang="en-US" sz="2800" b="0" i="0" smtClean="0">
                          <a:latin typeface="Cambria Math" panose="02040503050406030204" pitchFamily="18" charset="0"/>
                        </a:rPr>
                        <m:t>4</m:t>
                      </m:r>
                    </m:oMath>
                  </m:oMathPara>
                </a14:m>
                <a:endParaRPr lang="en-US" sz="2800" dirty="0"/>
              </a:p>
            </p:txBody>
          </p:sp>
        </mc:Choice>
        <mc:Fallback xmlns="">
          <p:sp>
            <p:nvSpPr>
              <p:cNvPr id="12" name="Rectangle 11"/>
              <p:cNvSpPr>
                <a:spLocks noRot="1" noChangeAspect="1" noMove="1" noResize="1" noEditPoints="1" noAdjustHandles="1" noChangeArrowheads="1" noChangeShapeType="1" noTextEdit="1"/>
              </p:cNvSpPr>
              <p:nvPr/>
            </p:nvSpPr>
            <p:spPr>
              <a:xfrm>
                <a:off x="3938277" y="2406990"/>
                <a:ext cx="2222181"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4416596" y="2875581"/>
                <a:ext cx="187959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𝑛</m:t>
                          </m:r>
                        </m:e>
                        <m:sub>
                          <m:r>
                            <a:rPr lang="en-US" sz="2800">
                              <a:latin typeface="Cambria Math" panose="02040503050406030204" pitchFamily="18" charset="0"/>
                            </a:rPr>
                            <m:t>0</m:t>
                          </m:r>
                        </m:sub>
                      </m:sSub>
                      <m:r>
                        <a:rPr lang="en-US" sz="2800" b="0" i="1" smtClean="0">
                          <a:latin typeface="Cambria Math" panose="02040503050406030204" pitchFamily="18" charset="0"/>
                        </a:rPr>
                        <m:t>=</m:t>
                      </m:r>
                      <m:r>
                        <a:rPr lang="en-US" sz="2800" i="1">
                          <a:latin typeface="Cambria Math" panose="02040503050406030204" pitchFamily="18" charset="0"/>
                        </a:rPr>
                        <m:t>30</m:t>
                      </m:r>
                    </m:oMath>
                  </m:oMathPara>
                </a14:m>
                <a:endParaRPr lang="en-US" sz="2800" dirty="0"/>
              </a:p>
            </p:txBody>
          </p:sp>
        </mc:Choice>
        <mc:Fallback xmlns="">
          <p:sp>
            <p:nvSpPr>
              <p:cNvPr id="13" name="Rectangle 12"/>
              <p:cNvSpPr>
                <a:spLocks noRot="1" noChangeAspect="1" noMove="1" noResize="1" noEditPoints="1" noAdjustHandles="1" noChangeArrowheads="1" noChangeShapeType="1" noTextEdit="1"/>
              </p:cNvSpPr>
              <p:nvPr/>
            </p:nvSpPr>
            <p:spPr>
              <a:xfrm>
                <a:off x="4416596" y="2875581"/>
                <a:ext cx="1879597" cy="52322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3701319" y="3333084"/>
                <a:ext cx="3147117"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h</m:t>
                          </m:r>
                        </m:e>
                        <m:sub>
                          <m:r>
                            <m:rPr>
                              <m:sty m:val="p"/>
                            </m:rPr>
                            <a:rPr lang="en-US" sz="2800">
                              <a:latin typeface="Cambria Math" panose="02040503050406030204" pitchFamily="18" charset="0"/>
                            </a:rPr>
                            <m:t>silver</m:t>
                          </m:r>
                        </m:sub>
                      </m:sSub>
                      <m:r>
                        <a:rPr lang="en-US" sz="2800" b="0" i="1" smtClean="0">
                          <a:latin typeface="Cambria Math" panose="02040503050406030204" pitchFamily="18" charset="0"/>
                        </a:rPr>
                        <m:t>=</m:t>
                      </m:r>
                      <m:r>
                        <a:rPr lang="en-US" sz="2800" i="1">
                          <a:latin typeface="Cambria Math" panose="02040503050406030204" pitchFamily="18" charset="0"/>
                        </a:rPr>
                        <m:t>2 </m:t>
                      </m:r>
                      <m:r>
                        <a:rPr lang="en-CH" sz="2800" i="1">
                          <a:latin typeface="Cambria Math" panose="02040503050406030204" pitchFamily="18" charset="0"/>
                          <a:ea typeface="Cambria Math" panose="02040503050406030204" pitchFamily="18" charset="0"/>
                        </a:rPr>
                        <m:t>𝜇</m:t>
                      </m:r>
                      <m:r>
                        <a:rPr lang="en-US" sz="2800" i="1">
                          <a:latin typeface="Cambria Math" panose="02040503050406030204" pitchFamily="18" charset="0"/>
                          <a:ea typeface="Cambria Math" panose="02040503050406030204" pitchFamily="18" charset="0"/>
                        </a:rPr>
                        <m:t>𝑚</m:t>
                      </m:r>
                    </m:oMath>
                  </m:oMathPara>
                </a14:m>
                <a:endParaRPr lang="en-US" sz="2800" dirty="0"/>
              </a:p>
            </p:txBody>
          </p:sp>
        </mc:Choice>
        <mc:Fallback xmlns="">
          <p:sp>
            <p:nvSpPr>
              <p:cNvPr id="14" name="Rectangle 13"/>
              <p:cNvSpPr>
                <a:spLocks noRot="1" noChangeAspect="1" noMove="1" noResize="1" noEditPoints="1" noAdjustHandles="1" noChangeArrowheads="1" noChangeShapeType="1" noTextEdit="1"/>
              </p:cNvSpPr>
              <p:nvPr/>
            </p:nvSpPr>
            <p:spPr>
              <a:xfrm>
                <a:off x="3701319" y="3333084"/>
                <a:ext cx="3147117" cy="52322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3275890" y="3856304"/>
                <a:ext cx="4507346"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h</m:t>
                          </m:r>
                        </m:e>
                        <m:sub>
                          <m:r>
                            <m:rPr>
                              <m:sty m:val="p"/>
                            </m:rPr>
                            <a:rPr lang="en-US" sz="2800">
                              <a:latin typeface="Cambria Math" panose="02040503050406030204" pitchFamily="18" charset="0"/>
                            </a:rPr>
                            <m:t>Hast</m:t>
                          </m:r>
                        </m:sub>
                      </m:sSub>
                      <m:r>
                        <a:rPr lang="en-US" sz="2800" b="0" i="1" smtClean="0">
                          <a:latin typeface="Cambria Math" panose="02040503050406030204" pitchFamily="18" charset="0"/>
                        </a:rPr>
                        <m:t>=5</m:t>
                      </m:r>
                      <m:r>
                        <a:rPr lang="en-US" sz="2800" i="1">
                          <a:latin typeface="Cambria Math" panose="02040503050406030204" pitchFamily="18" charset="0"/>
                        </a:rPr>
                        <m:t>0 </m:t>
                      </m:r>
                      <m:r>
                        <a:rPr lang="en-CH" sz="2800" i="1">
                          <a:latin typeface="Cambria Math" panose="02040503050406030204" pitchFamily="18" charset="0"/>
                          <a:ea typeface="Cambria Math" panose="02040503050406030204" pitchFamily="18" charset="0"/>
                        </a:rPr>
                        <m:t>𝜇</m:t>
                      </m:r>
                      <m:r>
                        <a:rPr lang="en-US" sz="2800" i="1">
                          <a:latin typeface="Cambria Math" panose="02040503050406030204" pitchFamily="18" charset="0"/>
                          <a:ea typeface="Cambria Math" panose="02040503050406030204" pitchFamily="18" charset="0"/>
                        </a:rPr>
                        <m:t>𝑚</m:t>
                      </m:r>
                    </m:oMath>
                  </m:oMathPara>
                </a14:m>
                <a:endParaRPr lang="en-US" sz="2800" dirty="0"/>
              </a:p>
            </p:txBody>
          </p:sp>
        </mc:Choice>
        <mc:Fallback xmlns="">
          <p:sp>
            <p:nvSpPr>
              <p:cNvPr id="15" name="Rectangle 14"/>
              <p:cNvSpPr>
                <a:spLocks noRot="1" noChangeAspect="1" noMove="1" noResize="1" noEditPoints="1" noAdjustHandles="1" noChangeArrowheads="1" noChangeShapeType="1" noTextEdit="1"/>
              </p:cNvSpPr>
              <p:nvPr/>
            </p:nvSpPr>
            <p:spPr>
              <a:xfrm>
                <a:off x="3275890" y="3856304"/>
                <a:ext cx="4507346" cy="523220"/>
              </a:xfrm>
              <a:prstGeom prst="rect">
                <a:avLst/>
              </a:prstGeom>
              <a:blipFill>
                <a:blip r:embed="rId8"/>
                <a:stretch>
                  <a:fillRect/>
                </a:stretch>
              </a:blipFill>
            </p:spPr>
            <p:txBody>
              <a:bodyPr/>
              <a:lstStyle/>
              <a:p>
                <a:r>
                  <a:rPr lang="en-US">
                    <a:noFill/>
                  </a:rPr>
                  <a:t> </a:t>
                </a:r>
              </a:p>
            </p:txBody>
          </p:sp>
        </mc:Fallback>
      </mc:AlternateContent>
      <p:cxnSp>
        <p:nvCxnSpPr>
          <p:cNvPr id="17" name="Straight Arrow Connector 16"/>
          <p:cNvCxnSpPr/>
          <p:nvPr/>
        </p:nvCxnSpPr>
        <p:spPr>
          <a:xfrm>
            <a:off x="6990512" y="2211097"/>
            <a:ext cx="338336" cy="66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Rectangle 18"/>
              <p:cNvSpPr/>
              <p:nvPr/>
            </p:nvSpPr>
            <p:spPr>
              <a:xfrm>
                <a:off x="7021994" y="1962401"/>
                <a:ext cx="3560805"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𝐼</m:t>
                          </m:r>
                        </m:e>
                        <m:sub>
                          <m:r>
                            <m:rPr>
                              <m:sty m:val="p"/>
                            </m:rPr>
                            <a:rPr lang="en-US" sz="2800" b="0" i="0" smtClean="0">
                              <a:latin typeface="Cambria Math" panose="02040503050406030204" pitchFamily="18" charset="0"/>
                            </a:rPr>
                            <m:t>c</m:t>
                          </m:r>
                        </m:sub>
                      </m:sSub>
                      <m:r>
                        <m:rPr>
                          <m:aln/>
                        </m:rPr>
                        <a:rPr lang="en-US" sz="2800" b="0" i="1" smtClean="0">
                          <a:latin typeface="Cambria Math" panose="02040503050406030204" pitchFamily="18" charset="0"/>
                        </a:rPr>
                        <m:t>=</m:t>
                      </m:r>
                      <m:r>
                        <a:rPr lang="en-US" sz="2800" b="0" i="1" smtClean="0">
                          <a:latin typeface="Cambria Math" panose="02040503050406030204" pitchFamily="18" charset="0"/>
                        </a:rPr>
                        <m:t>6</m:t>
                      </m:r>
                      <m:r>
                        <a:rPr lang="en-US" sz="2800" i="1">
                          <a:latin typeface="Cambria Math" panose="02040503050406030204" pitchFamily="18" charset="0"/>
                        </a:rPr>
                        <m:t>00 </m:t>
                      </m:r>
                      <m:r>
                        <m:rPr>
                          <m:sty m:val="p"/>
                        </m:rPr>
                        <a:rPr lang="en-US" sz="2800">
                          <a:latin typeface="Cambria Math" panose="02040503050406030204" pitchFamily="18" charset="0"/>
                        </a:rPr>
                        <m:t>A</m:t>
                      </m:r>
                    </m:oMath>
                  </m:oMathPara>
                </a14:m>
                <a:endParaRPr lang="en-US" sz="2800" dirty="0"/>
              </a:p>
            </p:txBody>
          </p:sp>
        </mc:Choice>
        <mc:Fallback xmlns="">
          <p:sp>
            <p:nvSpPr>
              <p:cNvPr id="19" name="Rectangle 18"/>
              <p:cNvSpPr>
                <a:spLocks noRot="1" noChangeAspect="1" noMove="1" noResize="1" noEditPoints="1" noAdjustHandles="1" noChangeArrowheads="1" noChangeShapeType="1" noTextEdit="1"/>
              </p:cNvSpPr>
              <p:nvPr/>
            </p:nvSpPr>
            <p:spPr>
              <a:xfrm>
                <a:off x="7021994" y="1962401"/>
                <a:ext cx="3560805" cy="523220"/>
              </a:xfrm>
              <a:prstGeom prst="rect">
                <a:avLst/>
              </a:prstGeom>
              <a:blipFill>
                <a:blip r:embed="rId9"/>
                <a:stretch>
                  <a:fillRect/>
                </a:stretch>
              </a:blipFill>
            </p:spPr>
            <p:txBody>
              <a:bodyPr/>
              <a:lstStyle/>
              <a:p>
                <a:r>
                  <a:rPr lang="en-US">
                    <a:noFill/>
                  </a:rPr>
                  <a:t> </a:t>
                </a:r>
              </a:p>
            </p:txBody>
          </p:sp>
        </mc:Fallback>
      </mc:AlternateContent>
      <p:cxnSp>
        <p:nvCxnSpPr>
          <p:cNvPr id="20" name="Straight Arrow Connector 19"/>
          <p:cNvCxnSpPr/>
          <p:nvPr/>
        </p:nvCxnSpPr>
        <p:spPr>
          <a:xfrm>
            <a:off x="6990512" y="1733114"/>
            <a:ext cx="338336" cy="66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Rectangle 20"/>
              <p:cNvSpPr/>
              <p:nvPr/>
            </p:nvSpPr>
            <p:spPr>
              <a:xfrm>
                <a:off x="6959927" y="1405787"/>
                <a:ext cx="3560805" cy="5615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b="0" i="1" smtClean="0">
                              <a:latin typeface="Cambria Math" panose="02040503050406030204" pitchFamily="18" charset="0"/>
                            </a:rPr>
                            <m:t>𝐸</m:t>
                          </m:r>
                        </m:e>
                        <m:sub>
                          <m:r>
                            <m:rPr>
                              <m:sty m:val="p"/>
                            </m:rPr>
                            <a:rPr lang="en-US" sz="2800" b="0" i="0" smtClean="0">
                              <a:latin typeface="Cambria Math" panose="02040503050406030204" pitchFamily="18" charset="0"/>
                            </a:rPr>
                            <m:t>app</m:t>
                          </m:r>
                        </m:sub>
                      </m:sSub>
                      <m:r>
                        <m:rPr>
                          <m:aln/>
                        </m:rPr>
                        <a:rPr lang="en-US" sz="2800" b="0" i="1" smtClean="0">
                          <a:latin typeface="Cambria Math" panose="02040503050406030204" pitchFamily="18" charset="0"/>
                        </a:rPr>
                        <m:t>=</m:t>
                      </m:r>
                      <m:r>
                        <a:rPr lang="en-US" sz="2800" b="0" i="1" smtClean="0">
                          <a:latin typeface="Cambria Math" panose="02040503050406030204" pitchFamily="18" charset="0"/>
                        </a:rPr>
                        <m:t>60</m:t>
                      </m:r>
                      <m:r>
                        <a:rPr lang="en-US" sz="2800" i="1">
                          <a:latin typeface="Cambria Math" panose="02040503050406030204" pitchFamily="18" charset="0"/>
                        </a:rPr>
                        <m:t> </m:t>
                      </m:r>
                      <m:r>
                        <m:rPr>
                          <m:sty m:val="p"/>
                        </m:rPr>
                        <a:rPr lang="en-US" sz="2800" b="0" i="0" smtClean="0">
                          <a:latin typeface="Cambria Math" panose="02040503050406030204" pitchFamily="18" charset="0"/>
                        </a:rPr>
                        <m:t>V</m:t>
                      </m:r>
                      <m:r>
                        <a:rPr lang="en-US" sz="2800" b="0" i="0" smtClean="0">
                          <a:latin typeface="Cambria Math" panose="02040503050406030204" pitchFamily="18" charset="0"/>
                        </a:rPr>
                        <m:t>/</m:t>
                      </m:r>
                      <m:r>
                        <m:rPr>
                          <m:sty m:val="p"/>
                        </m:rPr>
                        <a:rPr lang="en-US" sz="2800" b="0" i="0" smtClean="0">
                          <a:latin typeface="Cambria Math" panose="02040503050406030204" pitchFamily="18" charset="0"/>
                        </a:rPr>
                        <m:t>m</m:t>
                      </m:r>
                    </m:oMath>
                  </m:oMathPara>
                </a14:m>
                <a:endParaRPr lang="en-US" sz="2800" dirty="0"/>
              </a:p>
            </p:txBody>
          </p:sp>
        </mc:Choice>
        <mc:Fallback xmlns="">
          <p:sp>
            <p:nvSpPr>
              <p:cNvPr id="21" name="Rectangle 20"/>
              <p:cNvSpPr>
                <a:spLocks noRot="1" noChangeAspect="1" noMove="1" noResize="1" noEditPoints="1" noAdjustHandles="1" noChangeArrowheads="1" noChangeShapeType="1" noTextEdit="1"/>
              </p:cNvSpPr>
              <p:nvPr/>
            </p:nvSpPr>
            <p:spPr>
              <a:xfrm>
                <a:off x="6959927" y="1405787"/>
                <a:ext cx="3560805" cy="561564"/>
              </a:xfrm>
              <a:prstGeom prst="rect">
                <a:avLst/>
              </a:prstGeom>
              <a:blipFill>
                <a:blip r:embed="rId10"/>
                <a:stretch>
                  <a:fillRect/>
                </a:stretch>
              </a:blipFill>
            </p:spPr>
            <p:txBody>
              <a:bodyPr/>
              <a:lstStyle/>
              <a:p>
                <a:r>
                  <a:rPr lang="en-US">
                    <a:noFill/>
                  </a:rPr>
                  <a:t> </a:t>
                </a:r>
              </a:p>
            </p:txBody>
          </p:sp>
        </mc:Fallback>
      </mc:AlternateContent>
      <p:cxnSp>
        <p:nvCxnSpPr>
          <p:cNvPr id="22" name="Straight Arrow Connector 21"/>
          <p:cNvCxnSpPr/>
          <p:nvPr/>
        </p:nvCxnSpPr>
        <p:spPr>
          <a:xfrm>
            <a:off x="7021994" y="2744075"/>
            <a:ext cx="338336" cy="66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Rectangle 22"/>
              <p:cNvSpPr/>
              <p:nvPr/>
            </p:nvSpPr>
            <p:spPr>
              <a:xfrm>
                <a:off x="7071623" y="2401334"/>
                <a:ext cx="3560805" cy="5615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2800" i="1" smtClean="0">
                              <a:latin typeface="Cambria Math" panose="02040503050406030204" pitchFamily="18" charset="0"/>
                            </a:rPr>
                          </m:ctrlPr>
                        </m:sSubPr>
                        <m:e>
                          <m:r>
                            <a:rPr lang="en-US" sz="2800" i="1">
                              <a:latin typeface="Cambria Math" panose="02040503050406030204" pitchFamily="18" charset="0"/>
                            </a:rPr>
                            <m:t>𝐼</m:t>
                          </m:r>
                        </m:e>
                        <m:sub>
                          <m:r>
                            <m:rPr>
                              <m:sty m:val="p"/>
                            </m:rPr>
                            <a:rPr lang="en-US" sz="2800" b="0" i="0" smtClean="0">
                              <a:latin typeface="Cambria Math" panose="02040503050406030204" pitchFamily="18" charset="0"/>
                            </a:rPr>
                            <m:t>prosp</m:t>
                          </m:r>
                        </m:sub>
                      </m:sSub>
                      <m:r>
                        <m:rPr>
                          <m:aln/>
                        </m:rPr>
                        <a:rPr lang="en-US" sz="2800" b="0" i="1" smtClean="0">
                          <a:latin typeface="Cambria Math" panose="02040503050406030204" pitchFamily="18" charset="0"/>
                        </a:rPr>
                        <m:t>=</m:t>
                      </m:r>
                      <m:r>
                        <a:rPr lang="en-US" sz="2800" b="0" i="1" smtClean="0">
                          <a:latin typeface="Cambria Math" panose="02040503050406030204" pitchFamily="18" charset="0"/>
                        </a:rPr>
                        <m:t>2000 </m:t>
                      </m:r>
                      <m:r>
                        <m:rPr>
                          <m:sty m:val="p"/>
                        </m:rPr>
                        <a:rPr lang="en-US" sz="2800" b="0" i="0" smtClean="0">
                          <a:latin typeface="Cambria Math" panose="02040503050406030204" pitchFamily="18" charset="0"/>
                        </a:rPr>
                        <m:t>A</m:t>
                      </m:r>
                    </m:oMath>
                  </m:oMathPara>
                </a14:m>
                <a:endParaRPr lang="en-US" sz="2800" dirty="0"/>
              </a:p>
            </p:txBody>
          </p:sp>
        </mc:Choice>
        <mc:Fallback xmlns="">
          <p:sp>
            <p:nvSpPr>
              <p:cNvPr id="23" name="Rectangle 22"/>
              <p:cNvSpPr>
                <a:spLocks noRot="1" noChangeAspect="1" noMove="1" noResize="1" noEditPoints="1" noAdjustHandles="1" noChangeArrowheads="1" noChangeShapeType="1" noTextEdit="1"/>
              </p:cNvSpPr>
              <p:nvPr/>
            </p:nvSpPr>
            <p:spPr>
              <a:xfrm>
                <a:off x="7071623" y="2401334"/>
                <a:ext cx="3560805" cy="561564"/>
              </a:xfrm>
              <a:prstGeom prst="rect">
                <a:avLst/>
              </a:prstGeom>
              <a:blipFill>
                <a:blip r:embed="rId11"/>
                <a:stretch>
                  <a:fillRect/>
                </a:stretch>
              </a:blipFill>
            </p:spPr>
            <p:txBody>
              <a:bodyPr/>
              <a:lstStyle/>
              <a:p>
                <a:r>
                  <a:rPr lang="en-US">
                    <a:noFill/>
                  </a:rPr>
                  <a:t> </a:t>
                </a:r>
              </a:p>
            </p:txBody>
          </p:sp>
        </mc:Fallback>
      </mc:AlternateContent>
      <p:sp>
        <p:nvSpPr>
          <p:cNvPr id="18" name="Rectangle 17"/>
          <p:cNvSpPr/>
          <p:nvPr/>
        </p:nvSpPr>
        <p:spPr>
          <a:xfrm>
            <a:off x="4543179" y="2911583"/>
            <a:ext cx="1666908" cy="454530"/>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578514" y="2441335"/>
            <a:ext cx="2546469" cy="521563"/>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7</a:t>
            </a:fld>
            <a:endParaRPr lang="it-IT" dirty="0"/>
          </a:p>
        </p:txBody>
      </p:sp>
    </p:spTree>
    <p:extLst>
      <p:ext uri="{BB962C8B-B14F-4D97-AF65-F5344CB8AC3E}">
        <p14:creationId xmlns:p14="http://schemas.microsoft.com/office/powerpoint/2010/main" val="1340559959"/>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150125" y="81887"/>
            <a:ext cx="10986447" cy="646331"/>
          </a:xfrm>
          <a:prstGeom prst="rect">
            <a:avLst/>
          </a:prstGeom>
        </p:spPr>
        <p:txBody>
          <a:bodyPr wrap="square">
            <a:spAutoFit/>
          </a:bodyPr>
          <a:lstStyle/>
          <a:p>
            <a:pPr fontAlgn="base"/>
            <a:r>
              <a:rPr lang="en-US" sz="3600" b="1" dirty="0" smtClean="0">
                <a:latin typeface="+mj-lt"/>
              </a:rPr>
              <a:t>Test results</a:t>
            </a:r>
            <a:r>
              <a:rPr lang="en-US" sz="3600" dirty="0" smtClean="0">
                <a:latin typeface="+mj-lt"/>
              </a:rPr>
              <a:t>: Initial configuration of the App</a:t>
            </a:r>
          </a:p>
        </p:txBody>
      </p:sp>
      <p:sp>
        <p:nvSpPr>
          <p:cNvPr id="5" name="Rectangle 4"/>
          <p:cNvSpPr/>
          <p:nvPr/>
        </p:nvSpPr>
        <p:spPr>
          <a:xfrm>
            <a:off x="2815835" y="5791221"/>
            <a:ext cx="6063851" cy="830997"/>
          </a:xfrm>
          <a:prstGeom prst="rect">
            <a:avLst/>
          </a:prstGeom>
        </p:spPr>
        <p:txBody>
          <a:bodyPr wrap="square">
            <a:spAutoFit/>
          </a:bodyPr>
          <a:lstStyle/>
          <a:p>
            <a:r>
              <a:rPr lang="en-US" sz="2400" dirty="0"/>
              <a:t>The limitation kind of works, the limited current is </a:t>
            </a:r>
            <a:r>
              <a:rPr lang="en-US" sz="2400" dirty="0" smtClean="0"/>
              <a:t>smaller than 2000 </a:t>
            </a:r>
            <a:r>
              <a:rPr lang="en-US" sz="2400" dirty="0"/>
              <a:t>A</a:t>
            </a:r>
            <a:r>
              <a:rPr lang="en-CH" sz="2400" dirty="0"/>
              <a:t>…</a:t>
            </a:r>
            <a:endParaRPr lang="en-US" sz="2400" dirty="0"/>
          </a:p>
        </p:txBody>
      </p:sp>
      <p:pic>
        <p:nvPicPr>
          <p:cNvPr id="2" name="Picture 1"/>
          <p:cNvPicPr>
            <a:picLocks noChangeAspect="1"/>
          </p:cNvPicPr>
          <p:nvPr/>
        </p:nvPicPr>
        <p:blipFill>
          <a:blip r:embed="rId3"/>
          <a:stretch>
            <a:fillRect/>
          </a:stretch>
        </p:blipFill>
        <p:spPr>
          <a:xfrm>
            <a:off x="150125" y="930560"/>
            <a:ext cx="6689587" cy="4502410"/>
          </a:xfrm>
          <a:prstGeom prst="rect">
            <a:avLst/>
          </a:prstGeom>
        </p:spPr>
      </p:pic>
      <p:pic>
        <p:nvPicPr>
          <p:cNvPr id="6" name="Picture 5"/>
          <p:cNvPicPr>
            <a:picLocks noChangeAspect="1"/>
          </p:cNvPicPr>
          <p:nvPr/>
        </p:nvPicPr>
        <p:blipFill>
          <a:blip r:embed="rId4"/>
          <a:stretch>
            <a:fillRect/>
          </a:stretch>
        </p:blipFill>
        <p:spPr>
          <a:xfrm>
            <a:off x="7096226" y="728219"/>
            <a:ext cx="5015173" cy="4008374"/>
          </a:xfrm>
          <a:prstGeom prst="rect">
            <a:avLst/>
          </a:prstGeom>
        </p:spPr>
      </p:pic>
      <p:sp>
        <p:nvSpPr>
          <p:cNvPr id="7" name="Slide Number Placeholder 5"/>
          <p:cNvSpPr>
            <a:spLocks noGrp="1"/>
          </p:cNvSpPr>
          <p:nvPr>
            <p:ph type="sldNum" sz="quarter" idx="4"/>
          </p:nvPr>
        </p:nvSpPr>
        <p:spPr>
          <a:xfrm>
            <a:off x="11499931" y="6326173"/>
            <a:ext cx="605271" cy="365125"/>
          </a:xfrm>
          <a:prstGeom prst="rect">
            <a:avLst/>
          </a:prstGeom>
        </p:spPr>
        <p:txBody>
          <a:bodyPr/>
          <a:lstStyle>
            <a:lvl1pPr>
              <a:defRPr sz="2400" b="0">
                <a:solidFill>
                  <a:schemeClr val="tx1"/>
                </a:solidFill>
                <a:latin typeface="+mj-lt"/>
                <a:ea typeface="CMU Bright" panose="02000603000000000000" pitchFamily="2" charset="0"/>
                <a:cs typeface="CMU Bright" panose="02000603000000000000" pitchFamily="2" charset="0"/>
              </a:defRPr>
            </a:lvl1pPr>
          </a:lstStyle>
          <a:p>
            <a:fld id="{2A013F82-EE5E-44EE-A61D-E31C6657F26F}" type="slidenum">
              <a:rPr lang="it-IT" smtClean="0"/>
              <a:pPr/>
              <a:t>8</a:t>
            </a:fld>
            <a:endParaRPr lang="it-IT" dirty="0"/>
          </a:p>
        </p:txBody>
      </p:sp>
    </p:spTree>
    <p:extLst>
      <p:ext uri="{BB962C8B-B14F-4D97-AF65-F5344CB8AC3E}">
        <p14:creationId xmlns:p14="http://schemas.microsoft.com/office/powerpoint/2010/main" val="3325958635"/>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
      <a:majorFont>
        <a:latin typeface="Century Gothic"/>
        <a:ea typeface=""/>
        <a:cs typeface=""/>
      </a:majorFont>
      <a:minorFont>
        <a:latin typeface="Century Gothi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40317</TotalTime>
  <Words>925</Words>
  <Application>Microsoft Office PowerPoint</Application>
  <PresentationFormat>Widescreen</PresentationFormat>
  <Paragraphs>123</Paragraphs>
  <Slides>15</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ＭＳ Ｐゴシック</vt:lpstr>
      <vt:lpstr>Arial</vt:lpstr>
      <vt:lpstr>Calibri</vt:lpstr>
      <vt:lpstr>Cambria Math</vt:lpstr>
      <vt:lpstr>Century Gothic</vt:lpstr>
      <vt:lpstr>CMU Bright</vt:lpstr>
      <vt:lpstr>Tahoma</vt:lpstr>
      <vt:lpstr>ヒラギノ角ゴ Pro W3</vt:lpstr>
      <vt:lpstr>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dc:creator>
  <cp:lastModifiedBy>Nicolo Riva</cp:lastModifiedBy>
  <cp:revision>1081</cp:revision>
  <dcterms:created xsi:type="dcterms:W3CDTF">2017-12-07T08:39:34Z</dcterms:created>
  <dcterms:modified xsi:type="dcterms:W3CDTF">2020-09-24T09:30:27Z</dcterms:modified>
</cp:coreProperties>
</file>