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16"/>
  </p:notesMasterIdLst>
  <p:handoutMasterIdLst>
    <p:handoutMasterId r:id="rId17"/>
  </p:handoutMasterIdLst>
  <p:sldIdLst>
    <p:sldId id="256" r:id="rId2"/>
    <p:sldId id="314" r:id="rId3"/>
    <p:sldId id="279" r:id="rId4"/>
    <p:sldId id="402" r:id="rId5"/>
    <p:sldId id="403" r:id="rId6"/>
    <p:sldId id="405" r:id="rId7"/>
    <p:sldId id="404" r:id="rId8"/>
    <p:sldId id="407" r:id="rId9"/>
    <p:sldId id="395" r:id="rId10"/>
    <p:sldId id="408" r:id="rId11"/>
    <p:sldId id="406" r:id="rId12"/>
    <p:sldId id="409" r:id="rId13"/>
    <p:sldId id="410" r:id="rId14"/>
    <p:sldId id="41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9616"/>
    <a:srgbClr val="70AF1A"/>
    <a:srgbClr val="A9D18E"/>
    <a:srgbClr val="B7D579"/>
    <a:srgbClr val="FDCB52"/>
    <a:srgbClr val="4472C4"/>
    <a:srgbClr val="A4CA56"/>
    <a:srgbClr val="D9D9D9"/>
    <a:srgbClr val="01509B"/>
    <a:srgbClr val="FCC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AF651-266A-4758-8EBA-9788645F9464}" type="datetimeFigureOut">
              <a:rPr lang="fr-FR" smtClean="0"/>
              <a:t>05/10/2020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88185-AE3A-45BD-8039-DF275841D86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060811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76DF8-86E9-4A0F-B698-22BF18ED22EC}" type="datetimeFigureOut">
              <a:rPr lang="en-GB" smtClean="0"/>
              <a:t>05/10/2020</a:t>
            </a:fld>
            <a:endParaRPr lang="en-GB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99778-0EC8-4173-B7F7-DB4DD462150B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73150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2650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1C177-3F57-4177-83EF-316972CD900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05/10/2020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70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2F425-96AA-49B2-8586-22D158979CE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05/10/2020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03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34C87-5DFA-47DD-900D-660087EEFFB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05/10/2020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485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111B-A8F9-4AFA-BE7B-4701AC50CA3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05/10/2020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988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41053-287A-4CE0-A8E6-A91A6EB8DDA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05/10/2020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19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C384-15A0-4F57-B094-785DB8B453A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05/10/2020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157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AC8CB-50B7-4F03-8701-EB6EC41BD9A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05/10/2020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7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E5390-3CFB-4F34-B31B-781451D8056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05/10/2020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9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5AC2C-0EB4-4AEF-A3F5-C3AA6FB4B1D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05/10/2020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901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5433D-B537-460F-B385-F05A4022846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05/10/2020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849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8599F-3B2C-46B5-9AF0-2F0C92449A1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05/10/2020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412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543E8-BF9F-47A9-A523-A9EF18E894C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05/10/2020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5D07577-6D7B-4DF7-AEA0-ED730A481D7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95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59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ean-david.wheeler@simtecsolution.fr" TargetMode="External"/><Relationship Id="rId2" Type="http://schemas.openxmlformats.org/officeDocument/2006/relationships/hyperlink" Target="mailto:Jean-david.wheeler@simtecsolution.f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hyperlink" Target="mailto:christophe.coulouarn@thalesgroup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.png"/><Relationship Id="rId4" Type="http://schemas.openxmlformats.org/officeDocument/2006/relationships/image" Target="../media/image1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hyperlink" Target="mailto:Patrick.Namy@simtecsolution.fr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jp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jpe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jpeg"/><Relationship Id="rId23" Type="http://schemas.openxmlformats.org/officeDocument/2006/relationships/image" Target="../media/image25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jpeg"/><Relationship Id="rId9" Type="http://schemas.openxmlformats.org/officeDocument/2006/relationships/image" Target="../media/image11.gif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38200" y="1157054"/>
            <a:ext cx="105156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Cooling Process Optimization Through A Three-phases</a:t>
            </a:r>
            <a:br>
              <a:rPr lang="en-GB" dirty="0"/>
            </a:br>
            <a:r>
              <a:rPr lang="en-GB" dirty="0"/>
              <a:t>Thermo-hydraulic Model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895600" y="3588414"/>
            <a:ext cx="6400800" cy="457616"/>
          </a:xfrm>
        </p:spPr>
        <p:txBody>
          <a:bodyPr anchor="b">
            <a:normAutofit/>
          </a:bodyPr>
          <a:lstStyle/>
          <a:p>
            <a:r>
              <a:rPr lang="en-GB"/>
              <a:t>with COMSOL 5.5</a:t>
            </a:r>
          </a:p>
        </p:txBody>
      </p:sp>
      <p:sp>
        <p:nvSpPr>
          <p:cNvPr id="6" name="Rectangle 5"/>
          <p:cNvSpPr/>
          <p:nvPr/>
        </p:nvSpPr>
        <p:spPr>
          <a:xfrm>
            <a:off x="102616" y="5376161"/>
            <a:ext cx="8259640" cy="129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J.-D. Wheeler</a:t>
            </a:r>
            <a:r>
              <a:rPr lang="en-GB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M. Pautard</a:t>
            </a:r>
            <a:r>
              <a:rPr lang="en-GB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T. Gilloux</a:t>
            </a:r>
            <a:r>
              <a:rPr lang="en-GB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P. Namy</a:t>
            </a:r>
            <a:r>
              <a:rPr lang="en-GB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C. Coulouarn</a:t>
            </a:r>
            <a:r>
              <a:rPr lang="en-GB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r>
              <a:rPr lang="en-GB" sz="1400" kern="0" dirty="0">
                <a:solidFill>
                  <a:prstClr val="black"/>
                </a:solidFill>
                <a:latin typeface="Calibri"/>
              </a:rPr>
              <a:t>SIMTEC - </a:t>
            </a:r>
            <a:r>
              <a:rPr lang="en-GB" sz="1400" dirty="0"/>
              <a:t>(+33) 9 53 51 45 60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1400" kern="0" dirty="0">
                <a:solidFill>
                  <a:prstClr val="black"/>
                </a:solidFill>
                <a:latin typeface="Calibri"/>
                <a:hlinkClick r:id="rId2"/>
              </a:rPr>
              <a:t>patrick.namy@simtecsolution.fr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1400" kern="0" dirty="0">
                <a:solidFill>
                  <a:prstClr val="black"/>
                </a:solidFill>
                <a:latin typeface="Calibri"/>
                <a:hlinkClick r:id="rId3"/>
              </a:rPr>
              <a:t>jean-david.wheeler@simtecsolution.fr</a:t>
            </a:r>
            <a:endParaRPr lang="en-GB" sz="1400" kern="0" dirty="0">
              <a:solidFill>
                <a:prstClr val="black"/>
              </a:solidFill>
              <a:latin typeface="Calibri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1400" kern="0" dirty="0">
                <a:solidFill>
                  <a:prstClr val="black"/>
                </a:solidFill>
                <a:latin typeface="Calibri"/>
                <a:hlinkClick r:id="rId4"/>
              </a:rPr>
              <a:t>christophe.coulouarn@thalesgroup.com</a:t>
            </a:r>
            <a:r>
              <a:rPr lang="en-GB" sz="1400" kern="0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9B64FF8-CF51-40B2-8B1B-39404FCA2DB4}"/>
              </a:ext>
            </a:extLst>
          </p:cNvPr>
          <p:cNvSpPr txBox="1"/>
          <p:nvPr/>
        </p:nvSpPr>
        <p:spPr>
          <a:xfrm>
            <a:off x="8850884" y="5376161"/>
            <a:ext cx="32385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SIMTEC, 5 rue Félix </a:t>
            </a:r>
            <a:r>
              <a:rPr lang="en-GB" sz="1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Poulat</a:t>
            </a:r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38000 Grenoble, France </a:t>
            </a:r>
          </a:p>
          <a:p>
            <a:pPr algn="just"/>
            <a:r>
              <a:rPr lang="en-GB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THALES 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950262ED-E36F-47EE-8E70-F28F47A7A40F}"/>
              </a:ext>
            </a:extLst>
          </p:cNvPr>
          <p:cNvGrpSpPr/>
          <p:nvPr/>
        </p:nvGrpSpPr>
        <p:grpSpPr>
          <a:xfrm>
            <a:off x="3024963" y="4377146"/>
            <a:ext cx="6142075" cy="765305"/>
            <a:chOff x="2895600" y="4377146"/>
            <a:chExt cx="6142075" cy="765305"/>
          </a:xfrm>
        </p:grpSpPr>
        <p:pic>
          <p:nvPicPr>
            <p:cNvPr id="8" name="Image 7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BE8B8600-1674-4F26-AB43-6F73600D3E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0038" b="31365"/>
            <a:stretch/>
          </p:blipFill>
          <p:spPr>
            <a:xfrm>
              <a:off x="2895600" y="4502387"/>
              <a:ext cx="3104320" cy="554435"/>
            </a:xfrm>
            <a:prstGeom prst="rect">
              <a:avLst/>
            </a:prstGeom>
          </p:spPr>
        </p:pic>
        <p:pic>
          <p:nvPicPr>
            <p:cNvPr id="10" name="Image 9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50941D2B-4135-4EBB-B770-D483A168C7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67913" y="4377146"/>
              <a:ext cx="2569762" cy="765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7743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E06694-04E6-4C1B-94C0-3AC950EBFA84}"/>
              </a:ext>
            </a:extLst>
          </p:cNvPr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Conclusion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157EC02-4229-4A0F-B14D-425AF3D270A7}"/>
              </a:ext>
            </a:extLst>
          </p:cNvPr>
          <p:cNvSpPr/>
          <p:nvPr/>
        </p:nvSpPr>
        <p:spPr>
          <a:xfrm>
            <a:off x="8362690" y="1760361"/>
            <a:ext cx="1600673" cy="5511006"/>
          </a:xfrm>
          <a:prstGeom prst="rect">
            <a:avLst/>
          </a:prstGeom>
          <a:solidFill>
            <a:srgbClr val="70AF1A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Forme libre : forme 22">
            <a:extLst>
              <a:ext uri="{FF2B5EF4-FFF2-40B4-BE49-F238E27FC236}">
                <a16:creationId xmlns:a16="http://schemas.microsoft.com/office/drawing/2014/main" id="{B0CEED77-28BA-42EF-AF42-721F68B63757}"/>
              </a:ext>
            </a:extLst>
          </p:cNvPr>
          <p:cNvSpPr/>
          <p:nvPr/>
        </p:nvSpPr>
        <p:spPr>
          <a:xfrm>
            <a:off x="7645590" y="1701006"/>
            <a:ext cx="1559027" cy="5216525"/>
          </a:xfrm>
          <a:custGeom>
            <a:avLst/>
            <a:gdLst>
              <a:gd name="connsiteX0" fmla="*/ 1366837 w 1862137"/>
              <a:gd name="connsiteY0" fmla="*/ 28575 h 3419475"/>
              <a:gd name="connsiteX1" fmla="*/ 1371600 w 1862137"/>
              <a:gd name="connsiteY1" fmla="*/ 957263 h 3419475"/>
              <a:gd name="connsiteX2" fmla="*/ 1862137 w 1862137"/>
              <a:gd name="connsiteY2" fmla="*/ 957263 h 3419475"/>
              <a:gd name="connsiteX3" fmla="*/ 1862137 w 1862137"/>
              <a:gd name="connsiteY3" fmla="*/ 1314450 h 3419475"/>
              <a:gd name="connsiteX4" fmla="*/ 1828800 w 1862137"/>
              <a:gd name="connsiteY4" fmla="*/ 1314450 h 3419475"/>
              <a:gd name="connsiteX5" fmla="*/ 1828800 w 1862137"/>
              <a:gd name="connsiteY5" fmla="*/ 1409700 h 3419475"/>
              <a:gd name="connsiteX6" fmla="*/ 1795462 w 1862137"/>
              <a:gd name="connsiteY6" fmla="*/ 1409700 h 3419475"/>
              <a:gd name="connsiteX7" fmla="*/ 1762125 w 1862137"/>
              <a:gd name="connsiteY7" fmla="*/ 1900238 h 3419475"/>
              <a:gd name="connsiteX8" fmla="*/ 1776412 w 1862137"/>
              <a:gd name="connsiteY8" fmla="*/ 3419475 h 3419475"/>
              <a:gd name="connsiteX9" fmla="*/ 1519237 w 1862137"/>
              <a:gd name="connsiteY9" fmla="*/ 3405188 h 3419475"/>
              <a:gd name="connsiteX10" fmla="*/ 1081087 w 1862137"/>
              <a:gd name="connsiteY10" fmla="*/ 3371850 h 3419475"/>
              <a:gd name="connsiteX11" fmla="*/ 666750 w 1862137"/>
              <a:gd name="connsiteY11" fmla="*/ 3367088 h 3419475"/>
              <a:gd name="connsiteX12" fmla="*/ 0 w 1862137"/>
              <a:gd name="connsiteY12" fmla="*/ 3324225 h 3419475"/>
              <a:gd name="connsiteX13" fmla="*/ 657225 w 1862137"/>
              <a:gd name="connsiteY13" fmla="*/ 0 h 3419475"/>
              <a:gd name="connsiteX14" fmla="*/ 1366837 w 1862137"/>
              <a:gd name="connsiteY14" fmla="*/ 28575 h 3419475"/>
              <a:gd name="connsiteX0" fmla="*/ 1366837 w 1862137"/>
              <a:gd name="connsiteY0" fmla="*/ 28575 h 4593432"/>
              <a:gd name="connsiteX1" fmla="*/ 1371600 w 1862137"/>
              <a:gd name="connsiteY1" fmla="*/ 957263 h 4593432"/>
              <a:gd name="connsiteX2" fmla="*/ 1862137 w 1862137"/>
              <a:gd name="connsiteY2" fmla="*/ 957263 h 4593432"/>
              <a:gd name="connsiteX3" fmla="*/ 1862137 w 1862137"/>
              <a:gd name="connsiteY3" fmla="*/ 1314450 h 4593432"/>
              <a:gd name="connsiteX4" fmla="*/ 1828800 w 1862137"/>
              <a:gd name="connsiteY4" fmla="*/ 1314450 h 4593432"/>
              <a:gd name="connsiteX5" fmla="*/ 1828800 w 1862137"/>
              <a:gd name="connsiteY5" fmla="*/ 1409700 h 4593432"/>
              <a:gd name="connsiteX6" fmla="*/ 1795462 w 1862137"/>
              <a:gd name="connsiteY6" fmla="*/ 1409700 h 4593432"/>
              <a:gd name="connsiteX7" fmla="*/ 1762125 w 1862137"/>
              <a:gd name="connsiteY7" fmla="*/ 1900238 h 4593432"/>
              <a:gd name="connsiteX8" fmla="*/ 1776412 w 1862137"/>
              <a:gd name="connsiteY8" fmla="*/ 3419475 h 4593432"/>
              <a:gd name="connsiteX9" fmla="*/ 1807368 w 1862137"/>
              <a:gd name="connsiteY9" fmla="*/ 4593432 h 4593432"/>
              <a:gd name="connsiteX10" fmla="*/ 1081087 w 1862137"/>
              <a:gd name="connsiteY10" fmla="*/ 3371850 h 4593432"/>
              <a:gd name="connsiteX11" fmla="*/ 666750 w 1862137"/>
              <a:gd name="connsiteY11" fmla="*/ 3367088 h 4593432"/>
              <a:gd name="connsiteX12" fmla="*/ 0 w 1862137"/>
              <a:gd name="connsiteY12" fmla="*/ 3324225 h 4593432"/>
              <a:gd name="connsiteX13" fmla="*/ 657225 w 1862137"/>
              <a:gd name="connsiteY13" fmla="*/ 0 h 4593432"/>
              <a:gd name="connsiteX14" fmla="*/ 1366837 w 1862137"/>
              <a:gd name="connsiteY14" fmla="*/ 28575 h 4593432"/>
              <a:gd name="connsiteX0" fmla="*/ 1366837 w 2181225"/>
              <a:gd name="connsiteY0" fmla="*/ 28575 h 4610100"/>
              <a:gd name="connsiteX1" fmla="*/ 1371600 w 2181225"/>
              <a:gd name="connsiteY1" fmla="*/ 957263 h 4610100"/>
              <a:gd name="connsiteX2" fmla="*/ 1862137 w 2181225"/>
              <a:gd name="connsiteY2" fmla="*/ 957263 h 4610100"/>
              <a:gd name="connsiteX3" fmla="*/ 1862137 w 2181225"/>
              <a:gd name="connsiteY3" fmla="*/ 1314450 h 4610100"/>
              <a:gd name="connsiteX4" fmla="*/ 1828800 w 2181225"/>
              <a:gd name="connsiteY4" fmla="*/ 1314450 h 4610100"/>
              <a:gd name="connsiteX5" fmla="*/ 1828800 w 2181225"/>
              <a:gd name="connsiteY5" fmla="*/ 1409700 h 4610100"/>
              <a:gd name="connsiteX6" fmla="*/ 1795462 w 2181225"/>
              <a:gd name="connsiteY6" fmla="*/ 1409700 h 4610100"/>
              <a:gd name="connsiteX7" fmla="*/ 1762125 w 2181225"/>
              <a:gd name="connsiteY7" fmla="*/ 1900238 h 4610100"/>
              <a:gd name="connsiteX8" fmla="*/ 1776412 w 2181225"/>
              <a:gd name="connsiteY8" fmla="*/ 3419475 h 4610100"/>
              <a:gd name="connsiteX9" fmla="*/ 1807368 w 2181225"/>
              <a:gd name="connsiteY9" fmla="*/ 4593432 h 4610100"/>
              <a:gd name="connsiteX10" fmla="*/ 2181225 w 2181225"/>
              <a:gd name="connsiteY10" fmla="*/ 4610100 h 4610100"/>
              <a:gd name="connsiteX11" fmla="*/ 666750 w 2181225"/>
              <a:gd name="connsiteY11" fmla="*/ 3367088 h 4610100"/>
              <a:gd name="connsiteX12" fmla="*/ 0 w 2181225"/>
              <a:gd name="connsiteY12" fmla="*/ 3324225 h 4610100"/>
              <a:gd name="connsiteX13" fmla="*/ 657225 w 2181225"/>
              <a:gd name="connsiteY13" fmla="*/ 0 h 4610100"/>
              <a:gd name="connsiteX14" fmla="*/ 1366837 w 2181225"/>
              <a:gd name="connsiteY14" fmla="*/ 28575 h 4610100"/>
              <a:gd name="connsiteX0" fmla="*/ 1366837 w 2185988"/>
              <a:gd name="connsiteY0" fmla="*/ 28575 h 4941095"/>
              <a:gd name="connsiteX1" fmla="*/ 1371600 w 2185988"/>
              <a:gd name="connsiteY1" fmla="*/ 957263 h 4941095"/>
              <a:gd name="connsiteX2" fmla="*/ 1862137 w 2185988"/>
              <a:gd name="connsiteY2" fmla="*/ 957263 h 4941095"/>
              <a:gd name="connsiteX3" fmla="*/ 1862137 w 2185988"/>
              <a:gd name="connsiteY3" fmla="*/ 1314450 h 4941095"/>
              <a:gd name="connsiteX4" fmla="*/ 1828800 w 2185988"/>
              <a:gd name="connsiteY4" fmla="*/ 1314450 h 4941095"/>
              <a:gd name="connsiteX5" fmla="*/ 1828800 w 2185988"/>
              <a:gd name="connsiteY5" fmla="*/ 1409700 h 4941095"/>
              <a:gd name="connsiteX6" fmla="*/ 1795462 w 2185988"/>
              <a:gd name="connsiteY6" fmla="*/ 1409700 h 4941095"/>
              <a:gd name="connsiteX7" fmla="*/ 1762125 w 2185988"/>
              <a:gd name="connsiteY7" fmla="*/ 1900238 h 4941095"/>
              <a:gd name="connsiteX8" fmla="*/ 1776412 w 2185988"/>
              <a:gd name="connsiteY8" fmla="*/ 3419475 h 4941095"/>
              <a:gd name="connsiteX9" fmla="*/ 1807368 w 2185988"/>
              <a:gd name="connsiteY9" fmla="*/ 4593432 h 4941095"/>
              <a:gd name="connsiteX10" fmla="*/ 2181225 w 2185988"/>
              <a:gd name="connsiteY10" fmla="*/ 4610100 h 4941095"/>
              <a:gd name="connsiteX11" fmla="*/ 2185988 w 2185988"/>
              <a:gd name="connsiteY11" fmla="*/ 4941095 h 4941095"/>
              <a:gd name="connsiteX12" fmla="*/ 0 w 2185988"/>
              <a:gd name="connsiteY12" fmla="*/ 3324225 h 4941095"/>
              <a:gd name="connsiteX13" fmla="*/ 657225 w 2185988"/>
              <a:gd name="connsiteY13" fmla="*/ 0 h 4941095"/>
              <a:gd name="connsiteX14" fmla="*/ 1366837 w 2185988"/>
              <a:gd name="connsiteY14" fmla="*/ 28575 h 4941095"/>
              <a:gd name="connsiteX0" fmla="*/ 709612 w 1528763"/>
              <a:gd name="connsiteY0" fmla="*/ 28575 h 4953000"/>
              <a:gd name="connsiteX1" fmla="*/ 714375 w 1528763"/>
              <a:gd name="connsiteY1" fmla="*/ 957263 h 4953000"/>
              <a:gd name="connsiteX2" fmla="*/ 1204912 w 1528763"/>
              <a:gd name="connsiteY2" fmla="*/ 957263 h 4953000"/>
              <a:gd name="connsiteX3" fmla="*/ 1204912 w 1528763"/>
              <a:gd name="connsiteY3" fmla="*/ 1314450 h 4953000"/>
              <a:gd name="connsiteX4" fmla="*/ 1171575 w 1528763"/>
              <a:gd name="connsiteY4" fmla="*/ 1314450 h 4953000"/>
              <a:gd name="connsiteX5" fmla="*/ 1171575 w 1528763"/>
              <a:gd name="connsiteY5" fmla="*/ 1409700 h 4953000"/>
              <a:gd name="connsiteX6" fmla="*/ 1138237 w 1528763"/>
              <a:gd name="connsiteY6" fmla="*/ 1409700 h 4953000"/>
              <a:gd name="connsiteX7" fmla="*/ 1104900 w 1528763"/>
              <a:gd name="connsiteY7" fmla="*/ 1900238 h 4953000"/>
              <a:gd name="connsiteX8" fmla="*/ 1119187 w 1528763"/>
              <a:gd name="connsiteY8" fmla="*/ 3419475 h 4953000"/>
              <a:gd name="connsiteX9" fmla="*/ 1150143 w 1528763"/>
              <a:gd name="connsiteY9" fmla="*/ 4593432 h 4953000"/>
              <a:gd name="connsiteX10" fmla="*/ 1524000 w 1528763"/>
              <a:gd name="connsiteY10" fmla="*/ 4610100 h 4953000"/>
              <a:gd name="connsiteX11" fmla="*/ 1528763 w 1528763"/>
              <a:gd name="connsiteY11" fmla="*/ 4941095 h 4953000"/>
              <a:gd name="connsiteX12" fmla="*/ 61913 w 1528763"/>
              <a:gd name="connsiteY12" fmla="*/ 4953000 h 4953000"/>
              <a:gd name="connsiteX13" fmla="*/ 0 w 1528763"/>
              <a:gd name="connsiteY13" fmla="*/ 0 h 4953000"/>
              <a:gd name="connsiteX14" fmla="*/ 709612 w 1528763"/>
              <a:gd name="connsiteY14" fmla="*/ 28575 h 4953000"/>
              <a:gd name="connsiteX0" fmla="*/ 709612 w 1544638"/>
              <a:gd name="connsiteY0" fmla="*/ 28575 h 5179220"/>
              <a:gd name="connsiteX1" fmla="*/ 714375 w 1544638"/>
              <a:gd name="connsiteY1" fmla="*/ 957263 h 5179220"/>
              <a:gd name="connsiteX2" fmla="*/ 1204912 w 1544638"/>
              <a:gd name="connsiteY2" fmla="*/ 957263 h 5179220"/>
              <a:gd name="connsiteX3" fmla="*/ 1204912 w 1544638"/>
              <a:gd name="connsiteY3" fmla="*/ 1314450 h 5179220"/>
              <a:gd name="connsiteX4" fmla="*/ 1171575 w 1544638"/>
              <a:gd name="connsiteY4" fmla="*/ 1314450 h 5179220"/>
              <a:gd name="connsiteX5" fmla="*/ 1171575 w 1544638"/>
              <a:gd name="connsiteY5" fmla="*/ 1409700 h 5179220"/>
              <a:gd name="connsiteX6" fmla="*/ 1138237 w 1544638"/>
              <a:gd name="connsiteY6" fmla="*/ 1409700 h 5179220"/>
              <a:gd name="connsiteX7" fmla="*/ 1104900 w 1544638"/>
              <a:gd name="connsiteY7" fmla="*/ 1900238 h 5179220"/>
              <a:gd name="connsiteX8" fmla="*/ 1119187 w 1544638"/>
              <a:gd name="connsiteY8" fmla="*/ 3419475 h 5179220"/>
              <a:gd name="connsiteX9" fmla="*/ 1150143 w 1544638"/>
              <a:gd name="connsiteY9" fmla="*/ 4593432 h 5179220"/>
              <a:gd name="connsiteX10" fmla="*/ 1524000 w 1544638"/>
              <a:gd name="connsiteY10" fmla="*/ 4610100 h 5179220"/>
              <a:gd name="connsiteX11" fmla="*/ 1544638 w 1544638"/>
              <a:gd name="connsiteY11" fmla="*/ 5179220 h 5179220"/>
              <a:gd name="connsiteX12" fmla="*/ 61913 w 1544638"/>
              <a:gd name="connsiteY12" fmla="*/ 4953000 h 5179220"/>
              <a:gd name="connsiteX13" fmla="*/ 0 w 1544638"/>
              <a:gd name="connsiteY13" fmla="*/ 0 h 5179220"/>
              <a:gd name="connsiteX14" fmla="*/ 709612 w 1544638"/>
              <a:gd name="connsiteY14" fmla="*/ 28575 h 5179220"/>
              <a:gd name="connsiteX0" fmla="*/ 709612 w 1559027"/>
              <a:gd name="connsiteY0" fmla="*/ 28575 h 5179220"/>
              <a:gd name="connsiteX1" fmla="*/ 714375 w 1559027"/>
              <a:gd name="connsiteY1" fmla="*/ 957263 h 5179220"/>
              <a:gd name="connsiteX2" fmla="*/ 1204912 w 1559027"/>
              <a:gd name="connsiteY2" fmla="*/ 957263 h 5179220"/>
              <a:gd name="connsiteX3" fmla="*/ 1204912 w 1559027"/>
              <a:gd name="connsiteY3" fmla="*/ 1314450 h 5179220"/>
              <a:gd name="connsiteX4" fmla="*/ 1171575 w 1559027"/>
              <a:gd name="connsiteY4" fmla="*/ 1314450 h 5179220"/>
              <a:gd name="connsiteX5" fmla="*/ 1171575 w 1559027"/>
              <a:gd name="connsiteY5" fmla="*/ 1409700 h 5179220"/>
              <a:gd name="connsiteX6" fmla="*/ 1138237 w 1559027"/>
              <a:gd name="connsiteY6" fmla="*/ 1409700 h 5179220"/>
              <a:gd name="connsiteX7" fmla="*/ 1104900 w 1559027"/>
              <a:gd name="connsiteY7" fmla="*/ 1900238 h 5179220"/>
              <a:gd name="connsiteX8" fmla="*/ 1119187 w 1559027"/>
              <a:gd name="connsiteY8" fmla="*/ 3419475 h 5179220"/>
              <a:gd name="connsiteX9" fmla="*/ 1150143 w 1559027"/>
              <a:gd name="connsiteY9" fmla="*/ 4593432 h 5179220"/>
              <a:gd name="connsiteX10" fmla="*/ 1558925 w 1559027"/>
              <a:gd name="connsiteY10" fmla="*/ 4616450 h 5179220"/>
              <a:gd name="connsiteX11" fmla="*/ 1544638 w 1559027"/>
              <a:gd name="connsiteY11" fmla="*/ 5179220 h 5179220"/>
              <a:gd name="connsiteX12" fmla="*/ 61913 w 1559027"/>
              <a:gd name="connsiteY12" fmla="*/ 4953000 h 5179220"/>
              <a:gd name="connsiteX13" fmla="*/ 0 w 1559027"/>
              <a:gd name="connsiteY13" fmla="*/ 0 h 5179220"/>
              <a:gd name="connsiteX14" fmla="*/ 709612 w 1559027"/>
              <a:gd name="connsiteY14" fmla="*/ 28575 h 5179220"/>
              <a:gd name="connsiteX0" fmla="*/ 709612 w 1559027"/>
              <a:gd name="connsiteY0" fmla="*/ 28575 h 5216525"/>
              <a:gd name="connsiteX1" fmla="*/ 714375 w 1559027"/>
              <a:gd name="connsiteY1" fmla="*/ 957263 h 5216525"/>
              <a:gd name="connsiteX2" fmla="*/ 1204912 w 1559027"/>
              <a:gd name="connsiteY2" fmla="*/ 957263 h 5216525"/>
              <a:gd name="connsiteX3" fmla="*/ 1204912 w 1559027"/>
              <a:gd name="connsiteY3" fmla="*/ 1314450 h 5216525"/>
              <a:gd name="connsiteX4" fmla="*/ 1171575 w 1559027"/>
              <a:gd name="connsiteY4" fmla="*/ 1314450 h 5216525"/>
              <a:gd name="connsiteX5" fmla="*/ 1171575 w 1559027"/>
              <a:gd name="connsiteY5" fmla="*/ 1409700 h 5216525"/>
              <a:gd name="connsiteX6" fmla="*/ 1138237 w 1559027"/>
              <a:gd name="connsiteY6" fmla="*/ 1409700 h 5216525"/>
              <a:gd name="connsiteX7" fmla="*/ 1104900 w 1559027"/>
              <a:gd name="connsiteY7" fmla="*/ 1900238 h 5216525"/>
              <a:gd name="connsiteX8" fmla="*/ 1119187 w 1559027"/>
              <a:gd name="connsiteY8" fmla="*/ 3419475 h 5216525"/>
              <a:gd name="connsiteX9" fmla="*/ 1150143 w 1559027"/>
              <a:gd name="connsiteY9" fmla="*/ 4593432 h 5216525"/>
              <a:gd name="connsiteX10" fmla="*/ 1558925 w 1559027"/>
              <a:gd name="connsiteY10" fmla="*/ 4616450 h 5216525"/>
              <a:gd name="connsiteX11" fmla="*/ 1544638 w 1559027"/>
              <a:gd name="connsiteY11" fmla="*/ 5179220 h 5216525"/>
              <a:gd name="connsiteX12" fmla="*/ 26988 w 1559027"/>
              <a:gd name="connsiteY12" fmla="*/ 5216525 h 5216525"/>
              <a:gd name="connsiteX13" fmla="*/ 0 w 1559027"/>
              <a:gd name="connsiteY13" fmla="*/ 0 h 5216525"/>
              <a:gd name="connsiteX14" fmla="*/ 709612 w 1559027"/>
              <a:gd name="connsiteY14" fmla="*/ 28575 h 521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59027" h="5216525">
                <a:moveTo>
                  <a:pt x="709612" y="28575"/>
                </a:moveTo>
                <a:cubicBezTo>
                  <a:pt x="711200" y="338138"/>
                  <a:pt x="712787" y="647700"/>
                  <a:pt x="714375" y="957263"/>
                </a:cubicBezTo>
                <a:lnTo>
                  <a:pt x="1204912" y="957263"/>
                </a:lnTo>
                <a:lnTo>
                  <a:pt x="1204912" y="1314450"/>
                </a:lnTo>
                <a:lnTo>
                  <a:pt x="1171575" y="1314450"/>
                </a:lnTo>
                <a:lnTo>
                  <a:pt x="1171575" y="1409700"/>
                </a:lnTo>
                <a:lnTo>
                  <a:pt x="1138237" y="1409700"/>
                </a:lnTo>
                <a:lnTo>
                  <a:pt x="1104900" y="1900238"/>
                </a:lnTo>
                <a:lnTo>
                  <a:pt x="1119187" y="3419475"/>
                </a:lnTo>
                <a:lnTo>
                  <a:pt x="1150143" y="4593432"/>
                </a:lnTo>
                <a:lnTo>
                  <a:pt x="1558925" y="4616450"/>
                </a:lnTo>
                <a:cubicBezTo>
                  <a:pt x="1560513" y="4726782"/>
                  <a:pt x="1543050" y="5068888"/>
                  <a:pt x="1544638" y="5179220"/>
                </a:cubicBezTo>
                <a:lnTo>
                  <a:pt x="26988" y="5216525"/>
                </a:lnTo>
                <a:lnTo>
                  <a:pt x="0" y="0"/>
                </a:lnTo>
                <a:lnTo>
                  <a:pt x="709612" y="285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Forme libre : forme 23">
            <a:extLst>
              <a:ext uri="{FF2B5EF4-FFF2-40B4-BE49-F238E27FC236}">
                <a16:creationId xmlns:a16="http://schemas.microsoft.com/office/drawing/2014/main" id="{FF61A8EE-1E56-475C-BAAA-94473F9F649A}"/>
              </a:ext>
            </a:extLst>
          </p:cNvPr>
          <p:cNvSpPr/>
          <p:nvPr/>
        </p:nvSpPr>
        <p:spPr>
          <a:xfrm flipH="1">
            <a:off x="9068953" y="1710530"/>
            <a:ext cx="1633538" cy="5147470"/>
          </a:xfrm>
          <a:custGeom>
            <a:avLst/>
            <a:gdLst>
              <a:gd name="connsiteX0" fmla="*/ 1366837 w 1862137"/>
              <a:gd name="connsiteY0" fmla="*/ 28575 h 3419475"/>
              <a:gd name="connsiteX1" fmla="*/ 1371600 w 1862137"/>
              <a:gd name="connsiteY1" fmla="*/ 957263 h 3419475"/>
              <a:gd name="connsiteX2" fmla="*/ 1862137 w 1862137"/>
              <a:gd name="connsiteY2" fmla="*/ 957263 h 3419475"/>
              <a:gd name="connsiteX3" fmla="*/ 1862137 w 1862137"/>
              <a:gd name="connsiteY3" fmla="*/ 1314450 h 3419475"/>
              <a:gd name="connsiteX4" fmla="*/ 1828800 w 1862137"/>
              <a:gd name="connsiteY4" fmla="*/ 1314450 h 3419475"/>
              <a:gd name="connsiteX5" fmla="*/ 1828800 w 1862137"/>
              <a:gd name="connsiteY5" fmla="*/ 1409700 h 3419475"/>
              <a:gd name="connsiteX6" fmla="*/ 1795462 w 1862137"/>
              <a:gd name="connsiteY6" fmla="*/ 1409700 h 3419475"/>
              <a:gd name="connsiteX7" fmla="*/ 1762125 w 1862137"/>
              <a:gd name="connsiteY7" fmla="*/ 1900238 h 3419475"/>
              <a:gd name="connsiteX8" fmla="*/ 1776412 w 1862137"/>
              <a:gd name="connsiteY8" fmla="*/ 3419475 h 3419475"/>
              <a:gd name="connsiteX9" fmla="*/ 1519237 w 1862137"/>
              <a:gd name="connsiteY9" fmla="*/ 3405188 h 3419475"/>
              <a:gd name="connsiteX10" fmla="*/ 1081087 w 1862137"/>
              <a:gd name="connsiteY10" fmla="*/ 3371850 h 3419475"/>
              <a:gd name="connsiteX11" fmla="*/ 666750 w 1862137"/>
              <a:gd name="connsiteY11" fmla="*/ 3367088 h 3419475"/>
              <a:gd name="connsiteX12" fmla="*/ 0 w 1862137"/>
              <a:gd name="connsiteY12" fmla="*/ 3324225 h 3419475"/>
              <a:gd name="connsiteX13" fmla="*/ 657225 w 1862137"/>
              <a:gd name="connsiteY13" fmla="*/ 0 h 3419475"/>
              <a:gd name="connsiteX14" fmla="*/ 1366837 w 1862137"/>
              <a:gd name="connsiteY14" fmla="*/ 28575 h 3419475"/>
              <a:gd name="connsiteX0" fmla="*/ 1366837 w 1862137"/>
              <a:gd name="connsiteY0" fmla="*/ 28575 h 4593432"/>
              <a:gd name="connsiteX1" fmla="*/ 1371600 w 1862137"/>
              <a:gd name="connsiteY1" fmla="*/ 957263 h 4593432"/>
              <a:gd name="connsiteX2" fmla="*/ 1862137 w 1862137"/>
              <a:gd name="connsiteY2" fmla="*/ 957263 h 4593432"/>
              <a:gd name="connsiteX3" fmla="*/ 1862137 w 1862137"/>
              <a:gd name="connsiteY3" fmla="*/ 1314450 h 4593432"/>
              <a:gd name="connsiteX4" fmla="*/ 1828800 w 1862137"/>
              <a:gd name="connsiteY4" fmla="*/ 1314450 h 4593432"/>
              <a:gd name="connsiteX5" fmla="*/ 1828800 w 1862137"/>
              <a:gd name="connsiteY5" fmla="*/ 1409700 h 4593432"/>
              <a:gd name="connsiteX6" fmla="*/ 1795462 w 1862137"/>
              <a:gd name="connsiteY6" fmla="*/ 1409700 h 4593432"/>
              <a:gd name="connsiteX7" fmla="*/ 1762125 w 1862137"/>
              <a:gd name="connsiteY7" fmla="*/ 1900238 h 4593432"/>
              <a:gd name="connsiteX8" fmla="*/ 1776412 w 1862137"/>
              <a:gd name="connsiteY8" fmla="*/ 3419475 h 4593432"/>
              <a:gd name="connsiteX9" fmla="*/ 1807368 w 1862137"/>
              <a:gd name="connsiteY9" fmla="*/ 4593432 h 4593432"/>
              <a:gd name="connsiteX10" fmla="*/ 1081087 w 1862137"/>
              <a:gd name="connsiteY10" fmla="*/ 3371850 h 4593432"/>
              <a:gd name="connsiteX11" fmla="*/ 666750 w 1862137"/>
              <a:gd name="connsiteY11" fmla="*/ 3367088 h 4593432"/>
              <a:gd name="connsiteX12" fmla="*/ 0 w 1862137"/>
              <a:gd name="connsiteY12" fmla="*/ 3324225 h 4593432"/>
              <a:gd name="connsiteX13" fmla="*/ 657225 w 1862137"/>
              <a:gd name="connsiteY13" fmla="*/ 0 h 4593432"/>
              <a:gd name="connsiteX14" fmla="*/ 1366837 w 1862137"/>
              <a:gd name="connsiteY14" fmla="*/ 28575 h 4593432"/>
              <a:gd name="connsiteX0" fmla="*/ 1366837 w 2181225"/>
              <a:gd name="connsiteY0" fmla="*/ 28575 h 4610100"/>
              <a:gd name="connsiteX1" fmla="*/ 1371600 w 2181225"/>
              <a:gd name="connsiteY1" fmla="*/ 957263 h 4610100"/>
              <a:gd name="connsiteX2" fmla="*/ 1862137 w 2181225"/>
              <a:gd name="connsiteY2" fmla="*/ 957263 h 4610100"/>
              <a:gd name="connsiteX3" fmla="*/ 1862137 w 2181225"/>
              <a:gd name="connsiteY3" fmla="*/ 1314450 h 4610100"/>
              <a:gd name="connsiteX4" fmla="*/ 1828800 w 2181225"/>
              <a:gd name="connsiteY4" fmla="*/ 1314450 h 4610100"/>
              <a:gd name="connsiteX5" fmla="*/ 1828800 w 2181225"/>
              <a:gd name="connsiteY5" fmla="*/ 1409700 h 4610100"/>
              <a:gd name="connsiteX6" fmla="*/ 1795462 w 2181225"/>
              <a:gd name="connsiteY6" fmla="*/ 1409700 h 4610100"/>
              <a:gd name="connsiteX7" fmla="*/ 1762125 w 2181225"/>
              <a:gd name="connsiteY7" fmla="*/ 1900238 h 4610100"/>
              <a:gd name="connsiteX8" fmla="*/ 1776412 w 2181225"/>
              <a:gd name="connsiteY8" fmla="*/ 3419475 h 4610100"/>
              <a:gd name="connsiteX9" fmla="*/ 1807368 w 2181225"/>
              <a:gd name="connsiteY9" fmla="*/ 4593432 h 4610100"/>
              <a:gd name="connsiteX10" fmla="*/ 2181225 w 2181225"/>
              <a:gd name="connsiteY10" fmla="*/ 4610100 h 4610100"/>
              <a:gd name="connsiteX11" fmla="*/ 666750 w 2181225"/>
              <a:gd name="connsiteY11" fmla="*/ 3367088 h 4610100"/>
              <a:gd name="connsiteX12" fmla="*/ 0 w 2181225"/>
              <a:gd name="connsiteY12" fmla="*/ 3324225 h 4610100"/>
              <a:gd name="connsiteX13" fmla="*/ 657225 w 2181225"/>
              <a:gd name="connsiteY13" fmla="*/ 0 h 4610100"/>
              <a:gd name="connsiteX14" fmla="*/ 1366837 w 2181225"/>
              <a:gd name="connsiteY14" fmla="*/ 28575 h 4610100"/>
              <a:gd name="connsiteX0" fmla="*/ 1366837 w 2185988"/>
              <a:gd name="connsiteY0" fmla="*/ 28575 h 4941095"/>
              <a:gd name="connsiteX1" fmla="*/ 1371600 w 2185988"/>
              <a:gd name="connsiteY1" fmla="*/ 957263 h 4941095"/>
              <a:gd name="connsiteX2" fmla="*/ 1862137 w 2185988"/>
              <a:gd name="connsiteY2" fmla="*/ 957263 h 4941095"/>
              <a:gd name="connsiteX3" fmla="*/ 1862137 w 2185988"/>
              <a:gd name="connsiteY3" fmla="*/ 1314450 h 4941095"/>
              <a:gd name="connsiteX4" fmla="*/ 1828800 w 2185988"/>
              <a:gd name="connsiteY4" fmla="*/ 1314450 h 4941095"/>
              <a:gd name="connsiteX5" fmla="*/ 1828800 w 2185988"/>
              <a:gd name="connsiteY5" fmla="*/ 1409700 h 4941095"/>
              <a:gd name="connsiteX6" fmla="*/ 1795462 w 2185988"/>
              <a:gd name="connsiteY6" fmla="*/ 1409700 h 4941095"/>
              <a:gd name="connsiteX7" fmla="*/ 1762125 w 2185988"/>
              <a:gd name="connsiteY7" fmla="*/ 1900238 h 4941095"/>
              <a:gd name="connsiteX8" fmla="*/ 1776412 w 2185988"/>
              <a:gd name="connsiteY8" fmla="*/ 3419475 h 4941095"/>
              <a:gd name="connsiteX9" fmla="*/ 1807368 w 2185988"/>
              <a:gd name="connsiteY9" fmla="*/ 4593432 h 4941095"/>
              <a:gd name="connsiteX10" fmla="*/ 2181225 w 2185988"/>
              <a:gd name="connsiteY10" fmla="*/ 4610100 h 4941095"/>
              <a:gd name="connsiteX11" fmla="*/ 2185988 w 2185988"/>
              <a:gd name="connsiteY11" fmla="*/ 4941095 h 4941095"/>
              <a:gd name="connsiteX12" fmla="*/ 0 w 2185988"/>
              <a:gd name="connsiteY12" fmla="*/ 3324225 h 4941095"/>
              <a:gd name="connsiteX13" fmla="*/ 657225 w 2185988"/>
              <a:gd name="connsiteY13" fmla="*/ 0 h 4941095"/>
              <a:gd name="connsiteX14" fmla="*/ 1366837 w 2185988"/>
              <a:gd name="connsiteY14" fmla="*/ 28575 h 4941095"/>
              <a:gd name="connsiteX0" fmla="*/ 709612 w 1528763"/>
              <a:gd name="connsiteY0" fmla="*/ 28575 h 4953000"/>
              <a:gd name="connsiteX1" fmla="*/ 714375 w 1528763"/>
              <a:gd name="connsiteY1" fmla="*/ 957263 h 4953000"/>
              <a:gd name="connsiteX2" fmla="*/ 1204912 w 1528763"/>
              <a:gd name="connsiteY2" fmla="*/ 957263 h 4953000"/>
              <a:gd name="connsiteX3" fmla="*/ 1204912 w 1528763"/>
              <a:gd name="connsiteY3" fmla="*/ 1314450 h 4953000"/>
              <a:gd name="connsiteX4" fmla="*/ 1171575 w 1528763"/>
              <a:gd name="connsiteY4" fmla="*/ 1314450 h 4953000"/>
              <a:gd name="connsiteX5" fmla="*/ 1171575 w 1528763"/>
              <a:gd name="connsiteY5" fmla="*/ 1409700 h 4953000"/>
              <a:gd name="connsiteX6" fmla="*/ 1138237 w 1528763"/>
              <a:gd name="connsiteY6" fmla="*/ 1409700 h 4953000"/>
              <a:gd name="connsiteX7" fmla="*/ 1104900 w 1528763"/>
              <a:gd name="connsiteY7" fmla="*/ 1900238 h 4953000"/>
              <a:gd name="connsiteX8" fmla="*/ 1119187 w 1528763"/>
              <a:gd name="connsiteY8" fmla="*/ 3419475 h 4953000"/>
              <a:gd name="connsiteX9" fmla="*/ 1150143 w 1528763"/>
              <a:gd name="connsiteY9" fmla="*/ 4593432 h 4953000"/>
              <a:gd name="connsiteX10" fmla="*/ 1524000 w 1528763"/>
              <a:gd name="connsiteY10" fmla="*/ 4610100 h 4953000"/>
              <a:gd name="connsiteX11" fmla="*/ 1528763 w 1528763"/>
              <a:gd name="connsiteY11" fmla="*/ 4941095 h 4953000"/>
              <a:gd name="connsiteX12" fmla="*/ 61913 w 1528763"/>
              <a:gd name="connsiteY12" fmla="*/ 4953000 h 4953000"/>
              <a:gd name="connsiteX13" fmla="*/ 0 w 1528763"/>
              <a:gd name="connsiteY13" fmla="*/ 0 h 4953000"/>
              <a:gd name="connsiteX14" fmla="*/ 709612 w 1528763"/>
              <a:gd name="connsiteY14" fmla="*/ 28575 h 4953000"/>
              <a:gd name="connsiteX0" fmla="*/ 709612 w 1578010"/>
              <a:gd name="connsiteY0" fmla="*/ 28575 h 4953000"/>
              <a:gd name="connsiteX1" fmla="*/ 714375 w 1578010"/>
              <a:gd name="connsiteY1" fmla="*/ 957263 h 4953000"/>
              <a:gd name="connsiteX2" fmla="*/ 1204912 w 1578010"/>
              <a:gd name="connsiteY2" fmla="*/ 957263 h 4953000"/>
              <a:gd name="connsiteX3" fmla="*/ 1204912 w 1578010"/>
              <a:gd name="connsiteY3" fmla="*/ 1314450 h 4953000"/>
              <a:gd name="connsiteX4" fmla="*/ 1171575 w 1578010"/>
              <a:gd name="connsiteY4" fmla="*/ 1314450 h 4953000"/>
              <a:gd name="connsiteX5" fmla="*/ 1171575 w 1578010"/>
              <a:gd name="connsiteY5" fmla="*/ 1409700 h 4953000"/>
              <a:gd name="connsiteX6" fmla="*/ 1138237 w 1578010"/>
              <a:gd name="connsiteY6" fmla="*/ 1409700 h 4953000"/>
              <a:gd name="connsiteX7" fmla="*/ 1104900 w 1578010"/>
              <a:gd name="connsiteY7" fmla="*/ 1900238 h 4953000"/>
              <a:gd name="connsiteX8" fmla="*/ 1119187 w 1578010"/>
              <a:gd name="connsiteY8" fmla="*/ 3419475 h 4953000"/>
              <a:gd name="connsiteX9" fmla="*/ 1150143 w 1578010"/>
              <a:gd name="connsiteY9" fmla="*/ 4593432 h 4953000"/>
              <a:gd name="connsiteX10" fmla="*/ 1577975 w 1578010"/>
              <a:gd name="connsiteY10" fmla="*/ 4606925 h 4953000"/>
              <a:gd name="connsiteX11" fmla="*/ 1528763 w 1578010"/>
              <a:gd name="connsiteY11" fmla="*/ 4941095 h 4953000"/>
              <a:gd name="connsiteX12" fmla="*/ 61913 w 1578010"/>
              <a:gd name="connsiteY12" fmla="*/ 4953000 h 4953000"/>
              <a:gd name="connsiteX13" fmla="*/ 0 w 1578010"/>
              <a:gd name="connsiteY13" fmla="*/ 0 h 4953000"/>
              <a:gd name="connsiteX14" fmla="*/ 709612 w 1578010"/>
              <a:gd name="connsiteY14" fmla="*/ 28575 h 4953000"/>
              <a:gd name="connsiteX0" fmla="*/ 709612 w 1633538"/>
              <a:gd name="connsiteY0" fmla="*/ 28575 h 5147470"/>
              <a:gd name="connsiteX1" fmla="*/ 714375 w 1633538"/>
              <a:gd name="connsiteY1" fmla="*/ 957263 h 5147470"/>
              <a:gd name="connsiteX2" fmla="*/ 1204912 w 1633538"/>
              <a:gd name="connsiteY2" fmla="*/ 957263 h 5147470"/>
              <a:gd name="connsiteX3" fmla="*/ 1204912 w 1633538"/>
              <a:gd name="connsiteY3" fmla="*/ 1314450 h 5147470"/>
              <a:gd name="connsiteX4" fmla="*/ 1171575 w 1633538"/>
              <a:gd name="connsiteY4" fmla="*/ 1314450 h 5147470"/>
              <a:gd name="connsiteX5" fmla="*/ 1171575 w 1633538"/>
              <a:gd name="connsiteY5" fmla="*/ 1409700 h 5147470"/>
              <a:gd name="connsiteX6" fmla="*/ 1138237 w 1633538"/>
              <a:gd name="connsiteY6" fmla="*/ 1409700 h 5147470"/>
              <a:gd name="connsiteX7" fmla="*/ 1104900 w 1633538"/>
              <a:gd name="connsiteY7" fmla="*/ 1900238 h 5147470"/>
              <a:gd name="connsiteX8" fmla="*/ 1119187 w 1633538"/>
              <a:gd name="connsiteY8" fmla="*/ 3419475 h 5147470"/>
              <a:gd name="connsiteX9" fmla="*/ 1150143 w 1633538"/>
              <a:gd name="connsiteY9" fmla="*/ 4593432 h 5147470"/>
              <a:gd name="connsiteX10" fmla="*/ 1577975 w 1633538"/>
              <a:gd name="connsiteY10" fmla="*/ 4606925 h 5147470"/>
              <a:gd name="connsiteX11" fmla="*/ 1633538 w 1633538"/>
              <a:gd name="connsiteY11" fmla="*/ 5147470 h 5147470"/>
              <a:gd name="connsiteX12" fmla="*/ 61913 w 1633538"/>
              <a:gd name="connsiteY12" fmla="*/ 4953000 h 5147470"/>
              <a:gd name="connsiteX13" fmla="*/ 0 w 1633538"/>
              <a:gd name="connsiteY13" fmla="*/ 0 h 5147470"/>
              <a:gd name="connsiteX14" fmla="*/ 709612 w 1633538"/>
              <a:gd name="connsiteY14" fmla="*/ 28575 h 5147470"/>
              <a:gd name="connsiteX0" fmla="*/ 709612 w 1633538"/>
              <a:gd name="connsiteY0" fmla="*/ 28575 h 5147470"/>
              <a:gd name="connsiteX1" fmla="*/ 714375 w 1633538"/>
              <a:gd name="connsiteY1" fmla="*/ 957263 h 5147470"/>
              <a:gd name="connsiteX2" fmla="*/ 1204912 w 1633538"/>
              <a:gd name="connsiteY2" fmla="*/ 957263 h 5147470"/>
              <a:gd name="connsiteX3" fmla="*/ 1204912 w 1633538"/>
              <a:gd name="connsiteY3" fmla="*/ 1314450 h 5147470"/>
              <a:gd name="connsiteX4" fmla="*/ 1171575 w 1633538"/>
              <a:gd name="connsiteY4" fmla="*/ 1314450 h 5147470"/>
              <a:gd name="connsiteX5" fmla="*/ 1171575 w 1633538"/>
              <a:gd name="connsiteY5" fmla="*/ 1409700 h 5147470"/>
              <a:gd name="connsiteX6" fmla="*/ 1138237 w 1633538"/>
              <a:gd name="connsiteY6" fmla="*/ 1409700 h 5147470"/>
              <a:gd name="connsiteX7" fmla="*/ 1104900 w 1633538"/>
              <a:gd name="connsiteY7" fmla="*/ 1900238 h 5147470"/>
              <a:gd name="connsiteX8" fmla="*/ 1119187 w 1633538"/>
              <a:gd name="connsiteY8" fmla="*/ 3419475 h 5147470"/>
              <a:gd name="connsiteX9" fmla="*/ 1150143 w 1633538"/>
              <a:gd name="connsiteY9" fmla="*/ 4593432 h 5147470"/>
              <a:gd name="connsiteX10" fmla="*/ 1577975 w 1633538"/>
              <a:gd name="connsiteY10" fmla="*/ 4606925 h 5147470"/>
              <a:gd name="connsiteX11" fmla="*/ 1633538 w 1633538"/>
              <a:gd name="connsiteY11" fmla="*/ 5147470 h 5147470"/>
              <a:gd name="connsiteX12" fmla="*/ 14288 w 1633538"/>
              <a:gd name="connsiteY12" fmla="*/ 5146675 h 5147470"/>
              <a:gd name="connsiteX13" fmla="*/ 0 w 1633538"/>
              <a:gd name="connsiteY13" fmla="*/ 0 h 5147470"/>
              <a:gd name="connsiteX14" fmla="*/ 709612 w 1633538"/>
              <a:gd name="connsiteY14" fmla="*/ 28575 h 514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33538" h="5147470">
                <a:moveTo>
                  <a:pt x="709612" y="28575"/>
                </a:moveTo>
                <a:cubicBezTo>
                  <a:pt x="711200" y="338138"/>
                  <a:pt x="712787" y="647700"/>
                  <a:pt x="714375" y="957263"/>
                </a:cubicBezTo>
                <a:lnTo>
                  <a:pt x="1204912" y="957263"/>
                </a:lnTo>
                <a:lnTo>
                  <a:pt x="1204912" y="1314450"/>
                </a:lnTo>
                <a:lnTo>
                  <a:pt x="1171575" y="1314450"/>
                </a:lnTo>
                <a:lnTo>
                  <a:pt x="1171575" y="1409700"/>
                </a:lnTo>
                <a:lnTo>
                  <a:pt x="1138237" y="1409700"/>
                </a:lnTo>
                <a:lnTo>
                  <a:pt x="1104900" y="1900238"/>
                </a:lnTo>
                <a:lnTo>
                  <a:pt x="1119187" y="3419475"/>
                </a:lnTo>
                <a:lnTo>
                  <a:pt x="1150143" y="4593432"/>
                </a:lnTo>
                <a:cubicBezTo>
                  <a:pt x="1274762" y="4598988"/>
                  <a:pt x="1453356" y="4601369"/>
                  <a:pt x="1577975" y="4606925"/>
                </a:cubicBezTo>
                <a:cubicBezTo>
                  <a:pt x="1579563" y="4717257"/>
                  <a:pt x="1631950" y="5037138"/>
                  <a:pt x="1633538" y="5147470"/>
                </a:cubicBezTo>
                <a:lnTo>
                  <a:pt x="14288" y="5146675"/>
                </a:lnTo>
                <a:cubicBezTo>
                  <a:pt x="9525" y="3431117"/>
                  <a:pt x="4763" y="1715558"/>
                  <a:pt x="0" y="0"/>
                </a:cubicBezTo>
                <a:lnTo>
                  <a:pt x="709612" y="285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22E8127A-9C56-45B3-ABDA-01F797F077A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6900" y="1102693"/>
            <a:ext cx="1810669" cy="538933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9CE93C66-1BB6-4FB8-A860-7B49FEC2F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3656" y="1104138"/>
            <a:ext cx="1603387" cy="5163760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466BF123-1561-45DE-9747-93B929770BB6}"/>
              </a:ext>
            </a:extLst>
          </p:cNvPr>
          <p:cNvSpPr txBox="1"/>
          <p:nvPr/>
        </p:nvSpPr>
        <p:spPr>
          <a:xfrm rot="16200000">
            <a:off x="7931448" y="3491827"/>
            <a:ext cx="2100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chemeClr val="tx1"/>
                </a:solidFill>
                <a:latin typeface="+mj-lt"/>
              </a:rPr>
              <a:t>Revolution axis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ED6B3529-493F-4457-8C7F-6E1F170C2F15}"/>
              </a:ext>
            </a:extLst>
          </p:cNvPr>
          <p:cNvCxnSpPr>
            <a:cxnSpLocks/>
          </p:cNvCxnSpPr>
          <p:nvPr/>
        </p:nvCxnSpPr>
        <p:spPr>
          <a:xfrm flipH="1">
            <a:off x="9171858" y="1361444"/>
            <a:ext cx="1" cy="5118704"/>
          </a:xfrm>
          <a:prstGeom prst="line">
            <a:avLst/>
          </a:prstGeom>
          <a:ln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55508D88-3EFB-4389-9C28-CF2BECAA5079}"/>
              </a:ext>
            </a:extLst>
          </p:cNvPr>
          <p:cNvSpPr txBox="1"/>
          <p:nvPr/>
        </p:nvSpPr>
        <p:spPr>
          <a:xfrm>
            <a:off x="993994" y="2626473"/>
            <a:ext cx="29766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Complex</a:t>
            </a:r>
            <a:endParaRPr lang="fr-FR" sz="3600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138F784-99E2-41ED-BE77-AC9AEEDECB7D}"/>
              </a:ext>
            </a:extLst>
          </p:cNvPr>
          <p:cNvCxnSpPr/>
          <p:nvPr/>
        </p:nvCxnSpPr>
        <p:spPr>
          <a:xfrm>
            <a:off x="963119" y="2701003"/>
            <a:ext cx="0" cy="373645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CF4CA5DD-AA2D-409D-8450-6B586E11A6A2}"/>
              </a:ext>
            </a:extLst>
          </p:cNvPr>
          <p:cNvSpPr txBox="1"/>
          <p:nvPr/>
        </p:nvSpPr>
        <p:spPr>
          <a:xfrm>
            <a:off x="993994" y="3122721"/>
            <a:ext cx="3735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accent6"/>
                </a:solidFill>
              </a:rPr>
              <a:t>process</a:t>
            </a:r>
            <a:endParaRPr lang="fr-FR" sz="3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50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339 0.7419 L -2.5E-6 -3.33333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371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E06694-04E6-4C1B-94C0-3AC950EBFA84}"/>
              </a:ext>
            </a:extLst>
          </p:cNvPr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Conclusion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654DCC65-F7F0-4193-A83F-EF0E279F1496}"/>
              </a:ext>
            </a:extLst>
          </p:cNvPr>
          <p:cNvGrpSpPr/>
          <p:nvPr/>
        </p:nvGrpSpPr>
        <p:grpSpPr>
          <a:xfrm>
            <a:off x="4396307" y="1969125"/>
            <a:ext cx="6623853" cy="3663908"/>
            <a:chOff x="2365377" y="2125334"/>
            <a:chExt cx="6623853" cy="366390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842253D-2B40-472A-A96C-DC4215B98F1D}"/>
                </a:ext>
              </a:extLst>
            </p:cNvPr>
            <p:cNvSpPr/>
            <p:nvPr/>
          </p:nvSpPr>
          <p:spPr>
            <a:xfrm>
              <a:off x="2424534" y="3353195"/>
              <a:ext cx="2376264" cy="792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chemeClr val="accent1"/>
                  </a:solidFill>
                </a:rPr>
                <a:t>Heat transfer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7B2D061-446C-477B-BCF7-F9A5F52D8CEA}"/>
                </a:ext>
              </a:extLst>
            </p:cNvPr>
            <p:cNvSpPr/>
            <p:nvPr/>
          </p:nvSpPr>
          <p:spPr>
            <a:xfrm>
              <a:off x="6612966" y="2125334"/>
              <a:ext cx="2376264" cy="792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chemeClr val="accent1"/>
                  </a:solidFill>
                </a:rPr>
                <a:t>Moving mesh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39FF519-B770-48A8-AC1C-7AF9CD88816A}"/>
                </a:ext>
              </a:extLst>
            </p:cNvPr>
            <p:cNvSpPr/>
            <p:nvPr/>
          </p:nvSpPr>
          <p:spPr>
            <a:xfrm>
              <a:off x="4682483" y="4997153"/>
              <a:ext cx="2376264" cy="792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 err="1">
                  <a:solidFill>
                    <a:schemeClr val="accent1"/>
                  </a:solidFill>
                </a:rPr>
                <a:t>Navier</a:t>
              </a:r>
              <a:r>
                <a:rPr lang="en-GB" sz="2400" dirty="0">
                  <a:solidFill>
                    <a:schemeClr val="accent1"/>
                  </a:solidFill>
                </a:rPr>
                <a:t>-Stokes</a:t>
              </a:r>
            </a:p>
          </p:txBody>
        </p:sp>
        <p:cxnSp>
          <p:nvCxnSpPr>
            <p:cNvPr id="11" name="Connecteur : en arc 10">
              <a:extLst>
                <a:ext uri="{FF2B5EF4-FFF2-40B4-BE49-F238E27FC236}">
                  <a16:creationId xmlns:a16="http://schemas.microsoft.com/office/drawing/2014/main" id="{CEA21639-E200-4EE6-900C-963B22FEAC69}"/>
                </a:ext>
              </a:extLst>
            </p:cNvPr>
            <p:cNvCxnSpPr>
              <a:cxnSpLocks/>
              <a:stCxn id="7" idx="1"/>
              <a:endCxn id="6" idx="0"/>
            </p:cNvCxnSpPr>
            <p:nvPr/>
          </p:nvCxnSpPr>
          <p:spPr>
            <a:xfrm rot="10800000" flipV="1">
              <a:off x="3612666" y="2521378"/>
              <a:ext cx="3000300" cy="831817"/>
            </a:xfrm>
            <a:prstGeom prst="curvedConnector2">
              <a:avLst/>
            </a:prstGeom>
            <a:ln w="19050"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 : en arc 11">
              <a:extLst>
                <a:ext uri="{FF2B5EF4-FFF2-40B4-BE49-F238E27FC236}">
                  <a16:creationId xmlns:a16="http://schemas.microsoft.com/office/drawing/2014/main" id="{5E80151F-6E46-4CAC-ABB1-4FAD62B9C5E9}"/>
                </a:ext>
              </a:extLst>
            </p:cNvPr>
            <p:cNvCxnSpPr>
              <a:cxnSpLocks/>
              <a:stCxn id="10" idx="2"/>
              <a:endCxn id="7" idx="3"/>
            </p:cNvCxnSpPr>
            <p:nvPr/>
          </p:nvCxnSpPr>
          <p:spPr>
            <a:xfrm rot="5400000" flipH="1" flipV="1">
              <a:off x="5795991" y="2596003"/>
              <a:ext cx="3267863" cy="3118615"/>
            </a:xfrm>
            <a:prstGeom prst="curvedConnector4">
              <a:avLst>
                <a:gd name="adj1" fmla="val -9216"/>
                <a:gd name="adj2" fmla="val 127808"/>
              </a:avLst>
            </a:prstGeom>
            <a:ln w="19050"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 : en arc 12">
              <a:extLst>
                <a:ext uri="{FF2B5EF4-FFF2-40B4-BE49-F238E27FC236}">
                  <a16:creationId xmlns:a16="http://schemas.microsoft.com/office/drawing/2014/main" id="{B1E6959E-FBF6-4B38-BA8C-E4DE5760FB53}"/>
                </a:ext>
              </a:extLst>
            </p:cNvPr>
            <p:cNvCxnSpPr>
              <a:cxnSpLocks/>
              <a:stCxn id="6" idx="2"/>
              <a:endCxn id="10" idx="1"/>
            </p:cNvCxnSpPr>
            <p:nvPr/>
          </p:nvCxnSpPr>
          <p:spPr>
            <a:xfrm rot="16200000" flipH="1">
              <a:off x="3523617" y="4234332"/>
              <a:ext cx="1247914" cy="1069817"/>
            </a:xfrm>
            <a:prstGeom prst="curvedConnector2">
              <a:avLst/>
            </a:prstGeom>
            <a:ln w="19050"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3A7FA9D0-A89C-4E07-9370-B60A1B81387F}"/>
                    </a:ext>
                  </a:extLst>
                </p:cNvPr>
                <p:cNvSpPr txBox="1"/>
                <p:nvPr/>
              </p:nvSpPr>
              <p:spPr>
                <a:xfrm>
                  <a:off x="2365377" y="4621724"/>
                  <a:ext cx="2376264" cy="8309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2400" i="1" dirty="0">
                          <a:latin typeface="Cambria Math" panose="02040503050406030204" pitchFamily="18" charset="0"/>
                        </a:rPr>
                        <m:t>𝑇</m:t>
                      </m:r>
                    </m:oMath>
                  </a14:m>
                  <a:r>
                    <a:rPr lang="fr-FR" sz="2400" dirty="0"/>
                    <a:t> </a:t>
                  </a:r>
                  <a:r>
                    <a:rPr lang="fr-FR" sz="2400" dirty="0">
                      <a:sym typeface="Wingdings" panose="05000000000000000000" pitchFamily="2" charset="2"/>
                    </a:rPr>
                    <a:t> </a:t>
                  </a:r>
                  <a14:m>
                    <m:oMath xmlns:m="http://schemas.openxmlformats.org/officeDocument/2006/math">
                      <m:r>
                        <a:rPr lang="fr-FR" sz="2400" i="1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𝜌</m:t>
                      </m:r>
                      <m:r>
                        <a:rPr lang="fr-FR" sz="240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(</m:t>
                      </m:r>
                      <m:r>
                        <m:rPr>
                          <m:sty m:val="p"/>
                        </m:rPr>
                        <a:rPr lang="fr-FR" sz="240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T</m:t>
                      </m:r>
                      <m:r>
                        <a:rPr lang="fr-FR" sz="240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)</m:t>
                      </m:r>
                    </m:oMath>
                  </a14:m>
                  <a:r>
                    <a:rPr lang="fr-FR" sz="2400" dirty="0"/>
                    <a:t> </a:t>
                  </a:r>
                </a:p>
                <a:p>
                  <a:r>
                    <a:rPr lang="fr-FR" sz="2400" dirty="0">
                      <a:sym typeface="Wingdings" panose="05000000000000000000" pitchFamily="2" charset="2"/>
                    </a:rPr>
                    <a:t></a:t>
                  </a:r>
                  <a:r>
                    <a:rPr lang="fr-FR" sz="2400" dirty="0"/>
                    <a:t> </a:t>
                  </a:r>
                  <a14:m>
                    <m:oMath xmlns:m="http://schemas.openxmlformats.org/officeDocument/2006/math">
                      <m:r>
                        <a:rPr lang="fr-FR" sz="2400" i="1"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fr-FR" sz="2400" dirty="0"/>
                    <a:t> or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𝑠𝑜𝑙𝑖𝑑</m:t>
                          </m:r>
                        </m:sub>
                      </m:sSub>
                    </m:oMath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3A7FA9D0-A89C-4E07-9370-B60A1B8138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5377" y="4621724"/>
                  <a:ext cx="2376264" cy="830997"/>
                </a:xfrm>
                <a:prstGeom prst="rect">
                  <a:avLst/>
                </a:prstGeom>
                <a:blipFill>
                  <a:blip r:embed="rId2"/>
                  <a:stretch>
                    <a:fillRect l="-3846" t="-6618" b="-1617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88C9DE67-2137-46E7-9DE7-DBE7D4C8DD5F}"/>
                    </a:ext>
                  </a:extLst>
                </p:cNvPr>
                <p:cNvSpPr txBox="1"/>
                <p:nvPr/>
              </p:nvSpPr>
              <p:spPr>
                <a:xfrm>
                  <a:off x="5203978" y="3644166"/>
                  <a:ext cx="578878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b="1" i="1" dirty="0">
                            <a:latin typeface="Cambria Math" panose="02040503050406030204" pitchFamily="18" charset="0"/>
                          </a:rPr>
                          <m:t>𝒖</m:t>
                        </m:r>
                      </m:oMath>
                    </m:oMathPara>
                  </a14:m>
                  <a:endParaRPr lang="fr-FR" sz="2400" b="1" dirty="0"/>
                </a:p>
              </p:txBody>
            </p:sp>
          </mc:Choice>
          <mc:Fallback xmlns="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88C9DE67-2137-46E7-9DE7-DBE7D4C8DD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03978" y="3644166"/>
                  <a:ext cx="578878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Connecteur : en arc 16">
              <a:extLst>
                <a:ext uri="{FF2B5EF4-FFF2-40B4-BE49-F238E27FC236}">
                  <a16:creationId xmlns:a16="http://schemas.microsoft.com/office/drawing/2014/main" id="{27680B70-52E6-498D-A6BA-5B6D409046FF}"/>
                </a:ext>
              </a:extLst>
            </p:cNvPr>
            <p:cNvCxnSpPr>
              <a:cxnSpLocks/>
              <a:stCxn id="10" idx="0"/>
              <a:endCxn id="6" idx="3"/>
            </p:cNvCxnSpPr>
            <p:nvPr/>
          </p:nvCxnSpPr>
          <p:spPr>
            <a:xfrm rot="16200000" flipV="1">
              <a:off x="4711750" y="3838288"/>
              <a:ext cx="1247914" cy="1069817"/>
            </a:xfrm>
            <a:prstGeom prst="curvedConnector2">
              <a:avLst/>
            </a:prstGeom>
            <a:ln w="19050"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A590F1FD-B159-470E-935A-570976493076}"/>
                    </a:ext>
                  </a:extLst>
                </p:cNvPr>
                <p:cNvSpPr txBox="1"/>
                <p:nvPr/>
              </p:nvSpPr>
              <p:spPr>
                <a:xfrm>
                  <a:off x="8080346" y="4373195"/>
                  <a:ext cx="578878" cy="49667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400" b="1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 dirty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fr-FR" sz="2400" b="1" i="1" dirty="0">
                                <a:latin typeface="Cambria Math" panose="02040503050406030204" pitchFamily="18" charset="0"/>
                              </a:rPr>
                              <m:t>𝒇𝒓𝒆𝒆</m:t>
                            </m:r>
                            <m:r>
                              <a:rPr lang="fr-FR" sz="2400" b="1" i="1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sz="2400" b="1" i="1" dirty="0">
                                <a:latin typeface="Cambria Math" panose="02040503050406030204" pitchFamily="18" charset="0"/>
                              </a:rPr>
                              <m:t>𝒔𝒖𝒓𝒇𝒂𝒄𝒆</m:t>
                            </m:r>
                          </m:sub>
                        </m:sSub>
                      </m:oMath>
                    </m:oMathPara>
                  </a14:m>
                  <a:endParaRPr lang="fr-FR" sz="2400" b="1" dirty="0"/>
                </a:p>
              </p:txBody>
            </p:sp>
          </mc:Choice>
          <mc:Fallback xmlns=""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A590F1FD-B159-470E-935A-5709764930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80346" y="4373195"/>
                  <a:ext cx="578878" cy="496674"/>
                </a:xfrm>
                <a:prstGeom prst="rect">
                  <a:avLst/>
                </a:prstGeom>
                <a:blipFill>
                  <a:blip r:embed="rId4"/>
                  <a:stretch>
                    <a:fillRect r="-211579" b="-1234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Connecteur : en arc 18">
              <a:extLst>
                <a:ext uri="{FF2B5EF4-FFF2-40B4-BE49-F238E27FC236}">
                  <a16:creationId xmlns:a16="http://schemas.microsoft.com/office/drawing/2014/main" id="{DB87DF34-00AF-4C90-AFA3-A960D0E90EB5}"/>
                </a:ext>
              </a:extLst>
            </p:cNvPr>
            <p:cNvCxnSpPr>
              <a:cxnSpLocks/>
              <a:stCxn id="7" idx="2"/>
              <a:endCxn id="10" idx="3"/>
            </p:cNvCxnSpPr>
            <p:nvPr/>
          </p:nvCxnSpPr>
          <p:spPr>
            <a:xfrm rot="5400000">
              <a:off x="6192037" y="3784135"/>
              <a:ext cx="2475775" cy="742351"/>
            </a:xfrm>
            <a:prstGeom prst="curvedConnector2">
              <a:avLst/>
            </a:prstGeom>
            <a:ln w="19050"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F26E93EF-08F6-425C-81A3-569DC9E9E938}"/>
                    </a:ext>
                  </a:extLst>
                </p:cNvPr>
                <p:cNvSpPr txBox="1"/>
                <p:nvPr/>
              </p:nvSpPr>
              <p:spPr>
                <a:xfrm>
                  <a:off x="4747279" y="2184857"/>
                  <a:ext cx="858973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dirty="0">
                            <a:latin typeface="Cambria Math" panose="02040503050406030204" pitchFamily="18" charset="0"/>
                          </a:rPr>
                          <m:t>𝑑𝑟</m:t>
                        </m:r>
                        <m:r>
                          <a:rPr lang="fr-FR" sz="2400" i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fr-FR" sz="2400" i="1" dirty="0">
                            <a:latin typeface="Cambria Math" panose="02040503050406030204" pitchFamily="18" charset="0"/>
                          </a:rPr>
                          <m:t>𝑑𝑧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F26E93EF-08F6-425C-81A3-569DC9E9E9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7279" y="2184857"/>
                  <a:ext cx="858973" cy="461665"/>
                </a:xfrm>
                <a:prstGeom prst="rect">
                  <a:avLst/>
                </a:prstGeom>
                <a:blipFill>
                  <a:blip r:embed="rId5"/>
                  <a:stretch>
                    <a:fillRect l="-2128" r="-120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18E64D89-02AA-43E6-A86F-64DFFEB5B6B0}"/>
                    </a:ext>
                  </a:extLst>
                </p:cNvPr>
                <p:cNvSpPr txBox="1"/>
                <p:nvPr/>
              </p:nvSpPr>
              <p:spPr>
                <a:xfrm>
                  <a:off x="6806273" y="3633386"/>
                  <a:ext cx="858973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2400" i="1" dirty="0">
                            <a:latin typeface="Cambria Math" panose="02040503050406030204" pitchFamily="18" charset="0"/>
                          </a:rPr>
                          <m:t>𝑑𝑟</m:t>
                        </m:r>
                        <m:r>
                          <a:rPr lang="fr-FR" sz="2400" i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fr-FR" sz="2400" i="1" dirty="0">
                            <a:latin typeface="Cambria Math" panose="02040503050406030204" pitchFamily="18" charset="0"/>
                          </a:rPr>
                          <m:t>𝑑𝑧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18E64D89-02AA-43E6-A86F-64DFFEB5B6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6273" y="3633386"/>
                  <a:ext cx="858973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2128" r="-120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ZoneTexte 21">
            <a:extLst>
              <a:ext uri="{FF2B5EF4-FFF2-40B4-BE49-F238E27FC236}">
                <a16:creationId xmlns:a16="http://schemas.microsoft.com/office/drawing/2014/main" id="{E316F11F-DEA2-4093-8371-4C94E0403C17}"/>
              </a:ext>
            </a:extLst>
          </p:cNvPr>
          <p:cNvSpPr txBox="1"/>
          <p:nvPr/>
        </p:nvSpPr>
        <p:spPr>
          <a:xfrm>
            <a:off x="993994" y="2626473"/>
            <a:ext cx="29766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Complex</a:t>
            </a:r>
            <a:endParaRPr lang="fr-FR" sz="3600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32AF56DB-075F-46BA-8BAD-BD305AFAD86A}"/>
              </a:ext>
            </a:extLst>
          </p:cNvPr>
          <p:cNvCxnSpPr/>
          <p:nvPr/>
        </p:nvCxnSpPr>
        <p:spPr>
          <a:xfrm>
            <a:off x="963119" y="2701003"/>
            <a:ext cx="0" cy="373645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685F95D1-BFD2-4F3C-BBE7-484F08108B6F}"/>
              </a:ext>
            </a:extLst>
          </p:cNvPr>
          <p:cNvSpPr txBox="1"/>
          <p:nvPr/>
        </p:nvSpPr>
        <p:spPr>
          <a:xfrm>
            <a:off x="993994" y="3122721"/>
            <a:ext cx="3735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accent1"/>
                </a:solidFill>
              </a:rPr>
              <a:t>equation system</a:t>
            </a:r>
            <a:endParaRPr lang="fr-FR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29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3EADB3E8-B647-4D65-8E86-715824C50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832" y="961066"/>
            <a:ext cx="4078577" cy="58831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DC34C00-05B4-4E72-9751-73E867886FD1}"/>
              </a:ext>
            </a:extLst>
          </p:cNvPr>
          <p:cNvSpPr/>
          <p:nvPr/>
        </p:nvSpPr>
        <p:spPr>
          <a:xfrm>
            <a:off x="6014187" y="6470249"/>
            <a:ext cx="3928712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E06694-04E6-4C1B-94C0-3AC950EBFA84}"/>
              </a:ext>
            </a:extLst>
          </p:cNvPr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Conclusion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316F11F-DEA2-4093-8371-4C94E0403C17}"/>
              </a:ext>
            </a:extLst>
          </p:cNvPr>
          <p:cNvSpPr txBox="1"/>
          <p:nvPr/>
        </p:nvSpPr>
        <p:spPr>
          <a:xfrm>
            <a:off x="993994" y="2626473"/>
            <a:ext cx="29766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Relevant</a:t>
            </a:r>
            <a:endParaRPr lang="fr-FR" sz="3600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32AF56DB-075F-46BA-8BAD-BD305AFAD86A}"/>
              </a:ext>
            </a:extLst>
          </p:cNvPr>
          <p:cNvCxnSpPr/>
          <p:nvPr/>
        </p:nvCxnSpPr>
        <p:spPr>
          <a:xfrm>
            <a:off x="963119" y="2701003"/>
            <a:ext cx="0" cy="373645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685F95D1-BFD2-4F3C-BBE7-484F08108B6F}"/>
              </a:ext>
            </a:extLst>
          </p:cNvPr>
          <p:cNvSpPr txBox="1"/>
          <p:nvPr/>
        </p:nvSpPr>
        <p:spPr>
          <a:xfrm>
            <a:off x="993994" y="3122721"/>
            <a:ext cx="3735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accent4"/>
                </a:solidFill>
              </a:rPr>
              <a:t>predictions</a:t>
            </a:r>
            <a:endParaRPr lang="fr-FR" sz="3600" dirty="0">
              <a:solidFill>
                <a:schemeClr val="accent4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47F8971-382F-41A4-9798-CC99BABCA561}"/>
              </a:ext>
            </a:extLst>
          </p:cNvPr>
          <p:cNvSpPr/>
          <p:nvPr/>
        </p:nvSpPr>
        <p:spPr>
          <a:xfrm>
            <a:off x="7161297" y="6493463"/>
            <a:ext cx="19916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i="1" dirty="0"/>
              <a:t>Process simulation result</a:t>
            </a:r>
          </a:p>
        </p:txBody>
      </p:sp>
    </p:spTree>
    <p:extLst>
      <p:ext uri="{BB962C8B-B14F-4D97-AF65-F5344CB8AC3E}">
        <p14:creationId xmlns:p14="http://schemas.microsoft.com/office/powerpoint/2010/main" val="2684311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tint val="75000"/>
                  </a:prstClr>
                </a:solidFill>
              </a:rPr>
              <a:t>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E06694-04E6-4C1B-94C0-3AC950EBFA84}"/>
              </a:ext>
            </a:extLst>
          </p:cNvPr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Conclusion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316F11F-DEA2-4093-8371-4C94E0403C17}"/>
              </a:ext>
            </a:extLst>
          </p:cNvPr>
          <p:cNvSpPr txBox="1"/>
          <p:nvPr/>
        </p:nvSpPr>
        <p:spPr>
          <a:xfrm>
            <a:off x="993994" y="2626473"/>
            <a:ext cx="29766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/>
              <a:t>User friendly</a:t>
            </a:r>
            <a:endParaRPr lang="fr-FR" sz="3600" dirty="0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32AF56DB-075F-46BA-8BAD-BD305AFAD86A}"/>
              </a:ext>
            </a:extLst>
          </p:cNvPr>
          <p:cNvCxnSpPr/>
          <p:nvPr/>
        </p:nvCxnSpPr>
        <p:spPr>
          <a:xfrm>
            <a:off x="963119" y="2701003"/>
            <a:ext cx="0" cy="373645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685F95D1-BFD2-4F3C-BBE7-484F08108B6F}"/>
              </a:ext>
            </a:extLst>
          </p:cNvPr>
          <p:cNvSpPr txBox="1"/>
          <p:nvPr/>
        </p:nvSpPr>
        <p:spPr>
          <a:xfrm>
            <a:off x="993994" y="3122721"/>
            <a:ext cx="3735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accent6"/>
                </a:solidFill>
              </a:rPr>
              <a:t>interface</a:t>
            </a:r>
            <a:endParaRPr lang="fr-FR" sz="3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524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833845A-2442-47BC-825E-40E482794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6310-3371-4DA7-B9EF-0D59863918BF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938721" y="927715"/>
            <a:ext cx="8327520" cy="4978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>
            <a:spAutoFit/>
          </a:bodyPr>
          <a:lstStyle/>
          <a:p>
            <a:pPr algn="ctr">
              <a:lnSpc>
                <a:spcPct val="93000"/>
              </a:lnSpc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US" sz="2900" dirty="0"/>
              <a:t>Thank you for your attention</a:t>
            </a:r>
            <a:endParaRPr lang="en-GB" sz="29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863975" y="5511976"/>
            <a:ext cx="4464051" cy="1295400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/>
              <a:t>SIMTEC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/>
              <a:t>(+33) (0)9 53 51 45 60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kern="0" dirty="0">
                <a:hlinkClick r:id="rId2"/>
              </a:rPr>
              <a:t>Patrick.Namy@simtecsolution.fr</a:t>
            </a:r>
            <a:endParaRPr lang="en-US" sz="2000" kern="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000" kern="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000" kern="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000" kern="0" dirty="0"/>
          </a:p>
        </p:txBody>
      </p:sp>
      <p:sp>
        <p:nvSpPr>
          <p:cNvPr id="9" name="Rectangle 8"/>
          <p:cNvSpPr/>
          <p:nvPr/>
        </p:nvSpPr>
        <p:spPr>
          <a:xfrm>
            <a:off x="5419700" y="1525629"/>
            <a:ext cx="1063561" cy="5073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3000"/>
              </a:lnSpc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900" dirty="0"/>
              <a:t>Q&amp;A?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191" y="1405858"/>
            <a:ext cx="989045" cy="9636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6F2B6B9-83CB-4523-9F14-D40B4E5E27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 t="31110" r="79925" b="40402"/>
          <a:stretch/>
        </p:blipFill>
        <p:spPr>
          <a:xfrm>
            <a:off x="3522849" y="2828920"/>
            <a:ext cx="828000" cy="11752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64CFB7-DC93-4C0B-830B-166A2B449B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99" t="31428" r="7042" b="41243"/>
          <a:stretch/>
        </p:blipFill>
        <p:spPr>
          <a:xfrm>
            <a:off x="4901559" y="2828920"/>
            <a:ext cx="827976" cy="118282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1F9A0B4-6B9F-418D-A431-60CCC360C8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3" t="31109" r="42912" b="38182"/>
          <a:stretch/>
        </p:blipFill>
        <p:spPr>
          <a:xfrm>
            <a:off x="6268465" y="2830781"/>
            <a:ext cx="828000" cy="119643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E45C989-22A2-4035-9656-BD1934D774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7" b="3071"/>
          <a:stretch/>
        </p:blipFill>
        <p:spPr>
          <a:xfrm>
            <a:off x="7635371" y="2828920"/>
            <a:ext cx="828000" cy="117522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E51C8FC-93BD-4607-9983-583B12FC038D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22849" y="4165468"/>
            <a:ext cx="828000" cy="117522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7"/>
          <a:srcRect t="3484"/>
          <a:stretch/>
        </p:blipFill>
        <p:spPr>
          <a:xfrm>
            <a:off x="4901559" y="4165468"/>
            <a:ext cx="828000" cy="117522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C37AFBD-E98B-4452-B7AC-501A5E440E0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9" t="-1" r="4270" b="6775"/>
          <a:stretch/>
        </p:blipFill>
        <p:spPr>
          <a:xfrm>
            <a:off x="6268465" y="4144256"/>
            <a:ext cx="828000" cy="1196438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2C6E0B6-0AF5-42BC-A64C-D15E7939E83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5" r="7926"/>
          <a:stretch/>
        </p:blipFill>
        <p:spPr>
          <a:xfrm>
            <a:off x="7647175" y="4166960"/>
            <a:ext cx="828000" cy="117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25230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B4650CE6-5E6A-4EFC-98A5-E834EEC47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3006" y="1050392"/>
            <a:ext cx="5742930" cy="5779509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>
                <a:latin typeface="+mj-lt"/>
              </a:rPr>
              <a:t>Outline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086FEC7-277F-48B1-8949-2D0E64C9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44390C-8FC3-4456-84AC-063FED0B01B4}"/>
              </a:ext>
            </a:extLst>
          </p:cNvPr>
          <p:cNvSpPr/>
          <p:nvPr/>
        </p:nvSpPr>
        <p:spPr>
          <a:xfrm>
            <a:off x="6686750" y="1079500"/>
            <a:ext cx="939800" cy="5778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4AACA92-3A2F-4D99-9E2C-270ECC5D7D71}"/>
              </a:ext>
            </a:extLst>
          </p:cNvPr>
          <p:cNvSpPr txBox="1"/>
          <p:nvPr/>
        </p:nvSpPr>
        <p:spPr>
          <a:xfrm>
            <a:off x="250647" y="2670770"/>
            <a:ext cx="714985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71550" lvl="1" indent="-514350">
              <a:buFont typeface="+mj-lt"/>
              <a:buAutoNum type="romanUcPeriod"/>
            </a:pPr>
            <a:r>
              <a:rPr lang="en-GB" sz="4400" dirty="0"/>
              <a:t>Device 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GB" sz="4400" dirty="0"/>
              <a:t>Liquid-solid phase change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GB" sz="4400" dirty="0"/>
              <a:t>User interface</a:t>
            </a:r>
          </a:p>
          <a:p>
            <a:pPr lvl="1"/>
            <a:r>
              <a:rPr lang="en-GB" sz="4400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68188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1972554" y="1764062"/>
            <a:ext cx="4813955" cy="402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>
              <a:spcBef>
                <a:spcPct val="0"/>
              </a:spcBef>
            </a:pPr>
            <a:r>
              <a:rPr lang="fr-FR" sz="2400" dirty="0" err="1"/>
              <a:t>Numerical</a:t>
            </a:r>
            <a:r>
              <a:rPr lang="fr-FR" sz="2400" dirty="0"/>
              <a:t> </a:t>
            </a:r>
            <a:r>
              <a:rPr lang="fr-FR" sz="2400" dirty="0" err="1"/>
              <a:t>Modelling</a:t>
            </a:r>
            <a:r>
              <a:rPr lang="fr-FR" sz="2400" dirty="0"/>
              <a:t> Consultants</a:t>
            </a:r>
          </a:p>
          <a:p>
            <a:pPr>
              <a:spcBef>
                <a:spcPct val="0"/>
              </a:spcBef>
            </a:pPr>
            <a:endParaRPr lang="fr-FR" sz="1200" dirty="0"/>
          </a:p>
          <a:p>
            <a:pPr algn="just">
              <a:spcBef>
                <a:spcPct val="0"/>
              </a:spcBef>
            </a:pPr>
            <a:r>
              <a:rPr lang="fr-FR" sz="2400" dirty="0"/>
              <a:t>8 </a:t>
            </a:r>
            <a:r>
              <a:rPr lang="fr-FR" sz="2400" dirty="0" err="1"/>
              <a:t>Members</a:t>
            </a:r>
            <a:r>
              <a:rPr lang="fr-FR" sz="2400" dirty="0"/>
              <a:t> all </a:t>
            </a:r>
            <a:r>
              <a:rPr lang="fr-FR" sz="2400" dirty="0" err="1"/>
              <a:t>EngD</a:t>
            </a:r>
            <a:r>
              <a:rPr lang="fr-FR" sz="2400" dirty="0"/>
              <a:t> + PhD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/>
              <a:t>Extensive </a:t>
            </a:r>
            <a:r>
              <a:rPr lang="fr-FR" dirty="0" err="1"/>
              <a:t>research</a:t>
            </a:r>
            <a:r>
              <a:rPr lang="fr-FR" dirty="0"/>
              <a:t> background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Complex</a:t>
            </a:r>
            <a:r>
              <a:rPr lang="fr-FR" dirty="0"/>
              <a:t> </a:t>
            </a:r>
            <a:r>
              <a:rPr lang="fr-FR" dirty="0" err="1"/>
              <a:t>problems</a:t>
            </a:r>
            <a:endParaRPr lang="fr-FR" dirty="0"/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Various</a:t>
            </a:r>
            <a:r>
              <a:rPr lang="fr-FR" dirty="0"/>
              <a:t> </a:t>
            </a:r>
            <a:r>
              <a:rPr lang="fr-FR" dirty="0" err="1"/>
              <a:t>fields</a:t>
            </a:r>
            <a:r>
              <a:rPr lang="fr-FR" dirty="0"/>
              <a:t> of expertise</a:t>
            </a:r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endParaRPr lang="fr-FR" sz="1100" dirty="0"/>
          </a:p>
          <a:p>
            <a:pPr algn="just">
              <a:spcBef>
                <a:spcPct val="0"/>
              </a:spcBef>
            </a:pPr>
            <a:r>
              <a:rPr lang="fr-FR" sz="2400" dirty="0" err="1"/>
              <a:t>Successful</a:t>
            </a:r>
            <a:r>
              <a:rPr lang="fr-FR" sz="2400" dirty="0"/>
              <a:t> </a:t>
            </a:r>
            <a:r>
              <a:rPr lang="fr-FR" sz="2400" dirty="0" err="1"/>
              <a:t>Track</a:t>
            </a:r>
            <a:r>
              <a:rPr lang="fr-FR" sz="2400" dirty="0"/>
              <a:t> Record: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Big</a:t>
            </a:r>
            <a:r>
              <a:rPr lang="fr-FR" dirty="0"/>
              <a:t> international compagnies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Government</a:t>
            </a:r>
            <a:r>
              <a:rPr lang="fr-FR" dirty="0"/>
              <a:t> </a:t>
            </a:r>
            <a:r>
              <a:rPr lang="fr-FR" dirty="0" err="1"/>
              <a:t>laboratories</a:t>
            </a:r>
            <a:endParaRPr lang="fr-FR" dirty="0"/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endParaRPr lang="fr-FR" sz="1100" dirty="0"/>
          </a:p>
          <a:p>
            <a:pPr algn="just">
              <a:spcBef>
                <a:spcPct val="0"/>
              </a:spcBef>
            </a:pPr>
            <a:r>
              <a:rPr lang="en-US" sz="2400" dirty="0"/>
              <a:t>Involved in Research Consortia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en-US" dirty="0"/>
              <a:t>EU funded projects  (</a:t>
            </a:r>
            <a:r>
              <a:rPr lang="en-US" dirty="0" err="1"/>
              <a:t>REEcover</a:t>
            </a:r>
            <a:r>
              <a:rPr lang="en-US" dirty="0"/>
              <a:t> / SHARK) 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en-US" dirty="0"/>
              <a:t>PhD projects supervision.</a:t>
            </a:r>
            <a:endParaRPr lang="fr-FR" dirty="0"/>
          </a:p>
        </p:txBody>
      </p:sp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674160" y="1057347"/>
            <a:ext cx="8327520" cy="54038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>
            <a:spAutoFit/>
          </a:bodyPr>
          <a:lstStyle/>
          <a:p>
            <a:pPr>
              <a:lnSpc>
                <a:spcPct val="93000"/>
              </a:lnSpc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3200" b="1" dirty="0"/>
              <a:t>Our team &amp; Our clients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796" y="5765826"/>
            <a:ext cx="899564" cy="93687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124" y="5765826"/>
            <a:ext cx="610953" cy="943033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/>
              <a:t>3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042" y="5996834"/>
            <a:ext cx="1710378" cy="541136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735" y="1246731"/>
            <a:ext cx="1923810" cy="838095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D3AFD5B9-8B19-4D05-884C-8E65A68F0485}"/>
              </a:ext>
            </a:extLst>
          </p:cNvPr>
          <p:cNvSpPr/>
          <p:nvPr/>
        </p:nvSpPr>
        <p:spPr>
          <a:xfrm>
            <a:off x="6585917" y="5430735"/>
            <a:ext cx="3697353" cy="120032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742950" lvl="1" indent="-285750" algn="ctr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Discover more about our successful modelling  work with clients!</a:t>
            </a:r>
          </a:p>
          <a:p>
            <a:pPr lvl="1" algn="ctr"/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u="sng" dirty="0">
                <a:solidFill>
                  <a:schemeClr val="tx2"/>
                </a:solidFill>
                <a:sym typeface="Wingdings" panose="05000000000000000000" pitchFamily="2" charset="2"/>
              </a:rPr>
              <a:t>www.simtecsolution.fr</a:t>
            </a:r>
            <a:endParaRPr lang="en-US" u="sng" dirty="0">
              <a:solidFill>
                <a:schemeClr val="tx2"/>
              </a:solidFill>
            </a:endParaRP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9BD81661-1024-4FCE-914B-DFD8725AE2D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953" y="2469518"/>
            <a:ext cx="1014345" cy="310565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776DE922-FA7A-4BD0-B716-7B328E08A4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371" y="2345479"/>
            <a:ext cx="745961" cy="532829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1F795A05-0A73-40D8-8E20-3B4E5B64100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553" y="2964445"/>
            <a:ext cx="558099" cy="472965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6694D4F6-5275-4CD7-8895-3F1AFC0590D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205" y="3017076"/>
            <a:ext cx="581547" cy="514445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DB444A72-123C-4384-A90E-67C5C451858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4110" y="3197049"/>
            <a:ext cx="880190" cy="24036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4D562921-C1CA-41E7-A0BD-AA665C47E94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821" y="3812583"/>
            <a:ext cx="924537" cy="207132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E8273096-0A01-4269-969E-A40AF885DCF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226" y="3185320"/>
            <a:ext cx="795822" cy="288032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773690AA-A659-4E97-AC86-BA28F741B1B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840" y="3775809"/>
            <a:ext cx="766731" cy="266856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D0E286C4-0F96-4F5D-AFE8-BCC6B441A64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273" y="3777489"/>
            <a:ext cx="705943" cy="217500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3A44ECBE-0EF4-49B5-950F-31BFB5B8606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229" y="4106630"/>
            <a:ext cx="712380" cy="508843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79159DF5-B1A8-4061-8770-3901550C5C7E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653" y="4269752"/>
            <a:ext cx="599679" cy="316497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26EA5915-E9A6-48AD-93D1-B6842B62C8A4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31" y="4271080"/>
            <a:ext cx="577124" cy="412231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ED21F14F-CD58-4565-9997-5ABC7978C22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417" y="4261638"/>
            <a:ext cx="850111" cy="375049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812C7C28-6891-495E-B593-C3AFB0623CA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041" y="4787669"/>
            <a:ext cx="795822" cy="229904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C2F1FDF1-29BD-48B6-8B5F-B02D5BACE1BD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142" y="2343449"/>
            <a:ext cx="715450" cy="583899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1DADDBD0-489A-4DEA-A8BA-6806C51DD1DD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661" y="4755494"/>
            <a:ext cx="947866" cy="429813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5DC4500B-7880-4CEC-B254-7E634BC21ED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3581" y="4849232"/>
            <a:ext cx="1054807" cy="210962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3C8AE297-A7E6-4BAA-AED1-152F3DA1F685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924" y="3815344"/>
            <a:ext cx="847451" cy="201213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D71893B1-AA54-46BB-9227-DA187372F366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848" y="4701708"/>
            <a:ext cx="488381" cy="48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1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05D8F5E-5384-4A8C-B4A6-841183DAE4E3}"/>
              </a:ext>
            </a:extLst>
          </p:cNvPr>
          <p:cNvSpPr/>
          <p:nvPr/>
        </p:nvSpPr>
        <p:spPr>
          <a:xfrm>
            <a:off x="6270069" y="1808929"/>
            <a:ext cx="1600673" cy="5511006"/>
          </a:xfrm>
          <a:prstGeom prst="rect">
            <a:avLst/>
          </a:prstGeom>
          <a:solidFill>
            <a:srgbClr val="70AF1A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Rectangle 59"/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I. Device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086FEC7-277F-48B1-8949-2D0E64C9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26A40F6B-1A6E-4B53-8936-A93C9DB91EE7}"/>
              </a:ext>
            </a:extLst>
          </p:cNvPr>
          <p:cNvSpPr txBox="1"/>
          <p:nvPr/>
        </p:nvSpPr>
        <p:spPr>
          <a:xfrm>
            <a:off x="9537532" y="4869944"/>
            <a:ext cx="3255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chemeClr val="tx1"/>
                </a:solidFill>
                <a:latin typeface="+mj-lt"/>
              </a:rPr>
              <a:t>Cast iron ammunition body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7B1220DC-5C98-4599-85F7-57944631C774}"/>
              </a:ext>
            </a:extLst>
          </p:cNvPr>
          <p:cNvSpPr txBox="1"/>
          <p:nvPr/>
        </p:nvSpPr>
        <p:spPr>
          <a:xfrm>
            <a:off x="9537534" y="5152024"/>
            <a:ext cx="2274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chemeClr val="tx1"/>
                </a:solidFill>
                <a:latin typeface="+mj-lt"/>
              </a:rPr>
              <a:t>Aluminium part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0F4CA26-F240-4236-B570-89C52C59BCAA}"/>
              </a:ext>
            </a:extLst>
          </p:cNvPr>
          <p:cNvSpPr txBox="1"/>
          <p:nvPr/>
        </p:nvSpPr>
        <p:spPr>
          <a:xfrm>
            <a:off x="9537534" y="5412673"/>
            <a:ext cx="1998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chemeClr val="tx1"/>
                </a:solidFill>
                <a:latin typeface="+mj-lt"/>
              </a:rPr>
              <a:t>Plastic accessories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8" name="Forme libre : forme 47">
            <a:extLst>
              <a:ext uri="{FF2B5EF4-FFF2-40B4-BE49-F238E27FC236}">
                <a16:creationId xmlns:a16="http://schemas.microsoft.com/office/drawing/2014/main" id="{B6975896-03EC-4588-9FA9-515068235A20}"/>
              </a:ext>
            </a:extLst>
          </p:cNvPr>
          <p:cNvSpPr/>
          <p:nvPr/>
        </p:nvSpPr>
        <p:spPr>
          <a:xfrm>
            <a:off x="5552969" y="1749574"/>
            <a:ext cx="1559027" cy="5216525"/>
          </a:xfrm>
          <a:custGeom>
            <a:avLst/>
            <a:gdLst>
              <a:gd name="connsiteX0" fmla="*/ 1366837 w 1862137"/>
              <a:gd name="connsiteY0" fmla="*/ 28575 h 3419475"/>
              <a:gd name="connsiteX1" fmla="*/ 1371600 w 1862137"/>
              <a:gd name="connsiteY1" fmla="*/ 957263 h 3419475"/>
              <a:gd name="connsiteX2" fmla="*/ 1862137 w 1862137"/>
              <a:gd name="connsiteY2" fmla="*/ 957263 h 3419475"/>
              <a:gd name="connsiteX3" fmla="*/ 1862137 w 1862137"/>
              <a:gd name="connsiteY3" fmla="*/ 1314450 h 3419475"/>
              <a:gd name="connsiteX4" fmla="*/ 1828800 w 1862137"/>
              <a:gd name="connsiteY4" fmla="*/ 1314450 h 3419475"/>
              <a:gd name="connsiteX5" fmla="*/ 1828800 w 1862137"/>
              <a:gd name="connsiteY5" fmla="*/ 1409700 h 3419475"/>
              <a:gd name="connsiteX6" fmla="*/ 1795462 w 1862137"/>
              <a:gd name="connsiteY6" fmla="*/ 1409700 h 3419475"/>
              <a:gd name="connsiteX7" fmla="*/ 1762125 w 1862137"/>
              <a:gd name="connsiteY7" fmla="*/ 1900238 h 3419475"/>
              <a:gd name="connsiteX8" fmla="*/ 1776412 w 1862137"/>
              <a:gd name="connsiteY8" fmla="*/ 3419475 h 3419475"/>
              <a:gd name="connsiteX9" fmla="*/ 1519237 w 1862137"/>
              <a:gd name="connsiteY9" fmla="*/ 3405188 h 3419475"/>
              <a:gd name="connsiteX10" fmla="*/ 1081087 w 1862137"/>
              <a:gd name="connsiteY10" fmla="*/ 3371850 h 3419475"/>
              <a:gd name="connsiteX11" fmla="*/ 666750 w 1862137"/>
              <a:gd name="connsiteY11" fmla="*/ 3367088 h 3419475"/>
              <a:gd name="connsiteX12" fmla="*/ 0 w 1862137"/>
              <a:gd name="connsiteY12" fmla="*/ 3324225 h 3419475"/>
              <a:gd name="connsiteX13" fmla="*/ 657225 w 1862137"/>
              <a:gd name="connsiteY13" fmla="*/ 0 h 3419475"/>
              <a:gd name="connsiteX14" fmla="*/ 1366837 w 1862137"/>
              <a:gd name="connsiteY14" fmla="*/ 28575 h 3419475"/>
              <a:gd name="connsiteX0" fmla="*/ 1366837 w 1862137"/>
              <a:gd name="connsiteY0" fmla="*/ 28575 h 4593432"/>
              <a:gd name="connsiteX1" fmla="*/ 1371600 w 1862137"/>
              <a:gd name="connsiteY1" fmla="*/ 957263 h 4593432"/>
              <a:gd name="connsiteX2" fmla="*/ 1862137 w 1862137"/>
              <a:gd name="connsiteY2" fmla="*/ 957263 h 4593432"/>
              <a:gd name="connsiteX3" fmla="*/ 1862137 w 1862137"/>
              <a:gd name="connsiteY3" fmla="*/ 1314450 h 4593432"/>
              <a:gd name="connsiteX4" fmla="*/ 1828800 w 1862137"/>
              <a:gd name="connsiteY4" fmla="*/ 1314450 h 4593432"/>
              <a:gd name="connsiteX5" fmla="*/ 1828800 w 1862137"/>
              <a:gd name="connsiteY5" fmla="*/ 1409700 h 4593432"/>
              <a:gd name="connsiteX6" fmla="*/ 1795462 w 1862137"/>
              <a:gd name="connsiteY6" fmla="*/ 1409700 h 4593432"/>
              <a:gd name="connsiteX7" fmla="*/ 1762125 w 1862137"/>
              <a:gd name="connsiteY7" fmla="*/ 1900238 h 4593432"/>
              <a:gd name="connsiteX8" fmla="*/ 1776412 w 1862137"/>
              <a:gd name="connsiteY8" fmla="*/ 3419475 h 4593432"/>
              <a:gd name="connsiteX9" fmla="*/ 1807368 w 1862137"/>
              <a:gd name="connsiteY9" fmla="*/ 4593432 h 4593432"/>
              <a:gd name="connsiteX10" fmla="*/ 1081087 w 1862137"/>
              <a:gd name="connsiteY10" fmla="*/ 3371850 h 4593432"/>
              <a:gd name="connsiteX11" fmla="*/ 666750 w 1862137"/>
              <a:gd name="connsiteY11" fmla="*/ 3367088 h 4593432"/>
              <a:gd name="connsiteX12" fmla="*/ 0 w 1862137"/>
              <a:gd name="connsiteY12" fmla="*/ 3324225 h 4593432"/>
              <a:gd name="connsiteX13" fmla="*/ 657225 w 1862137"/>
              <a:gd name="connsiteY13" fmla="*/ 0 h 4593432"/>
              <a:gd name="connsiteX14" fmla="*/ 1366837 w 1862137"/>
              <a:gd name="connsiteY14" fmla="*/ 28575 h 4593432"/>
              <a:gd name="connsiteX0" fmla="*/ 1366837 w 2181225"/>
              <a:gd name="connsiteY0" fmla="*/ 28575 h 4610100"/>
              <a:gd name="connsiteX1" fmla="*/ 1371600 w 2181225"/>
              <a:gd name="connsiteY1" fmla="*/ 957263 h 4610100"/>
              <a:gd name="connsiteX2" fmla="*/ 1862137 w 2181225"/>
              <a:gd name="connsiteY2" fmla="*/ 957263 h 4610100"/>
              <a:gd name="connsiteX3" fmla="*/ 1862137 w 2181225"/>
              <a:gd name="connsiteY3" fmla="*/ 1314450 h 4610100"/>
              <a:gd name="connsiteX4" fmla="*/ 1828800 w 2181225"/>
              <a:gd name="connsiteY4" fmla="*/ 1314450 h 4610100"/>
              <a:gd name="connsiteX5" fmla="*/ 1828800 w 2181225"/>
              <a:gd name="connsiteY5" fmla="*/ 1409700 h 4610100"/>
              <a:gd name="connsiteX6" fmla="*/ 1795462 w 2181225"/>
              <a:gd name="connsiteY6" fmla="*/ 1409700 h 4610100"/>
              <a:gd name="connsiteX7" fmla="*/ 1762125 w 2181225"/>
              <a:gd name="connsiteY7" fmla="*/ 1900238 h 4610100"/>
              <a:gd name="connsiteX8" fmla="*/ 1776412 w 2181225"/>
              <a:gd name="connsiteY8" fmla="*/ 3419475 h 4610100"/>
              <a:gd name="connsiteX9" fmla="*/ 1807368 w 2181225"/>
              <a:gd name="connsiteY9" fmla="*/ 4593432 h 4610100"/>
              <a:gd name="connsiteX10" fmla="*/ 2181225 w 2181225"/>
              <a:gd name="connsiteY10" fmla="*/ 4610100 h 4610100"/>
              <a:gd name="connsiteX11" fmla="*/ 666750 w 2181225"/>
              <a:gd name="connsiteY11" fmla="*/ 3367088 h 4610100"/>
              <a:gd name="connsiteX12" fmla="*/ 0 w 2181225"/>
              <a:gd name="connsiteY12" fmla="*/ 3324225 h 4610100"/>
              <a:gd name="connsiteX13" fmla="*/ 657225 w 2181225"/>
              <a:gd name="connsiteY13" fmla="*/ 0 h 4610100"/>
              <a:gd name="connsiteX14" fmla="*/ 1366837 w 2181225"/>
              <a:gd name="connsiteY14" fmla="*/ 28575 h 4610100"/>
              <a:gd name="connsiteX0" fmla="*/ 1366837 w 2185988"/>
              <a:gd name="connsiteY0" fmla="*/ 28575 h 4941095"/>
              <a:gd name="connsiteX1" fmla="*/ 1371600 w 2185988"/>
              <a:gd name="connsiteY1" fmla="*/ 957263 h 4941095"/>
              <a:gd name="connsiteX2" fmla="*/ 1862137 w 2185988"/>
              <a:gd name="connsiteY2" fmla="*/ 957263 h 4941095"/>
              <a:gd name="connsiteX3" fmla="*/ 1862137 w 2185988"/>
              <a:gd name="connsiteY3" fmla="*/ 1314450 h 4941095"/>
              <a:gd name="connsiteX4" fmla="*/ 1828800 w 2185988"/>
              <a:gd name="connsiteY4" fmla="*/ 1314450 h 4941095"/>
              <a:gd name="connsiteX5" fmla="*/ 1828800 w 2185988"/>
              <a:gd name="connsiteY5" fmla="*/ 1409700 h 4941095"/>
              <a:gd name="connsiteX6" fmla="*/ 1795462 w 2185988"/>
              <a:gd name="connsiteY6" fmla="*/ 1409700 h 4941095"/>
              <a:gd name="connsiteX7" fmla="*/ 1762125 w 2185988"/>
              <a:gd name="connsiteY7" fmla="*/ 1900238 h 4941095"/>
              <a:gd name="connsiteX8" fmla="*/ 1776412 w 2185988"/>
              <a:gd name="connsiteY8" fmla="*/ 3419475 h 4941095"/>
              <a:gd name="connsiteX9" fmla="*/ 1807368 w 2185988"/>
              <a:gd name="connsiteY9" fmla="*/ 4593432 h 4941095"/>
              <a:gd name="connsiteX10" fmla="*/ 2181225 w 2185988"/>
              <a:gd name="connsiteY10" fmla="*/ 4610100 h 4941095"/>
              <a:gd name="connsiteX11" fmla="*/ 2185988 w 2185988"/>
              <a:gd name="connsiteY11" fmla="*/ 4941095 h 4941095"/>
              <a:gd name="connsiteX12" fmla="*/ 0 w 2185988"/>
              <a:gd name="connsiteY12" fmla="*/ 3324225 h 4941095"/>
              <a:gd name="connsiteX13" fmla="*/ 657225 w 2185988"/>
              <a:gd name="connsiteY13" fmla="*/ 0 h 4941095"/>
              <a:gd name="connsiteX14" fmla="*/ 1366837 w 2185988"/>
              <a:gd name="connsiteY14" fmla="*/ 28575 h 4941095"/>
              <a:gd name="connsiteX0" fmla="*/ 709612 w 1528763"/>
              <a:gd name="connsiteY0" fmla="*/ 28575 h 4953000"/>
              <a:gd name="connsiteX1" fmla="*/ 714375 w 1528763"/>
              <a:gd name="connsiteY1" fmla="*/ 957263 h 4953000"/>
              <a:gd name="connsiteX2" fmla="*/ 1204912 w 1528763"/>
              <a:gd name="connsiteY2" fmla="*/ 957263 h 4953000"/>
              <a:gd name="connsiteX3" fmla="*/ 1204912 w 1528763"/>
              <a:gd name="connsiteY3" fmla="*/ 1314450 h 4953000"/>
              <a:gd name="connsiteX4" fmla="*/ 1171575 w 1528763"/>
              <a:gd name="connsiteY4" fmla="*/ 1314450 h 4953000"/>
              <a:gd name="connsiteX5" fmla="*/ 1171575 w 1528763"/>
              <a:gd name="connsiteY5" fmla="*/ 1409700 h 4953000"/>
              <a:gd name="connsiteX6" fmla="*/ 1138237 w 1528763"/>
              <a:gd name="connsiteY6" fmla="*/ 1409700 h 4953000"/>
              <a:gd name="connsiteX7" fmla="*/ 1104900 w 1528763"/>
              <a:gd name="connsiteY7" fmla="*/ 1900238 h 4953000"/>
              <a:gd name="connsiteX8" fmla="*/ 1119187 w 1528763"/>
              <a:gd name="connsiteY8" fmla="*/ 3419475 h 4953000"/>
              <a:gd name="connsiteX9" fmla="*/ 1150143 w 1528763"/>
              <a:gd name="connsiteY9" fmla="*/ 4593432 h 4953000"/>
              <a:gd name="connsiteX10" fmla="*/ 1524000 w 1528763"/>
              <a:gd name="connsiteY10" fmla="*/ 4610100 h 4953000"/>
              <a:gd name="connsiteX11" fmla="*/ 1528763 w 1528763"/>
              <a:gd name="connsiteY11" fmla="*/ 4941095 h 4953000"/>
              <a:gd name="connsiteX12" fmla="*/ 61913 w 1528763"/>
              <a:gd name="connsiteY12" fmla="*/ 4953000 h 4953000"/>
              <a:gd name="connsiteX13" fmla="*/ 0 w 1528763"/>
              <a:gd name="connsiteY13" fmla="*/ 0 h 4953000"/>
              <a:gd name="connsiteX14" fmla="*/ 709612 w 1528763"/>
              <a:gd name="connsiteY14" fmla="*/ 28575 h 4953000"/>
              <a:gd name="connsiteX0" fmla="*/ 709612 w 1544638"/>
              <a:gd name="connsiteY0" fmla="*/ 28575 h 5179220"/>
              <a:gd name="connsiteX1" fmla="*/ 714375 w 1544638"/>
              <a:gd name="connsiteY1" fmla="*/ 957263 h 5179220"/>
              <a:gd name="connsiteX2" fmla="*/ 1204912 w 1544638"/>
              <a:gd name="connsiteY2" fmla="*/ 957263 h 5179220"/>
              <a:gd name="connsiteX3" fmla="*/ 1204912 w 1544638"/>
              <a:gd name="connsiteY3" fmla="*/ 1314450 h 5179220"/>
              <a:gd name="connsiteX4" fmla="*/ 1171575 w 1544638"/>
              <a:gd name="connsiteY4" fmla="*/ 1314450 h 5179220"/>
              <a:gd name="connsiteX5" fmla="*/ 1171575 w 1544638"/>
              <a:gd name="connsiteY5" fmla="*/ 1409700 h 5179220"/>
              <a:gd name="connsiteX6" fmla="*/ 1138237 w 1544638"/>
              <a:gd name="connsiteY6" fmla="*/ 1409700 h 5179220"/>
              <a:gd name="connsiteX7" fmla="*/ 1104900 w 1544638"/>
              <a:gd name="connsiteY7" fmla="*/ 1900238 h 5179220"/>
              <a:gd name="connsiteX8" fmla="*/ 1119187 w 1544638"/>
              <a:gd name="connsiteY8" fmla="*/ 3419475 h 5179220"/>
              <a:gd name="connsiteX9" fmla="*/ 1150143 w 1544638"/>
              <a:gd name="connsiteY9" fmla="*/ 4593432 h 5179220"/>
              <a:gd name="connsiteX10" fmla="*/ 1524000 w 1544638"/>
              <a:gd name="connsiteY10" fmla="*/ 4610100 h 5179220"/>
              <a:gd name="connsiteX11" fmla="*/ 1544638 w 1544638"/>
              <a:gd name="connsiteY11" fmla="*/ 5179220 h 5179220"/>
              <a:gd name="connsiteX12" fmla="*/ 61913 w 1544638"/>
              <a:gd name="connsiteY12" fmla="*/ 4953000 h 5179220"/>
              <a:gd name="connsiteX13" fmla="*/ 0 w 1544638"/>
              <a:gd name="connsiteY13" fmla="*/ 0 h 5179220"/>
              <a:gd name="connsiteX14" fmla="*/ 709612 w 1544638"/>
              <a:gd name="connsiteY14" fmla="*/ 28575 h 5179220"/>
              <a:gd name="connsiteX0" fmla="*/ 709612 w 1559027"/>
              <a:gd name="connsiteY0" fmla="*/ 28575 h 5179220"/>
              <a:gd name="connsiteX1" fmla="*/ 714375 w 1559027"/>
              <a:gd name="connsiteY1" fmla="*/ 957263 h 5179220"/>
              <a:gd name="connsiteX2" fmla="*/ 1204912 w 1559027"/>
              <a:gd name="connsiteY2" fmla="*/ 957263 h 5179220"/>
              <a:gd name="connsiteX3" fmla="*/ 1204912 w 1559027"/>
              <a:gd name="connsiteY3" fmla="*/ 1314450 h 5179220"/>
              <a:gd name="connsiteX4" fmla="*/ 1171575 w 1559027"/>
              <a:gd name="connsiteY4" fmla="*/ 1314450 h 5179220"/>
              <a:gd name="connsiteX5" fmla="*/ 1171575 w 1559027"/>
              <a:gd name="connsiteY5" fmla="*/ 1409700 h 5179220"/>
              <a:gd name="connsiteX6" fmla="*/ 1138237 w 1559027"/>
              <a:gd name="connsiteY6" fmla="*/ 1409700 h 5179220"/>
              <a:gd name="connsiteX7" fmla="*/ 1104900 w 1559027"/>
              <a:gd name="connsiteY7" fmla="*/ 1900238 h 5179220"/>
              <a:gd name="connsiteX8" fmla="*/ 1119187 w 1559027"/>
              <a:gd name="connsiteY8" fmla="*/ 3419475 h 5179220"/>
              <a:gd name="connsiteX9" fmla="*/ 1150143 w 1559027"/>
              <a:gd name="connsiteY9" fmla="*/ 4593432 h 5179220"/>
              <a:gd name="connsiteX10" fmla="*/ 1558925 w 1559027"/>
              <a:gd name="connsiteY10" fmla="*/ 4616450 h 5179220"/>
              <a:gd name="connsiteX11" fmla="*/ 1544638 w 1559027"/>
              <a:gd name="connsiteY11" fmla="*/ 5179220 h 5179220"/>
              <a:gd name="connsiteX12" fmla="*/ 61913 w 1559027"/>
              <a:gd name="connsiteY12" fmla="*/ 4953000 h 5179220"/>
              <a:gd name="connsiteX13" fmla="*/ 0 w 1559027"/>
              <a:gd name="connsiteY13" fmla="*/ 0 h 5179220"/>
              <a:gd name="connsiteX14" fmla="*/ 709612 w 1559027"/>
              <a:gd name="connsiteY14" fmla="*/ 28575 h 5179220"/>
              <a:gd name="connsiteX0" fmla="*/ 709612 w 1559027"/>
              <a:gd name="connsiteY0" fmla="*/ 28575 h 5216525"/>
              <a:gd name="connsiteX1" fmla="*/ 714375 w 1559027"/>
              <a:gd name="connsiteY1" fmla="*/ 957263 h 5216525"/>
              <a:gd name="connsiteX2" fmla="*/ 1204912 w 1559027"/>
              <a:gd name="connsiteY2" fmla="*/ 957263 h 5216525"/>
              <a:gd name="connsiteX3" fmla="*/ 1204912 w 1559027"/>
              <a:gd name="connsiteY3" fmla="*/ 1314450 h 5216525"/>
              <a:gd name="connsiteX4" fmla="*/ 1171575 w 1559027"/>
              <a:gd name="connsiteY4" fmla="*/ 1314450 h 5216525"/>
              <a:gd name="connsiteX5" fmla="*/ 1171575 w 1559027"/>
              <a:gd name="connsiteY5" fmla="*/ 1409700 h 5216525"/>
              <a:gd name="connsiteX6" fmla="*/ 1138237 w 1559027"/>
              <a:gd name="connsiteY6" fmla="*/ 1409700 h 5216525"/>
              <a:gd name="connsiteX7" fmla="*/ 1104900 w 1559027"/>
              <a:gd name="connsiteY7" fmla="*/ 1900238 h 5216525"/>
              <a:gd name="connsiteX8" fmla="*/ 1119187 w 1559027"/>
              <a:gd name="connsiteY8" fmla="*/ 3419475 h 5216525"/>
              <a:gd name="connsiteX9" fmla="*/ 1150143 w 1559027"/>
              <a:gd name="connsiteY9" fmla="*/ 4593432 h 5216525"/>
              <a:gd name="connsiteX10" fmla="*/ 1558925 w 1559027"/>
              <a:gd name="connsiteY10" fmla="*/ 4616450 h 5216525"/>
              <a:gd name="connsiteX11" fmla="*/ 1544638 w 1559027"/>
              <a:gd name="connsiteY11" fmla="*/ 5179220 h 5216525"/>
              <a:gd name="connsiteX12" fmla="*/ 26988 w 1559027"/>
              <a:gd name="connsiteY12" fmla="*/ 5216525 h 5216525"/>
              <a:gd name="connsiteX13" fmla="*/ 0 w 1559027"/>
              <a:gd name="connsiteY13" fmla="*/ 0 h 5216525"/>
              <a:gd name="connsiteX14" fmla="*/ 709612 w 1559027"/>
              <a:gd name="connsiteY14" fmla="*/ 28575 h 521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59027" h="5216525">
                <a:moveTo>
                  <a:pt x="709612" y="28575"/>
                </a:moveTo>
                <a:cubicBezTo>
                  <a:pt x="711200" y="338138"/>
                  <a:pt x="712787" y="647700"/>
                  <a:pt x="714375" y="957263"/>
                </a:cubicBezTo>
                <a:lnTo>
                  <a:pt x="1204912" y="957263"/>
                </a:lnTo>
                <a:lnTo>
                  <a:pt x="1204912" y="1314450"/>
                </a:lnTo>
                <a:lnTo>
                  <a:pt x="1171575" y="1314450"/>
                </a:lnTo>
                <a:lnTo>
                  <a:pt x="1171575" y="1409700"/>
                </a:lnTo>
                <a:lnTo>
                  <a:pt x="1138237" y="1409700"/>
                </a:lnTo>
                <a:lnTo>
                  <a:pt x="1104900" y="1900238"/>
                </a:lnTo>
                <a:lnTo>
                  <a:pt x="1119187" y="3419475"/>
                </a:lnTo>
                <a:lnTo>
                  <a:pt x="1150143" y="4593432"/>
                </a:lnTo>
                <a:lnTo>
                  <a:pt x="1558925" y="4616450"/>
                </a:lnTo>
                <a:cubicBezTo>
                  <a:pt x="1560513" y="4726782"/>
                  <a:pt x="1543050" y="5068888"/>
                  <a:pt x="1544638" y="5179220"/>
                </a:cubicBezTo>
                <a:lnTo>
                  <a:pt x="26988" y="5216525"/>
                </a:lnTo>
                <a:lnTo>
                  <a:pt x="0" y="0"/>
                </a:lnTo>
                <a:lnTo>
                  <a:pt x="709612" y="285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Forme libre : forme 51">
            <a:extLst>
              <a:ext uri="{FF2B5EF4-FFF2-40B4-BE49-F238E27FC236}">
                <a16:creationId xmlns:a16="http://schemas.microsoft.com/office/drawing/2014/main" id="{9A4E012C-5F9D-4272-AF60-CB7820EDCB5D}"/>
              </a:ext>
            </a:extLst>
          </p:cNvPr>
          <p:cNvSpPr/>
          <p:nvPr/>
        </p:nvSpPr>
        <p:spPr>
          <a:xfrm flipH="1">
            <a:off x="6976332" y="1759098"/>
            <a:ext cx="1633538" cy="5147470"/>
          </a:xfrm>
          <a:custGeom>
            <a:avLst/>
            <a:gdLst>
              <a:gd name="connsiteX0" fmla="*/ 1366837 w 1862137"/>
              <a:gd name="connsiteY0" fmla="*/ 28575 h 3419475"/>
              <a:gd name="connsiteX1" fmla="*/ 1371600 w 1862137"/>
              <a:gd name="connsiteY1" fmla="*/ 957263 h 3419475"/>
              <a:gd name="connsiteX2" fmla="*/ 1862137 w 1862137"/>
              <a:gd name="connsiteY2" fmla="*/ 957263 h 3419475"/>
              <a:gd name="connsiteX3" fmla="*/ 1862137 w 1862137"/>
              <a:gd name="connsiteY3" fmla="*/ 1314450 h 3419475"/>
              <a:gd name="connsiteX4" fmla="*/ 1828800 w 1862137"/>
              <a:gd name="connsiteY4" fmla="*/ 1314450 h 3419475"/>
              <a:gd name="connsiteX5" fmla="*/ 1828800 w 1862137"/>
              <a:gd name="connsiteY5" fmla="*/ 1409700 h 3419475"/>
              <a:gd name="connsiteX6" fmla="*/ 1795462 w 1862137"/>
              <a:gd name="connsiteY6" fmla="*/ 1409700 h 3419475"/>
              <a:gd name="connsiteX7" fmla="*/ 1762125 w 1862137"/>
              <a:gd name="connsiteY7" fmla="*/ 1900238 h 3419475"/>
              <a:gd name="connsiteX8" fmla="*/ 1776412 w 1862137"/>
              <a:gd name="connsiteY8" fmla="*/ 3419475 h 3419475"/>
              <a:gd name="connsiteX9" fmla="*/ 1519237 w 1862137"/>
              <a:gd name="connsiteY9" fmla="*/ 3405188 h 3419475"/>
              <a:gd name="connsiteX10" fmla="*/ 1081087 w 1862137"/>
              <a:gd name="connsiteY10" fmla="*/ 3371850 h 3419475"/>
              <a:gd name="connsiteX11" fmla="*/ 666750 w 1862137"/>
              <a:gd name="connsiteY11" fmla="*/ 3367088 h 3419475"/>
              <a:gd name="connsiteX12" fmla="*/ 0 w 1862137"/>
              <a:gd name="connsiteY12" fmla="*/ 3324225 h 3419475"/>
              <a:gd name="connsiteX13" fmla="*/ 657225 w 1862137"/>
              <a:gd name="connsiteY13" fmla="*/ 0 h 3419475"/>
              <a:gd name="connsiteX14" fmla="*/ 1366837 w 1862137"/>
              <a:gd name="connsiteY14" fmla="*/ 28575 h 3419475"/>
              <a:gd name="connsiteX0" fmla="*/ 1366837 w 1862137"/>
              <a:gd name="connsiteY0" fmla="*/ 28575 h 4593432"/>
              <a:gd name="connsiteX1" fmla="*/ 1371600 w 1862137"/>
              <a:gd name="connsiteY1" fmla="*/ 957263 h 4593432"/>
              <a:gd name="connsiteX2" fmla="*/ 1862137 w 1862137"/>
              <a:gd name="connsiteY2" fmla="*/ 957263 h 4593432"/>
              <a:gd name="connsiteX3" fmla="*/ 1862137 w 1862137"/>
              <a:gd name="connsiteY3" fmla="*/ 1314450 h 4593432"/>
              <a:gd name="connsiteX4" fmla="*/ 1828800 w 1862137"/>
              <a:gd name="connsiteY4" fmla="*/ 1314450 h 4593432"/>
              <a:gd name="connsiteX5" fmla="*/ 1828800 w 1862137"/>
              <a:gd name="connsiteY5" fmla="*/ 1409700 h 4593432"/>
              <a:gd name="connsiteX6" fmla="*/ 1795462 w 1862137"/>
              <a:gd name="connsiteY6" fmla="*/ 1409700 h 4593432"/>
              <a:gd name="connsiteX7" fmla="*/ 1762125 w 1862137"/>
              <a:gd name="connsiteY7" fmla="*/ 1900238 h 4593432"/>
              <a:gd name="connsiteX8" fmla="*/ 1776412 w 1862137"/>
              <a:gd name="connsiteY8" fmla="*/ 3419475 h 4593432"/>
              <a:gd name="connsiteX9" fmla="*/ 1807368 w 1862137"/>
              <a:gd name="connsiteY9" fmla="*/ 4593432 h 4593432"/>
              <a:gd name="connsiteX10" fmla="*/ 1081087 w 1862137"/>
              <a:gd name="connsiteY10" fmla="*/ 3371850 h 4593432"/>
              <a:gd name="connsiteX11" fmla="*/ 666750 w 1862137"/>
              <a:gd name="connsiteY11" fmla="*/ 3367088 h 4593432"/>
              <a:gd name="connsiteX12" fmla="*/ 0 w 1862137"/>
              <a:gd name="connsiteY12" fmla="*/ 3324225 h 4593432"/>
              <a:gd name="connsiteX13" fmla="*/ 657225 w 1862137"/>
              <a:gd name="connsiteY13" fmla="*/ 0 h 4593432"/>
              <a:gd name="connsiteX14" fmla="*/ 1366837 w 1862137"/>
              <a:gd name="connsiteY14" fmla="*/ 28575 h 4593432"/>
              <a:gd name="connsiteX0" fmla="*/ 1366837 w 2181225"/>
              <a:gd name="connsiteY0" fmla="*/ 28575 h 4610100"/>
              <a:gd name="connsiteX1" fmla="*/ 1371600 w 2181225"/>
              <a:gd name="connsiteY1" fmla="*/ 957263 h 4610100"/>
              <a:gd name="connsiteX2" fmla="*/ 1862137 w 2181225"/>
              <a:gd name="connsiteY2" fmla="*/ 957263 h 4610100"/>
              <a:gd name="connsiteX3" fmla="*/ 1862137 w 2181225"/>
              <a:gd name="connsiteY3" fmla="*/ 1314450 h 4610100"/>
              <a:gd name="connsiteX4" fmla="*/ 1828800 w 2181225"/>
              <a:gd name="connsiteY4" fmla="*/ 1314450 h 4610100"/>
              <a:gd name="connsiteX5" fmla="*/ 1828800 w 2181225"/>
              <a:gd name="connsiteY5" fmla="*/ 1409700 h 4610100"/>
              <a:gd name="connsiteX6" fmla="*/ 1795462 w 2181225"/>
              <a:gd name="connsiteY6" fmla="*/ 1409700 h 4610100"/>
              <a:gd name="connsiteX7" fmla="*/ 1762125 w 2181225"/>
              <a:gd name="connsiteY7" fmla="*/ 1900238 h 4610100"/>
              <a:gd name="connsiteX8" fmla="*/ 1776412 w 2181225"/>
              <a:gd name="connsiteY8" fmla="*/ 3419475 h 4610100"/>
              <a:gd name="connsiteX9" fmla="*/ 1807368 w 2181225"/>
              <a:gd name="connsiteY9" fmla="*/ 4593432 h 4610100"/>
              <a:gd name="connsiteX10" fmla="*/ 2181225 w 2181225"/>
              <a:gd name="connsiteY10" fmla="*/ 4610100 h 4610100"/>
              <a:gd name="connsiteX11" fmla="*/ 666750 w 2181225"/>
              <a:gd name="connsiteY11" fmla="*/ 3367088 h 4610100"/>
              <a:gd name="connsiteX12" fmla="*/ 0 w 2181225"/>
              <a:gd name="connsiteY12" fmla="*/ 3324225 h 4610100"/>
              <a:gd name="connsiteX13" fmla="*/ 657225 w 2181225"/>
              <a:gd name="connsiteY13" fmla="*/ 0 h 4610100"/>
              <a:gd name="connsiteX14" fmla="*/ 1366837 w 2181225"/>
              <a:gd name="connsiteY14" fmla="*/ 28575 h 4610100"/>
              <a:gd name="connsiteX0" fmla="*/ 1366837 w 2185988"/>
              <a:gd name="connsiteY0" fmla="*/ 28575 h 4941095"/>
              <a:gd name="connsiteX1" fmla="*/ 1371600 w 2185988"/>
              <a:gd name="connsiteY1" fmla="*/ 957263 h 4941095"/>
              <a:gd name="connsiteX2" fmla="*/ 1862137 w 2185988"/>
              <a:gd name="connsiteY2" fmla="*/ 957263 h 4941095"/>
              <a:gd name="connsiteX3" fmla="*/ 1862137 w 2185988"/>
              <a:gd name="connsiteY3" fmla="*/ 1314450 h 4941095"/>
              <a:gd name="connsiteX4" fmla="*/ 1828800 w 2185988"/>
              <a:gd name="connsiteY4" fmla="*/ 1314450 h 4941095"/>
              <a:gd name="connsiteX5" fmla="*/ 1828800 w 2185988"/>
              <a:gd name="connsiteY5" fmla="*/ 1409700 h 4941095"/>
              <a:gd name="connsiteX6" fmla="*/ 1795462 w 2185988"/>
              <a:gd name="connsiteY6" fmla="*/ 1409700 h 4941095"/>
              <a:gd name="connsiteX7" fmla="*/ 1762125 w 2185988"/>
              <a:gd name="connsiteY7" fmla="*/ 1900238 h 4941095"/>
              <a:gd name="connsiteX8" fmla="*/ 1776412 w 2185988"/>
              <a:gd name="connsiteY8" fmla="*/ 3419475 h 4941095"/>
              <a:gd name="connsiteX9" fmla="*/ 1807368 w 2185988"/>
              <a:gd name="connsiteY9" fmla="*/ 4593432 h 4941095"/>
              <a:gd name="connsiteX10" fmla="*/ 2181225 w 2185988"/>
              <a:gd name="connsiteY10" fmla="*/ 4610100 h 4941095"/>
              <a:gd name="connsiteX11" fmla="*/ 2185988 w 2185988"/>
              <a:gd name="connsiteY11" fmla="*/ 4941095 h 4941095"/>
              <a:gd name="connsiteX12" fmla="*/ 0 w 2185988"/>
              <a:gd name="connsiteY12" fmla="*/ 3324225 h 4941095"/>
              <a:gd name="connsiteX13" fmla="*/ 657225 w 2185988"/>
              <a:gd name="connsiteY13" fmla="*/ 0 h 4941095"/>
              <a:gd name="connsiteX14" fmla="*/ 1366837 w 2185988"/>
              <a:gd name="connsiteY14" fmla="*/ 28575 h 4941095"/>
              <a:gd name="connsiteX0" fmla="*/ 709612 w 1528763"/>
              <a:gd name="connsiteY0" fmla="*/ 28575 h 4953000"/>
              <a:gd name="connsiteX1" fmla="*/ 714375 w 1528763"/>
              <a:gd name="connsiteY1" fmla="*/ 957263 h 4953000"/>
              <a:gd name="connsiteX2" fmla="*/ 1204912 w 1528763"/>
              <a:gd name="connsiteY2" fmla="*/ 957263 h 4953000"/>
              <a:gd name="connsiteX3" fmla="*/ 1204912 w 1528763"/>
              <a:gd name="connsiteY3" fmla="*/ 1314450 h 4953000"/>
              <a:gd name="connsiteX4" fmla="*/ 1171575 w 1528763"/>
              <a:gd name="connsiteY4" fmla="*/ 1314450 h 4953000"/>
              <a:gd name="connsiteX5" fmla="*/ 1171575 w 1528763"/>
              <a:gd name="connsiteY5" fmla="*/ 1409700 h 4953000"/>
              <a:gd name="connsiteX6" fmla="*/ 1138237 w 1528763"/>
              <a:gd name="connsiteY6" fmla="*/ 1409700 h 4953000"/>
              <a:gd name="connsiteX7" fmla="*/ 1104900 w 1528763"/>
              <a:gd name="connsiteY7" fmla="*/ 1900238 h 4953000"/>
              <a:gd name="connsiteX8" fmla="*/ 1119187 w 1528763"/>
              <a:gd name="connsiteY8" fmla="*/ 3419475 h 4953000"/>
              <a:gd name="connsiteX9" fmla="*/ 1150143 w 1528763"/>
              <a:gd name="connsiteY9" fmla="*/ 4593432 h 4953000"/>
              <a:gd name="connsiteX10" fmla="*/ 1524000 w 1528763"/>
              <a:gd name="connsiteY10" fmla="*/ 4610100 h 4953000"/>
              <a:gd name="connsiteX11" fmla="*/ 1528763 w 1528763"/>
              <a:gd name="connsiteY11" fmla="*/ 4941095 h 4953000"/>
              <a:gd name="connsiteX12" fmla="*/ 61913 w 1528763"/>
              <a:gd name="connsiteY12" fmla="*/ 4953000 h 4953000"/>
              <a:gd name="connsiteX13" fmla="*/ 0 w 1528763"/>
              <a:gd name="connsiteY13" fmla="*/ 0 h 4953000"/>
              <a:gd name="connsiteX14" fmla="*/ 709612 w 1528763"/>
              <a:gd name="connsiteY14" fmla="*/ 28575 h 4953000"/>
              <a:gd name="connsiteX0" fmla="*/ 709612 w 1578010"/>
              <a:gd name="connsiteY0" fmla="*/ 28575 h 4953000"/>
              <a:gd name="connsiteX1" fmla="*/ 714375 w 1578010"/>
              <a:gd name="connsiteY1" fmla="*/ 957263 h 4953000"/>
              <a:gd name="connsiteX2" fmla="*/ 1204912 w 1578010"/>
              <a:gd name="connsiteY2" fmla="*/ 957263 h 4953000"/>
              <a:gd name="connsiteX3" fmla="*/ 1204912 w 1578010"/>
              <a:gd name="connsiteY3" fmla="*/ 1314450 h 4953000"/>
              <a:gd name="connsiteX4" fmla="*/ 1171575 w 1578010"/>
              <a:gd name="connsiteY4" fmla="*/ 1314450 h 4953000"/>
              <a:gd name="connsiteX5" fmla="*/ 1171575 w 1578010"/>
              <a:gd name="connsiteY5" fmla="*/ 1409700 h 4953000"/>
              <a:gd name="connsiteX6" fmla="*/ 1138237 w 1578010"/>
              <a:gd name="connsiteY6" fmla="*/ 1409700 h 4953000"/>
              <a:gd name="connsiteX7" fmla="*/ 1104900 w 1578010"/>
              <a:gd name="connsiteY7" fmla="*/ 1900238 h 4953000"/>
              <a:gd name="connsiteX8" fmla="*/ 1119187 w 1578010"/>
              <a:gd name="connsiteY8" fmla="*/ 3419475 h 4953000"/>
              <a:gd name="connsiteX9" fmla="*/ 1150143 w 1578010"/>
              <a:gd name="connsiteY9" fmla="*/ 4593432 h 4953000"/>
              <a:gd name="connsiteX10" fmla="*/ 1577975 w 1578010"/>
              <a:gd name="connsiteY10" fmla="*/ 4606925 h 4953000"/>
              <a:gd name="connsiteX11" fmla="*/ 1528763 w 1578010"/>
              <a:gd name="connsiteY11" fmla="*/ 4941095 h 4953000"/>
              <a:gd name="connsiteX12" fmla="*/ 61913 w 1578010"/>
              <a:gd name="connsiteY12" fmla="*/ 4953000 h 4953000"/>
              <a:gd name="connsiteX13" fmla="*/ 0 w 1578010"/>
              <a:gd name="connsiteY13" fmla="*/ 0 h 4953000"/>
              <a:gd name="connsiteX14" fmla="*/ 709612 w 1578010"/>
              <a:gd name="connsiteY14" fmla="*/ 28575 h 4953000"/>
              <a:gd name="connsiteX0" fmla="*/ 709612 w 1633538"/>
              <a:gd name="connsiteY0" fmla="*/ 28575 h 5147470"/>
              <a:gd name="connsiteX1" fmla="*/ 714375 w 1633538"/>
              <a:gd name="connsiteY1" fmla="*/ 957263 h 5147470"/>
              <a:gd name="connsiteX2" fmla="*/ 1204912 w 1633538"/>
              <a:gd name="connsiteY2" fmla="*/ 957263 h 5147470"/>
              <a:gd name="connsiteX3" fmla="*/ 1204912 w 1633538"/>
              <a:gd name="connsiteY3" fmla="*/ 1314450 h 5147470"/>
              <a:gd name="connsiteX4" fmla="*/ 1171575 w 1633538"/>
              <a:gd name="connsiteY4" fmla="*/ 1314450 h 5147470"/>
              <a:gd name="connsiteX5" fmla="*/ 1171575 w 1633538"/>
              <a:gd name="connsiteY5" fmla="*/ 1409700 h 5147470"/>
              <a:gd name="connsiteX6" fmla="*/ 1138237 w 1633538"/>
              <a:gd name="connsiteY6" fmla="*/ 1409700 h 5147470"/>
              <a:gd name="connsiteX7" fmla="*/ 1104900 w 1633538"/>
              <a:gd name="connsiteY7" fmla="*/ 1900238 h 5147470"/>
              <a:gd name="connsiteX8" fmla="*/ 1119187 w 1633538"/>
              <a:gd name="connsiteY8" fmla="*/ 3419475 h 5147470"/>
              <a:gd name="connsiteX9" fmla="*/ 1150143 w 1633538"/>
              <a:gd name="connsiteY9" fmla="*/ 4593432 h 5147470"/>
              <a:gd name="connsiteX10" fmla="*/ 1577975 w 1633538"/>
              <a:gd name="connsiteY10" fmla="*/ 4606925 h 5147470"/>
              <a:gd name="connsiteX11" fmla="*/ 1633538 w 1633538"/>
              <a:gd name="connsiteY11" fmla="*/ 5147470 h 5147470"/>
              <a:gd name="connsiteX12" fmla="*/ 61913 w 1633538"/>
              <a:gd name="connsiteY12" fmla="*/ 4953000 h 5147470"/>
              <a:gd name="connsiteX13" fmla="*/ 0 w 1633538"/>
              <a:gd name="connsiteY13" fmla="*/ 0 h 5147470"/>
              <a:gd name="connsiteX14" fmla="*/ 709612 w 1633538"/>
              <a:gd name="connsiteY14" fmla="*/ 28575 h 5147470"/>
              <a:gd name="connsiteX0" fmla="*/ 709612 w 1633538"/>
              <a:gd name="connsiteY0" fmla="*/ 28575 h 5147470"/>
              <a:gd name="connsiteX1" fmla="*/ 714375 w 1633538"/>
              <a:gd name="connsiteY1" fmla="*/ 957263 h 5147470"/>
              <a:gd name="connsiteX2" fmla="*/ 1204912 w 1633538"/>
              <a:gd name="connsiteY2" fmla="*/ 957263 h 5147470"/>
              <a:gd name="connsiteX3" fmla="*/ 1204912 w 1633538"/>
              <a:gd name="connsiteY3" fmla="*/ 1314450 h 5147470"/>
              <a:gd name="connsiteX4" fmla="*/ 1171575 w 1633538"/>
              <a:gd name="connsiteY4" fmla="*/ 1314450 h 5147470"/>
              <a:gd name="connsiteX5" fmla="*/ 1171575 w 1633538"/>
              <a:gd name="connsiteY5" fmla="*/ 1409700 h 5147470"/>
              <a:gd name="connsiteX6" fmla="*/ 1138237 w 1633538"/>
              <a:gd name="connsiteY6" fmla="*/ 1409700 h 5147470"/>
              <a:gd name="connsiteX7" fmla="*/ 1104900 w 1633538"/>
              <a:gd name="connsiteY7" fmla="*/ 1900238 h 5147470"/>
              <a:gd name="connsiteX8" fmla="*/ 1119187 w 1633538"/>
              <a:gd name="connsiteY8" fmla="*/ 3419475 h 5147470"/>
              <a:gd name="connsiteX9" fmla="*/ 1150143 w 1633538"/>
              <a:gd name="connsiteY9" fmla="*/ 4593432 h 5147470"/>
              <a:gd name="connsiteX10" fmla="*/ 1577975 w 1633538"/>
              <a:gd name="connsiteY10" fmla="*/ 4606925 h 5147470"/>
              <a:gd name="connsiteX11" fmla="*/ 1633538 w 1633538"/>
              <a:gd name="connsiteY11" fmla="*/ 5147470 h 5147470"/>
              <a:gd name="connsiteX12" fmla="*/ 14288 w 1633538"/>
              <a:gd name="connsiteY12" fmla="*/ 5146675 h 5147470"/>
              <a:gd name="connsiteX13" fmla="*/ 0 w 1633538"/>
              <a:gd name="connsiteY13" fmla="*/ 0 h 5147470"/>
              <a:gd name="connsiteX14" fmla="*/ 709612 w 1633538"/>
              <a:gd name="connsiteY14" fmla="*/ 28575 h 514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33538" h="5147470">
                <a:moveTo>
                  <a:pt x="709612" y="28575"/>
                </a:moveTo>
                <a:cubicBezTo>
                  <a:pt x="711200" y="338138"/>
                  <a:pt x="712787" y="647700"/>
                  <a:pt x="714375" y="957263"/>
                </a:cubicBezTo>
                <a:lnTo>
                  <a:pt x="1204912" y="957263"/>
                </a:lnTo>
                <a:lnTo>
                  <a:pt x="1204912" y="1314450"/>
                </a:lnTo>
                <a:lnTo>
                  <a:pt x="1171575" y="1314450"/>
                </a:lnTo>
                <a:lnTo>
                  <a:pt x="1171575" y="1409700"/>
                </a:lnTo>
                <a:lnTo>
                  <a:pt x="1138237" y="1409700"/>
                </a:lnTo>
                <a:lnTo>
                  <a:pt x="1104900" y="1900238"/>
                </a:lnTo>
                <a:lnTo>
                  <a:pt x="1119187" y="3419475"/>
                </a:lnTo>
                <a:lnTo>
                  <a:pt x="1150143" y="4593432"/>
                </a:lnTo>
                <a:cubicBezTo>
                  <a:pt x="1274762" y="4598988"/>
                  <a:pt x="1453356" y="4601369"/>
                  <a:pt x="1577975" y="4606925"/>
                </a:cubicBezTo>
                <a:cubicBezTo>
                  <a:pt x="1579563" y="4717257"/>
                  <a:pt x="1631950" y="5037138"/>
                  <a:pt x="1633538" y="5147470"/>
                </a:cubicBezTo>
                <a:lnTo>
                  <a:pt x="14288" y="5146675"/>
                </a:lnTo>
                <a:cubicBezTo>
                  <a:pt x="9525" y="3431117"/>
                  <a:pt x="4763" y="1715558"/>
                  <a:pt x="0" y="0"/>
                </a:cubicBezTo>
                <a:lnTo>
                  <a:pt x="709612" y="285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1" name="Image 50">
            <a:extLst>
              <a:ext uri="{FF2B5EF4-FFF2-40B4-BE49-F238E27FC236}">
                <a16:creationId xmlns:a16="http://schemas.microsoft.com/office/drawing/2014/main" id="{119B7303-ED88-4BEB-B90F-6DDC0A3016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4279" y="1151261"/>
            <a:ext cx="1810669" cy="5389331"/>
          </a:xfrm>
          <a:prstGeom prst="rect">
            <a:avLst/>
          </a:prstGeom>
        </p:spPr>
      </p:pic>
      <p:sp>
        <p:nvSpPr>
          <p:cNvPr id="55" name="ZoneTexte 54">
            <a:extLst>
              <a:ext uri="{FF2B5EF4-FFF2-40B4-BE49-F238E27FC236}">
                <a16:creationId xmlns:a16="http://schemas.microsoft.com/office/drawing/2014/main" id="{069ECC16-7CE6-45CB-BA80-6A0C882C7934}"/>
              </a:ext>
            </a:extLst>
          </p:cNvPr>
          <p:cNvSpPr txBox="1"/>
          <p:nvPr/>
        </p:nvSpPr>
        <p:spPr>
          <a:xfrm>
            <a:off x="779646" y="3052081"/>
            <a:ext cx="313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/>
              <a:t>Filling phase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Cooling phase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70E11C-5332-4BA6-B24D-4DB2B09B608E}"/>
              </a:ext>
            </a:extLst>
          </p:cNvPr>
          <p:cNvSpPr/>
          <p:nvPr/>
        </p:nvSpPr>
        <p:spPr>
          <a:xfrm>
            <a:off x="9182431" y="4956333"/>
            <a:ext cx="324105" cy="173050"/>
          </a:xfrm>
          <a:prstGeom prst="rect">
            <a:avLst/>
          </a:prstGeom>
          <a:solidFill>
            <a:srgbClr val="69696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C05369-35AA-44E7-BDCB-9657824C27F4}"/>
              </a:ext>
            </a:extLst>
          </p:cNvPr>
          <p:cNvSpPr/>
          <p:nvPr/>
        </p:nvSpPr>
        <p:spPr>
          <a:xfrm>
            <a:off x="9182430" y="5245557"/>
            <a:ext cx="324105" cy="1730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BA93F1-B208-4152-9441-A95A914E07A2}"/>
              </a:ext>
            </a:extLst>
          </p:cNvPr>
          <p:cNvSpPr/>
          <p:nvPr/>
        </p:nvSpPr>
        <p:spPr>
          <a:xfrm>
            <a:off x="9182430" y="5534781"/>
            <a:ext cx="324105" cy="173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971E2B5-1AC4-4605-BD68-2E9FFA84ED8D}"/>
              </a:ext>
            </a:extLst>
          </p:cNvPr>
          <p:cNvSpPr/>
          <p:nvPr/>
        </p:nvSpPr>
        <p:spPr>
          <a:xfrm>
            <a:off x="4928449" y="6498489"/>
            <a:ext cx="43317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/>
              <a:t>Ammunition body with the production accessories</a:t>
            </a:r>
          </a:p>
        </p:txBody>
      </p: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EE42D799-AEFC-4B08-BDF4-ADE68E5A7DDC}"/>
              </a:ext>
            </a:extLst>
          </p:cNvPr>
          <p:cNvGrpSpPr/>
          <p:nvPr/>
        </p:nvGrpSpPr>
        <p:grpSpPr>
          <a:xfrm>
            <a:off x="9182428" y="5706532"/>
            <a:ext cx="2980275" cy="369332"/>
            <a:chOff x="9182428" y="5706532"/>
            <a:chExt cx="2980275" cy="369332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C09F2045-0797-4751-BFDC-1A20E93D70E9}"/>
                </a:ext>
              </a:extLst>
            </p:cNvPr>
            <p:cNvSpPr txBox="1"/>
            <p:nvPr/>
          </p:nvSpPr>
          <p:spPr>
            <a:xfrm>
              <a:off x="9537532" y="5706532"/>
              <a:ext cx="2625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0" i="0" dirty="0">
                  <a:solidFill>
                    <a:schemeClr val="tx1"/>
                  </a:solidFill>
                  <a:latin typeface="+mj-lt"/>
                </a:rPr>
                <a:t>Explosive formulation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7064A59-664C-4630-AAA8-6764A62F3AEB}"/>
                </a:ext>
              </a:extLst>
            </p:cNvPr>
            <p:cNvSpPr/>
            <p:nvPr/>
          </p:nvSpPr>
          <p:spPr>
            <a:xfrm>
              <a:off x="9182428" y="5809390"/>
              <a:ext cx="324105" cy="173050"/>
            </a:xfrm>
            <a:prstGeom prst="rect">
              <a:avLst/>
            </a:prstGeom>
            <a:solidFill>
              <a:srgbClr val="70AF1A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5" name="ZoneTexte 64">
            <a:extLst>
              <a:ext uri="{FF2B5EF4-FFF2-40B4-BE49-F238E27FC236}">
                <a16:creationId xmlns:a16="http://schemas.microsoft.com/office/drawing/2014/main" id="{90C67142-97A9-45F2-A81C-F3F2922350ED}"/>
              </a:ext>
            </a:extLst>
          </p:cNvPr>
          <p:cNvSpPr txBox="1"/>
          <p:nvPr/>
        </p:nvSpPr>
        <p:spPr>
          <a:xfrm>
            <a:off x="782436" y="3051632"/>
            <a:ext cx="34534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Filling phase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/>
              <a:t>Cooling phase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6B193FE7-3F58-40A8-BEF7-9A2862A56616}"/>
              </a:ext>
            </a:extLst>
          </p:cNvPr>
          <p:cNvSpPr txBox="1"/>
          <p:nvPr/>
        </p:nvSpPr>
        <p:spPr>
          <a:xfrm>
            <a:off x="8774110" y="1324304"/>
            <a:ext cx="33613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Production of the </a:t>
            </a:r>
            <a:r>
              <a:rPr lang="en-GB" b="1" u="sng" dirty="0">
                <a:latin typeface="+mj-lt"/>
              </a:rPr>
              <a:t>new</a:t>
            </a:r>
            <a:r>
              <a:rPr lang="en-GB" dirty="0">
                <a:latin typeface="+mj-lt"/>
              </a:rPr>
              <a:t> ammunition bodies with melt casting: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+mj-lt"/>
              </a:rPr>
              <a:t>Good solidification quality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+mj-lt"/>
              </a:rPr>
              <a:t>Minimum amount of experimental tests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+mj-lt"/>
              </a:rPr>
              <a:t>Exploring more cooling methods</a:t>
            </a:r>
          </a:p>
          <a:p>
            <a:r>
              <a:rPr lang="en-GB" sz="2400" b="1" dirty="0">
                <a:solidFill>
                  <a:schemeClr val="accent1"/>
                </a:solidFill>
                <a:latin typeface="+mj-lt"/>
              </a:rPr>
              <a:t>→ COMSOL </a:t>
            </a:r>
            <a:r>
              <a:rPr lang="en-GB" sz="2400" b="1" u="sng" dirty="0">
                <a:solidFill>
                  <a:schemeClr val="accent1"/>
                </a:solidFill>
                <a:latin typeface="+mj-lt"/>
              </a:rPr>
              <a:t>numerical model </a:t>
            </a:r>
            <a:r>
              <a:rPr lang="en-GB" sz="2400" b="1" dirty="0">
                <a:solidFill>
                  <a:schemeClr val="accent1"/>
                </a:solidFill>
                <a:latin typeface="+mj-lt"/>
              </a:rPr>
              <a:t>and </a:t>
            </a:r>
            <a:r>
              <a:rPr lang="en-GB" sz="2400" b="1" u="sng" dirty="0">
                <a:solidFill>
                  <a:schemeClr val="accent1"/>
                </a:solidFill>
                <a:latin typeface="+mj-lt"/>
              </a:rPr>
              <a:t>application</a:t>
            </a:r>
            <a:r>
              <a:rPr lang="en-GB" sz="2400" b="1" dirty="0">
                <a:solidFill>
                  <a:schemeClr val="accent1"/>
                </a:solidFill>
                <a:latin typeface="+mj-lt"/>
              </a:rPr>
              <a:t>!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D98BF226-A77D-491E-811C-B3FE28FA1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035" y="1152706"/>
            <a:ext cx="1603387" cy="516376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F92C72EF-1772-4E3A-8EF0-C248D682A9F5}"/>
              </a:ext>
            </a:extLst>
          </p:cNvPr>
          <p:cNvSpPr txBox="1"/>
          <p:nvPr/>
        </p:nvSpPr>
        <p:spPr>
          <a:xfrm rot="16200000">
            <a:off x="5838827" y="3540395"/>
            <a:ext cx="2100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chemeClr val="tx1"/>
                </a:solidFill>
                <a:latin typeface="+mj-lt"/>
              </a:rPr>
              <a:t>Revolution axis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70562EE6-5B2A-41A6-9153-F1C3106C1F4F}"/>
              </a:ext>
            </a:extLst>
          </p:cNvPr>
          <p:cNvCxnSpPr>
            <a:cxnSpLocks/>
          </p:cNvCxnSpPr>
          <p:nvPr/>
        </p:nvCxnSpPr>
        <p:spPr>
          <a:xfrm flipH="1">
            <a:off x="7079237" y="1410012"/>
            <a:ext cx="1" cy="5118704"/>
          </a:xfrm>
          <a:prstGeom prst="line">
            <a:avLst/>
          </a:prstGeom>
          <a:ln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" name="Flèche : chevron 60">
            <a:extLst>
              <a:ext uri="{FF2B5EF4-FFF2-40B4-BE49-F238E27FC236}">
                <a16:creationId xmlns:a16="http://schemas.microsoft.com/office/drawing/2014/main" id="{5B6FED0E-AC55-400B-BF49-98932BB191CE}"/>
              </a:ext>
            </a:extLst>
          </p:cNvPr>
          <p:cNvSpPr/>
          <p:nvPr/>
        </p:nvSpPr>
        <p:spPr>
          <a:xfrm>
            <a:off x="3744227" y="2906829"/>
            <a:ext cx="2039048" cy="108697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Cooling fluid</a:t>
            </a:r>
          </a:p>
        </p:txBody>
      </p:sp>
      <p:sp>
        <p:nvSpPr>
          <p:cNvPr id="62" name="Flèche : chevron 61">
            <a:extLst>
              <a:ext uri="{FF2B5EF4-FFF2-40B4-BE49-F238E27FC236}">
                <a16:creationId xmlns:a16="http://schemas.microsoft.com/office/drawing/2014/main" id="{6466CF50-03F6-4270-A29B-1BCE88823E19}"/>
              </a:ext>
            </a:extLst>
          </p:cNvPr>
          <p:cNvSpPr/>
          <p:nvPr/>
        </p:nvSpPr>
        <p:spPr>
          <a:xfrm>
            <a:off x="3281827" y="4136339"/>
            <a:ext cx="2039048" cy="108697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Cooling fluid</a:t>
            </a:r>
          </a:p>
        </p:txBody>
      </p:sp>
      <p:sp>
        <p:nvSpPr>
          <p:cNvPr id="63" name="Flèche : chevron 62">
            <a:extLst>
              <a:ext uri="{FF2B5EF4-FFF2-40B4-BE49-F238E27FC236}">
                <a16:creationId xmlns:a16="http://schemas.microsoft.com/office/drawing/2014/main" id="{80116DEF-C81E-4988-AB55-36ED1B50B0F2}"/>
              </a:ext>
            </a:extLst>
          </p:cNvPr>
          <p:cNvSpPr/>
          <p:nvPr/>
        </p:nvSpPr>
        <p:spPr>
          <a:xfrm>
            <a:off x="2819427" y="5365849"/>
            <a:ext cx="2039048" cy="108697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Cooling fluid</a:t>
            </a:r>
          </a:p>
        </p:txBody>
      </p:sp>
    </p:spTree>
    <p:extLst>
      <p:ext uri="{BB962C8B-B14F-4D97-AF65-F5344CB8AC3E}">
        <p14:creationId xmlns:p14="http://schemas.microsoft.com/office/powerpoint/2010/main" val="60100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338 0.7419 L -1.25E-6 -2.96296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375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79167E-6 7.40741E-7 L 0.35612 -0.0030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99" y="-16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375E-6 2.59259E-6 L 0.35612 -0.0030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99" y="-16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75E-6 -4.07407E-6 L 0.35612 -0.0030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99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2" ac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2" accel="4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2" accel="4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5" grpId="0"/>
      <p:bldP spid="55" grpId="1"/>
      <p:bldP spid="65" grpId="0"/>
      <p:bldP spid="67" grpId="0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rganigramme : Disque magnétique 5">
            <a:extLst>
              <a:ext uri="{FF2B5EF4-FFF2-40B4-BE49-F238E27FC236}">
                <a16:creationId xmlns:a16="http://schemas.microsoft.com/office/drawing/2014/main" id="{B883CE04-BF71-4384-8B1A-8EB19B58F6F1}"/>
              </a:ext>
            </a:extLst>
          </p:cNvPr>
          <p:cNvSpPr/>
          <p:nvPr/>
        </p:nvSpPr>
        <p:spPr>
          <a:xfrm>
            <a:off x="1797736" y="3810558"/>
            <a:ext cx="2414341" cy="2374900"/>
          </a:xfrm>
          <a:prstGeom prst="flowChartMagneticDisk">
            <a:avLst/>
          </a:prstGeom>
          <a:solidFill>
            <a:srgbClr val="70AF1A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II. Liquid solid phase change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086FEC7-277F-48B1-8949-2D0E64C9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Larme 7">
            <a:extLst>
              <a:ext uri="{FF2B5EF4-FFF2-40B4-BE49-F238E27FC236}">
                <a16:creationId xmlns:a16="http://schemas.microsoft.com/office/drawing/2014/main" id="{56A9ECA0-A4C8-4872-B570-A8B979B14613}"/>
              </a:ext>
            </a:extLst>
          </p:cNvPr>
          <p:cNvSpPr/>
          <p:nvPr/>
        </p:nvSpPr>
        <p:spPr>
          <a:xfrm rot="18670279">
            <a:off x="2815297" y="2217821"/>
            <a:ext cx="379219" cy="366142"/>
          </a:xfrm>
          <a:prstGeom prst="teardrop">
            <a:avLst>
              <a:gd name="adj" fmla="val 141558"/>
            </a:avLst>
          </a:prstGeom>
          <a:solidFill>
            <a:srgbClr val="70AF1A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167CEA-D00D-442F-B153-60C74D01F89D}"/>
              </a:ext>
            </a:extLst>
          </p:cNvPr>
          <p:cNvSpPr/>
          <p:nvPr/>
        </p:nvSpPr>
        <p:spPr>
          <a:xfrm>
            <a:off x="2456518" y="6300985"/>
            <a:ext cx="10967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i="1" dirty="0"/>
              <a:t>Liquid phase</a:t>
            </a:r>
          </a:p>
        </p:txBody>
      </p:sp>
      <p:sp>
        <p:nvSpPr>
          <p:cNvPr id="11" name="Organigramme : Disque magnétique 10">
            <a:extLst>
              <a:ext uri="{FF2B5EF4-FFF2-40B4-BE49-F238E27FC236}">
                <a16:creationId xmlns:a16="http://schemas.microsoft.com/office/drawing/2014/main" id="{26490069-BA9F-4039-8D8B-11C17ED6212F}"/>
              </a:ext>
            </a:extLst>
          </p:cNvPr>
          <p:cNvSpPr/>
          <p:nvPr/>
        </p:nvSpPr>
        <p:spPr>
          <a:xfrm>
            <a:off x="7792136" y="3810558"/>
            <a:ext cx="2414341" cy="2374900"/>
          </a:xfrm>
          <a:prstGeom prst="flowChartMagneticDisk">
            <a:avLst/>
          </a:prstGeom>
          <a:solidFill>
            <a:srgbClr val="5F961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CD5817-A3B5-43DC-8528-4F031AE59731}"/>
              </a:ext>
            </a:extLst>
          </p:cNvPr>
          <p:cNvSpPr/>
          <p:nvPr/>
        </p:nvSpPr>
        <p:spPr>
          <a:xfrm>
            <a:off x="8495001" y="6300985"/>
            <a:ext cx="10086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i="1"/>
              <a:t>Solid phase</a:t>
            </a:r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C773BDDE-8A5D-415B-86D8-C5CCE6683EE7}"/>
              </a:ext>
            </a:extLst>
          </p:cNvPr>
          <p:cNvSpPr/>
          <p:nvPr/>
        </p:nvSpPr>
        <p:spPr>
          <a:xfrm>
            <a:off x="5081356" y="4613287"/>
            <a:ext cx="1841500" cy="7694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0850519-8988-4F20-A5A3-9C96233F8B56}"/>
              </a:ext>
            </a:extLst>
          </p:cNvPr>
          <p:cNvSpPr txBox="1"/>
          <p:nvPr/>
        </p:nvSpPr>
        <p:spPr>
          <a:xfrm>
            <a:off x="4540250" y="2664138"/>
            <a:ext cx="3111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Heat of transformation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Density variation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Heat flow due to convection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Zero motion in solids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83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10000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13 0.0037 L 0.00013 0.253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id="{77E7874A-BB06-41A7-A22F-4065D2FACE1A}"/>
              </a:ext>
            </a:extLst>
          </p:cNvPr>
          <p:cNvSpPr/>
          <p:nvPr/>
        </p:nvSpPr>
        <p:spPr>
          <a:xfrm>
            <a:off x="524991" y="3031862"/>
            <a:ext cx="4254500" cy="2145810"/>
          </a:xfrm>
          <a:custGeom>
            <a:avLst/>
            <a:gdLst>
              <a:gd name="connsiteX0" fmla="*/ 0 w 4267200"/>
              <a:gd name="connsiteY0" fmla="*/ 1698824 h 1708600"/>
              <a:gd name="connsiteX1" fmla="*/ 1291772 w 4267200"/>
              <a:gd name="connsiteY1" fmla="*/ 1698824 h 1708600"/>
              <a:gd name="connsiteX2" fmla="*/ 1640115 w 4267200"/>
              <a:gd name="connsiteY2" fmla="*/ 1597224 h 1708600"/>
              <a:gd name="connsiteX3" fmla="*/ 1857829 w 4267200"/>
              <a:gd name="connsiteY3" fmla="*/ 886024 h 1708600"/>
              <a:gd name="connsiteX4" fmla="*/ 2075543 w 4267200"/>
              <a:gd name="connsiteY4" fmla="*/ 653 h 1708600"/>
              <a:gd name="connsiteX5" fmla="*/ 2264229 w 4267200"/>
              <a:gd name="connsiteY5" fmla="*/ 755396 h 1708600"/>
              <a:gd name="connsiteX6" fmla="*/ 2409372 w 4267200"/>
              <a:gd name="connsiteY6" fmla="*/ 1495624 h 1708600"/>
              <a:gd name="connsiteX7" fmla="*/ 2496457 w 4267200"/>
              <a:gd name="connsiteY7" fmla="*/ 1611738 h 1708600"/>
              <a:gd name="connsiteX8" fmla="*/ 2612572 w 4267200"/>
              <a:gd name="connsiteY8" fmla="*/ 1626253 h 1708600"/>
              <a:gd name="connsiteX9" fmla="*/ 4267200 w 4267200"/>
              <a:gd name="connsiteY9" fmla="*/ 1640767 h 1708600"/>
              <a:gd name="connsiteX0" fmla="*/ 0 w 4254500"/>
              <a:gd name="connsiteY0" fmla="*/ 1698824 h 1708600"/>
              <a:gd name="connsiteX1" fmla="*/ 1291772 w 4254500"/>
              <a:gd name="connsiteY1" fmla="*/ 1698824 h 1708600"/>
              <a:gd name="connsiteX2" fmla="*/ 1640115 w 4254500"/>
              <a:gd name="connsiteY2" fmla="*/ 1597224 h 1708600"/>
              <a:gd name="connsiteX3" fmla="*/ 1857829 w 4254500"/>
              <a:gd name="connsiteY3" fmla="*/ 886024 h 1708600"/>
              <a:gd name="connsiteX4" fmla="*/ 2075543 w 4254500"/>
              <a:gd name="connsiteY4" fmla="*/ 653 h 1708600"/>
              <a:gd name="connsiteX5" fmla="*/ 2264229 w 4254500"/>
              <a:gd name="connsiteY5" fmla="*/ 755396 h 1708600"/>
              <a:gd name="connsiteX6" fmla="*/ 2409372 w 4254500"/>
              <a:gd name="connsiteY6" fmla="*/ 1495624 h 1708600"/>
              <a:gd name="connsiteX7" fmla="*/ 2496457 w 4254500"/>
              <a:gd name="connsiteY7" fmla="*/ 1611738 h 1708600"/>
              <a:gd name="connsiteX8" fmla="*/ 2612572 w 4254500"/>
              <a:gd name="connsiteY8" fmla="*/ 1626253 h 1708600"/>
              <a:gd name="connsiteX9" fmla="*/ 4254500 w 4254500"/>
              <a:gd name="connsiteY9" fmla="*/ 1089276 h 1708600"/>
              <a:gd name="connsiteX0" fmla="*/ 0 w 4254500"/>
              <a:gd name="connsiteY0" fmla="*/ 1698824 h 1708600"/>
              <a:gd name="connsiteX1" fmla="*/ 1291772 w 4254500"/>
              <a:gd name="connsiteY1" fmla="*/ 1698824 h 1708600"/>
              <a:gd name="connsiteX2" fmla="*/ 1640115 w 4254500"/>
              <a:gd name="connsiteY2" fmla="*/ 1597224 h 1708600"/>
              <a:gd name="connsiteX3" fmla="*/ 1857829 w 4254500"/>
              <a:gd name="connsiteY3" fmla="*/ 886024 h 1708600"/>
              <a:gd name="connsiteX4" fmla="*/ 2075543 w 4254500"/>
              <a:gd name="connsiteY4" fmla="*/ 653 h 1708600"/>
              <a:gd name="connsiteX5" fmla="*/ 2264229 w 4254500"/>
              <a:gd name="connsiteY5" fmla="*/ 755396 h 1708600"/>
              <a:gd name="connsiteX6" fmla="*/ 2409372 w 4254500"/>
              <a:gd name="connsiteY6" fmla="*/ 1495624 h 1708600"/>
              <a:gd name="connsiteX7" fmla="*/ 2496457 w 4254500"/>
              <a:gd name="connsiteY7" fmla="*/ 1611738 h 1708600"/>
              <a:gd name="connsiteX8" fmla="*/ 2587172 w 4254500"/>
              <a:gd name="connsiteY8" fmla="*/ 1089941 h 1708600"/>
              <a:gd name="connsiteX9" fmla="*/ 4254500 w 4254500"/>
              <a:gd name="connsiteY9" fmla="*/ 1089276 h 1708600"/>
              <a:gd name="connsiteX0" fmla="*/ 0 w 4254500"/>
              <a:gd name="connsiteY0" fmla="*/ 1698729 h 1708505"/>
              <a:gd name="connsiteX1" fmla="*/ 1291772 w 4254500"/>
              <a:gd name="connsiteY1" fmla="*/ 1698729 h 1708505"/>
              <a:gd name="connsiteX2" fmla="*/ 1640115 w 4254500"/>
              <a:gd name="connsiteY2" fmla="*/ 1597129 h 1708505"/>
              <a:gd name="connsiteX3" fmla="*/ 1857829 w 4254500"/>
              <a:gd name="connsiteY3" fmla="*/ 885929 h 1708505"/>
              <a:gd name="connsiteX4" fmla="*/ 2075543 w 4254500"/>
              <a:gd name="connsiteY4" fmla="*/ 558 h 1708505"/>
              <a:gd name="connsiteX5" fmla="*/ 2264229 w 4254500"/>
              <a:gd name="connsiteY5" fmla="*/ 755301 h 1708505"/>
              <a:gd name="connsiteX6" fmla="*/ 2301422 w 4254500"/>
              <a:gd name="connsiteY6" fmla="*/ 928860 h 1708505"/>
              <a:gd name="connsiteX7" fmla="*/ 2496457 w 4254500"/>
              <a:gd name="connsiteY7" fmla="*/ 1611643 h 1708505"/>
              <a:gd name="connsiteX8" fmla="*/ 2587172 w 4254500"/>
              <a:gd name="connsiteY8" fmla="*/ 1089846 h 1708505"/>
              <a:gd name="connsiteX9" fmla="*/ 4254500 w 4254500"/>
              <a:gd name="connsiteY9" fmla="*/ 1089181 h 1708505"/>
              <a:gd name="connsiteX0" fmla="*/ 0 w 4254500"/>
              <a:gd name="connsiteY0" fmla="*/ 1698729 h 1708505"/>
              <a:gd name="connsiteX1" fmla="*/ 1291772 w 4254500"/>
              <a:gd name="connsiteY1" fmla="*/ 1698729 h 1708505"/>
              <a:gd name="connsiteX2" fmla="*/ 1640115 w 4254500"/>
              <a:gd name="connsiteY2" fmla="*/ 1597129 h 1708505"/>
              <a:gd name="connsiteX3" fmla="*/ 1857829 w 4254500"/>
              <a:gd name="connsiteY3" fmla="*/ 885929 h 1708505"/>
              <a:gd name="connsiteX4" fmla="*/ 2075543 w 4254500"/>
              <a:gd name="connsiteY4" fmla="*/ 558 h 1708505"/>
              <a:gd name="connsiteX5" fmla="*/ 2264229 w 4254500"/>
              <a:gd name="connsiteY5" fmla="*/ 755301 h 1708505"/>
              <a:gd name="connsiteX6" fmla="*/ 2301422 w 4254500"/>
              <a:gd name="connsiteY6" fmla="*/ 928860 h 1708505"/>
              <a:gd name="connsiteX7" fmla="*/ 2432957 w 4254500"/>
              <a:gd name="connsiteY7" fmla="*/ 1085450 h 1708505"/>
              <a:gd name="connsiteX8" fmla="*/ 2587172 w 4254500"/>
              <a:gd name="connsiteY8" fmla="*/ 1089846 h 1708505"/>
              <a:gd name="connsiteX9" fmla="*/ 4254500 w 4254500"/>
              <a:gd name="connsiteY9" fmla="*/ 1089181 h 1708505"/>
              <a:gd name="connsiteX0" fmla="*/ 0 w 4254500"/>
              <a:gd name="connsiteY0" fmla="*/ 1699960 h 1709736"/>
              <a:gd name="connsiteX1" fmla="*/ 1291772 w 4254500"/>
              <a:gd name="connsiteY1" fmla="*/ 1699960 h 1709736"/>
              <a:gd name="connsiteX2" fmla="*/ 1640115 w 4254500"/>
              <a:gd name="connsiteY2" fmla="*/ 1598360 h 1709736"/>
              <a:gd name="connsiteX3" fmla="*/ 1857829 w 4254500"/>
              <a:gd name="connsiteY3" fmla="*/ 887160 h 1709736"/>
              <a:gd name="connsiteX4" fmla="*/ 2075543 w 4254500"/>
              <a:gd name="connsiteY4" fmla="*/ 1789 h 1709736"/>
              <a:gd name="connsiteX5" fmla="*/ 2232479 w 4254500"/>
              <a:gd name="connsiteY5" fmla="*/ 665460 h 1709736"/>
              <a:gd name="connsiteX6" fmla="*/ 2301422 w 4254500"/>
              <a:gd name="connsiteY6" fmla="*/ 930091 h 1709736"/>
              <a:gd name="connsiteX7" fmla="*/ 2432957 w 4254500"/>
              <a:gd name="connsiteY7" fmla="*/ 1086681 h 1709736"/>
              <a:gd name="connsiteX8" fmla="*/ 2587172 w 4254500"/>
              <a:gd name="connsiteY8" fmla="*/ 1091077 h 1709736"/>
              <a:gd name="connsiteX9" fmla="*/ 4254500 w 4254500"/>
              <a:gd name="connsiteY9" fmla="*/ 1090412 h 1709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54500" h="1709736">
                <a:moveTo>
                  <a:pt x="0" y="1699960"/>
                </a:moveTo>
                <a:cubicBezTo>
                  <a:pt x="509210" y="1708426"/>
                  <a:pt x="1018420" y="1716893"/>
                  <a:pt x="1291772" y="1699960"/>
                </a:cubicBezTo>
                <a:cubicBezTo>
                  <a:pt x="1565124" y="1683027"/>
                  <a:pt x="1545772" y="1733827"/>
                  <a:pt x="1640115" y="1598360"/>
                </a:cubicBezTo>
                <a:cubicBezTo>
                  <a:pt x="1734458" y="1462893"/>
                  <a:pt x="1785258" y="1153255"/>
                  <a:pt x="1857829" y="887160"/>
                </a:cubicBezTo>
                <a:cubicBezTo>
                  <a:pt x="1930400" y="621065"/>
                  <a:pt x="2013101" y="38739"/>
                  <a:pt x="2075543" y="1789"/>
                </a:cubicBezTo>
                <a:cubicBezTo>
                  <a:pt x="2137985" y="-35161"/>
                  <a:pt x="2194833" y="510743"/>
                  <a:pt x="2232479" y="665460"/>
                </a:cubicBezTo>
                <a:cubicBezTo>
                  <a:pt x="2270125" y="820177"/>
                  <a:pt x="2268009" y="859888"/>
                  <a:pt x="2301422" y="930091"/>
                </a:cubicBezTo>
                <a:cubicBezTo>
                  <a:pt x="2334835" y="1000295"/>
                  <a:pt x="2385332" y="1059850"/>
                  <a:pt x="2432957" y="1086681"/>
                </a:cubicBezTo>
                <a:cubicBezTo>
                  <a:pt x="2480582" y="1113512"/>
                  <a:pt x="2587172" y="1091077"/>
                  <a:pt x="2587172" y="1091077"/>
                </a:cubicBezTo>
                <a:lnTo>
                  <a:pt x="4254500" y="1090412"/>
                </a:ln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47FFFB0-BF5A-428C-A3DB-F40ACF72B13E}"/>
              </a:ext>
            </a:extLst>
          </p:cNvPr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II. Liquid solid phase change</a:t>
            </a:r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E15571F3-1F77-4E08-ABE8-ED0E58C69C53}"/>
              </a:ext>
            </a:extLst>
          </p:cNvPr>
          <p:cNvCxnSpPr>
            <a:cxnSpLocks/>
          </p:cNvCxnSpPr>
          <p:nvPr/>
        </p:nvCxnSpPr>
        <p:spPr>
          <a:xfrm flipH="1">
            <a:off x="2606354" y="2985927"/>
            <a:ext cx="8233" cy="220188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26E05BBB-6C80-4ACE-B81D-58EA9D4DFDA0}"/>
              </a:ext>
            </a:extLst>
          </p:cNvPr>
          <p:cNvCxnSpPr/>
          <p:nvPr/>
        </p:nvCxnSpPr>
        <p:spPr>
          <a:xfrm flipV="1">
            <a:off x="495963" y="3203088"/>
            <a:ext cx="0" cy="2060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A2049BA7-ACD7-42A7-AE0C-36CE7F21A33B}"/>
              </a:ext>
            </a:extLst>
          </p:cNvPr>
          <p:cNvCxnSpPr>
            <a:cxnSpLocks/>
          </p:cNvCxnSpPr>
          <p:nvPr/>
        </p:nvCxnSpPr>
        <p:spPr>
          <a:xfrm>
            <a:off x="495963" y="5263210"/>
            <a:ext cx="44994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CC68E467-AB22-4D96-9413-910FDCD285CA}"/>
              </a:ext>
            </a:extLst>
          </p:cNvPr>
          <p:cNvSpPr/>
          <p:nvPr/>
        </p:nvSpPr>
        <p:spPr>
          <a:xfrm>
            <a:off x="3160163" y="5272753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Liquid phase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838DF9F-E63D-4D71-8732-E1072C3B6661}"/>
              </a:ext>
            </a:extLst>
          </p:cNvPr>
          <p:cNvSpPr/>
          <p:nvPr/>
        </p:nvSpPr>
        <p:spPr>
          <a:xfrm>
            <a:off x="651740" y="5278703"/>
            <a:ext cx="1252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Solid phase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24FD99E-7F0B-4E38-9458-E8CAFD5BFA53}"/>
              </a:ext>
            </a:extLst>
          </p:cNvPr>
          <p:cNvSpPr/>
          <p:nvPr/>
        </p:nvSpPr>
        <p:spPr>
          <a:xfrm>
            <a:off x="2045959" y="5274606"/>
            <a:ext cx="1106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Transition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07490E7-FAC9-44A8-8A18-AB8D80FFBCCC}"/>
              </a:ext>
            </a:extLst>
          </p:cNvPr>
          <p:cNvSpPr/>
          <p:nvPr/>
        </p:nvSpPr>
        <p:spPr>
          <a:xfrm>
            <a:off x="4533863" y="5259004"/>
            <a:ext cx="12540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Temperature</a:t>
            </a:r>
            <a:endParaRPr lang="en-GB" sz="1600" dirty="0"/>
          </a:p>
        </p:txBody>
      </p: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F3BBE2DE-A2E1-486A-BB20-17D983E59A64}"/>
              </a:ext>
            </a:extLst>
          </p:cNvPr>
          <p:cNvCxnSpPr>
            <a:cxnSpLocks/>
          </p:cNvCxnSpPr>
          <p:nvPr/>
        </p:nvCxnSpPr>
        <p:spPr>
          <a:xfrm flipV="1">
            <a:off x="2599251" y="2985927"/>
            <a:ext cx="0" cy="2273077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08A0692F-8FE3-4AD3-9DB7-AEA893AED068}"/>
              </a:ext>
            </a:extLst>
          </p:cNvPr>
          <p:cNvSpPr/>
          <p:nvPr/>
        </p:nvSpPr>
        <p:spPr>
          <a:xfrm>
            <a:off x="2625836" y="2871138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noProof="1">
                <a:sym typeface="Wingdings" panose="05000000000000000000" pitchFamily="2" charset="2"/>
              </a:rPr>
              <a:t>T</a:t>
            </a:r>
            <a:r>
              <a:rPr lang="en-GB" baseline="-25000" noProof="1">
                <a:sym typeface="Wingdings" panose="05000000000000000000" pitchFamily="2" charset="2"/>
              </a:rPr>
              <a:t>fusion</a:t>
            </a:r>
            <a:endParaRPr lang="en-GB" baseline="-25000" noProof="1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3D9347C-F969-4EC8-A1BD-366D61B37ABC}"/>
              </a:ext>
            </a:extLst>
          </p:cNvPr>
          <p:cNvSpPr/>
          <p:nvPr/>
        </p:nvSpPr>
        <p:spPr>
          <a:xfrm>
            <a:off x="533225" y="3037494"/>
            <a:ext cx="15127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Heat dissipated</a:t>
            </a:r>
            <a:endParaRPr lang="en-GB" sz="1600" dirty="0"/>
          </a:p>
        </p:txBody>
      </p: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166B5A27-07F6-4174-8DD1-BA7D0BA439C9}"/>
              </a:ext>
            </a:extLst>
          </p:cNvPr>
          <p:cNvCxnSpPr>
            <a:cxnSpLocks/>
          </p:cNvCxnSpPr>
          <p:nvPr/>
        </p:nvCxnSpPr>
        <p:spPr>
          <a:xfrm>
            <a:off x="524991" y="5163303"/>
            <a:ext cx="2074260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0746A358-E8A6-424E-AF0C-782649D0BD5B}"/>
              </a:ext>
            </a:extLst>
          </p:cNvPr>
          <p:cNvCxnSpPr>
            <a:cxnSpLocks/>
          </p:cNvCxnSpPr>
          <p:nvPr/>
        </p:nvCxnSpPr>
        <p:spPr>
          <a:xfrm>
            <a:off x="2606353" y="4401303"/>
            <a:ext cx="2185838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D59CE340-EAD6-42DC-8C70-FCA71E8EA141}"/>
              </a:ext>
            </a:extLst>
          </p:cNvPr>
          <p:cNvCxnSpPr>
            <a:cxnSpLocks/>
          </p:cNvCxnSpPr>
          <p:nvPr/>
        </p:nvCxnSpPr>
        <p:spPr>
          <a:xfrm flipH="1">
            <a:off x="7820238" y="4214541"/>
            <a:ext cx="1752387" cy="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>
            <a:extLst>
              <a:ext uri="{FF2B5EF4-FFF2-40B4-BE49-F238E27FC236}">
                <a16:creationId xmlns:a16="http://schemas.microsoft.com/office/drawing/2014/main" id="{FEFE15FE-C7B1-445F-89DF-609A229B05F6}"/>
              </a:ext>
            </a:extLst>
          </p:cNvPr>
          <p:cNvCxnSpPr/>
          <p:nvPr/>
        </p:nvCxnSpPr>
        <p:spPr>
          <a:xfrm flipV="1">
            <a:off x="7030727" y="3198882"/>
            <a:ext cx="0" cy="2060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6358CF14-2ABE-4492-B3DC-5C0C3763E416}"/>
              </a:ext>
            </a:extLst>
          </p:cNvPr>
          <p:cNvCxnSpPr>
            <a:cxnSpLocks/>
          </p:cNvCxnSpPr>
          <p:nvPr/>
        </p:nvCxnSpPr>
        <p:spPr>
          <a:xfrm>
            <a:off x="7030727" y="5259004"/>
            <a:ext cx="44994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9F001E93-1C72-4D45-9680-4E678123476F}"/>
              </a:ext>
            </a:extLst>
          </p:cNvPr>
          <p:cNvSpPr/>
          <p:nvPr/>
        </p:nvSpPr>
        <p:spPr>
          <a:xfrm>
            <a:off x="11481112" y="5207683"/>
            <a:ext cx="5661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time</a:t>
            </a:r>
            <a:endParaRPr lang="en-GB" sz="1600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01D854D-BC17-4C75-8A74-D8CA0EF7C150}"/>
              </a:ext>
            </a:extLst>
          </p:cNvPr>
          <p:cNvSpPr/>
          <p:nvPr/>
        </p:nvSpPr>
        <p:spPr>
          <a:xfrm>
            <a:off x="10601677" y="3814373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noProof="1">
                <a:sym typeface="Wingdings" panose="05000000000000000000" pitchFamily="2" charset="2"/>
              </a:rPr>
              <a:t>T</a:t>
            </a:r>
            <a:r>
              <a:rPr lang="en-GB" baseline="-25000" noProof="1">
                <a:sym typeface="Wingdings" panose="05000000000000000000" pitchFamily="2" charset="2"/>
              </a:rPr>
              <a:t>fusion</a:t>
            </a:r>
            <a:endParaRPr lang="en-GB" baseline="-25000" noProof="1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E781642-E165-4FD2-9CA3-8BA6B107ED13}"/>
              </a:ext>
            </a:extLst>
          </p:cNvPr>
          <p:cNvSpPr/>
          <p:nvPr/>
        </p:nvSpPr>
        <p:spPr>
          <a:xfrm>
            <a:off x="7067989" y="3033288"/>
            <a:ext cx="15127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Temperature</a:t>
            </a:r>
            <a:endParaRPr lang="en-GB" sz="1600" dirty="0"/>
          </a:p>
        </p:txBody>
      </p: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471B7535-E9D7-4491-B140-468A9F84DB2B}"/>
              </a:ext>
            </a:extLst>
          </p:cNvPr>
          <p:cNvCxnSpPr>
            <a:cxnSpLocks/>
          </p:cNvCxnSpPr>
          <p:nvPr/>
        </p:nvCxnSpPr>
        <p:spPr>
          <a:xfrm flipH="1" flipV="1">
            <a:off x="9572625" y="4214541"/>
            <a:ext cx="1257812" cy="944556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6B6C174-7192-4259-8541-A4FF9E9753AB}"/>
              </a:ext>
            </a:extLst>
          </p:cNvPr>
          <p:cNvCxnSpPr>
            <a:cxnSpLocks/>
          </p:cNvCxnSpPr>
          <p:nvPr/>
        </p:nvCxnSpPr>
        <p:spPr>
          <a:xfrm>
            <a:off x="7030727" y="3471591"/>
            <a:ext cx="793626" cy="74295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61A3B749-980C-49B5-B380-80DAC0372E76}"/>
              </a:ext>
            </a:extLst>
          </p:cNvPr>
          <p:cNvCxnSpPr>
            <a:cxnSpLocks/>
          </p:cNvCxnSpPr>
          <p:nvPr/>
        </p:nvCxnSpPr>
        <p:spPr>
          <a:xfrm flipV="1">
            <a:off x="7046062" y="4209365"/>
            <a:ext cx="4231538" cy="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5CD4FD60-455A-4629-92C6-FAAC762F0CAC}"/>
              </a:ext>
            </a:extLst>
          </p:cNvPr>
          <p:cNvSpPr/>
          <p:nvPr/>
        </p:nvSpPr>
        <p:spPr>
          <a:xfrm rot="16200000">
            <a:off x="6125760" y="3328162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Liquid phase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60751AF-47CD-416E-9534-938ECCB61B11}"/>
              </a:ext>
            </a:extLst>
          </p:cNvPr>
          <p:cNvSpPr/>
          <p:nvPr/>
        </p:nvSpPr>
        <p:spPr>
          <a:xfrm rot="16200000">
            <a:off x="6180569" y="4670410"/>
            <a:ext cx="1252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Solid phase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BE7C433-1B85-480C-BD7C-9C2D07F172FE}"/>
              </a:ext>
            </a:extLst>
          </p:cNvPr>
          <p:cNvSpPr/>
          <p:nvPr/>
        </p:nvSpPr>
        <p:spPr>
          <a:xfrm>
            <a:off x="5939476" y="3999039"/>
            <a:ext cx="1106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Transition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9" name="Forme libre : forme 28">
            <a:extLst>
              <a:ext uri="{FF2B5EF4-FFF2-40B4-BE49-F238E27FC236}">
                <a16:creationId xmlns:a16="http://schemas.microsoft.com/office/drawing/2014/main" id="{8F2704DC-EE5B-44B0-80B9-63D9E7A0173A}"/>
              </a:ext>
            </a:extLst>
          </p:cNvPr>
          <p:cNvSpPr/>
          <p:nvPr/>
        </p:nvSpPr>
        <p:spPr>
          <a:xfrm>
            <a:off x="7029450" y="3486150"/>
            <a:ext cx="3781425" cy="1647825"/>
          </a:xfrm>
          <a:custGeom>
            <a:avLst/>
            <a:gdLst>
              <a:gd name="connsiteX0" fmla="*/ 0 w 3781425"/>
              <a:gd name="connsiteY0" fmla="*/ 0 h 1647825"/>
              <a:gd name="connsiteX1" fmla="*/ 819150 w 3781425"/>
              <a:gd name="connsiteY1" fmla="*/ 647700 h 1647825"/>
              <a:gd name="connsiteX2" fmla="*/ 1609725 w 3781425"/>
              <a:gd name="connsiteY2" fmla="*/ 723900 h 1647825"/>
              <a:gd name="connsiteX3" fmla="*/ 2514600 w 3781425"/>
              <a:gd name="connsiteY3" fmla="*/ 790575 h 1647825"/>
              <a:gd name="connsiteX4" fmla="*/ 3038475 w 3781425"/>
              <a:gd name="connsiteY4" fmla="*/ 1095375 h 1647825"/>
              <a:gd name="connsiteX5" fmla="*/ 3781425 w 3781425"/>
              <a:gd name="connsiteY5" fmla="*/ 1647825 h 164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81425" h="1647825">
                <a:moveTo>
                  <a:pt x="0" y="0"/>
                </a:moveTo>
                <a:cubicBezTo>
                  <a:pt x="275431" y="263525"/>
                  <a:pt x="550863" y="527050"/>
                  <a:pt x="819150" y="647700"/>
                </a:cubicBezTo>
                <a:cubicBezTo>
                  <a:pt x="1087437" y="768350"/>
                  <a:pt x="1327150" y="700088"/>
                  <a:pt x="1609725" y="723900"/>
                </a:cubicBezTo>
                <a:cubicBezTo>
                  <a:pt x="1892300" y="747712"/>
                  <a:pt x="2276475" y="728662"/>
                  <a:pt x="2514600" y="790575"/>
                </a:cubicBezTo>
                <a:cubicBezTo>
                  <a:pt x="2752725" y="852488"/>
                  <a:pt x="2827338" y="952500"/>
                  <a:pt x="3038475" y="1095375"/>
                </a:cubicBezTo>
                <a:cubicBezTo>
                  <a:pt x="3249612" y="1238250"/>
                  <a:pt x="3515518" y="1443037"/>
                  <a:pt x="3781425" y="1647825"/>
                </a:cubicBezTo>
              </a:path>
            </a:pathLst>
          </a:cu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285F76ED-61BB-4DA3-A02E-795EB3D0A3D3}"/>
              </a:ext>
            </a:extLst>
          </p:cNvPr>
          <p:cNvSpPr txBox="1"/>
          <p:nvPr/>
        </p:nvSpPr>
        <p:spPr>
          <a:xfrm>
            <a:off x="3048000" y="6084822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latin typeface="+mj-lt"/>
              </a:rPr>
              <a:t>Modified heat capacity method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291615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9" grpId="0" animBg="1"/>
      <p:bldP spid="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6C921A08-C28B-44C8-AB86-A68F9DE8BCB2}"/>
                  </a:ext>
                </a:extLst>
              </p:cNvPr>
              <p:cNvSpPr txBox="1"/>
              <p:nvPr/>
            </p:nvSpPr>
            <p:spPr>
              <a:xfrm>
                <a:off x="809625" y="2457452"/>
                <a:ext cx="6096000" cy="30294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𝜌</m:t>
                      </m:r>
                      <m:f>
                        <m:fPr>
                          <m:ctrlPr>
                            <a:rPr lang="fr-FR" sz="2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2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𝒖</m:t>
                          </m:r>
                        </m:num>
                        <m:den>
                          <m:r>
                            <a:rPr lang="en-GB" sz="2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2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r>
                        <a:rPr lang="en-GB" sz="2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𝜌</m:t>
                      </m:r>
                      <m:d>
                        <m:dPr>
                          <m:ctrlPr>
                            <a:rPr lang="fr-FR" sz="2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2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𝒖</m:t>
                          </m:r>
                          <m:r>
                            <a:rPr lang="en-GB" sz="2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n-GB" sz="2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∇</m:t>
                          </m:r>
                        </m:e>
                      </m:d>
                      <m:r>
                        <a:rPr lang="en-GB" sz="2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𝒖</m:t>
                      </m:r>
                      <m:r>
                        <a:rPr lang="en-GB" sz="2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∇</m:t>
                      </m:r>
                      <m:r>
                        <a:rPr lang="en-GB" sz="2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2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2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−</m:t>
                          </m:r>
                          <m:r>
                            <a:rPr lang="en-GB" sz="2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𝑝</m:t>
                          </m:r>
                          <m:r>
                            <a:rPr lang="en-GB" sz="2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𝑰</m:t>
                          </m:r>
                          <m:r>
                            <a:rPr lang="en-GB" sz="2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</m:t>
                          </m:r>
                          <m:r>
                            <a:rPr lang="en-GB" sz="2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𝑲</m:t>
                          </m:r>
                        </m:e>
                      </m:d>
                      <m:r>
                        <a:rPr lang="en-GB" sz="2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r>
                        <a:rPr lang="en-GB" sz="2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𝑭</m:t>
                      </m:r>
                    </m:oMath>
                  </m:oMathPara>
                </a14:m>
                <a:endParaRPr lang="fr-FR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/>
                <a:r>
                  <a:rPr lang="fr-FR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with</a:t>
                </a:r>
                <a:r>
                  <a:rPr lang="fr-FR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b="1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𝑲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𝜇</m:t>
                    </m:r>
                    <m:d>
                      <m:d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∇</m:t>
                        </m:r>
                        <m:r>
                          <a:rPr lang="en-GB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𝒖</m:t>
                        </m:r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fr-FR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∇</m:t>
                                </m:r>
                                <m:r>
                                  <a:rPr lang="en-GB" b="1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  <m:t>𝒖</m:t>
                                </m:r>
                              </m:e>
                            </m:d>
                          </m:e>
                          <m:sup>
                            <m:r>
                              <a:rPr lang="en-GB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𝑇</m:t>
                            </m:r>
                          </m:sup>
                        </m:sSup>
                      </m:e>
                    </m:d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𝜇</m:t>
                    </m:r>
                    <m:d>
                      <m:dPr>
                        <m:ctrlPr>
                          <a:rPr lang="fr-FR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∇</m:t>
                        </m:r>
                        <m:r>
                          <a:rPr lang="en-GB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∙</m:t>
                        </m:r>
                        <m:r>
                          <a:rPr lang="en-GB" b="1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𝒖</m:t>
                        </m:r>
                      </m:e>
                    </m:d>
                    <m:r>
                      <a:rPr lang="en-GB" b="1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𝑰</m:t>
                    </m:r>
                  </m:oMath>
                </a14:m>
                <a:endParaRPr lang="fr-FR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/>
                <a:endParaRPr lang="fr-FR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800" i="1" smtClean="0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𝜕𝜌</m:t>
                          </m:r>
                        </m:num>
                        <m:den>
                          <m:r>
                            <a:rPr lang="en-GB" sz="2800" i="1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𝜕</m:t>
                          </m:r>
                          <m:r>
                            <a:rPr lang="en-GB" sz="2800" i="1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2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∇</m:t>
                      </m:r>
                      <m:r>
                        <a:rPr lang="en-GB" sz="2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d>
                        <m:dPr>
                          <m:ctrlPr>
                            <a:rPr lang="fr-FR" sz="2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GB" sz="2800" i="1" smtClean="0">
                              <a:solidFill>
                                <a:schemeClr val="accent1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𝜌</m:t>
                          </m:r>
                          <m:r>
                            <a:rPr lang="en-GB" sz="2800" b="1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𝒖</m:t>
                          </m:r>
                        </m:e>
                      </m:d>
                      <m:r>
                        <a:rPr lang="en-GB" sz="2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/>
                <a:r>
                  <a:rPr lang="en-GB" sz="2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  <a:endParaRPr lang="fr-FR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6C921A08-C28B-44C8-AB86-A68F9DE8BC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625" y="2457452"/>
                <a:ext cx="6096000" cy="3029484"/>
              </a:xfrm>
              <a:prstGeom prst="rect">
                <a:avLst/>
              </a:prstGeom>
              <a:blipFill>
                <a:blip r:embed="rId2"/>
                <a:stretch>
                  <a:fillRect l="-9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47FFFB0-BF5A-428C-A3DB-F40ACF72B13E}"/>
              </a:ext>
            </a:extLst>
          </p:cNvPr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II. Liquid solid phase change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9389DCD-FE82-4428-8753-0F3906A5FA09}"/>
              </a:ext>
            </a:extLst>
          </p:cNvPr>
          <p:cNvSpPr txBox="1"/>
          <p:nvPr/>
        </p:nvSpPr>
        <p:spPr>
          <a:xfrm>
            <a:off x="2286000" y="6084822"/>
            <a:ext cx="762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latin typeface="+mj-lt"/>
              </a:rPr>
              <a:t>Weakly compressible Navier-Stokes Equation</a:t>
            </a:r>
            <a:endParaRPr lang="fr-FR" sz="2800" b="1" dirty="0"/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CB80D368-8E3E-4986-9D41-F9250B36DDB6}"/>
              </a:ext>
            </a:extLst>
          </p:cNvPr>
          <p:cNvSpPr/>
          <p:nvPr/>
        </p:nvSpPr>
        <p:spPr>
          <a:xfrm>
            <a:off x="7493000" y="3065979"/>
            <a:ext cx="942975" cy="36512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EFCD6FDD-FA39-45DB-A5F7-66493A446BA9}"/>
              </a:ext>
            </a:extLst>
          </p:cNvPr>
          <p:cNvSpPr txBox="1"/>
          <p:nvPr/>
        </p:nvSpPr>
        <p:spPr>
          <a:xfrm>
            <a:off x="8610600" y="3063875"/>
            <a:ext cx="2619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Motion conservation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DB8A7A89-B8FE-43E1-BE65-8BE62967BB13}"/>
              </a:ext>
            </a:extLst>
          </p:cNvPr>
          <p:cNvSpPr/>
          <p:nvPr/>
        </p:nvSpPr>
        <p:spPr>
          <a:xfrm>
            <a:off x="7493000" y="4525040"/>
            <a:ext cx="942975" cy="36512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EEC27FA-EDDB-44CF-A03D-5696A8F7F1C2}"/>
              </a:ext>
            </a:extLst>
          </p:cNvPr>
          <p:cNvSpPr txBox="1"/>
          <p:nvPr/>
        </p:nvSpPr>
        <p:spPr>
          <a:xfrm>
            <a:off x="8610600" y="4522936"/>
            <a:ext cx="2619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Mass conservation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DC99F6-ECEE-416D-9559-9B54B98DE1C4}"/>
              </a:ext>
            </a:extLst>
          </p:cNvPr>
          <p:cNvSpPr/>
          <p:nvPr/>
        </p:nvSpPr>
        <p:spPr>
          <a:xfrm>
            <a:off x="2114550" y="3876675"/>
            <a:ext cx="3257550" cy="1543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A931E44F-930F-423C-9BFD-606E35DE297D}"/>
                  </a:ext>
                </a:extLst>
              </p:cNvPr>
              <p:cNvSpPr txBox="1"/>
              <p:nvPr/>
            </p:nvSpPr>
            <p:spPr>
              <a:xfrm>
                <a:off x="3021013" y="4311505"/>
                <a:ext cx="249555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𝜌</m:t>
                      </m:r>
                      <m:r>
                        <m:rPr>
                          <m:sty m:val="p"/>
                        </m:rPr>
                        <a:rPr lang="en-GB" sz="2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∇</m:t>
                      </m:r>
                      <m:r>
                        <a:rPr lang="en-GB" sz="2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r>
                        <a:rPr lang="fr-FR" sz="2800" b="1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(</m:t>
                      </m:r>
                      <m:r>
                        <a:rPr lang="fr-FR" sz="2800" b="1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𝒖</m:t>
                      </m:r>
                      <m:r>
                        <a:rPr lang="fr-FR" sz="2800" b="1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</m:t>
                      </m:r>
                      <m:r>
                        <a:rPr lang="en-GB" sz="2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fr-FR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A931E44F-930F-423C-9BFD-606E35DE29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1013" y="4311505"/>
                <a:ext cx="2495550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>
            <a:extLst>
              <a:ext uri="{FF2B5EF4-FFF2-40B4-BE49-F238E27FC236}">
                <a16:creationId xmlns:a16="http://schemas.microsoft.com/office/drawing/2014/main" id="{6060760E-FA2C-4CB7-9855-19C7363487B4}"/>
              </a:ext>
            </a:extLst>
          </p:cNvPr>
          <p:cNvSpPr txBox="1"/>
          <p:nvPr/>
        </p:nvSpPr>
        <p:spPr>
          <a:xfrm>
            <a:off x="8610600" y="4522936"/>
            <a:ext cx="29337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b="1" dirty="0">
                <a:solidFill>
                  <a:schemeClr val="accent1"/>
                </a:solidFill>
                <a:latin typeface="+mj-lt"/>
              </a:rPr>
              <a:t>accounting </a:t>
            </a:r>
          </a:p>
          <a:p>
            <a:r>
              <a:rPr lang="en-GB" sz="1800" b="1" dirty="0">
                <a:solidFill>
                  <a:schemeClr val="accent1"/>
                </a:solidFill>
                <a:latin typeface="+mj-lt"/>
              </a:rPr>
              <a:t>for moderate density variations</a:t>
            </a: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31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2" grpId="0" animBg="1"/>
      <p:bldP spid="53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C7210473-3E6C-4FD8-98FB-2E4A2B715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832" y="1011400"/>
            <a:ext cx="4078577" cy="5883150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47FFFB0-BF5A-428C-A3DB-F40ACF72B13E}"/>
              </a:ext>
            </a:extLst>
          </p:cNvPr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II. Liquid solid phase change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7878FC9-B6C5-4BD8-B794-9D4188DA2824}"/>
              </a:ext>
            </a:extLst>
          </p:cNvPr>
          <p:cNvSpPr txBox="1"/>
          <p:nvPr/>
        </p:nvSpPr>
        <p:spPr>
          <a:xfrm>
            <a:off x="2013218" y="2904744"/>
            <a:ext cx="374669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2000" b="1" dirty="0">
                <a:sym typeface="Wingdings" panose="05000000000000000000" pitchFamily="2" charset="2"/>
              </a:rPr>
              <a:t>Heat of transformation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2000" b="1" dirty="0">
                <a:sym typeface="Wingdings" panose="05000000000000000000" pitchFamily="2" charset="2"/>
              </a:rPr>
              <a:t>Density variation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Heat flow due to convection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Zero motion in solids</a:t>
            </a:r>
          </a:p>
          <a:p>
            <a:endParaRPr lang="en-GB" dirty="0">
              <a:solidFill>
                <a:schemeClr val="bg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and also :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Parametrizable geometry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Optional process components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Parametrizable process options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…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6A300237-1019-494A-A03B-82FDBDA947EE}"/>
              </a:ext>
            </a:extLst>
          </p:cNvPr>
          <p:cNvSpPr/>
          <p:nvPr/>
        </p:nvSpPr>
        <p:spPr>
          <a:xfrm>
            <a:off x="5405619" y="2310063"/>
            <a:ext cx="955075" cy="3917482"/>
          </a:xfrm>
          <a:prstGeom prst="rightBrace">
            <a:avLst>
              <a:gd name="adj1" fmla="val 39575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6BFE42-C02A-427B-964F-C988B172B7B8}"/>
              </a:ext>
            </a:extLst>
          </p:cNvPr>
          <p:cNvSpPr/>
          <p:nvPr/>
        </p:nvSpPr>
        <p:spPr>
          <a:xfrm>
            <a:off x="7161297" y="6493463"/>
            <a:ext cx="19916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i="1" dirty="0"/>
              <a:t>Process simulation result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B0703B9-7FAF-4C0D-803B-F5AE00616A75}"/>
              </a:ext>
            </a:extLst>
          </p:cNvPr>
          <p:cNvSpPr txBox="1"/>
          <p:nvPr/>
        </p:nvSpPr>
        <p:spPr>
          <a:xfrm>
            <a:off x="9321292" y="3556093"/>
            <a:ext cx="2743199" cy="9233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Better targeted tests</a:t>
            </a:r>
          </a:p>
          <a:p>
            <a:pPr marL="285750" indent="-285750">
              <a:buFontTx/>
              <a:buChar char="-"/>
            </a:pPr>
            <a:r>
              <a:rPr lang="en-GB" dirty="0"/>
              <a:t>Faster development</a:t>
            </a:r>
          </a:p>
          <a:p>
            <a:pPr marL="285750" indent="-285750">
              <a:buFontTx/>
              <a:buChar char="-"/>
            </a:pPr>
            <a:r>
              <a:rPr lang="en-GB" dirty="0"/>
              <a:t>More reliable products</a:t>
            </a:r>
          </a:p>
        </p:txBody>
      </p:sp>
    </p:spTree>
    <p:extLst>
      <p:ext uri="{BB962C8B-B14F-4D97-AF65-F5344CB8AC3E}">
        <p14:creationId xmlns:p14="http://schemas.microsoft.com/office/powerpoint/2010/main" val="2778769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0F9D1B-D8BD-4D1D-AC90-0D29C36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2379-9188-4EAD-952B-E9FDB55ECD02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7EBDA70-A460-4360-B3AA-C0465877D0DE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6623" y="1987993"/>
            <a:ext cx="8748077" cy="46248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096FB9C-E311-4ADD-BFEF-4A8930C5FACE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6623" y="1989925"/>
            <a:ext cx="8748077" cy="46424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AE06694-04E6-4C1B-94C0-3AC950EBFA84}"/>
              </a:ext>
            </a:extLst>
          </p:cNvPr>
          <p:cNvSpPr/>
          <p:nvPr/>
        </p:nvSpPr>
        <p:spPr>
          <a:xfrm>
            <a:off x="482842" y="1199684"/>
            <a:ext cx="7010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>
                <a:latin typeface="+mj-lt"/>
              </a:rPr>
              <a:t>III. User interface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2AFE041-DA4E-4C65-85ED-A068566A20C8}"/>
              </a:ext>
            </a:extLst>
          </p:cNvPr>
          <p:cNvGrpSpPr/>
          <p:nvPr/>
        </p:nvGrpSpPr>
        <p:grpSpPr>
          <a:xfrm>
            <a:off x="952341" y="2997880"/>
            <a:ext cx="816927" cy="282890"/>
            <a:chOff x="916623" y="2974067"/>
            <a:chExt cx="1161102" cy="40207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71B9136-4C19-404F-840B-9A1CDBB98496}"/>
                </a:ext>
              </a:extLst>
            </p:cNvPr>
            <p:cNvSpPr/>
            <p:nvPr/>
          </p:nvSpPr>
          <p:spPr>
            <a:xfrm>
              <a:off x="983206" y="2974067"/>
              <a:ext cx="1022876" cy="402073"/>
            </a:xfrm>
            <a:prstGeom prst="rect">
              <a:avLst/>
            </a:prstGeom>
            <a:solidFill>
              <a:srgbClr val="FAFB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4" name="Image 3" descr="Une image contenant dessin&#10;&#10;Description générée automatiquement">
              <a:extLst>
                <a:ext uri="{FF2B5EF4-FFF2-40B4-BE49-F238E27FC236}">
                  <a16:creationId xmlns:a16="http://schemas.microsoft.com/office/drawing/2014/main" id="{860B2FA5-2C09-4B97-BE6A-A901AF8954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6773" b="30191"/>
            <a:stretch/>
          </p:blipFill>
          <p:spPr>
            <a:xfrm>
              <a:off x="916623" y="2974068"/>
              <a:ext cx="1161102" cy="2395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354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35472</TotalTime>
  <Words>451</Words>
  <Application>Microsoft Office PowerPoint</Application>
  <PresentationFormat>Grand écran</PresentationFormat>
  <Paragraphs>144</Paragraphs>
  <Slides>14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Times New Roman</vt:lpstr>
      <vt:lpstr>Wingdings</vt:lpstr>
      <vt:lpstr>Thème Office</vt:lpstr>
      <vt:lpstr>Cooling Process Optimization Through A Three-phases Thermo-hydraulic Model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Cooling Process Optimization Through A Three-phases</dc:title>
  <dc:creator>jdwheeler</dc:creator>
  <cp:keywords>Thale, SIMTEC, cooling, phase chang</cp:keywords>
  <cp:lastModifiedBy>Bruyère</cp:lastModifiedBy>
  <cp:revision>607</cp:revision>
  <dcterms:created xsi:type="dcterms:W3CDTF">2017-02-02T14:47:28Z</dcterms:created>
  <dcterms:modified xsi:type="dcterms:W3CDTF">2020-10-05T20:09:50Z</dcterms:modified>
</cp:coreProperties>
</file>