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 varScale="1">
        <p:scale>
          <a:sx n="107" d="100"/>
          <a:sy n="107" d="100"/>
        </p:scale>
        <p:origin x="4428" y="12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luehrmann\sciebo\HeatPipers\Masterprojekt\Auswertung_2D_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81062594448425"/>
          <c:y val="7.7901463363996906E-2"/>
          <c:w val="0.74343748432719803"/>
          <c:h val="0.494794836862401"/>
        </c:manualLayout>
      </c:layout>
      <c:lineChart>
        <c:grouping val="standard"/>
        <c:varyColors val="0"/>
        <c:ser>
          <c:idx val="0"/>
          <c:order val="0"/>
          <c:tx>
            <c:v>45 Grad Versatz: Rippen Ø-T</c:v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Tabelle1!$A$3:$A$7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Tabelle1!$B$3:$B$7</c:f>
              <c:numCache>
                <c:formatCode>General</c:formatCode>
                <c:ptCount val="5"/>
                <c:pt idx="0">
                  <c:v>37.426948104948004</c:v>
                </c:pt>
                <c:pt idx="1">
                  <c:v>38.790726455449203</c:v>
                </c:pt>
                <c:pt idx="2">
                  <c:v>39.669246666707998</c:v>
                </c:pt>
                <c:pt idx="3">
                  <c:v>43.064240760793503</c:v>
                </c:pt>
                <c:pt idx="4">
                  <c:v>43.760152308547397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98F-43D2-B740-A0162198E318}"/>
            </c:ext>
          </c:extLst>
        </c:ser>
        <c:ser>
          <c:idx val="1"/>
          <c:order val="1"/>
          <c:tx>
            <c:v>45 Grad Versatz: HP Kontakstellen Ø-T</c:v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Tabelle1!$A$3:$A$7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Tabelle1!$C$3:$C$7</c:f>
              <c:numCache>
                <c:formatCode>General</c:formatCode>
                <c:ptCount val="5"/>
                <c:pt idx="0">
                  <c:v>39.512091799898201</c:v>
                </c:pt>
                <c:pt idx="1">
                  <c:v>41.9114268670249</c:v>
                </c:pt>
                <c:pt idx="2">
                  <c:v>43.497806488821197</c:v>
                </c:pt>
                <c:pt idx="3">
                  <c:v>47.989500721689097</c:v>
                </c:pt>
                <c:pt idx="4">
                  <c:v>49.076870554352901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98F-43D2-B740-A0162198E318}"/>
            </c:ext>
          </c:extLst>
        </c:ser>
        <c:ser>
          <c:idx val="2"/>
          <c:order val="2"/>
          <c:tx>
            <c:v>0 Grad Versatz: HP Kontakstellen Ø-T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Tabelle1!$A$3:$A$7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Tabelle1!$F$3:$F$7</c:f>
              <c:numCache>
                <c:formatCode>General</c:formatCode>
                <c:ptCount val="5"/>
                <c:pt idx="0">
                  <c:v>43.526569732690199</c:v>
                </c:pt>
                <c:pt idx="1">
                  <c:v>45.4506845184791</c:v>
                </c:pt>
                <c:pt idx="2">
                  <c:v>46.787615623536297</c:v>
                </c:pt>
                <c:pt idx="3">
                  <c:v>52.279125064879302</c:v>
                </c:pt>
                <c:pt idx="4">
                  <c:v>53.4660996423043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98F-43D2-B740-A0162198E318}"/>
            </c:ext>
          </c:extLst>
        </c:ser>
        <c:ser>
          <c:idx val="3"/>
          <c:order val="3"/>
          <c:tx>
            <c:v>0 Grad Versatz: Rippen Ø-T</c:v>
          </c:tx>
          <c:spPr>
            <a:ln w="28575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Tabelle1!$A$3:$A$7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Tabelle1!$I$3:$I$7</c:f>
              <c:numCache>
                <c:formatCode>General</c:formatCode>
                <c:ptCount val="5"/>
                <c:pt idx="0">
                  <c:v>40.836646133992403</c:v>
                </c:pt>
                <c:pt idx="1">
                  <c:v>41.804294358920998</c:v>
                </c:pt>
                <c:pt idx="2">
                  <c:v>42.513628648945797</c:v>
                </c:pt>
                <c:pt idx="3">
                  <c:v>46.607189169987102</c:v>
                </c:pt>
                <c:pt idx="4">
                  <c:v>47.409997796105301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98F-43D2-B740-A0162198E3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046248"/>
        <c:axId val="316703352"/>
      </c:lineChart>
      <c:catAx>
        <c:axId val="3380462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000" dirty="0">
                    <a:solidFill>
                      <a:schemeClr val="tx1"/>
                    </a:solidFill>
                    <a:latin typeface="+mn-lt"/>
                  </a:rPr>
                  <a:t>Fin </a:t>
                </a:r>
                <a:r>
                  <a:rPr lang="de-DE" sz="1000" dirty="0" err="1">
                    <a:solidFill>
                      <a:schemeClr val="tx1"/>
                    </a:solidFill>
                    <a:latin typeface="+mn-lt"/>
                  </a:rPr>
                  <a:t>distance</a:t>
                </a:r>
                <a:r>
                  <a:rPr lang="de-DE" sz="1000" dirty="0">
                    <a:solidFill>
                      <a:schemeClr val="tx1"/>
                    </a:solidFill>
                    <a:latin typeface="+mn-lt"/>
                  </a:rPr>
                  <a:t> [mm]</a:t>
                </a:r>
              </a:p>
            </c:rich>
          </c:tx>
          <c:layout>
            <c:manualLayout>
              <c:xMode val="edge"/>
              <c:yMode val="edge"/>
              <c:x val="0.37685992871744922"/>
              <c:y val="0.658278215201059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03352"/>
        <c:crosses val="autoZero"/>
        <c:auto val="1"/>
        <c:lblAlgn val="ctr"/>
        <c:lblOffset val="100"/>
        <c:noMultiLvlLbl val="0"/>
      </c:catAx>
      <c:valAx>
        <c:axId val="316703352"/>
        <c:scaling>
          <c:orientation val="minMax"/>
          <c:min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000" dirty="0" err="1">
                    <a:solidFill>
                      <a:schemeClr val="tx1"/>
                    </a:solidFill>
                    <a:latin typeface="+mn-lt"/>
                  </a:rPr>
                  <a:t>Temperature</a:t>
                </a:r>
                <a:r>
                  <a:rPr lang="de-DE" sz="1000" baseline="0" dirty="0">
                    <a:solidFill>
                      <a:schemeClr val="tx1"/>
                    </a:solidFill>
                    <a:latin typeface="+mn-lt"/>
                  </a:rPr>
                  <a:t> [°C]</a:t>
                </a:r>
                <a:endParaRPr lang="de-DE" sz="1000" dirty="0">
                  <a:solidFill>
                    <a:schemeClr val="tx1"/>
                  </a:solidFill>
                  <a:latin typeface="+mn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8046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7736975236627389E-2"/>
          <c:y val="0.77022256460418848"/>
          <c:w val="0.88380338821283699"/>
          <c:h val="0.212684939309272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9/20/2020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30.png"/><Relationship Id="rId5" Type="http://schemas.openxmlformats.org/officeDocument/2006/relationships/image" Target="../media/image3.png"/><Relationship Id="rId10" Type="http://schemas.openxmlformats.org/officeDocument/2006/relationships/chart" Target="../charts/char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63755A6A-C0E8-4AFC-AF9B-E40B1F8099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9"/>
          <a:stretch/>
        </p:blipFill>
        <p:spPr>
          <a:xfrm>
            <a:off x="4845407" y="381004"/>
            <a:ext cx="1547293" cy="997134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89810" y="1581155"/>
            <a:ext cx="2748690" cy="140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The Bielefeld University of Applied Sciences has developed an injection mold in which a lateral slide is tempered by heat pipes instead of conventional cooling channels. The heat sink is to be convectively cooled by a fan which flows against a cooling fin package. In order to reduce the number of correction loops at the real heat sink, the optimum number and distance of the fins is investigated with COMSOL.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489452" y="5024441"/>
            <a:ext cx="2901818" cy="417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The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multiphysics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coupling of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nonisothermal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flow is used and thus the laminar flow is combined with the heat transfer interface. To optimize simulation time a parametric sweep is used to change geometric variables. The power of the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heatpipes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is assumed to be constant and has been identified from experimental measurements of the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heatpipes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within the desired temperature range. The optimal parameters of the 2D simulations are evaluated in a 3D simulation afterwards.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19500" y="1581155"/>
            <a:ext cx="2802930" cy="109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For evaluation, the average temperature of the 2D cooling fins and the contact points between the fins and the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heatpipes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are displayed over their distance to each other for the 0°and 45°configuration. In addition, the temperature distribution within the 3D contour with a cooling fin distance of 2 mm is used to compare the simulations.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24932" y="7986040"/>
            <a:ext cx="2833357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The results show a minimum temperature level for a 2 mm distance and a slight variance in temperature between the 2D and 3D geometries. This may be caused by the strong simplifications. Moreover, no ideal laminar airflow can be created in reality. Nevertheless, a prototype with a cooling fin distance of 2 mm will be produced and tested on basis of the COMSOL simulations.</a:t>
            </a: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953652" y="4823430"/>
            <a:ext cx="1821006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Lateral slide with convective cooling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489452" y="265748"/>
            <a:ext cx="6071857" cy="116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defTabSz="913916" eaLnBrk="1" hangingPunct="1">
              <a:lnSpc>
                <a:spcPct val="150000"/>
              </a:lnSpc>
              <a:defRPr/>
            </a:pP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Simulative Development of a Convectively Cooled Heat</a:t>
            </a:r>
            <a:b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Sink for a Heat Pipe </a:t>
            </a:r>
            <a:r>
              <a:rPr lang="en-US" sz="15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Mould</a:t>
            </a: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-Element</a:t>
            </a:r>
          </a:p>
          <a:p>
            <a:pPr defTabSz="913916" eaLnBrk="1" hangingPunct="1">
              <a:lnSpc>
                <a:spcPct val="150000"/>
              </a:lnSpc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V. Hüttemann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M. Lührmann</a:t>
            </a:r>
            <a:r>
              <a:rPr lang="en-US" sz="833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, S. Kartelmeyer</a:t>
            </a:r>
            <a:r>
              <a:rPr lang="en-US" sz="833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, L. Fromme</a:t>
            </a:r>
            <a:r>
              <a:rPr lang="en-US" sz="833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, E. Moritzer</a:t>
            </a:r>
            <a:r>
              <a:rPr lang="en-US" sz="833" baseline="30000" dirty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, C. Jaroschek</a:t>
            </a:r>
            <a:r>
              <a:rPr lang="en-US" sz="833" baseline="30000" dirty="0"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</a:p>
          <a:p>
            <a:pPr marL="190455" indent="-190455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1.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Faculty of Engineering and Mathematics, Bielefeld University of Applied Sciences, Bielefeld, Germany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190455" indent="-190455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Faculty of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Engineering, University of Paderborn, Paderborn, Germany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499" y="15240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21" y="2970126"/>
            <a:ext cx="2102381" cy="185330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E0A03B5-3870-4D2E-BF7B-C52BA74450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604" b="90729" l="20625" r="45313">
                        <a14:foregroundMark x1="26953" y1="28646" x2="28672" y2="30312"/>
                        <a14:foregroundMark x1="27187" y1="30208" x2="28984" y2="15833"/>
                        <a14:foregroundMark x1="28984" y1="15833" x2="39922" y2="14167"/>
                        <a14:foregroundMark x1="39922" y1="14167" x2="40078" y2="14063"/>
                        <a14:foregroundMark x1="43281" y1="13125" x2="44375" y2="75313"/>
                        <a14:foregroundMark x1="44375" y1="75313" x2="37500" y2="86667"/>
                        <a14:foregroundMark x1="37500" y1="86667" x2="28828" y2="72188"/>
                        <a14:foregroundMark x1="28828" y1="72188" x2="30625" y2="23750"/>
                        <a14:foregroundMark x1="30625" y1="23750" x2="38594" y2="12604"/>
                        <a14:foregroundMark x1="38594" y1="12604" x2="43359" y2="13854"/>
                        <a14:foregroundMark x1="21484" y1="8646" x2="24297" y2="68958"/>
                        <a14:foregroundMark x1="24297" y1="68958" x2="26094" y2="52708"/>
                        <a14:foregroundMark x1="26094" y1="52708" x2="30938" y2="68542"/>
                        <a14:foregroundMark x1="30938" y1="68542" x2="30234" y2="50521"/>
                        <a14:foregroundMark x1="30234" y1="50521" x2="31172" y2="69688"/>
                        <a14:foregroundMark x1="31172" y1="69688" x2="24063" y2="82500"/>
                        <a14:foregroundMark x1="24063" y1="82500" x2="33715" y2="90642"/>
                        <a14:foregroundMark x1="38933" y1="90347" x2="45703" y2="86667"/>
                        <a14:foregroundMark x1="45703" y1="86667" x2="42813" y2="54375"/>
                        <a14:foregroundMark x1="42813" y1="54375" x2="45625" y2="6458"/>
                        <a14:foregroundMark x1="45625" y1="6458" x2="21719" y2="6146"/>
                        <a14:foregroundMark x1="21719" y1="6146" x2="38203" y2="10208"/>
                        <a14:foregroundMark x1="38203" y1="10208" x2="27656" y2="18229"/>
                        <a14:foregroundMark x1="27656" y1="18229" x2="37813" y2="25104"/>
                        <a14:foregroundMark x1="37813" y1="25104" x2="28438" y2="33438"/>
                        <a14:foregroundMark x1="28438" y1="33438" x2="34922" y2="62500"/>
                        <a14:foregroundMark x1="34922" y1="62500" x2="36563" y2="66875"/>
                        <a14:foregroundMark x1="20547" y1="81979" x2="27695" y2="90342"/>
                        <a14:foregroundMark x1="39215" y1="90897" x2="40078" y2="90833"/>
                        <a14:foregroundMark x1="38711" y1="90225" x2="20625" y2="82188"/>
                        <a14:foregroundMark x1="40078" y1="90833" x2="38918" y2="90318"/>
                        <a14:foregroundMark x1="20625" y1="6875" x2="43438" y2="6354"/>
                        <a14:foregroundMark x1="43438" y1="6354" x2="32578" y2="7917"/>
                        <a14:foregroundMark x1="32578" y1="7917" x2="44141" y2="7604"/>
                        <a14:foregroundMark x1="44141" y1="7604" x2="45313" y2="7917"/>
                        <a14:backgroundMark x1="28281" y1="92083" x2="37813" y2="92188"/>
                        <a14:backgroundMark x1="28750" y1="91667" x2="28750" y2="91667"/>
                        <a14:backgroundMark x1="28672" y1="92188" x2="28672" y2="91875"/>
                        <a14:backgroundMark x1="28594" y1="91667" x2="28438" y2="91667"/>
                        <a14:backgroundMark x1="28828" y1="91875" x2="27109" y2="91771"/>
                        <a14:backgroundMark x1="39609" y1="91667" x2="36719" y2="92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072" t="5672" r="53001" b="8175"/>
          <a:stretch/>
        </p:blipFill>
        <p:spPr>
          <a:xfrm>
            <a:off x="2214304" y="6613738"/>
            <a:ext cx="1182260" cy="2836980"/>
          </a:xfrm>
          <a:prstGeom prst="rect">
            <a:avLst/>
          </a:prstGeom>
        </p:spPr>
      </p:pic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C66D714A-2DC1-4D5E-9C3D-F8AD82169A4C}"/>
              </a:ext>
            </a:extLst>
          </p:cNvPr>
          <p:cNvGrpSpPr/>
          <p:nvPr/>
        </p:nvGrpSpPr>
        <p:grpSpPr>
          <a:xfrm>
            <a:off x="533227" y="6610221"/>
            <a:ext cx="2545967" cy="3016084"/>
            <a:chOff x="534318" y="6572537"/>
            <a:chExt cx="2545967" cy="3016084"/>
          </a:xfrm>
        </p:grpSpPr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DE38B80A-863C-4C7F-9F7E-269F947A2AC8}"/>
                </a:ext>
              </a:extLst>
            </p:cNvPr>
            <p:cNvGrpSpPr/>
            <p:nvPr/>
          </p:nvGrpSpPr>
          <p:grpSpPr>
            <a:xfrm>
              <a:off x="534318" y="6572537"/>
              <a:ext cx="2103560" cy="2840497"/>
              <a:chOff x="534318" y="6572537"/>
              <a:chExt cx="2103560" cy="2840497"/>
            </a:xfrm>
          </p:grpSpPr>
          <p:pic>
            <p:nvPicPr>
              <p:cNvPr id="4" name="Grafik 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318" y="6572537"/>
                <a:ext cx="865032" cy="2840497"/>
              </a:xfrm>
              <a:prstGeom prst="rect">
                <a:avLst/>
              </a:prstGeom>
            </p:spPr>
          </p:pic>
          <p:sp>
            <p:nvSpPr>
              <p:cNvPr id="8" name="Textfeld 7"/>
              <p:cNvSpPr txBox="1"/>
              <p:nvPr/>
            </p:nvSpPr>
            <p:spPr>
              <a:xfrm>
                <a:off x="1465102" y="7835764"/>
                <a:ext cx="1024639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 err="1">
                    <a:latin typeface="+mn-lt"/>
                  </a:rPr>
                  <a:t>Heatpipe</a:t>
                </a:r>
                <a:r>
                  <a:rPr lang="de-DE" sz="1000" dirty="0">
                    <a:latin typeface="+mn-lt"/>
                  </a:rPr>
                  <a:t> power</a:t>
                </a:r>
                <a:br>
                  <a:rPr lang="de-DE" sz="1000" dirty="0">
                    <a:latin typeface="+mn-lt"/>
                  </a:rPr>
                </a:br>
                <a:r>
                  <a:rPr lang="de-DE" sz="1000" dirty="0" err="1">
                    <a:latin typeface="+mn-lt"/>
                  </a:rPr>
                  <a:t>entrys</a:t>
                </a:r>
                <a:r>
                  <a:rPr lang="de-DE" sz="1000" dirty="0">
                    <a:latin typeface="+mn-lt"/>
                  </a:rPr>
                  <a:t> </a:t>
                </a:r>
                <a:br>
                  <a:rPr lang="de-DE" sz="1000" dirty="0">
                    <a:latin typeface="+mn-lt"/>
                  </a:rPr>
                </a:br>
                <a:r>
                  <a:rPr lang="de-DE" sz="1000" dirty="0">
                    <a:latin typeface="+mn-lt"/>
                  </a:rPr>
                  <a:t>(Contact </a:t>
                </a:r>
                <a:r>
                  <a:rPr lang="de-DE" sz="1000" dirty="0" err="1">
                    <a:latin typeface="+mn-lt"/>
                  </a:rPr>
                  <a:t>points</a:t>
                </a:r>
                <a:r>
                  <a:rPr lang="de-DE" sz="1000" dirty="0">
                    <a:latin typeface="+mn-lt"/>
                  </a:rPr>
                  <a:t>)</a:t>
                </a:r>
              </a:p>
            </p:txBody>
          </p:sp>
          <p:cxnSp>
            <p:nvCxnSpPr>
              <p:cNvPr id="10" name="Gerade Verbindung mit Pfeil 9">
                <a:extLst>
                  <a:ext uri="{FF2B5EF4-FFF2-40B4-BE49-F238E27FC236}">
                    <a16:creationId xmlns:a16="http://schemas.microsoft.com/office/drawing/2014/main" id="{9E10ACEF-D866-4899-A92F-E2AB2C09E50D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>
                <a:off x="1977422" y="8389762"/>
                <a:ext cx="660456" cy="503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C17DBAB8-541E-43A1-9B72-A600A61ADB9E}"/>
                  </a:ext>
                </a:extLst>
              </p:cNvPr>
              <p:cNvSpPr txBox="1"/>
              <p:nvPr/>
            </p:nvSpPr>
            <p:spPr>
              <a:xfrm>
                <a:off x="1399350" y="6842436"/>
                <a:ext cx="79380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>
                    <a:latin typeface="+mn-lt"/>
                  </a:rPr>
                  <a:t>Flow </a:t>
                </a:r>
                <a:r>
                  <a:rPr lang="de-DE" sz="1000" dirty="0" err="1">
                    <a:latin typeface="+mn-lt"/>
                  </a:rPr>
                  <a:t>region</a:t>
                </a:r>
                <a:endParaRPr lang="de-DE" sz="1000" dirty="0">
                  <a:latin typeface="+mn-lt"/>
                </a:endParaRPr>
              </a:p>
            </p:txBody>
          </p:sp>
          <p:cxnSp>
            <p:nvCxnSpPr>
              <p:cNvPr id="35" name="Gerade Verbindung mit Pfeil 34">
                <a:extLst>
                  <a:ext uri="{FF2B5EF4-FFF2-40B4-BE49-F238E27FC236}">
                    <a16:creationId xmlns:a16="http://schemas.microsoft.com/office/drawing/2014/main" id="{60443BA7-C31D-4DF4-819D-F287AF182E40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 flipH="1">
                <a:off x="1308889" y="8389762"/>
                <a:ext cx="668533" cy="6553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791B9E0D-6B56-4D80-8E92-3D13B9A7B1C5}"/>
                  </a:ext>
                </a:extLst>
              </p:cNvPr>
              <p:cNvSpPr txBox="1"/>
              <p:nvPr/>
            </p:nvSpPr>
            <p:spPr>
              <a:xfrm>
                <a:off x="1399350" y="7315277"/>
                <a:ext cx="78739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000" dirty="0">
                    <a:latin typeface="+mn-lt"/>
                  </a:rPr>
                  <a:t>Cooling </a:t>
                </a:r>
                <a:r>
                  <a:rPr lang="de-DE" sz="1000" dirty="0" err="1">
                    <a:latin typeface="+mn-lt"/>
                  </a:rPr>
                  <a:t>fins</a:t>
                </a:r>
                <a:endParaRPr lang="de-DE" sz="1000" dirty="0">
                  <a:latin typeface="+mn-lt"/>
                </a:endParaRPr>
              </a:p>
            </p:txBody>
          </p:sp>
          <p:cxnSp>
            <p:nvCxnSpPr>
              <p:cNvPr id="41" name="Gerade Verbindung mit Pfeil 40">
                <a:extLst>
                  <a:ext uri="{FF2B5EF4-FFF2-40B4-BE49-F238E27FC236}">
                    <a16:creationId xmlns:a16="http://schemas.microsoft.com/office/drawing/2014/main" id="{792C2458-167E-48F2-A934-B20B0237FA99}"/>
                  </a:ext>
                </a:extLst>
              </p:cNvPr>
              <p:cNvCxnSpPr>
                <a:cxnSpLocks/>
                <a:stCxn id="40" idx="2"/>
              </p:cNvCxnSpPr>
              <p:nvPr/>
            </p:nvCxnSpPr>
            <p:spPr>
              <a:xfrm flipH="1">
                <a:off x="1308884" y="7561498"/>
                <a:ext cx="484164" cy="2212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>
                <a:extLst>
                  <a:ext uri="{FF2B5EF4-FFF2-40B4-BE49-F238E27FC236}">
                    <a16:creationId xmlns:a16="http://schemas.microsoft.com/office/drawing/2014/main" id="{B556C410-F989-4748-AF41-D72EE4801E34}"/>
                  </a:ext>
                </a:extLst>
              </p:cNvPr>
              <p:cNvCxnSpPr>
                <a:cxnSpLocks/>
                <a:stCxn id="40" idx="2"/>
              </p:cNvCxnSpPr>
              <p:nvPr/>
            </p:nvCxnSpPr>
            <p:spPr>
              <a:xfrm>
                <a:off x="1793048" y="7561498"/>
                <a:ext cx="824060" cy="1368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35" name="TextBox 24"/>
            <p:cNvSpPr txBox="1">
              <a:spLocks noChangeArrowheads="1"/>
            </p:cNvSpPr>
            <p:nvPr/>
          </p:nvSpPr>
          <p:spPr bwMode="auto">
            <a:xfrm>
              <a:off x="608461" y="9453971"/>
              <a:ext cx="2471824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750" b="1" dirty="0">
                  <a:cs typeface="Arial" panose="020B0604020202020204" pitchFamily="34" charset="0"/>
                </a:rPr>
                <a:t>Figure 2</a:t>
              </a:r>
              <a:r>
                <a:rPr lang="en-US" altLang="en-US" sz="750" dirty="0">
                  <a:cs typeface="Arial" panose="020B0604020202020204" pitchFamily="34" charset="0"/>
                </a:rPr>
                <a:t>. 45°and  0°offset geometry for a 2 mm fin-distance</a:t>
              </a:r>
            </a:p>
          </p:txBody>
        </p: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F95D12EC-3438-4DC7-AB90-E92F9F59C31B}"/>
              </a:ext>
            </a:extLst>
          </p:cNvPr>
          <p:cNvGrpSpPr/>
          <p:nvPr/>
        </p:nvGrpSpPr>
        <p:grpSpPr>
          <a:xfrm>
            <a:off x="3619500" y="2714139"/>
            <a:ext cx="2802930" cy="2606455"/>
            <a:chOff x="3619500" y="2333661"/>
            <a:chExt cx="2802930" cy="2606455"/>
          </a:xfrm>
        </p:grpSpPr>
        <p:sp>
          <p:nvSpPr>
            <p:cNvPr id="4139" name="TextBox 28"/>
            <p:cNvSpPr txBox="1">
              <a:spLocks noChangeArrowheads="1"/>
            </p:cNvSpPr>
            <p:nvPr/>
          </p:nvSpPr>
          <p:spPr bwMode="auto">
            <a:xfrm>
              <a:off x="4361461" y="4805466"/>
              <a:ext cx="1356134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750" b="1" dirty="0">
                  <a:cs typeface="Arial" panose="020B0604020202020204" pitchFamily="34" charset="0"/>
                </a:rPr>
                <a:t>Figure 3</a:t>
              </a:r>
              <a:r>
                <a:rPr lang="en-US" altLang="en-US" sz="750" dirty="0">
                  <a:cs typeface="Arial" panose="020B0604020202020204" pitchFamily="34" charset="0"/>
                </a:rPr>
                <a:t>. Temperature evaluation</a:t>
              </a:r>
            </a:p>
          </p:txBody>
        </p: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77327B0A-BC58-4B11-A662-78E39B67DBC9}"/>
                </a:ext>
              </a:extLst>
            </p:cNvPr>
            <p:cNvGrpSpPr/>
            <p:nvPr/>
          </p:nvGrpSpPr>
          <p:grpSpPr>
            <a:xfrm>
              <a:off x="3619500" y="2333661"/>
              <a:ext cx="2802930" cy="2403207"/>
              <a:chOff x="3619500" y="2333661"/>
              <a:chExt cx="2802930" cy="2403207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54" name="Diagramm 53">
                    <a:extLst>
                      <a:ext uri="{FF2B5EF4-FFF2-40B4-BE49-F238E27FC236}">
                        <a16:creationId xmlns:a16="http://schemas.microsoft.com/office/drawing/2014/main" id="{389169CE-8D0C-45A4-ABDD-776D3938C309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70595823"/>
                      </p:ext>
                    </p:extLst>
                  </p:nvPr>
                </p:nvGraphicFramePr>
                <p:xfrm>
                  <a:off x="3619500" y="2333661"/>
                  <a:ext cx="2802930" cy="2382005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8"/>
                  </a:graphicData>
                </a:graphic>
              </p:graphicFrame>
            </mc:Choice>
            <mc:Fallback xmlns="">
              <p:graphicFrame>
                <p:nvGraphicFramePr>
                  <p:cNvPr id="54" name="Diagramm 53">
                    <a:extLst>
                      <a:ext uri="{FF2B5EF4-FFF2-40B4-BE49-F238E27FC236}">
                        <a16:creationId xmlns:a16="http://schemas.microsoft.com/office/drawing/2014/main" id="{389169CE-8D0C-45A4-ABDD-776D3938C309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70595823"/>
                      </p:ext>
                    </p:extLst>
                  </p:nvPr>
                </p:nvGraphicFramePr>
                <p:xfrm>
                  <a:off x="3619500" y="2333661"/>
                  <a:ext cx="2802930" cy="2382005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0"/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feld 38">
                    <a:extLst>
                      <a:ext uri="{FF2B5EF4-FFF2-40B4-BE49-F238E27FC236}">
                        <a16:creationId xmlns:a16="http://schemas.microsoft.com/office/drawing/2014/main" id="{E89B8C0F-940F-4055-83AA-DECE3399CECE}"/>
                      </a:ext>
                    </a:extLst>
                  </p:cNvPr>
                  <p:cNvSpPr txBox="1"/>
                  <p:nvPr/>
                </p:nvSpPr>
                <p:spPr>
                  <a:xfrm>
                    <a:off x="4322222" y="4090537"/>
                    <a:ext cx="2046326" cy="64633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900" dirty="0">
                        <a:latin typeface="+mn-lt"/>
                      </a:rPr>
                      <a:t>45°offset: Fin </a:t>
                    </a:r>
                    <a14:m>
                      <m:oMath xmlns:m="http://schemas.openxmlformats.org/officeDocument/2006/math">
                        <m:r>
                          <a:rPr lang="de-DE" sz="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oMath>
                    </a14:m>
                    <a:r>
                      <a:rPr lang="de-DE" sz="900" dirty="0">
                        <a:latin typeface="+mn-lt"/>
                      </a:rPr>
                      <a:t>-T</a:t>
                    </a:r>
                  </a:p>
                  <a:p>
                    <a:r>
                      <a:rPr lang="de-DE" sz="900" dirty="0">
                        <a:latin typeface="+mn-lt"/>
                      </a:rPr>
                      <a:t>45°offset: Contact </a:t>
                    </a:r>
                    <a:r>
                      <a:rPr lang="de-DE" sz="900" dirty="0" err="1">
                        <a:latin typeface="+mn-lt"/>
                      </a:rPr>
                      <a:t>point</a:t>
                    </a:r>
                    <a:r>
                      <a:rPr lang="de-DE" sz="900" dirty="0">
                        <a:latin typeface="+mn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de-DE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oMath>
                    </a14:m>
                    <a:r>
                      <a:rPr lang="de-DE" sz="900" dirty="0">
                        <a:latin typeface="+mn-lt"/>
                      </a:rPr>
                      <a:t>-T</a:t>
                    </a:r>
                  </a:p>
                  <a:p>
                    <a:r>
                      <a:rPr lang="de-DE" sz="900" dirty="0">
                        <a:latin typeface="+mn-lt"/>
                      </a:rPr>
                      <a:t>0°  </a:t>
                    </a:r>
                    <a:r>
                      <a:rPr lang="de-DE" sz="900" dirty="0" err="1">
                        <a:latin typeface="+mn-lt"/>
                      </a:rPr>
                      <a:t>offset</a:t>
                    </a:r>
                    <a:r>
                      <a:rPr lang="de-DE" sz="900" dirty="0">
                        <a:latin typeface="+mn-lt"/>
                      </a:rPr>
                      <a:t>: Fin </a:t>
                    </a:r>
                    <a14:m>
                      <m:oMath xmlns:m="http://schemas.openxmlformats.org/officeDocument/2006/math">
                        <m:r>
                          <a:rPr lang="de-DE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oMath>
                    </a14:m>
                    <a:r>
                      <a:rPr lang="de-DE" sz="900" dirty="0">
                        <a:latin typeface="+mn-lt"/>
                      </a:rPr>
                      <a:t>-T</a:t>
                    </a:r>
                  </a:p>
                  <a:p>
                    <a:r>
                      <a:rPr lang="de-DE" sz="900" dirty="0">
                        <a:latin typeface="+mn-lt"/>
                      </a:rPr>
                      <a:t>0°  </a:t>
                    </a:r>
                    <a:r>
                      <a:rPr lang="de-DE" sz="900" dirty="0" err="1">
                        <a:latin typeface="+mn-lt"/>
                      </a:rPr>
                      <a:t>offset</a:t>
                    </a:r>
                    <a:r>
                      <a:rPr lang="de-DE" sz="900" dirty="0">
                        <a:latin typeface="+mn-lt"/>
                      </a:rPr>
                      <a:t>: Contact </a:t>
                    </a:r>
                    <a:r>
                      <a:rPr lang="de-DE" sz="900" dirty="0" err="1">
                        <a:latin typeface="+mn-lt"/>
                      </a:rPr>
                      <a:t>point</a:t>
                    </a:r>
                    <a:r>
                      <a:rPr lang="de-DE" sz="900" dirty="0">
                        <a:latin typeface="+mn-lt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de-DE" sz="9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oMath>
                    </a14:m>
                    <a:r>
                      <a:rPr lang="de-DE" sz="900" dirty="0">
                        <a:latin typeface="+mn-lt"/>
                      </a:rPr>
                      <a:t>-T</a:t>
                    </a:r>
                  </a:p>
                </p:txBody>
              </p:sp>
            </mc:Choice>
            <mc:Fallback xmlns="">
              <p:sp>
                <p:nvSpPr>
                  <p:cNvPr id="39" name="Textfeld 38">
                    <a:extLst>
                      <a:ext uri="{FF2B5EF4-FFF2-40B4-BE49-F238E27FC236}">
                        <a16:creationId xmlns:a16="http://schemas.microsoft.com/office/drawing/2014/main" id="{E89B8C0F-940F-4055-83AA-DECE3399CE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22222" y="4090537"/>
                    <a:ext cx="2046326" cy="64633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3774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83A91E6A-C7CF-487D-A040-2B625DBC0137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1219647" y="7126341"/>
            <a:ext cx="575516" cy="124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05BBA618-0A78-471F-9814-F73F27F2A2B8}"/>
              </a:ext>
            </a:extLst>
          </p:cNvPr>
          <p:cNvGrpSpPr/>
          <p:nvPr/>
        </p:nvGrpSpPr>
        <p:grpSpPr>
          <a:xfrm>
            <a:off x="3736052" y="5499566"/>
            <a:ext cx="2606952" cy="2326931"/>
            <a:chOff x="3723465" y="5279735"/>
            <a:chExt cx="2606952" cy="2326931"/>
          </a:xfrm>
        </p:grpSpPr>
        <p:pic>
          <p:nvPicPr>
            <p:cNvPr id="49" name="Grafik 48">
              <a:extLst>
                <a:ext uri="{FF2B5EF4-FFF2-40B4-BE49-F238E27FC236}">
                  <a16:creationId xmlns:a16="http://schemas.microsoft.com/office/drawing/2014/main" id="{064D3679-5264-4989-AA35-A214105C3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3465" y="5279735"/>
              <a:ext cx="2606952" cy="2149876"/>
            </a:xfrm>
            <a:prstGeom prst="rect">
              <a:avLst/>
            </a:prstGeom>
          </p:spPr>
        </p:pic>
        <p:sp>
          <p:nvSpPr>
            <p:cNvPr id="64" name="TextBox 28">
              <a:extLst>
                <a:ext uri="{FF2B5EF4-FFF2-40B4-BE49-F238E27FC236}">
                  <a16:creationId xmlns:a16="http://schemas.microsoft.com/office/drawing/2014/main" id="{DB6FA358-726B-4FD7-AC2E-B5F0450509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4506" y="7472016"/>
              <a:ext cx="1559715" cy="13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7" tIns="9524" rIns="19047" bIns="952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750" b="1" dirty="0">
                  <a:cs typeface="Arial" panose="020B0604020202020204" pitchFamily="34" charset="0"/>
                </a:rPr>
                <a:t>Figure 4</a:t>
              </a:r>
              <a:r>
                <a:rPr lang="en-US" altLang="en-US" sz="750" dirty="0">
                  <a:cs typeface="Arial" panose="020B0604020202020204" pitchFamily="34" charset="0"/>
                </a:rPr>
                <a:t>. 3D temperature distribution</a:t>
              </a:r>
            </a:p>
          </p:txBody>
        </p:sp>
      </p:grp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B551E700-8588-4335-87B5-70F168338631}"/>
              </a:ext>
            </a:extLst>
          </p:cNvPr>
          <p:cNvCxnSpPr>
            <a:cxnSpLocks/>
          </p:cNvCxnSpPr>
          <p:nvPr/>
        </p:nvCxnSpPr>
        <p:spPr>
          <a:xfrm>
            <a:off x="1792722" y="7124079"/>
            <a:ext cx="578227" cy="132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Microsoft Office PowerPoint</Application>
  <PresentationFormat>A4-Papier (210 x 297 mm)</PresentationFormat>
  <Paragraphs>37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 Math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2020-09-20T07:50:29Z</dcterms:modified>
</cp:coreProperties>
</file>