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03" autoAdjust="0"/>
    <p:restoredTop sz="92564" autoAdjust="0"/>
  </p:normalViewPr>
  <p:slideViewPr>
    <p:cSldViewPr>
      <p:cViewPr>
        <p:scale>
          <a:sx n="79" d="100"/>
          <a:sy n="79" d="100"/>
        </p:scale>
        <p:origin x="2246" y="-821"/>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9/20/2020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9/20/2020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9/20/2020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9/20/2020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9/20/2020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9/20/2020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9/20/2020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9/20/2020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9/20/2020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9/20/2020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9/20/2020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9/20/2020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9/20/2020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9/20/2020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emf"/><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3075" name="TextBox 6"/>
          <p:cNvSpPr txBox="1">
            <a:spLocks noChangeArrowheads="1"/>
          </p:cNvSpPr>
          <p:nvPr/>
        </p:nvSpPr>
        <p:spPr bwMode="auto">
          <a:xfrm>
            <a:off x="489810" y="1673859"/>
            <a:ext cx="5975118" cy="1250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ea typeface="Cambria" charset="0"/>
                <a:cs typeface="Arial" panose="020B0604020202020204" pitchFamily="34" charset="0"/>
              </a:rPr>
              <a:t>INTRODUCTION</a:t>
            </a:r>
            <a:r>
              <a:rPr lang="en-US" altLang="en-US" sz="1000" dirty="0">
                <a:latin typeface="Calibri" panose="020F0502020204030204" pitchFamily="34" charset="0"/>
                <a:ea typeface="Cambria" charset="0"/>
                <a:cs typeface="Arial" panose="020B0604020202020204" pitchFamily="34" charset="0"/>
              </a:rPr>
              <a:t>: The Spectral Induced Polarization (SIP) is a promising electrical method, which can be used to predict the saturated hydraulic conductivity of consolidated and unconsolidated porous media. It is important to investigate how the SIP response is affected by the shape and distribution of the pore sizes.</a:t>
            </a:r>
          </a:p>
          <a:p>
            <a:pPr algn="just" eaLnBrk="1" hangingPunct="1">
              <a:spcBef>
                <a:spcPct val="0"/>
              </a:spcBef>
              <a:buNone/>
              <a:defRPr/>
            </a:pPr>
            <a:r>
              <a:rPr lang="en-US" altLang="en-US" sz="1000" dirty="0">
                <a:latin typeface="Calibri" panose="020F0502020204030204" pitchFamily="34" charset="0"/>
                <a:ea typeface="Cambria" charset="0"/>
                <a:cs typeface="Arial" panose="020B0604020202020204" pitchFamily="34" charset="0"/>
              </a:rPr>
              <a:t>One type of polarization called membrane polarization occurs when pore space narrows to within several boundary layer thicknesses,  where upon application of an electrical potential, an ion-selective membrane is created causing surplus and deficiency of both cations and anions at each ends of pore throat. Upon removal  of electrical potential, discharging is measured in time or frequency domain (Figure 1). </a:t>
            </a:r>
          </a:p>
          <a:p>
            <a:pPr algn="just" eaLnBrk="1" hangingPunct="1">
              <a:spcBef>
                <a:spcPct val="0"/>
              </a:spcBef>
              <a:buNone/>
              <a:defRPr/>
            </a:pPr>
            <a:endParaRPr lang="en-US" altLang="en-US" sz="1000" dirty="0">
              <a:latin typeface="Calibri" panose="020F0502020204030204" pitchFamily="34" charset="0"/>
              <a:ea typeface="Cambria" charset="0"/>
              <a:cs typeface="Arial" panose="020B0604020202020204" pitchFamily="34" charset="0"/>
            </a:endParaRPr>
          </a:p>
        </p:txBody>
      </p:sp>
      <p:sp>
        <p:nvSpPr>
          <p:cNvPr id="3076" name="TextBox 7"/>
          <p:cNvSpPr txBox="1">
            <a:spLocks noChangeArrowheads="1"/>
          </p:cNvSpPr>
          <p:nvPr/>
        </p:nvSpPr>
        <p:spPr bwMode="auto">
          <a:xfrm>
            <a:off x="481459" y="2956768"/>
            <a:ext cx="2527267" cy="1712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COMPUTATIONAL METHODS</a:t>
            </a:r>
            <a:r>
              <a:rPr lang="en-US" altLang="en-US" sz="1000" dirty="0">
                <a:latin typeface="Calibri" panose="020F0502020204030204" pitchFamily="34" charset="0"/>
                <a:cs typeface="Arial" panose="020B0604020202020204" pitchFamily="34" charset="0"/>
              </a:rPr>
              <a:t>: The governing equations for charge transport in pore space according to Marshall and Madden (1959) are the continuity equations for the concentrations of cations and anions and Poisson’s equation for the potential U (Equations 1-3).  These partial differential equations (PDEs) are coupled and solved using equation-based modeling in COMSOL Multiphysics to numerically model more realistic pore structures.</a:t>
            </a: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p:txBody>
      </p:sp>
      <p:sp>
        <p:nvSpPr>
          <p:cNvPr id="3082" name="TextBox 15"/>
          <p:cNvSpPr txBox="1">
            <a:spLocks noChangeArrowheads="1"/>
          </p:cNvSpPr>
          <p:nvPr/>
        </p:nvSpPr>
        <p:spPr bwMode="auto">
          <a:xfrm>
            <a:off x="480493" y="4746136"/>
            <a:ext cx="3743857" cy="942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cs typeface="Arial" panose="020B0604020202020204" pitchFamily="34" charset="0"/>
              </a:rPr>
              <a:t>RESULTS</a:t>
            </a:r>
            <a:r>
              <a:rPr lang="en-US" altLang="en-US" sz="1000" dirty="0">
                <a:latin typeface="Calibri" panose="020F0502020204030204" pitchFamily="34" charset="0"/>
                <a:cs typeface="Arial" panose="020B0604020202020204" pitchFamily="34" charset="0"/>
              </a:rPr>
              <a:t>: The pore size distribution, porosity, and the specific surface area of a specific sandstone sample is measured by mercury </a:t>
            </a:r>
            <a:r>
              <a:rPr lang="en-US" altLang="en-US" sz="1000" dirty="0" err="1">
                <a:latin typeface="Calibri" panose="020F0502020204030204" pitchFamily="34" charset="0"/>
                <a:cs typeface="Arial" panose="020B0604020202020204" pitchFamily="34" charset="0"/>
              </a:rPr>
              <a:t>porosimetry</a:t>
            </a:r>
            <a:r>
              <a:rPr lang="en-US" altLang="en-US" sz="1000" dirty="0">
                <a:latin typeface="Calibri" panose="020F0502020204030204" pitchFamily="34" charset="0"/>
                <a:cs typeface="Arial" panose="020B0604020202020204" pitchFamily="34" charset="0"/>
              </a:rPr>
              <a:t>. The membrane polarization effect is numerically modelled for realistic shapes of pore space (Figures 2,3,5) correspond to the sandstone sample and their spectral behavior is compared with those of laboratory results.</a:t>
            </a:r>
          </a:p>
        </p:txBody>
      </p:sp>
      <p:sp>
        <p:nvSpPr>
          <p:cNvPr id="3110" name="TextBox 22"/>
          <p:cNvSpPr txBox="1">
            <a:spLocks noChangeArrowheads="1"/>
          </p:cNvSpPr>
          <p:nvPr/>
        </p:nvSpPr>
        <p:spPr bwMode="auto">
          <a:xfrm>
            <a:off x="3539100" y="8019920"/>
            <a:ext cx="2888704" cy="1096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defTabSz="4171580" eaLnBrk="1" hangingPunct="1">
              <a:spcBef>
                <a:spcPct val="0"/>
              </a:spcBef>
              <a:buNone/>
              <a:defRPr/>
            </a:pPr>
            <a:r>
              <a:rPr lang="en-US" altLang="en-US" sz="1000" b="1" dirty="0">
                <a:latin typeface="Calibri" panose="020F0502020204030204" pitchFamily="34" charset="0"/>
                <a:cs typeface="Arial" panose="020B0604020202020204" pitchFamily="34" charset="0"/>
              </a:rPr>
              <a:t>CONCLUSIONS</a:t>
            </a:r>
            <a:r>
              <a:rPr lang="en-US" altLang="en-US" sz="1000" dirty="0">
                <a:latin typeface="Calibri" panose="020F0502020204030204" pitchFamily="34" charset="0"/>
                <a:cs typeface="Arial" panose="020B0604020202020204" pitchFamily="34" charset="0"/>
              </a:rPr>
              <a:t>: With </a:t>
            </a:r>
            <a:r>
              <a:rPr lang="en-US" altLang="en-US" sz="1000" dirty="0">
                <a:latin typeface="+mn-lt"/>
              </a:rPr>
              <a:t>COMSOL Multiphysics the </a:t>
            </a:r>
            <a:r>
              <a:rPr lang="en-US" altLang="en-US" sz="1000" dirty="0">
                <a:latin typeface="Calibri" panose="020F0502020204030204" pitchFamily="34" charset="0"/>
                <a:ea typeface="Cambria" charset="0"/>
                <a:cs typeface="Arial" panose="020B0604020202020204" pitchFamily="34" charset="0"/>
              </a:rPr>
              <a:t>effect of the shape and distribution of the pore sizes on the membrane polarization effect could be investigated.</a:t>
            </a:r>
          </a:p>
          <a:p>
            <a:pPr algn="just" defTabSz="4171580" eaLnBrk="1" hangingPunct="1">
              <a:spcBef>
                <a:spcPct val="0"/>
              </a:spcBef>
              <a:buFontTx/>
              <a:buNone/>
              <a:defRPr/>
            </a:pPr>
            <a:r>
              <a:rPr lang="en-US" altLang="en-US" sz="1000" dirty="0">
                <a:latin typeface="+mn-lt"/>
              </a:rPr>
              <a:t>A spectral response prediction or a comparison between the numerically modelled and in laboratory measured membrane polarization is possible.</a:t>
            </a:r>
          </a:p>
          <a:p>
            <a:pPr algn="just" defTabSz="4171580" eaLnBrk="1" hangingPunct="1">
              <a:spcBef>
                <a:spcPct val="0"/>
              </a:spcBef>
              <a:buFontTx/>
              <a:buNone/>
              <a:defRPr/>
            </a:pPr>
            <a:endParaRPr lang="en-US" altLang="en-US" sz="1000" dirty="0">
              <a:latin typeface="+mn-lt"/>
            </a:endParaRPr>
          </a:p>
        </p:txBody>
      </p:sp>
      <p:sp>
        <p:nvSpPr>
          <p:cNvPr id="24" name="TextBox 23"/>
          <p:cNvSpPr txBox="1"/>
          <p:nvPr/>
        </p:nvSpPr>
        <p:spPr>
          <a:xfrm>
            <a:off x="3534949" y="9004526"/>
            <a:ext cx="3139252" cy="621643"/>
          </a:xfrm>
          <a:prstGeom prst="rect">
            <a:avLst/>
          </a:prstGeom>
          <a:noFill/>
        </p:spPr>
        <p:txBody>
          <a:bodyPr wrap="square" lIns="19047" tIns="9524" rIns="19047" bIns="9524">
            <a:spAutoFit/>
          </a:bodyPr>
          <a:lstStyle/>
          <a:p>
            <a:pPr defTabSz="914181" eaLnBrk="1" fontAlgn="auto" hangingPunct="1">
              <a:spcBef>
                <a:spcPts val="0"/>
              </a:spcBef>
              <a:spcAft>
                <a:spcPts val="0"/>
              </a:spcAft>
              <a:defRPr/>
            </a:pPr>
            <a:r>
              <a:rPr lang="en-US" sz="1000" b="1" dirty="0">
                <a:latin typeface="Calibri" panose="020F0502020204030204" pitchFamily="34" charset="0"/>
                <a:ea typeface="+mn-ea"/>
                <a:cs typeface="Arial" panose="020B0604020202020204" pitchFamily="34" charset="0"/>
              </a:rPr>
              <a:t>REFERENCES</a:t>
            </a:r>
            <a:r>
              <a:rPr lang="en-US" sz="1000" dirty="0">
                <a:latin typeface="Calibri" panose="020F0502020204030204" pitchFamily="34" charset="0"/>
                <a:ea typeface="+mn-ea"/>
                <a:cs typeface="Arial" panose="020B0604020202020204" pitchFamily="34" charset="0"/>
              </a:rPr>
              <a:t>:</a:t>
            </a:r>
          </a:p>
          <a:p>
            <a:pPr marL="107145" indent="-107145" defTabSz="914181" eaLnBrk="1" fontAlgn="auto" hangingPunct="1">
              <a:spcBef>
                <a:spcPts val="0"/>
              </a:spcBef>
              <a:spcAft>
                <a:spcPts val="0"/>
              </a:spcAft>
              <a:buFont typeface="+mj-lt"/>
              <a:buAutoNum type="arabicPeriod"/>
              <a:defRPr/>
            </a:pPr>
            <a:r>
              <a:rPr lang="en-US" sz="583" dirty="0">
                <a:latin typeface="Calibri" panose="020F0502020204030204" pitchFamily="34" charset="0"/>
                <a:ea typeface="+mn-ea"/>
                <a:cs typeface="Arial" panose="020B0604020202020204" pitchFamily="34" charset="0"/>
              </a:rPr>
              <a:t>Marshall, D.J. and Madden, Induced polarization, a study of its causes. Geophysics, Vol. 24, No. 4; T.K. 1959.</a:t>
            </a:r>
          </a:p>
          <a:p>
            <a:pPr marL="107145" indent="-107145" defTabSz="914181" eaLnBrk="1" fontAlgn="auto" hangingPunct="1">
              <a:spcBef>
                <a:spcPts val="0"/>
              </a:spcBef>
              <a:spcAft>
                <a:spcPts val="0"/>
              </a:spcAft>
              <a:buFont typeface="+mj-lt"/>
              <a:buAutoNum type="arabicPeriod"/>
              <a:defRPr/>
            </a:pPr>
            <a:r>
              <a:rPr lang="en-US" sz="583" dirty="0" err="1">
                <a:latin typeface="Calibri" panose="020F0502020204030204" pitchFamily="34" charset="0"/>
                <a:ea typeface="+mn-ea"/>
                <a:cs typeface="Arial" panose="020B0604020202020204" pitchFamily="34" charset="0"/>
              </a:rPr>
              <a:t>Bücker</a:t>
            </a:r>
            <a:r>
              <a:rPr lang="en-US" sz="583" dirty="0">
                <a:latin typeface="Calibri" panose="020F0502020204030204" pitchFamily="34" charset="0"/>
                <a:ea typeface="+mn-ea"/>
                <a:cs typeface="Arial" panose="020B0604020202020204" pitchFamily="34" charset="0"/>
              </a:rPr>
              <a:t>, M. And </a:t>
            </a:r>
            <a:r>
              <a:rPr lang="en-US" sz="583" dirty="0" err="1">
                <a:latin typeface="Calibri" panose="020F0502020204030204" pitchFamily="34" charset="0"/>
                <a:ea typeface="+mn-ea"/>
                <a:cs typeface="Arial" panose="020B0604020202020204" pitchFamily="34" charset="0"/>
              </a:rPr>
              <a:t>Hördt</a:t>
            </a:r>
            <a:r>
              <a:rPr lang="en-US" sz="583" dirty="0">
                <a:latin typeface="Calibri" panose="020F0502020204030204" pitchFamily="34" charset="0"/>
                <a:ea typeface="+mn-ea"/>
                <a:cs typeface="Arial" panose="020B0604020202020204" pitchFamily="34" charset="0"/>
              </a:rPr>
              <a:t>, A. Analytical modelling of membrane polarization with explicit parametrization of pore radii and the electrical double layer. Geophysical Journal International, P. 804-813; 2013.</a:t>
            </a:r>
          </a:p>
        </p:txBody>
      </p:sp>
      <mc:AlternateContent xmlns:mc="http://schemas.openxmlformats.org/markup-compatibility/2006">
        <mc:Choice xmlns:a14="http://schemas.microsoft.com/office/drawing/2010/main" Requires="a14">
          <p:sp>
            <p:nvSpPr>
              <p:cNvPr id="4136" name="TextBox 25"/>
              <p:cNvSpPr txBox="1">
                <a:spLocks noChangeArrowheads="1"/>
              </p:cNvSpPr>
              <p:nvPr/>
            </p:nvSpPr>
            <p:spPr bwMode="auto">
              <a:xfrm>
                <a:off x="514101" y="6942343"/>
                <a:ext cx="1199169" cy="25898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2</a:t>
                </a:r>
                <a:r>
                  <a:rPr lang="en-US" altLang="en-US" sz="750" dirty="0">
                    <a:cs typeface="Arial" panose="020B0604020202020204" pitchFamily="34" charset="0"/>
                  </a:rPr>
                  <a:t>. Network 2,</a:t>
                </a:r>
              </a:p>
              <a:p>
                <a:pPr algn="ctr" eaLnBrk="1" hangingPunct="1">
                  <a:spcBef>
                    <a:spcPct val="0"/>
                  </a:spcBef>
                  <a:buFontTx/>
                  <a:buNone/>
                </a:pPr>
                <a:r>
                  <a:rPr lang="en-US" altLang="en-US" sz="750" dirty="0">
                    <a:cs typeface="Arial" panose="020B0604020202020204" pitchFamily="34" charset="0"/>
                  </a:rPr>
                  <a:t> </a:t>
                </a:r>
                <a:r>
                  <a:rPr lang="el-GR" altLang="en-US" sz="750" dirty="0">
                    <a:cs typeface="Arial" panose="020B0604020202020204" pitchFamily="34" charset="0"/>
                  </a:rPr>
                  <a:t>φ</a:t>
                </a:r>
                <a:r>
                  <a:rPr lang="de-DE" altLang="en-US" sz="750" dirty="0">
                    <a:cs typeface="Arial" panose="020B0604020202020204" pitchFamily="34" charset="0"/>
                  </a:rPr>
                  <a:t>=21.5%, </a:t>
                </a:r>
                <a14:m>
                  <m:oMath xmlns:m="http://schemas.openxmlformats.org/officeDocument/2006/math">
                    <m:sSub>
                      <m:sSubPr>
                        <m:ctrlPr>
                          <a:rPr lang="de-DE" altLang="en-US" sz="750" i="1" smtClean="0">
                            <a:latin typeface="Cambria Math" panose="02040503050406030204" pitchFamily="18" charset="0"/>
                            <a:cs typeface="Arial" panose="020B0604020202020204" pitchFamily="34" charset="0"/>
                          </a:rPr>
                        </m:ctrlPr>
                      </m:sSubPr>
                      <m:e>
                        <m:r>
                          <a:rPr lang="de-DE" altLang="en-US" sz="750" b="0" i="1" smtClean="0">
                            <a:latin typeface="Cambria Math" panose="02040503050406030204" pitchFamily="18" charset="0"/>
                            <a:cs typeface="Arial" panose="020B0604020202020204" pitchFamily="34" charset="0"/>
                          </a:rPr>
                          <m:t>𝑆</m:t>
                        </m:r>
                      </m:e>
                      <m:sub>
                        <m:r>
                          <a:rPr lang="de-DE" altLang="en-US" sz="750" b="0" i="1" smtClean="0">
                            <a:latin typeface="Cambria Math" panose="02040503050406030204" pitchFamily="18" charset="0"/>
                            <a:cs typeface="Arial" panose="020B0604020202020204" pitchFamily="34" charset="0"/>
                          </a:rPr>
                          <m:t>𝑝𝑜𝑟𝑒</m:t>
                        </m:r>
                      </m:sub>
                    </m:sSub>
                    <m:r>
                      <a:rPr lang="de-DE" altLang="en-US" sz="750" b="0" i="1" smtClean="0">
                        <a:latin typeface="Cambria Math" panose="02040503050406030204" pitchFamily="18" charset="0"/>
                        <a:cs typeface="Arial" panose="020B0604020202020204" pitchFamily="34" charset="0"/>
                      </a:rPr>
                      <m:t>=</m:t>
                    </m:r>
                  </m:oMath>
                </a14:m>
                <a:r>
                  <a:rPr lang="de-DE" altLang="en-US" sz="750" dirty="0">
                    <a:cs typeface="Arial" panose="020B0604020202020204" pitchFamily="34" charset="0"/>
                  </a:rPr>
                  <a:t>3.36 </a:t>
                </a:r>
                <a14:m>
                  <m:oMath xmlns:m="http://schemas.openxmlformats.org/officeDocument/2006/math">
                    <m:f>
                      <m:fPr>
                        <m:type m:val="lin"/>
                        <m:ctrlPr>
                          <a:rPr lang="de-DE" altLang="en-US" sz="750" i="1" smtClean="0">
                            <a:latin typeface="Cambria Math" panose="02040503050406030204" pitchFamily="18" charset="0"/>
                            <a:cs typeface="Arial" panose="020B0604020202020204" pitchFamily="34" charset="0"/>
                          </a:rPr>
                        </m:ctrlPr>
                      </m:fPr>
                      <m:num>
                        <m:r>
                          <a:rPr lang="de-DE" altLang="en-US" sz="750" b="0" i="1" smtClean="0">
                            <a:latin typeface="Cambria Math" panose="02040503050406030204" pitchFamily="18" charset="0"/>
                            <a:cs typeface="Arial" panose="020B0604020202020204" pitchFamily="34" charset="0"/>
                          </a:rPr>
                          <m:t>1</m:t>
                        </m:r>
                      </m:num>
                      <m:den>
                        <m:r>
                          <a:rPr lang="de-DE" altLang="en-US" sz="750" i="1">
                            <a:latin typeface="Cambria Math" panose="02040503050406030204" pitchFamily="18" charset="0"/>
                            <a:cs typeface="Arial" panose="020B0604020202020204" pitchFamily="34" charset="0"/>
                          </a:rPr>
                          <m:t>µ</m:t>
                        </m:r>
                        <m:r>
                          <a:rPr lang="de-DE" altLang="en-US" sz="750" i="1">
                            <a:latin typeface="Cambria Math" panose="02040503050406030204" pitchFamily="18" charset="0"/>
                            <a:cs typeface="Arial" panose="020B0604020202020204" pitchFamily="34" charset="0"/>
                          </a:rPr>
                          <m:t>𝑚</m:t>
                        </m:r>
                      </m:den>
                    </m:f>
                  </m:oMath>
                </a14:m>
                <a:endParaRPr lang="en-US" altLang="en-US" sz="750" dirty="0">
                  <a:cs typeface="Arial" panose="020B0604020202020204" pitchFamily="34" charset="0"/>
                </a:endParaRPr>
              </a:p>
            </p:txBody>
          </p:sp>
        </mc:Choice>
        <mc:Fallback>
          <p:sp>
            <p:nvSpPr>
              <p:cNvPr id="4136" name="TextBox 25"/>
              <p:cNvSpPr txBox="1">
                <a:spLocks noRot="1" noChangeAspect="1" noMove="1" noResize="1" noEditPoints="1" noAdjustHandles="1" noChangeArrowheads="1" noChangeShapeType="1" noTextEdit="1"/>
              </p:cNvSpPr>
              <p:nvPr/>
            </p:nvSpPr>
            <p:spPr bwMode="auto">
              <a:xfrm>
                <a:off x="514101" y="6942343"/>
                <a:ext cx="1199169" cy="258980"/>
              </a:xfrm>
              <a:prstGeom prst="rect">
                <a:avLst/>
              </a:prstGeom>
              <a:blipFill>
                <a:blip r:embed="rId3"/>
                <a:stretch>
                  <a:fillRect l="-1015" t="-19048" r="-14213" b="-10000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137" name="TextBox 26"/>
              <p:cNvSpPr txBox="1">
                <a:spLocks noChangeArrowheads="1"/>
              </p:cNvSpPr>
              <p:nvPr/>
            </p:nvSpPr>
            <p:spPr bwMode="auto">
              <a:xfrm>
                <a:off x="1968999" y="6947429"/>
                <a:ext cx="1200835" cy="25898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3</a:t>
                </a:r>
                <a:r>
                  <a:rPr lang="en-US" altLang="en-US" sz="750" dirty="0">
                    <a:cs typeface="Arial" panose="020B0604020202020204" pitchFamily="34" charset="0"/>
                  </a:rPr>
                  <a:t>. Network 3,</a:t>
                </a:r>
              </a:p>
              <a:p>
                <a:pPr algn="ctr" eaLnBrk="1" hangingPunct="1">
                  <a:spcBef>
                    <a:spcPct val="0"/>
                  </a:spcBef>
                  <a:buFontTx/>
                  <a:buNone/>
                </a:pPr>
                <a:r>
                  <a:rPr lang="en-US" altLang="en-US" sz="750" dirty="0">
                    <a:cs typeface="Arial" panose="020B0604020202020204" pitchFamily="34" charset="0"/>
                  </a:rPr>
                  <a:t> </a:t>
                </a:r>
                <a:r>
                  <a:rPr lang="el-GR" altLang="en-US" sz="750" dirty="0">
                    <a:cs typeface="Arial" panose="020B0604020202020204" pitchFamily="34" charset="0"/>
                  </a:rPr>
                  <a:t>φ</a:t>
                </a:r>
                <a:r>
                  <a:rPr lang="de-DE" altLang="en-US" sz="750" dirty="0">
                    <a:cs typeface="Arial" panose="020B0604020202020204" pitchFamily="34" charset="0"/>
                  </a:rPr>
                  <a:t>=21.5%, </a:t>
                </a:r>
                <a14:m>
                  <m:oMath xmlns:m="http://schemas.openxmlformats.org/officeDocument/2006/math">
                    <m:sSub>
                      <m:sSubPr>
                        <m:ctrlPr>
                          <a:rPr lang="de-DE" altLang="en-US" sz="750" i="1" smtClean="0">
                            <a:latin typeface="Cambria Math" panose="02040503050406030204" pitchFamily="18" charset="0"/>
                            <a:cs typeface="Arial" panose="020B0604020202020204" pitchFamily="34" charset="0"/>
                          </a:rPr>
                        </m:ctrlPr>
                      </m:sSubPr>
                      <m:e>
                        <m:r>
                          <a:rPr lang="de-DE" altLang="en-US" sz="750" b="0" i="1" smtClean="0">
                            <a:latin typeface="Cambria Math" panose="02040503050406030204" pitchFamily="18" charset="0"/>
                            <a:cs typeface="Arial" panose="020B0604020202020204" pitchFamily="34" charset="0"/>
                          </a:rPr>
                          <m:t>𝑆</m:t>
                        </m:r>
                      </m:e>
                      <m:sub>
                        <m:r>
                          <a:rPr lang="de-DE" altLang="en-US" sz="750" b="0" i="1" smtClean="0">
                            <a:latin typeface="Cambria Math" panose="02040503050406030204" pitchFamily="18" charset="0"/>
                            <a:cs typeface="Arial" panose="020B0604020202020204" pitchFamily="34" charset="0"/>
                          </a:rPr>
                          <m:t>𝑝𝑜𝑟𝑒</m:t>
                        </m:r>
                      </m:sub>
                    </m:sSub>
                    <m:r>
                      <a:rPr lang="de-DE" altLang="en-US" sz="750" b="0" i="1" smtClean="0">
                        <a:latin typeface="Cambria Math" panose="02040503050406030204" pitchFamily="18" charset="0"/>
                        <a:cs typeface="Arial" panose="020B0604020202020204" pitchFamily="34" charset="0"/>
                      </a:rPr>
                      <m:t>=</m:t>
                    </m:r>
                  </m:oMath>
                </a14:m>
                <a:r>
                  <a:rPr lang="de-DE" altLang="en-US" sz="750" dirty="0">
                    <a:cs typeface="Arial" panose="020B0604020202020204" pitchFamily="34" charset="0"/>
                  </a:rPr>
                  <a:t>3.36 </a:t>
                </a:r>
                <a14:m>
                  <m:oMath xmlns:m="http://schemas.openxmlformats.org/officeDocument/2006/math">
                    <m:f>
                      <m:fPr>
                        <m:type m:val="lin"/>
                        <m:ctrlPr>
                          <a:rPr lang="de-DE" altLang="en-US" sz="750" i="1" smtClean="0">
                            <a:latin typeface="Cambria Math" panose="02040503050406030204" pitchFamily="18" charset="0"/>
                            <a:cs typeface="Arial" panose="020B0604020202020204" pitchFamily="34" charset="0"/>
                          </a:rPr>
                        </m:ctrlPr>
                      </m:fPr>
                      <m:num>
                        <m:r>
                          <a:rPr lang="de-DE" altLang="en-US" sz="750" b="0" i="1" smtClean="0">
                            <a:latin typeface="Cambria Math" panose="02040503050406030204" pitchFamily="18" charset="0"/>
                            <a:cs typeface="Arial" panose="020B0604020202020204" pitchFamily="34" charset="0"/>
                          </a:rPr>
                          <m:t>1</m:t>
                        </m:r>
                      </m:num>
                      <m:den>
                        <m:r>
                          <a:rPr lang="de-DE" altLang="en-US" sz="750" i="1">
                            <a:latin typeface="Cambria Math" panose="02040503050406030204" pitchFamily="18" charset="0"/>
                            <a:cs typeface="Arial" panose="020B0604020202020204" pitchFamily="34" charset="0"/>
                          </a:rPr>
                          <m:t>µ</m:t>
                        </m:r>
                        <m:r>
                          <a:rPr lang="de-DE" altLang="en-US" sz="750" i="1">
                            <a:latin typeface="Cambria Math" panose="02040503050406030204" pitchFamily="18" charset="0"/>
                            <a:cs typeface="Arial" panose="020B0604020202020204" pitchFamily="34" charset="0"/>
                          </a:rPr>
                          <m:t>𝑚</m:t>
                        </m:r>
                      </m:den>
                    </m:f>
                  </m:oMath>
                </a14:m>
                <a:endParaRPr lang="en-US" altLang="en-US" sz="750" dirty="0">
                  <a:cs typeface="Arial" panose="020B0604020202020204" pitchFamily="34" charset="0"/>
                </a:endParaRPr>
              </a:p>
            </p:txBody>
          </p:sp>
        </mc:Choice>
        <mc:Fallback>
          <p:sp>
            <p:nvSpPr>
              <p:cNvPr id="4137" name="TextBox 26"/>
              <p:cNvSpPr txBox="1">
                <a:spLocks noRot="1" noChangeAspect="1" noMove="1" noResize="1" noEditPoints="1" noAdjustHandles="1" noChangeArrowheads="1" noChangeShapeType="1" noTextEdit="1"/>
              </p:cNvSpPr>
              <p:nvPr/>
            </p:nvSpPr>
            <p:spPr bwMode="auto">
              <a:xfrm>
                <a:off x="1968999" y="6947429"/>
                <a:ext cx="1200835" cy="258980"/>
              </a:xfrm>
              <a:prstGeom prst="rect">
                <a:avLst/>
              </a:prstGeom>
              <a:blipFill>
                <a:blip r:embed="rId4"/>
                <a:stretch>
                  <a:fillRect l="-1015" t="-19048" r="-14721" b="-10000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4143" name="TextBox 33"/>
          <p:cNvSpPr txBox="1">
            <a:spLocks noChangeArrowheads="1"/>
          </p:cNvSpPr>
          <p:nvPr/>
        </p:nvSpPr>
        <p:spPr bwMode="auto">
          <a:xfrm>
            <a:off x="2730793" y="4515461"/>
            <a:ext cx="2373782" cy="25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1</a:t>
            </a:r>
            <a:r>
              <a:rPr lang="en-US" altLang="en-US" sz="750" dirty="0">
                <a:cs typeface="Arial" panose="020B0604020202020204" pitchFamily="34" charset="0"/>
              </a:rPr>
              <a:t>. Membrane polarization effect.</a:t>
            </a:r>
          </a:p>
          <a:p>
            <a:pPr algn="ctr" eaLnBrk="1" hangingPunct="1">
              <a:spcBef>
                <a:spcPct val="0"/>
              </a:spcBef>
              <a:buFontTx/>
              <a:buNone/>
            </a:pPr>
            <a:endParaRPr lang="en-US" altLang="en-US" sz="750" dirty="0">
              <a:cs typeface="Arial" panose="020B0604020202020204" pitchFamily="34" charset="0"/>
            </a:endParaRPr>
          </a:p>
        </p:txBody>
      </p:sp>
      <p:sp>
        <p:nvSpPr>
          <p:cNvPr id="25" name="TextBox 3"/>
          <p:cNvSpPr txBox="1">
            <a:spLocks noChangeArrowheads="1"/>
          </p:cNvSpPr>
          <p:nvPr/>
        </p:nvSpPr>
        <p:spPr bwMode="auto">
          <a:xfrm>
            <a:off x="393071" y="207618"/>
            <a:ext cx="6071857" cy="1127230"/>
          </a:xfrm>
          <a:prstGeom prst="rect">
            <a:avLst/>
          </a:prstGeom>
          <a:noFill/>
          <a:ln w="9525">
            <a:noFill/>
            <a:miter lim="800000"/>
            <a:headEnd/>
            <a:tailEnd/>
          </a:ln>
        </p:spPr>
        <p:txBody>
          <a:bodyPr lIns="19047" tIns="9524" rIns="19047" bIns="9524" anchor="ctr" anchorCtr="0">
            <a:spAutoFit/>
          </a:bodyPr>
          <a:lstStyle/>
          <a:p>
            <a:pPr algn="ctr" defTabSz="4387247" eaLnBrk="1" hangingPunct="1">
              <a:lnSpc>
                <a:spcPct val="150000"/>
              </a:lnSpc>
              <a:defRPr/>
            </a:pPr>
            <a:r>
              <a:rPr lang="en-US" sz="1800" b="1" dirty="0">
                <a:latin typeface="+mj-lt"/>
                <a:ea typeface="+mn-ea"/>
                <a:cs typeface="Arial" charset="0"/>
              </a:rPr>
              <a:t>Numerical Modelling of the Membrane Polarization Effect for </a:t>
            </a:r>
          </a:p>
          <a:p>
            <a:pPr algn="ctr" defTabSz="4387247" eaLnBrk="1" hangingPunct="1">
              <a:lnSpc>
                <a:spcPct val="150000"/>
              </a:lnSpc>
              <a:defRPr/>
            </a:pPr>
            <a:r>
              <a:rPr lang="en-US" sz="1800" b="1" dirty="0">
                <a:latin typeface="+mj-lt"/>
                <a:ea typeface="+mn-ea"/>
                <a:cs typeface="Arial" charset="0"/>
              </a:rPr>
              <a:t>Realistic Shapes of the Pore Space </a:t>
            </a:r>
          </a:p>
          <a:p>
            <a:pPr algn="ctr" defTabSz="4387247" eaLnBrk="1" hangingPunct="1">
              <a:defRPr/>
            </a:pPr>
            <a:r>
              <a:rPr lang="en-US" sz="900" dirty="0">
                <a:latin typeface="+mj-lt"/>
                <a:ea typeface="+mn-ea"/>
                <a:cs typeface="Arial" charset="0"/>
              </a:rPr>
              <a:t>N. Resay</a:t>
            </a:r>
            <a:r>
              <a:rPr lang="en-US" sz="900" baseline="30000" dirty="0">
                <a:latin typeface="+mj-lt"/>
                <a:ea typeface="+mn-ea"/>
                <a:cs typeface="Arial" charset="0"/>
              </a:rPr>
              <a:t>1</a:t>
            </a:r>
            <a:r>
              <a:rPr lang="en-US" sz="900" dirty="0">
                <a:latin typeface="+mj-lt"/>
                <a:ea typeface="+mn-ea"/>
                <a:cs typeface="Arial" charset="0"/>
              </a:rPr>
              <a:t>, </a:t>
            </a:r>
            <a:r>
              <a:rPr lang="en-US" sz="900" dirty="0">
                <a:latin typeface="+mj-lt"/>
                <a:cs typeface="Arial" charset="0"/>
              </a:rPr>
              <a:t>A. Hördt</a:t>
            </a:r>
            <a:r>
              <a:rPr lang="en-US" sz="900" baseline="30000" dirty="0">
                <a:latin typeface="+mj-lt"/>
                <a:ea typeface="+mn-ea"/>
                <a:cs typeface="Arial" charset="0"/>
              </a:rPr>
              <a:t>2</a:t>
            </a:r>
          </a:p>
          <a:p>
            <a:pPr marL="914276" indent="-914276" algn="ctr" defTabSz="4387247" eaLnBrk="1" hangingPunct="1">
              <a:defRPr/>
            </a:pPr>
            <a:r>
              <a:rPr lang="en-US" sz="900" dirty="0">
                <a:latin typeface="+mj-lt"/>
                <a:ea typeface="+mn-ea"/>
                <a:cs typeface="Arial" charset="0"/>
              </a:rPr>
              <a:t>Institute for Geophysics and Extraterrestrial Physics, Braunschweig University of Technology, Braunschweig, Germany</a:t>
            </a:r>
          </a:p>
        </p:txBody>
      </p:sp>
      <p:sp>
        <p:nvSpPr>
          <p:cNvPr id="2" name="Rectangle 1"/>
          <p:cNvSpPr>
            <a:spLocks/>
          </p:cNvSpPr>
          <p:nvPr/>
        </p:nvSpPr>
        <p:spPr>
          <a:xfrm>
            <a:off x="163096" y="268100"/>
            <a:ext cx="6531987" cy="93698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Calibri" panose="020F0502020204030204" pitchFamily="34" charset="0"/>
              <a:cs typeface="Arial" panose="020B0604020202020204" pitchFamily="34" charset="0"/>
            </a:endParaRPr>
          </a:p>
        </p:txBody>
      </p:sp>
      <p:cxnSp>
        <p:nvCxnSpPr>
          <p:cNvPr id="5" name="Straight Connector 4"/>
          <p:cNvCxnSpPr/>
          <p:nvPr/>
        </p:nvCxnSpPr>
        <p:spPr>
          <a:xfrm>
            <a:off x="163096" y="1533197"/>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Conference</a:t>
            </a:r>
          </a:p>
        </p:txBody>
      </p:sp>
      <p:pic>
        <p:nvPicPr>
          <p:cNvPr id="14" name="Picture 13">
            <a:extLst>
              <a:ext uri="{FF2B5EF4-FFF2-40B4-BE49-F238E27FC236}">
                <a16:creationId xmlns:a16="http://schemas.microsoft.com/office/drawing/2014/main" id="{5EB8616B-E7C8-4048-BEFF-60B205AD219A}"/>
              </a:ext>
            </a:extLst>
          </p:cNvPr>
          <p:cNvPicPr>
            <a:picLocks noChangeAspect="1"/>
          </p:cNvPicPr>
          <p:nvPr/>
        </p:nvPicPr>
        <p:blipFill rotWithShape="1">
          <a:blip r:embed="rId5"/>
          <a:srcRect l="2396" r="5203"/>
          <a:stretch/>
        </p:blipFill>
        <p:spPr>
          <a:xfrm>
            <a:off x="4659197" y="2759073"/>
            <a:ext cx="1834880" cy="2257960"/>
          </a:xfrm>
          <a:prstGeom prst="rect">
            <a:avLst/>
          </a:prstGeom>
        </p:spPr>
      </p:pic>
      <mc:AlternateContent xmlns:mc="http://schemas.openxmlformats.org/markup-compatibility/2006">
        <mc:Choice xmlns:a14="http://schemas.microsoft.com/office/drawing/2010/main" Requires="a14">
          <p:sp>
            <p:nvSpPr>
              <p:cNvPr id="47" name="TextBox 46">
                <a:extLst>
                  <a:ext uri="{FF2B5EF4-FFF2-40B4-BE49-F238E27FC236}">
                    <a16:creationId xmlns:a16="http://schemas.microsoft.com/office/drawing/2014/main" id="{A9EB6508-C44E-4483-ACBA-669ECD54EBEA}"/>
                  </a:ext>
                </a:extLst>
              </p:cNvPr>
              <p:cNvSpPr txBox="1"/>
              <p:nvPr/>
            </p:nvSpPr>
            <p:spPr>
              <a:xfrm>
                <a:off x="2826592" y="2889611"/>
                <a:ext cx="2039007" cy="778034"/>
              </a:xfrm>
              <a:prstGeom prst="rect">
                <a:avLst/>
              </a:prstGeom>
              <a:noFill/>
            </p:spPr>
            <p:txBody>
              <a:bodyPr wrap="square">
                <a:spAutoFit/>
              </a:bodyPr>
              <a:lstStyle/>
              <a:p>
                <a:pPr algn="ctr"/>
                <a14:m>
                  <m:oMath xmlns:m="http://schemas.openxmlformats.org/officeDocument/2006/math">
                    <m:r>
                      <a:rPr lang="de-DE" sz="800" b="0" i="1" smtClean="0">
                        <a:latin typeface="Cambria Math" panose="02040503050406030204" pitchFamily="18" charset="0"/>
                      </a:rPr>
                      <m:t>𝑖</m:t>
                    </m:r>
                    <m:r>
                      <a:rPr lang="de-DE" sz="800" b="0" i="1" smtClean="0">
                        <a:latin typeface="Cambria Math" panose="02040503050406030204" pitchFamily="18" charset="0"/>
                        <a:ea typeface="Cambria Math" panose="02040503050406030204" pitchFamily="18" charset="0"/>
                      </a:rPr>
                      <m:t>𝜔</m:t>
                    </m:r>
                    <m:sSub>
                      <m:sSubPr>
                        <m:ctrlPr>
                          <a:rPr lang="de-DE" sz="800" b="0" i="1" smtClean="0">
                            <a:latin typeface="Cambria Math" panose="02040503050406030204" pitchFamily="18" charset="0"/>
                            <a:ea typeface="Cambria Math" panose="02040503050406030204" pitchFamily="18" charset="0"/>
                          </a:rPr>
                        </m:ctrlPr>
                      </m:sSubPr>
                      <m:e>
                        <m:r>
                          <a:rPr lang="de-DE" sz="800" b="0" i="1" smtClean="0">
                            <a:latin typeface="Cambria Math" panose="02040503050406030204" pitchFamily="18" charset="0"/>
                            <a:ea typeface="Cambria Math" panose="02040503050406030204" pitchFamily="18" charset="0"/>
                          </a:rPr>
                          <m:t>𝑐</m:t>
                        </m:r>
                      </m:e>
                      <m:sub>
                        <m:r>
                          <a:rPr lang="de-DE" sz="800" b="0" i="1" smtClean="0">
                            <a:latin typeface="Cambria Math" panose="02040503050406030204" pitchFamily="18" charset="0"/>
                            <a:ea typeface="Cambria Math" panose="02040503050406030204" pitchFamily="18" charset="0"/>
                          </a:rPr>
                          <m:t>𝑝</m:t>
                        </m:r>
                      </m:sub>
                    </m:sSub>
                    <m:r>
                      <a:rPr lang="de-DE" sz="800" b="0" i="1" smtClean="0">
                        <a:latin typeface="Cambria Math" panose="02040503050406030204" pitchFamily="18" charset="0"/>
                        <a:ea typeface="Cambria Math" panose="02040503050406030204" pitchFamily="18" charset="0"/>
                      </a:rPr>
                      <m:t>=</m:t>
                    </m:r>
                    <m:sSub>
                      <m:sSubPr>
                        <m:ctrlPr>
                          <a:rPr lang="de-DE" sz="800" b="0" i="1" smtClean="0">
                            <a:latin typeface="Cambria Math" panose="02040503050406030204" pitchFamily="18" charset="0"/>
                            <a:ea typeface="Cambria Math" panose="02040503050406030204" pitchFamily="18" charset="0"/>
                          </a:rPr>
                        </m:ctrlPr>
                      </m:sSubPr>
                      <m:e>
                        <m:r>
                          <a:rPr lang="de-DE" sz="800" b="0" i="1" smtClean="0">
                            <a:latin typeface="Cambria Math" panose="02040503050406030204" pitchFamily="18" charset="0"/>
                            <a:ea typeface="Cambria Math" panose="02040503050406030204" pitchFamily="18" charset="0"/>
                          </a:rPr>
                          <m:t>𝐷</m:t>
                        </m:r>
                      </m:e>
                      <m:sub>
                        <m:r>
                          <a:rPr lang="de-DE" sz="800" b="0" i="1" smtClean="0">
                            <a:latin typeface="Cambria Math" panose="02040503050406030204" pitchFamily="18" charset="0"/>
                            <a:ea typeface="Cambria Math" panose="02040503050406030204" pitchFamily="18" charset="0"/>
                          </a:rPr>
                          <m:t>𝑝</m:t>
                        </m:r>
                      </m:sub>
                    </m:sSub>
                    <m:r>
                      <a:rPr lang="de-DE" sz="800" b="0" i="1" smtClean="0">
                        <a:latin typeface="Cambria Math" panose="02040503050406030204" pitchFamily="18" charset="0"/>
                        <a:ea typeface="Cambria Math" panose="02040503050406030204" pitchFamily="18" charset="0"/>
                      </a:rPr>
                      <m:t>∆</m:t>
                    </m:r>
                    <m:sSub>
                      <m:sSubPr>
                        <m:ctrlPr>
                          <a:rPr lang="de-DE" sz="800" b="0" i="1" smtClean="0">
                            <a:latin typeface="Cambria Math" panose="02040503050406030204" pitchFamily="18" charset="0"/>
                            <a:ea typeface="Cambria Math" panose="02040503050406030204" pitchFamily="18" charset="0"/>
                          </a:rPr>
                        </m:ctrlPr>
                      </m:sSubPr>
                      <m:e>
                        <m:r>
                          <a:rPr lang="de-DE" sz="800" b="0" i="1" smtClean="0">
                            <a:latin typeface="Cambria Math" panose="02040503050406030204" pitchFamily="18" charset="0"/>
                            <a:ea typeface="Cambria Math" panose="02040503050406030204" pitchFamily="18" charset="0"/>
                          </a:rPr>
                          <m:t>𝑐</m:t>
                        </m:r>
                      </m:e>
                      <m:sub>
                        <m:r>
                          <a:rPr lang="de-DE" sz="800" b="0" i="1" smtClean="0">
                            <a:latin typeface="Cambria Math" panose="02040503050406030204" pitchFamily="18" charset="0"/>
                            <a:ea typeface="Cambria Math" panose="02040503050406030204" pitchFamily="18" charset="0"/>
                          </a:rPr>
                          <m:t>𝑝</m:t>
                        </m:r>
                      </m:sub>
                    </m:sSub>
                    <m:r>
                      <a:rPr lang="de-DE" sz="800" b="0" i="1" smtClean="0">
                        <a:latin typeface="Cambria Math" panose="02040503050406030204" pitchFamily="18" charset="0"/>
                        <a:ea typeface="Cambria Math" panose="02040503050406030204" pitchFamily="18" charset="0"/>
                      </a:rPr>
                      <m:t>+</m:t>
                    </m:r>
                    <m:r>
                      <a:rPr lang="de-DE" sz="800" b="0" i="1" smtClean="0">
                        <a:latin typeface="Cambria Math" panose="02040503050406030204" pitchFamily="18" charset="0"/>
                        <a:ea typeface="Cambria Math" panose="02040503050406030204" pitchFamily="18" charset="0"/>
                      </a:rPr>
                      <m:t>𝛻</m:t>
                    </m:r>
                    <m:d>
                      <m:dPr>
                        <m:begChr m:val="["/>
                        <m:endChr m:val="]"/>
                        <m:ctrlPr>
                          <a:rPr lang="de-DE" sz="800" b="0" i="1" smtClean="0">
                            <a:latin typeface="Cambria Math" panose="02040503050406030204" pitchFamily="18" charset="0"/>
                            <a:ea typeface="Cambria Math" panose="02040503050406030204" pitchFamily="18" charset="0"/>
                          </a:rPr>
                        </m:ctrlPr>
                      </m:dPr>
                      <m:e>
                        <m:sSub>
                          <m:sSubPr>
                            <m:ctrlPr>
                              <a:rPr lang="de-DE" sz="800" b="0" i="1" smtClean="0">
                                <a:latin typeface="Cambria Math" panose="02040503050406030204" pitchFamily="18" charset="0"/>
                                <a:ea typeface="Cambria Math" panose="02040503050406030204" pitchFamily="18" charset="0"/>
                              </a:rPr>
                            </m:ctrlPr>
                          </m:sSubPr>
                          <m:e>
                            <m:r>
                              <a:rPr lang="de-DE" sz="800" b="0" i="1" smtClean="0">
                                <a:latin typeface="Cambria Math" panose="02040503050406030204" pitchFamily="18" charset="0"/>
                                <a:ea typeface="Cambria Math" panose="02040503050406030204" pitchFamily="18" charset="0"/>
                              </a:rPr>
                              <m:t>𝜇</m:t>
                            </m:r>
                          </m:e>
                          <m:sub>
                            <m:r>
                              <a:rPr lang="de-DE" sz="800" b="0" i="1" smtClean="0">
                                <a:latin typeface="Cambria Math" panose="02040503050406030204" pitchFamily="18" charset="0"/>
                                <a:ea typeface="Cambria Math" panose="02040503050406030204" pitchFamily="18" charset="0"/>
                              </a:rPr>
                              <m:t>𝑝</m:t>
                            </m:r>
                          </m:sub>
                        </m:sSub>
                        <m:sSub>
                          <m:sSubPr>
                            <m:ctrlPr>
                              <a:rPr lang="de-DE" sz="800" b="0" i="1" smtClean="0">
                                <a:latin typeface="Cambria Math" panose="02040503050406030204" pitchFamily="18" charset="0"/>
                                <a:ea typeface="Cambria Math" panose="02040503050406030204" pitchFamily="18" charset="0"/>
                              </a:rPr>
                            </m:ctrlPr>
                          </m:sSubPr>
                          <m:e>
                            <m:r>
                              <a:rPr lang="de-DE" sz="800" b="0" i="1" smtClean="0">
                                <a:latin typeface="Cambria Math" panose="02040503050406030204" pitchFamily="18" charset="0"/>
                                <a:ea typeface="Cambria Math" panose="02040503050406030204" pitchFamily="18" charset="0"/>
                              </a:rPr>
                              <m:t>𝑐</m:t>
                            </m:r>
                          </m:e>
                          <m:sub>
                            <m:r>
                              <a:rPr lang="de-DE" sz="800" b="0" i="1" smtClean="0">
                                <a:latin typeface="Cambria Math" panose="02040503050406030204" pitchFamily="18" charset="0"/>
                                <a:ea typeface="Cambria Math" panose="02040503050406030204" pitchFamily="18" charset="0"/>
                              </a:rPr>
                              <m:t>𝑝</m:t>
                            </m:r>
                            <m:r>
                              <a:rPr lang="de-DE" sz="800" b="0" i="1" smtClean="0">
                                <a:latin typeface="Cambria Math" panose="02040503050406030204" pitchFamily="18" charset="0"/>
                                <a:ea typeface="Cambria Math" panose="02040503050406030204" pitchFamily="18" charset="0"/>
                              </a:rPr>
                              <m:t>0</m:t>
                            </m:r>
                          </m:sub>
                        </m:sSub>
                        <m:r>
                          <a:rPr lang="de-DE" sz="800" b="0" i="1" smtClean="0">
                            <a:latin typeface="Cambria Math" panose="02040503050406030204" pitchFamily="18" charset="0"/>
                            <a:ea typeface="Cambria Math" panose="02040503050406030204" pitchFamily="18" charset="0"/>
                          </a:rPr>
                          <m:t>𝛻</m:t>
                        </m:r>
                        <m:r>
                          <a:rPr lang="de-DE" sz="800" b="0" i="1" smtClean="0">
                            <a:latin typeface="Cambria Math" panose="02040503050406030204" pitchFamily="18" charset="0"/>
                            <a:ea typeface="Cambria Math" panose="02040503050406030204" pitchFamily="18" charset="0"/>
                          </a:rPr>
                          <m:t>𝑢</m:t>
                        </m:r>
                      </m:e>
                    </m:d>
                  </m:oMath>
                </a14:m>
                <a:r>
                  <a:rPr lang="de-DE" sz="800" dirty="0">
                    <a:latin typeface="+mn-lt"/>
                    <a:ea typeface="Ebrima" panose="02000000000000000000" pitchFamily="2" charset="0"/>
                    <a:cs typeface="Adobe Arabic" panose="02040503050201020203" pitchFamily="18" charset="-78"/>
                  </a:rPr>
                  <a:t>    (1)</a:t>
                </a:r>
              </a:p>
              <a:p>
                <a:pPr algn="ctr"/>
                <a:endParaRPr lang="de-DE" sz="800" dirty="0">
                  <a:latin typeface="+mn-lt"/>
                  <a:ea typeface="Ebrima" panose="02000000000000000000" pitchFamily="2" charset="0"/>
                  <a:cs typeface="Adobe Arabic" panose="02040503050201020203" pitchFamily="18" charset="-78"/>
                </a:endParaRPr>
              </a:p>
              <a:p>
                <a:pPr algn="ctr"/>
                <a14:m>
                  <m:oMath xmlns:m="http://schemas.openxmlformats.org/officeDocument/2006/math">
                    <m:r>
                      <a:rPr lang="de-DE" sz="800" b="0" i="1" smtClean="0">
                        <a:latin typeface="Cambria Math" panose="02040503050406030204" pitchFamily="18" charset="0"/>
                      </a:rPr>
                      <m:t>𝑖</m:t>
                    </m:r>
                    <m:r>
                      <a:rPr lang="de-DE" sz="800" b="0" i="1" smtClean="0">
                        <a:latin typeface="Cambria Math" panose="02040503050406030204" pitchFamily="18" charset="0"/>
                        <a:ea typeface="Cambria Math" panose="02040503050406030204" pitchFamily="18" charset="0"/>
                      </a:rPr>
                      <m:t>𝜔</m:t>
                    </m:r>
                    <m:sSub>
                      <m:sSubPr>
                        <m:ctrlPr>
                          <a:rPr lang="de-DE" sz="800" b="0" i="1" smtClean="0">
                            <a:latin typeface="Cambria Math" panose="02040503050406030204" pitchFamily="18" charset="0"/>
                            <a:ea typeface="Cambria Math" panose="02040503050406030204" pitchFamily="18" charset="0"/>
                          </a:rPr>
                        </m:ctrlPr>
                      </m:sSubPr>
                      <m:e>
                        <m:r>
                          <a:rPr lang="de-DE" sz="800" b="0" i="1" smtClean="0">
                            <a:latin typeface="Cambria Math" panose="02040503050406030204" pitchFamily="18" charset="0"/>
                            <a:ea typeface="Cambria Math" panose="02040503050406030204" pitchFamily="18" charset="0"/>
                          </a:rPr>
                          <m:t>𝑐</m:t>
                        </m:r>
                      </m:e>
                      <m:sub>
                        <m:r>
                          <a:rPr lang="de-DE" sz="800" b="0" i="1" smtClean="0">
                            <a:latin typeface="Cambria Math" panose="02040503050406030204" pitchFamily="18" charset="0"/>
                            <a:ea typeface="Cambria Math" panose="02040503050406030204" pitchFamily="18" charset="0"/>
                          </a:rPr>
                          <m:t>𝑛</m:t>
                        </m:r>
                      </m:sub>
                    </m:sSub>
                    <m:r>
                      <a:rPr lang="de-DE" sz="800" b="0" i="1" smtClean="0">
                        <a:latin typeface="Cambria Math" panose="02040503050406030204" pitchFamily="18" charset="0"/>
                        <a:ea typeface="Cambria Math" panose="02040503050406030204" pitchFamily="18" charset="0"/>
                      </a:rPr>
                      <m:t>=</m:t>
                    </m:r>
                    <m:sSub>
                      <m:sSubPr>
                        <m:ctrlPr>
                          <a:rPr lang="de-DE" sz="800" b="0" i="1" smtClean="0">
                            <a:latin typeface="Cambria Math" panose="02040503050406030204" pitchFamily="18" charset="0"/>
                            <a:ea typeface="Cambria Math" panose="02040503050406030204" pitchFamily="18" charset="0"/>
                          </a:rPr>
                        </m:ctrlPr>
                      </m:sSubPr>
                      <m:e>
                        <m:r>
                          <a:rPr lang="de-DE" sz="800" b="0" i="1" smtClean="0">
                            <a:latin typeface="Cambria Math" panose="02040503050406030204" pitchFamily="18" charset="0"/>
                            <a:ea typeface="Cambria Math" panose="02040503050406030204" pitchFamily="18" charset="0"/>
                          </a:rPr>
                          <m:t>𝐷</m:t>
                        </m:r>
                      </m:e>
                      <m:sub>
                        <m:r>
                          <a:rPr lang="de-DE" sz="800" b="0" i="1" smtClean="0">
                            <a:latin typeface="Cambria Math" panose="02040503050406030204" pitchFamily="18" charset="0"/>
                            <a:ea typeface="Cambria Math" panose="02040503050406030204" pitchFamily="18" charset="0"/>
                          </a:rPr>
                          <m:t>𝑛</m:t>
                        </m:r>
                      </m:sub>
                    </m:sSub>
                    <m:r>
                      <a:rPr lang="de-DE" sz="800" b="0" i="1" smtClean="0">
                        <a:latin typeface="Cambria Math" panose="02040503050406030204" pitchFamily="18" charset="0"/>
                        <a:ea typeface="Cambria Math" panose="02040503050406030204" pitchFamily="18" charset="0"/>
                      </a:rPr>
                      <m:t>∆</m:t>
                    </m:r>
                    <m:sSub>
                      <m:sSubPr>
                        <m:ctrlPr>
                          <a:rPr lang="de-DE" sz="800" b="0" i="1" smtClean="0">
                            <a:latin typeface="Cambria Math" panose="02040503050406030204" pitchFamily="18" charset="0"/>
                            <a:ea typeface="Cambria Math" panose="02040503050406030204" pitchFamily="18" charset="0"/>
                          </a:rPr>
                        </m:ctrlPr>
                      </m:sSubPr>
                      <m:e>
                        <m:r>
                          <a:rPr lang="de-DE" sz="800" b="0" i="1" smtClean="0">
                            <a:latin typeface="Cambria Math" panose="02040503050406030204" pitchFamily="18" charset="0"/>
                            <a:ea typeface="Cambria Math" panose="02040503050406030204" pitchFamily="18" charset="0"/>
                          </a:rPr>
                          <m:t>𝑐</m:t>
                        </m:r>
                      </m:e>
                      <m:sub>
                        <m:r>
                          <a:rPr lang="de-DE" sz="800" b="0" i="1" smtClean="0">
                            <a:latin typeface="Cambria Math" panose="02040503050406030204" pitchFamily="18" charset="0"/>
                            <a:ea typeface="Cambria Math" panose="02040503050406030204" pitchFamily="18" charset="0"/>
                          </a:rPr>
                          <m:t>𝑛</m:t>
                        </m:r>
                      </m:sub>
                    </m:sSub>
                    <m:r>
                      <a:rPr lang="de-DE" sz="800" b="0" i="1" smtClean="0">
                        <a:latin typeface="Cambria Math" panose="02040503050406030204" pitchFamily="18" charset="0"/>
                        <a:ea typeface="Cambria Math" panose="02040503050406030204" pitchFamily="18" charset="0"/>
                      </a:rPr>
                      <m:t>+</m:t>
                    </m:r>
                    <m:r>
                      <a:rPr lang="de-DE" sz="800" b="0" i="1" smtClean="0">
                        <a:latin typeface="Cambria Math" panose="02040503050406030204" pitchFamily="18" charset="0"/>
                        <a:ea typeface="Cambria Math" panose="02040503050406030204" pitchFamily="18" charset="0"/>
                      </a:rPr>
                      <m:t>𝛻</m:t>
                    </m:r>
                    <m:d>
                      <m:dPr>
                        <m:begChr m:val="["/>
                        <m:endChr m:val="]"/>
                        <m:ctrlPr>
                          <a:rPr lang="de-DE" sz="800" b="0" i="1" smtClean="0">
                            <a:latin typeface="Cambria Math" panose="02040503050406030204" pitchFamily="18" charset="0"/>
                            <a:ea typeface="Cambria Math" panose="02040503050406030204" pitchFamily="18" charset="0"/>
                          </a:rPr>
                        </m:ctrlPr>
                      </m:dPr>
                      <m:e>
                        <m:sSub>
                          <m:sSubPr>
                            <m:ctrlPr>
                              <a:rPr lang="de-DE" sz="800" b="0" i="1" smtClean="0">
                                <a:latin typeface="Cambria Math" panose="02040503050406030204" pitchFamily="18" charset="0"/>
                                <a:ea typeface="Cambria Math" panose="02040503050406030204" pitchFamily="18" charset="0"/>
                              </a:rPr>
                            </m:ctrlPr>
                          </m:sSubPr>
                          <m:e>
                            <m:r>
                              <a:rPr lang="de-DE" sz="800" b="0" i="1" smtClean="0">
                                <a:latin typeface="Cambria Math" panose="02040503050406030204" pitchFamily="18" charset="0"/>
                                <a:ea typeface="Cambria Math" panose="02040503050406030204" pitchFamily="18" charset="0"/>
                              </a:rPr>
                              <m:t>𝜇</m:t>
                            </m:r>
                          </m:e>
                          <m:sub>
                            <m:r>
                              <a:rPr lang="de-DE" sz="800" b="0" i="1" smtClean="0">
                                <a:latin typeface="Cambria Math" panose="02040503050406030204" pitchFamily="18" charset="0"/>
                                <a:ea typeface="Cambria Math" panose="02040503050406030204" pitchFamily="18" charset="0"/>
                              </a:rPr>
                              <m:t>𝑛</m:t>
                            </m:r>
                          </m:sub>
                        </m:sSub>
                        <m:sSub>
                          <m:sSubPr>
                            <m:ctrlPr>
                              <a:rPr lang="de-DE" sz="800" b="0" i="1" smtClean="0">
                                <a:latin typeface="Cambria Math" panose="02040503050406030204" pitchFamily="18" charset="0"/>
                                <a:ea typeface="Cambria Math" panose="02040503050406030204" pitchFamily="18" charset="0"/>
                              </a:rPr>
                            </m:ctrlPr>
                          </m:sSubPr>
                          <m:e>
                            <m:r>
                              <a:rPr lang="de-DE" sz="800" b="0" i="1" smtClean="0">
                                <a:latin typeface="Cambria Math" panose="02040503050406030204" pitchFamily="18" charset="0"/>
                                <a:ea typeface="Cambria Math" panose="02040503050406030204" pitchFamily="18" charset="0"/>
                              </a:rPr>
                              <m:t>𝑐</m:t>
                            </m:r>
                          </m:e>
                          <m:sub>
                            <m:r>
                              <a:rPr lang="de-DE" sz="800" b="0" i="1" smtClean="0">
                                <a:latin typeface="Cambria Math" panose="02040503050406030204" pitchFamily="18" charset="0"/>
                                <a:ea typeface="Cambria Math" panose="02040503050406030204" pitchFamily="18" charset="0"/>
                              </a:rPr>
                              <m:t>𝑛</m:t>
                            </m:r>
                            <m:r>
                              <a:rPr lang="de-DE" sz="800" b="0" i="1" smtClean="0">
                                <a:latin typeface="Cambria Math" panose="02040503050406030204" pitchFamily="18" charset="0"/>
                                <a:ea typeface="Cambria Math" panose="02040503050406030204" pitchFamily="18" charset="0"/>
                              </a:rPr>
                              <m:t>0</m:t>
                            </m:r>
                          </m:sub>
                        </m:sSub>
                        <m:r>
                          <a:rPr lang="de-DE" sz="800" b="0" i="1" smtClean="0">
                            <a:latin typeface="Cambria Math" panose="02040503050406030204" pitchFamily="18" charset="0"/>
                            <a:ea typeface="Cambria Math" panose="02040503050406030204" pitchFamily="18" charset="0"/>
                          </a:rPr>
                          <m:t>𝛻</m:t>
                        </m:r>
                        <m:r>
                          <a:rPr lang="de-DE" sz="800" b="0" i="1" smtClean="0">
                            <a:latin typeface="Cambria Math" panose="02040503050406030204" pitchFamily="18" charset="0"/>
                            <a:ea typeface="Cambria Math" panose="02040503050406030204" pitchFamily="18" charset="0"/>
                          </a:rPr>
                          <m:t>𝑢</m:t>
                        </m:r>
                      </m:e>
                    </m:d>
                  </m:oMath>
                </a14:m>
                <a:r>
                  <a:rPr lang="de-DE" sz="800" dirty="0">
                    <a:latin typeface="+mn-lt"/>
                    <a:ea typeface="Ebrima" panose="02000000000000000000" pitchFamily="2" charset="0"/>
                    <a:cs typeface="Adobe Arabic" panose="02040503050201020203" pitchFamily="18" charset="-78"/>
                  </a:rPr>
                  <a:t>    (2)</a:t>
                </a:r>
              </a:p>
              <a:p>
                <a:pPr algn="ctr"/>
                <a:endParaRPr lang="de-DE" sz="800" dirty="0">
                  <a:latin typeface="+mn-lt"/>
                  <a:ea typeface="Ebrima" panose="02000000000000000000" pitchFamily="2" charset="0"/>
                  <a:cs typeface="Adobe Arabic" panose="02040503050201020203" pitchFamily="18" charset="-78"/>
                </a:endParaRPr>
              </a:p>
              <a:p>
                <a:pPr algn="ctr"/>
                <a:r>
                  <a:rPr lang="de-DE" sz="800" dirty="0">
                    <a:ea typeface="Cambria Math" panose="02040503050406030204" pitchFamily="18" charset="0"/>
                  </a:rPr>
                  <a:t>           </a:t>
                </a:r>
                <a14:m>
                  <m:oMath xmlns:m="http://schemas.openxmlformats.org/officeDocument/2006/math">
                    <m:r>
                      <a:rPr lang="de-DE" sz="800" i="1" smtClean="0">
                        <a:latin typeface="Cambria Math" panose="02040503050406030204" pitchFamily="18" charset="0"/>
                        <a:ea typeface="Cambria Math" panose="02040503050406030204" pitchFamily="18" charset="0"/>
                      </a:rPr>
                      <m:t>∆</m:t>
                    </m:r>
                    <m:r>
                      <a:rPr lang="de-DE" sz="800" b="0" i="1" smtClean="0">
                        <a:latin typeface="Cambria Math" panose="02040503050406030204" pitchFamily="18" charset="0"/>
                        <a:ea typeface="Cambria Math" panose="02040503050406030204" pitchFamily="18" charset="0"/>
                      </a:rPr>
                      <m:t>𝑢</m:t>
                    </m:r>
                    <m:r>
                      <a:rPr lang="de-DE" sz="800" b="0" i="1" smtClean="0">
                        <a:latin typeface="Cambria Math" panose="02040503050406030204" pitchFamily="18" charset="0"/>
                        <a:ea typeface="Cambria Math" panose="02040503050406030204" pitchFamily="18" charset="0"/>
                      </a:rPr>
                      <m:t>=</m:t>
                    </m:r>
                    <m:f>
                      <m:fPr>
                        <m:ctrlPr>
                          <a:rPr lang="de-DE" sz="800" b="0" i="1" smtClean="0">
                            <a:latin typeface="Cambria Math" panose="02040503050406030204" pitchFamily="18" charset="0"/>
                            <a:ea typeface="Cambria Math" panose="02040503050406030204" pitchFamily="18" charset="0"/>
                          </a:rPr>
                        </m:ctrlPr>
                      </m:fPr>
                      <m:num>
                        <m:r>
                          <a:rPr lang="de-DE" sz="800" b="0" i="1" smtClean="0">
                            <a:latin typeface="Cambria Math" panose="02040503050406030204" pitchFamily="18" charset="0"/>
                            <a:ea typeface="Cambria Math" panose="02040503050406030204" pitchFamily="18" charset="0"/>
                          </a:rPr>
                          <m:t>𝐹</m:t>
                        </m:r>
                      </m:num>
                      <m:den>
                        <m:r>
                          <a:rPr lang="de-DE" sz="800" b="0" i="1" smtClean="0">
                            <a:latin typeface="Cambria Math" panose="02040503050406030204" pitchFamily="18" charset="0"/>
                            <a:ea typeface="Cambria Math" panose="02040503050406030204" pitchFamily="18" charset="0"/>
                          </a:rPr>
                          <m:t>𝜀</m:t>
                        </m:r>
                      </m:den>
                    </m:f>
                    <m:d>
                      <m:dPr>
                        <m:ctrlPr>
                          <a:rPr lang="de-DE" sz="800" b="0" i="1" smtClean="0">
                            <a:latin typeface="Cambria Math" panose="02040503050406030204" pitchFamily="18" charset="0"/>
                            <a:ea typeface="Cambria Math" panose="02040503050406030204" pitchFamily="18" charset="0"/>
                          </a:rPr>
                        </m:ctrlPr>
                      </m:dPr>
                      <m:e>
                        <m:sSub>
                          <m:sSubPr>
                            <m:ctrlPr>
                              <a:rPr lang="de-DE" sz="800" b="0" i="1" smtClean="0">
                                <a:latin typeface="Cambria Math" panose="02040503050406030204" pitchFamily="18" charset="0"/>
                                <a:ea typeface="Cambria Math" panose="02040503050406030204" pitchFamily="18" charset="0"/>
                              </a:rPr>
                            </m:ctrlPr>
                          </m:sSubPr>
                          <m:e>
                            <m:r>
                              <a:rPr lang="de-DE" sz="800" b="0" i="1" smtClean="0">
                                <a:latin typeface="Cambria Math" panose="02040503050406030204" pitchFamily="18" charset="0"/>
                                <a:ea typeface="Cambria Math" panose="02040503050406030204" pitchFamily="18" charset="0"/>
                              </a:rPr>
                              <m:t>𝑐</m:t>
                            </m:r>
                          </m:e>
                          <m:sub>
                            <m:r>
                              <a:rPr lang="de-DE" sz="800" b="0" i="1" smtClean="0">
                                <a:latin typeface="Cambria Math" panose="02040503050406030204" pitchFamily="18" charset="0"/>
                                <a:ea typeface="Cambria Math" panose="02040503050406030204" pitchFamily="18" charset="0"/>
                              </a:rPr>
                              <m:t>𝑛</m:t>
                            </m:r>
                          </m:sub>
                        </m:sSub>
                        <m:r>
                          <a:rPr lang="de-DE" sz="800" b="0" i="1" smtClean="0">
                            <a:latin typeface="Cambria Math" panose="02040503050406030204" pitchFamily="18" charset="0"/>
                            <a:ea typeface="Cambria Math" panose="02040503050406030204" pitchFamily="18" charset="0"/>
                          </a:rPr>
                          <m:t>−</m:t>
                        </m:r>
                        <m:sSub>
                          <m:sSubPr>
                            <m:ctrlPr>
                              <a:rPr lang="de-DE" sz="800" b="0" i="1" smtClean="0">
                                <a:latin typeface="Cambria Math" panose="02040503050406030204" pitchFamily="18" charset="0"/>
                                <a:ea typeface="Cambria Math" panose="02040503050406030204" pitchFamily="18" charset="0"/>
                              </a:rPr>
                            </m:ctrlPr>
                          </m:sSubPr>
                          <m:e>
                            <m:r>
                              <a:rPr lang="de-DE" sz="800" b="0" i="1" smtClean="0">
                                <a:latin typeface="Cambria Math" panose="02040503050406030204" pitchFamily="18" charset="0"/>
                                <a:ea typeface="Cambria Math" panose="02040503050406030204" pitchFamily="18" charset="0"/>
                              </a:rPr>
                              <m:t>𝑐</m:t>
                            </m:r>
                          </m:e>
                          <m:sub>
                            <m:r>
                              <a:rPr lang="de-DE" sz="800" b="0" i="1" smtClean="0">
                                <a:latin typeface="Cambria Math" panose="02040503050406030204" pitchFamily="18" charset="0"/>
                                <a:ea typeface="Cambria Math" panose="02040503050406030204" pitchFamily="18" charset="0"/>
                              </a:rPr>
                              <m:t>𝑝</m:t>
                            </m:r>
                          </m:sub>
                        </m:sSub>
                      </m:e>
                    </m:d>
                    <m:r>
                      <a:rPr lang="de-DE" sz="800" b="0" i="1" smtClean="0">
                        <a:latin typeface="Cambria Math" panose="02040503050406030204" pitchFamily="18" charset="0"/>
                        <a:ea typeface="Cambria Math" panose="02040503050406030204" pitchFamily="18" charset="0"/>
                      </a:rPr>
                      <m:t>  </m:t>
                    </m:r>
                  </m:oMath>
                </a14:m>
                <a:r>
                  <a:rPr lang="de-DE" sz="800" dirty="0">
                    <a:latin typeface="+mn-lt"/>
                    <a:ea typeface="Ebrima" panose="02000000000000000000" pitchFamily="2" charset="0"/>
                    <a:cs typeface="Adobe Arabic" panose="02040503050201020203" pitchFamily="18" charset="-78"/>
                  </a:rPr>
                  <a:t>          (3)</a:t>
                </a:r>
              </a:p>
            </p:txBody>
          </p:sp>
        </mc:Choice>
        <mc:Fallback>
          <p:sp>
            <p:nvSpPr>
              <p:cNvPr id="47" name="TextBox 46">
                <a:extLst>
                  <a:ext uri="{FF2B5EF4-FFF2-40B4-BE49-F238E27FC236}">
                    <a16:creationId xmlns:a16="http://schemas.microsoft.com/office/drawing/2014/main" id="{A9EB6508-C44E-4483-ACBA-669ECD54EBEA}"/>
                  </a:ext>
                </a:extLst>
              </p:cNvPr>
              <p:cNvSpPr txBox="1">
                <a:spLocks noRot="1" noChangeAspect="1" noMove="1" noResize="1" noEditPoints="1" noAdjustHandles="1" noChangeArrowheads="1" noChangeShapeType="1" noTextEdit="1"/>
              </p:cNvSpPr>
              <p:nvPr/>
            </p:nvSpPr>
            <p:spPr>
              <a:xfrm>
                <a:off x="2826592" y="2889611"/>
                <a:ext cx="2039007" cy="778034"/>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1" name="TextBox 50">
                <a:extLst>
                  <a:ext uri="{FF2B5EF4-FFF2-40B4-BE49-F238E27FC236}">
                    <a16:creationId xmlns:a16="http://schemas.microsoft.com/office/drawing/2014/main" id="{77F57F4B-36D2-4F2C-83B0-87BD37C6896A}"/>
                  </a:ext>
                </a:extLst>
              </p:cNvPr>
              <p:cNvSpPr txBox="1"/>
              <p:nvPr/>
            </p:nvSpPr>
            <p:spPr>
              <a:xfrm>
                <a:off x="3037875" y="3662248"/>
                <a:ext cx="2360485" cy="859851"/>
              </a:xfrm>
              <a:prstGeom prst="rect">
                <a:avLst/>
              </a:prstGeom>
              <a:noFill/>
            </p:spPr>
            <p:txBody>
              <a:bodyPr wrap="square">
                <a:spAutoFit/>
              </a:bodyPr>
              <a:lstStyle/>
              <a:p>
                <a14:m>
                  <m:oMath xmlns:m="http://schemas.openxmlformats.org/officeDocument/2006/math">
                    <m:sSub>
                      <m:sSubPr>
                        <m:ctrlPr>
                          <a:rPr lang="de-DE" sz="800" b="0" i="1" smtClean="0">
                            <a:latin typeface="Cambria Math" panose="02040503050406030204" pitchFamily="18" charset="0"/>
                            <a:ea typeface="Cambria Math" panose="02040503050406030204" pitchFamily="18" charset="0"/>
                          </a:rPr>
                        </m:ctrlPr>
                      </m:sSubPr>
                      <m:e>
                        <m:r>
                          <a:rPr lang="de-DE" sz="800" b="0" i="1" smtClean="0">
                            <a:latin typeface="Cambria Math" panose="02040503050406030204" pitchFamily="18" charset="0"/>
                            <a:ea typeface="Cambria Math" panose="02040503050406030204" pitchFamily="18" charset="0"/>
                          </a:rPr>
                          <m:t>𝑐</m:t>
                        </m:r>
                      </m:e>
                      <m:sub>
                        <m:r>
                          <a:rPr lang="de-DE" sz="800" b="0" i="1" smtClean="0">
                            <a:latin typeface="Cambria Math" panose="02040503050406030204" pitchFamily="18" charset="0"/>
                            <a:ea typeface="Cambria Math" panose="02040503050406030204" pitchFamily="18" charset="0"/>
                          </a:rPr>
                          <m:t>𝑝</m:t>
                        </m:r>
                      </m:sub>
                    </m:sSub>
                  </m:oMath>
                </a14:m>
                <a:r>
                  <a:rPr lang="en-US" sz="800" dirty="0">
                    <a:latin typeface="+mn-lt"/>
                    <a:ea typeface="Ebrima" panose="02000000000000000000" pitchFamily="2" charset="0"/>
                    <a:cs typeface="Adobe Arabic" panose="02040503050201020203" pitchFamily="18" charset="-78"/>
                  </a:rPr>
                  <a:t>, </a:t>
                </a:r>
                <a14:m>
                  <m:oMath xmlns:m="http://schemas.openxmlformats.org/officeDocument/2006/math">
                    <m:sSub>
                      <m:sSubPr>
                        <m:ctrlPr>
                          <a:rPr lang="de-DE" sz="800" b="0" i="1" smtClean="0">
                            <a:latin typeface="Cambria Math" panose="02040503050406030204" pitchFamily="18" charset="0"/>
                            <a:ea typeface="Cambria Math" panose="02040503050406030204" pitchFamily="18" charset="0"/>
                          </a:rPr>
                        </m:ctrlPr>
                      </m:sSubPr>
                      <m:e>
                        <m:r>
                          <a:rPr lang="de-DE" sz="800" b="0" i="1" smtClean="0">
                            <a:latin typeface="Cambria Math" panose="02040503050406030204" pitchFamily="18" charset="0"/>
                            <a:ea typeface="Cambria Math" panose="02040503050406030204" pitchFamily="18" charset="0"/>
                          </a:rPr>
                          <m:t>𝑐</m:t>
                        </m:r>
                      </m:e>
                      <m:sub>
                        <m:r>
                          <a:rPr lang="de-DE" sz="800" b="0" i="1" smtClean="0">
                            <a:latin typeface="Cambria Math" panose="02040503050406030204" pitchFamily="18" charset="0"/>
                            <a:ea typeface="Cambria Math" panose="02040503050406030204" pitchFamily="18" charset="0"/>
                          </a:rPr>
                          <m:t>𝑛</m:t>
                        </m:r>
                      </m:sub>
                    </m:sSub>
                  </m:oMath>
                </a14:m>
                <a:r>
                  <a:rPr lang="en-US" sz="800" dirty="0">
                    <a:latin typeface="+mn-lt"/>
                    <a:ea typeface="Ebrima" panose="02000000000000000000" pitchFamily="2" charset="0"/>
                    <a:cs typeface="Adobe Arabic" panose="02040503050201020203" pitchFamily="18" charset="-78"/>
                  </a:rPr>
                  <a:t>: </a:t>
                </a:r>
                <a:r>
                  <a:rPr lang="en-US" sz="800" dirty="0">
                    <a:latin typeface="+mn-lt"/>
                    <a:ea typeface="Ebrima" panose="02000000000000000000" pitchFamily="2" charset="0"/>
                    <a:cs typeface="Ebrima" panose="02000000000000000000" pitchFamily="2" charset="0"/>
                  </a:rPr>
                  <a:t>cation and anion concentrations,</a:t>
                </a:r>
              </a:p>
              <a:p>
                <a14:m>
                  <m:oMath xmlns:m="http://schemas.openxmlformats.org/officeDocument/2006/math">
                    <m:sSub>
                      <m:sSubPr>
                        <m:ctrlPr>
                          <a:rPr lang="de-DE" sz="800" b="0" i="1" smtClean="0">
                            <a:latin typeface="Cambria Math" panose="02040503050406030204" pitchFamily="18" charset="0"/>
                            <a:ea typeface="Cambria Math" panose="02040503050406030204" pitchFamily="18" charset="0"/>
                          </a:rPr>
                        </m:ctrlPr>
                      </m:sSubPr>
                      <m:e>
                        <m:r>
                          <a:rPr lang="de-DE" sz="800" b="0" i="1" smtClean="0">
                            <a:latin typeface="Cambria Math" panose="02040503050406030204" pitchFamily="18" charset="0"/>
                            <a:ea typeface="Cambria Math" panose="02040503050406030204" pitchFamily="18" charset="0"/>
                          </a:rPr>
                          <m:t>𝐷</m:t>
                        </m:r>
                      </m:e>
                      <m:sub>
                        <m:r>
                          <a:rPr lang="de-DE" sz="800" b="0" i="1" smtClean="0">
                            <a:latin typeface="Cambria Math" panose="02040503050406030204" pitchFamily="18" charset="0"/>
                            <a:ea typeface="Cambria Math" panose="02040503050406030204" pitchFamily="18" charset="0"/>
                          </a:rPr>
                          <m:t>𝑝</m:t>
                        </m:r>
                      </m:sub>
                    </m:sSub>
                  </m:oMath>
                </a14:m>
                <a:r>
                  <a:rPr lang="en-US" sz="800" dirty="0">
                    <a:latin typeface="+mn-lt"/>
                    <a:ea typeface="Ebrima" panose="02000000000000000000" pitchFamily="2" charset="0"/>
                    <a:cs typeface="Adobe Arabic" panose="02040503050201020203" pitchFamily="18" charset="-78"/>
                  </a:rPr>
                  <a:t>, </a:t>
                </a:r>
                <a14:m>
                  <m:oMath xmlns:m="http://schemas.openxmlformats.org/officeDocument/2006/math">
                    <m:sSub>
                      <m:sSubPr>
                        <m:ctrlPr>
                          <a:rPr lang="de-DE" sz="800" b="0" i="1" smtClean="0">
                            <a:latin typeface="Cambria Math" panose="02040503050406030204" pitchFamily="18" charset="0"/>
                            <a:ea typeface="Cambria Math" panose="02040503050406030204" pitchFamily="18" charset="0"/>
                          </a:rPr>
                        </m:ctrlPr>
                      </m:sSubPr>
                      <m:e>
                        <m:r>
                          <a:rPr lang="de-DE" sz="800" b="0" i="1" smtClean="0">
                            <a:latin typeface="Cambria Math" panose="02040503050406030204" pitchFamily="18" charset="0"/>
                            <a:ea typeface="Cambria Math" panose="02040503050406030204" pitchFamily="18" charset="0"/>
                          </a:rPr>
                          <m:t>𝐷</m:t>
                        </m:r>
                      </m:e>
                      <m:sub>
                        <m:r>
                          <a:rPr lang="de-DE" sz="800" b="0" i="1" smtClean="0">
                            <a:latin typeface="Cambria Math" panose="02040503050406030204" pitchFamily="18" charset="0"/>
                            <a:ea typeface="Cambria Math" panose="02040503050406030204" pitchFamily="18" charset="0"/>
                          </a:rPr>
                          <m:t>𝑛</m:t>
                        </m:r>
                      </m:sub>
                    </m:sSub>
                  </m:oMath>
                </a14:m>
                <a:r>
                  <a:rPr lang="en-US" sz="800" dirty="0">
                    <a:latin typeface="+mn-lt"/>
                    <a:ea typeface="Ebrima" panose="02000000000000000000" pitchFamily="2" charset="0"/>
                    <a:cs typeface="Adobe Arabic" panose="02040503050201020203" pitchFamily="18" charset="-78"/>
                  </a:rPr>
                  <a:t>: </a:t>
                </a:r>
                <a:r>
                  <a:rPr lang="en-US" sz="800" dirty="0">
                    <a:latin typeface="+mn-lt"/>
                    <a:ea typeface="Ebrima" panose="02000000000000000000" pitchFamily="2" charset="0"/>
                    <a:cs typeface="Ebrima" panose="02000000000000000000" pitchFamily="2" charset="0"/>
                  </a:rPr>
                  <a:t>diffusion coefficients,</a:t>
                </a:r>
              </a:p>
              <a:p>
                <a14:m>
                  <m:oMath xmlns:m="http://schemas.openxmlformats.org/officeDocument/2006/math">
                    <m:sSub>
                      <m:sSubPr>
                        <m:ctrlPr>
                          <a:rPr lang="de-DE" sz="800" b="0" i="1" smtClean="0">
                            <a:latin typeface="Cambria Math" panose="02040503050406030204" pitchFamily="18" charset="0"/>
                            <a:ea typeface="Cambria Math" panose="02040503050406030204" pitchFamily="18" charset="0"/>
                          </a:rPr>
                        </m:ctrlPr>
                      </m:sSubPr>
                      <m:e>
                        <m:r>
                          <a:rPr lang="de-DE" sz="800" b="0" i="1" smtClean="0">
                            <a:latin typeface="Cambria Math" panose="02040503050406030204" pitchFamily="18" charset="0"/>
                            <a:ea typeface="Cambria Math" panose="02040503050406030204" pitchFamily="18" charset="0"/>
                          </a:rPr>
                          <m:t>𝜇</m:t>
                        </m:r>
                      </m:e>
                      <m:sub>
                        <m:r>
                          <a:rPr lang="de-DE" sz="800" b="0" i="1" smtClean="0">
                            <a:latin typeface="Cambria Math" panose="02040503050406030204" pitchFamily="18" charset="0"/>
                            <a:ea typeface="Cambria Math" panose="02040503050406030204" pitchFamily="18" charset="0"/>
                          </a:rPr>
                          <m:t>𝑝</m:t>
                        </m:r>
                      </m:sub>
                    </m:sSub>
                  </m:oMath>
                </a14:m>
                <a:r>
                  <a:rPr lang="en-US" sz="800" dirty="0">
                    <a:latin typeface="+mn-lt"/>
                    <a:ea typeface="Ebrima" panose="02000000000000000000" pitchFamily="2" charset="0"/>
                    <a:cs typeface="Adobe Arabic" panose="02040503050201020203" pitchFamily="18" charset="-78"/>
                  </a:rPr>
                  <a:t>, </a:t>
                </a:r>
                <a14:m>
                  <m:oMath xmlns:m="http://schemas.openxmlformats.org/officeDocument/2006/math">
                    <m:sSub>
                      <m:sSubPr>
                        <m:ctrlPr>
                          <a:rPr lang="de-DE" sz="800" b="0" i="1" smtClean="0">
                            <a:latin typeface="Cambria Math" panose="02040503050406030204" pitchFamily="18" charset="0"/>
                            <a:ea typeface="Cambria Math" panose="02040503050406030204" pitchFamily="18" charset="0"/>
                          </a:rPr>
                        </m:ctrlPr>
                      </m:sSubPr>
                      <m:e>
                        <m:r>
                          <a:rPr lang="de-DE" sz="800" b="0" i="1" smtClean="0">
                            <a:latin typeface="Cambria Math" panose="02040503050406030204" pitchFamily="18" charset="0"/>
                            <a:ea typeface="Cambria Math" panose="02040503050406030204" pitchFamily="18" charset="0"/>
                          </a:rPr>
                          <m:t>𝜇</m:t>
                        </m:r>
                      </m:e>
                      <m:sub>
                        <m:r>
                          <a:rPr lang="de-DE" sz="800" b="0" i="1" smtClean="0">
                            <a:latin typeface="Cambria Math" panose="02040503050406030204" pitchFamily="18" charset="0"/>
                            <a:ea typeface="Cambria Math" panose="02040503050406030204" pitchFamily="18" charset="0"/>
                          </a:rPr>
                          <m:t>𝑛</m:t>
                        </m:r>
                      </m:sub>
                    </m:sSub>
                  </m:oMath>
                </a14:m>
                <a:r>
                  <a:rPr lang="en-US" sz="800" dirty="0">
                    <a:latin typeface="+mn-lt"/>
                    <a:ea typeface="Ebrima" panose="02000000000000000000" pitchFamily="2" charset="0"/>
                    <a:cs typeface="Adobe Arabic" panose="02040503050201020203" pitchFamily="18" charset="-78"/>
                  </a:rPr>
                  <a:t>: </a:t>
                </a:r>
                <a:r>
                  <a:rPr lang="en-US" sz="800" dirty="0">
                    <a:latin typeface="+mn-lt"/>
                    <a:ea typeface="Ebrima" panose="02000000000000000000" pitchFamily="2" charset="0"/>
                    <a:cs typeface="Ebrima" panose="02000000000000000000" pitchFamily="2" charset="0"/>
                  </a:rPr>
                  <a:t>ion </a:t>
                </a:r>
                <a:r>
                  <a:rPr lang="en-US" sz="800" dirty="0" err="1">
                    <a:latin typeface="+mn-lt"/>
                    <a:ea typeface="Ebrima" panose="02000000000000000000" pitchFamily="2" charset="0"/>
                    <a:cs typeface="Ebrima" panose="02000000000000000000" pitchFamily="2" charset="0"/>
                  </a:rPr>
                  <a:t>mobilities</a:t>
                </a:r>
                <a:r>
                  <a:rPr lang="en-US" sz="800" dirty="0">
                    <a:latin typeface="+mn-lt"/>
                    <a:ea typeface="Ebrima" panose="02000000000000000000" pitchFamily="2" charset="0"/>
                    <a:cs typeface="Ebrima" panose="02000000000000000000" pitchFamily="2" charset="0"/>
                  </a:rPr>
                  <a:t>,</a:t>
                </a:r>
              </a:p>
              <a:p>
                <a:r>
                  <a:rPr lang="en-US" sz="800" dirty="0">
                    <a:latin typeface="+mn-lt"/>
                    <a:ea typeface="Ebrima" panose="02000000000000000000" pitchFamily="2" charset="0"/>
                    <a:cs typeface="Ebrima" panose="02000000000000000000" pitchFamily="2" charset="0"/>
                  </a:rPr>
                  <a:t>𝑢: electrical potential,</a:t>
                </a:r>
              </a:p>
              <a:p>
                <a14:m>
                  <m:oMath xmlns:m="http://schemas.openxmlformats.org/officeDocument/2006/math">
                    <m:r>
                      <a:rPr lang="de-DE" sz="800" b="0" i="1" smtClean="0">
                        <a:latin typeface="Cambria Math" panose="02040503050406030204" pitchFamily="18" charset="0"/>
                        <a:ea typeface="Cambria Math" panose="02040503050406030204" pitchFamily="18" charset="0"/>
                      </a:rPr>
                      <m:t>𝐹</m:t>
                    </m:r>
                  </m:oMath>
                </a14:m>
                <a:r>
                  <a:rPr lang="en-US" sz="800" dirty="0">
                    <a:latin typeface="+mn-lt"/>
                    <a:ea typeface="Ebrima" panose="02000000000000000000" pitchFamily="2" charset="0"/>
                    <a:cs typeface="Adobe Arabic" panose="02040503050201020203" pitchFamily="18" charset="-78"/>
                  </a:rPr>
                  <a:t>: </a:t>
                </a:r>
                <a:r>
                  <a:rPr lang="en-US" sz="800" dirty="0">
                    <a:latin typeface="+mn-lt"/>
                    <a:ea typeface="Ebrima" panose="02000000000000000000" pitchFamily="2" charset="0"/>
                    <a:cs typeface="Ebrima" panose="02000000000000000000" pitchFamily="2" charset="0"/>
                  </a:rPr>
                  <a:t>Faraday’s constant,</a:t>
                </a:r>
              </a:p>
              <a:p>
                <a14:m>
                  <m:oMath xmlns:m="http://schemas.openxmlformats.org/officeDocument/2006/math">
                    <m:r>
                      <a:rPr lang="de-DE" sz="800" b="0" i="1" smtClean="0">
                        <a:latin typeface="Cambria Math" panose="02040503050406030204" pitchFamily="18" charset="0"/>
                        <a:ea typeface="Cambria Math" panose="02040503050406030204" pitchFamily="18" charset="0"/>
                      </a:rPr>
                      <m:t>𝜀</m:t>
                    </m:r>
                  </m:oMath>
                </a14:m>
                <a:r>
                  <a:rPr lang="en-US" sz="800" dirty="0">
                    <a:latin typeface="+mn-lt"/>
                    <a:ea typeface="Ebrima" panose="02000000000000000000" pitchFamily="2" charset="0"/>
                    <a:cs typeface="Adobe Arabic" panose="02040503050201020203" pitchFamily="18" charset="-78"/>
                  </a:rPr>
                  <a:t>: </a:t>
                </a:r>
                <a:r>
                  <a:rPr lang="en-US" sz="800" dirty="0">
                    <a:latin typeface="+mn-lt"/>
                    <a:ea typeface="Ebrima" panose="02000000000000000000" pitchFamily="2" charset="0"/>
                    <a:cs typeface="Ebrima" panose="02000000000000000000" pitchFamily="2" charset="0"/>
                  </a:rPr>
                  <a:t>permittivity.</a:t>
                </a:r>
                <a:endParaRPr lang="de-DE" sz="800" dirty="0">
                  <a:latin typeface="+mn-lt"/>
                  <a:ea typeface="Ebrima" panose="02000000000000000000" pitchFamily="2" charset="0"/>
                  <a:cs typeface="Ebrima" panose="02000000000000000000" pitchFamily="2" charset="0"/>
                </a:endParaRPr>
              </a:p>
            </p:txBody>
          </p:sp>
        </mc:Choice>
        <mc:Fallback>
          <p:sp>
            <p:nvSpPr>
              <p:cNvPr id="51" name="TextBox 50">
                <a:extLst>
                  <a:ext uri="{FF2B5EF4-FFF2-40B4-BE49-F238E27FC236}">
                    <a16:creationId xmlns:a16="http://schemas.microsoft.com/office/drawing/2014/main" id="{77F57F4B-36D2-4F2C-83B0-87BD37C6896A}"/>
                  </a:ext>
                </a:extLst>
              </p:cNvPr>
              <p:cNvSpPr txBox="1">
                <a:spLocks noRot="1" noChangeAspect="1" noMove="1" noResize="1" noEditPoints="1" noAdjustHandles="1" noChangeArrowheads="1" noChangeShapeType="1" noTextEdit="1"/>
              </p:cNvSpPr>
              <p:nvPr/>
            </p:nvSpPr>
            <p:spPr>
              <a:xfrm>
                <a:off x="3037875" y="3662248"/>
                <a:ext cx="2360485" cy="859851"/>
              </a:xfrm>
              <a:prstGeom prst="rect">
                <a:avLst/>
              </a:prstGeom>
              <a:blipFill>
                <a:blip r:embed="rId7"/>
                <a:stretch>
                  <a:fillRect b="-1418"/>
                </a:stretch>
              </a:blipFill>
            </p:spPr>
            <p:txBody>
              <a:bodyPr/>
              <a:lstStyle/>
              <a:p>
                <a:r>
                  <a:rPr lang="en-US">
                    <a:noFill/>
                  </a:rPr>
                  <a:t> </a:t>
                </a:r>
              </a:p>
            </p:txBody>
          </p:sp>
        </mc:Fallback>
      </mc:AlternateContent>
      <p:pic>
        <p:nvPicPr>
          <p:cNvPr id="52" name="Picture 51">
            <a:extLst>
              <a:ext uri="{FF2B5EF4-FFF2-40B4-BE49-F238E27FC236}">
                <a16:creationId xmlns:a16="http://schemas.microsoft.com/office/drawing/2014/main" id="{8932E2DC-A729-4CCF-A71D-9A3EE99F100D}"/>
              </a:ext>
            </a:extLst>
          </p:cNvPr>
          <p:cNvPicPr/>
          <p:nvPr/>
        </p:nvPicPr>
        <p:blipFill rotWithShape="1">
          <a:blip r:embed="rId8"/>
          <a:srcRect l="25206" t="19397" r="20531" b="23974"/>
          <a:stretch/>
        </p:blipFill>
        <p:spPr>
          <a:xfrm>
            <a:off x="401671" y="5757842"/>
            <a:ext cx="1424030" cy="1023958"/>
          </a:xfrm>
          <a:prstGeom prst="rect">
            <a:avLst/>
          </a:prstGeom>
        </p:spPr>
      </p:pic>
      <p:pic>
        <p:nvPicPr>
          <p:cNvPr id="53" name="Picture 52">
            <a:extLst>
              <a:ext uri="{FF2B5EF4-FFF2-40B4-BE49-F238E27FC236}">
                <a16:creationId xmlns:a16="http://schemas.microsoft.com/office/drawing/2014/main" id="{E2B340DC-3651-4AE0-A07B-CEF4D4C7BD79}"/>
              </a:ext>
            </a:extLst>
          </p:cNvPr>
          <p:cNvPicPr/>
          <p:nvPr/>
        </p:nvPicPr>
        <p:blipFill rotWithShape="1">
          <a:blip r:embed="rId9"/>
          <a:srcRect l="20891" t="15198" r="12016" b="16715"/>
          <a:stretch/>
        </p:blipFill>
        <p:spPr>
          <a:xfrm>
            <a:off x="1825701" y="5706856"/>
            <a:ext cx="1608295" cy="1143103"/>
          </a:xfrm>
          <a:prstGeom prst="rect">
            <a:avLst/>
          </a:prstGeom>
        </p:spPr>
      </p:pic>
      <p:pic>
        <p:nvPicPr>
          <p:cNvPr id="54" name="Picture 53">
            <a:extLst>
              <a:ext uri="{FF2B5EF4-FFF2-40B4-BE49-F238E27FC236}">
                <a16:creationId xmlns:a16="http://schemas.microsoft.com/office/drawing/2014/main" id="{EB3708AF-02D9-4E3D-8D9A-5126B33AA695}"/>
              </a:ext>
            </a:extLst>
          </p:cNvPr>
          <p:cNvPicPr/>
          <p:nvPr/>
        </p:nvPicPr>
        <p:blipFill rotWithShape="1">
          <a:blip r:embed="rId10"/>
          <a:srcRect l="50833"/>
          <a:stretch/>
        </p:blipFill>
        <p:spPr>
          <a:xfrm>
            <a:off x="489810" y="7107972"/>
            <a:ext cx="2770226" cy="2216078"/>
          </a:xfrm>
          <a:prstGeom prst="rect">
            <a:avLst/>
          </a:prstGeom>
        </p:spPr>
      </p:pic>
      <p:sp>
        <p:nvSpPr>
          <p:cNvPr id="21" name="TextBox 33">
            <a:extLst>
              <a:ext uri="{FF2B5EF4-FFF2-40B4-BE49-F238E27FC236}">
                <a16:creationId xmlns:a16="http://schemas.microsoft.com/office/drawing/2014/main" id="{58C85DAC-4579-4D80-B5BE-D1A63243C441}"/>
              </a:ext>
            </a:extLst>
          </p:cNvPr>
          <p:cNvSpPr txBox="1">
            <a:spLocks noChangeArrowheads="1"/>
          </p:cNvSpPr>
          <p:nvPr/>
        </p:nvSpPr>
        <p:spPr bwMode="auto">
          <a:xfrm>
            <a:off x="3842467" y="7868333"/>
            <a:ext cx="2373782" cy="25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a:cs typeface="Arial" panose="020B0604020202020204" pitchFamily="34" charset="0"/>
              </a:rPr>
              <a:t>Figure </a:t>
            </a:r>
            <a:r>
              <a:rPr lang="en-US" altLang="en-US" sz="750" b="1" dirty="0">
                <a:cs typeface="Arial" panose="020B0604020202020204" pitchFamily="34" charset="0"/>
              </a:rPr>
              <a:t>6</a:t>
            </a:r>
            <a:r>
              <a:rPr lang="en-US" altLang="en-US" sz="750">
                <a:cs typeface="Arial" panose="020B0604020202020204" pitchFamily="34" charset="0"/>
              </a:rPr>
              <a:t>. </a:t>
            </a:r>
            <a:r>
              <a:rPr lang="en-US" altLang="en-US" sz="750" dirty="0">
                <a:cs typeface="Arial" panose="020B0604020202020204" pitchFamily="34" charset="0"/>
              </a:rPr>
              <a:t>Spectral behavior of the realistic pore space.</a:t>
            </a:r>
          </a:p>
          <a:p>
            <a:pPr algn="ctr" eaLnBrk="1" hangingPunct="1">
              <a:spcBef>
                <a:spcPct val="0"/>
              </a:spcBef>
              <a:buFontTx/>
              <a:buNone/>
            </a:pPr>
            <a:endParaRPr lang="en-US" altLang="en-US" sz="750" dirty="0">
              <a:cs typeface="Arial" panose="020B0604020202020204" pitchFamily="34" charset="0"/>
            </a:endParaRPr>
          </a:p>
        </p:txBody>
      </p:sp>
      <p:pic>
        <p:nvPicPr>
          <p:cNvPr id="79" name="Picture 78">
            <a:extLst>
              <a:ext uri="{FF2B5EF4-FFF2-40B4-BE49-F238E27FC236}">
                <a16:creationId xmlns:a16="http://schemas.microsoft.com/office/drawing/2014/main" id="{ABE815F4-6316-4FA5-A3AA-11AC30759651}"/>
              </a:ext>
            </a:extLst>
          </p:cNvPr>
          <p:cNvPicPr/>
          <p:nvPr/>
        </p:nvPicPr>
        <p:blipFill>
          <a:blip r:embed="rId11"/>
          <a:stretch>
            <a:fillRect/>
          </a:stretch>
        </p:blipFill>
        <p:spPr>
          <a:xfrm>
            <a:off x="4381369" y="4799733"/>
            <a:ext cx="1834880" cy="1386382"/>
          </a:xfrm>
          <a:prstGeom prst="rect">
            <a:avLst/>
          </a:prstGeom>
        </p:spPr>
      </p:pic>
      <p:pic>
        <p:nvPicPr>
          <p:cNvPr id="82" name="Picture 81">
            <a:extLst>
              <a:ext uri="{FF2B5EF4-FFF2-40B4-BE49-F238E27FC236}">
                <a16:creationId xmlns:a16="http://schemas.microsoft.com/office/drawing/2014/main" id="{B4C0D3C3-4896-4464-BA7F-D3CF94F1F5BD}"/>
              </a:ext>
            </a:extLst>
          </p:cNvPr>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578308" y="6197219"/>
            <a:ext cx="2888705" cy="1705427"/>
          </a:xfrm>
          <a:prstGeom prst="rect">
            <a:avLst/>
          </a:prstGeom>
          <a:noFill/>
          <a:ln>
            <a:noFill/>
          </a:ln>
        </p:spPr>
      </p:pic>
      <p:sp>
        <p:nvSpPr>
          <p:cNvPr id="37" name="TextBox 33">
            <a:extLst>
              <a:ext uri="{FF2B5EF4-FFF2-40B4-BE49-F238E27FC236}">
                <a16:creationId xmlns:a16="http://schemas.microsoft.com/office/drawing/2014/main" id="{2FB4BED5-EEB2-4C3C-A6CD-C2DF4BB8ABB2}"/>
              </a:ext>
            </a:extLst>
          </p:cNvPr>
          <p:cNvSpPr txBox="1">
            <a:spLocks noChangeArrowheads="1"/>
          </p:cNvSpPr>
          <p:nvPr/>
        </p:nvSpPr>
        <p:spPr bwMode="auto">
          <a:xfrm>
            <a:off x="755957" y="9343989"/>
            <a:ext cx="2373782" cy="365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4</a:t>
            </a:r>
            <a:r>
              <a:rPr lang="en-US" altLang="en-US" sz="750" dirty="0">
                <a:cs typeface="Arial" panose="020B0604020202020204" pitchFamily="34" charset="0"/>
              </a:rPr>
              <a:t>. Spectral response of the modelled Networks 2&amp;3 compared to the Sandstone sample BE1. </a:t>
            </a:r>
          </a:p>
          <a:p>
            <a:pPr algn="ctr" eaLnBrk="1" hangingPunct="1">
              <a:spcBef>
                <a:spcPct val="0"/>
              </a:spcBef>
              <a:buFontTx/>
              <a:buNone/>
            </a:pPr>
            <a:endParaRPr lang="en-US" altLang="en-US" sz="750" dirty="0">
              <a:cs typeface="Arial" panose="020B0604020202020204" pitchFamily="34" charset="0"/>
            </a:endParaRPr>
          </a:p>
        </p:txBody>
      </p:sp>
      <p:sp>
        <p:nvSpPr>
          <p:cNvPr id="38" name="TextBox 33">
            <a:extLst>
              <a:ext uri="{FF2B5EF4-FFF2-40B4-BE49-F238E27FC236}">
                <a16:creationId xmlns:a16="http://schemas.microsoft.com/office/drawing/2014/main" id="{86470859-34B8-470D-97AD-2184F1068B48}"/>
              </a:ext>
            </a:extLst>
          </p:cNvPr>
          <p:cNvSpPr txBox="1">
            <a:spLocks noChangeArrowheads="1"/>
          </p:cNvSpPr>
          <p:nvPr/>
        </p:nvSpPr>
        <p:spPr bwMode="auto">
          <a:xfrm>
            <a:off x="4122983" y="6054979"/>
            <a:ext cx="2373782" cy="25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5</a:t>
            </a:r>
            <a:r>
              <a:rPr lang="en-US" altLang="en-US" sz="750" dirty="0">
                <a:cs typeface="Arial" panose="020B0604020202020204" pitchFamily="34" charset="0"/>
              </a:rPr>
              <a:t>. Realistic pore space geometry.</a:t>
            </a:r>
          </a:p>
          <a:p>
            <a:pPr algn="ctr" eaLnBrk="1" hangingPunct="1">
              <a:spcBef>
                <a:spcPct val="0"/>
              </a:spcBef>
              <a:buFontTx/>
              <a:buNone/>
            </a:pPr>
            <a:endParaRPr lang="en-US" altLang="en-US" sz="750" dirty="0">
              <a:cs typeface="Arial" panose="020B0604020202020204" pitchFamily="34" charset="0"/>
            </a:endParaRPr>
          </a:p>
        </p:txBody>
      </p:sp>
      <p:sp>
        <p:nvSpPr>
          <p:cNvPr id="41" name="TextBox 33">
            <a:extLst>
              <a:ext uri="{FF2B5EF4-FFF2-40B4-BE49-F238E27FC236}">
                <a16:creationId xmlns:a16="http://schemas.microsoft.com/office/drawing/2014/main" id="{6A207E9F-0795-42D4-8D25-3101EA7DE8A8}"/>
              </a:ext>
            </a:extLst>
          </p:cNvPr>
          <p:cNvSpPr txBox="1">
            <a:spLocks noChangeArrowheads="1"/>
          </p:cNvSpPr>
          <p:nvPr/>
        </p:nvSpPr>
        <p:spPr bwMode="auto">
          <a:xfrm>
            <a:off x="778511" y="9200136"/>
            <a:ext cx="2373782"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 [Hz]</a:t>
            </a:r>
            <a:endParaRPr lang="en-US" altLang="en-US" sz="750" dirty="0">
              <a:cs typeface="Arial" panose="020B06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555</Words>
  <Application>Microsoft Office PowerPoint</Application>
  <PresentationFormat>A4 Paper (210x297 mm)</PresentationFormat>
  <Paragraphs>35</Paragraphs>
  <Slides>1</Slides>
  <Notes>1</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Cambria Math</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2020-09-20T18:54:36Z</dcterms:modified>
</cp:coreProperties>
</file>