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4" r:id="rId1"/>
  </p:sldMasterIdLst>
  <p:notesMasterIdLst>
    <p:notesMasterId r:id="rId13"/>
  </p:notesMasterIdLst>
  <p:sldIdLst>
    <p:sldId id="278" r:id="rId2"/>
    <p:sldId id="880" r:id="rId3"/>
    <p:sldId id="864" r:id="rId4"/>
    <p:sldId id="881" r:id="rId5"/>
    <p:sldId id="887" r:id="rId6"/>
    <p:sldId id="883" r:id="rId7"/>
    <p:sldId id="886" r:id="rId8"/>
    <p:sldId id="885" r:id="rId9"/>
    <p:sldId id="884" r:id="rId10"/>
    <p:sldId id="894" r:id="rId11"/>
    <p:sldId id="868" r:id="rId12"/>
  </p:sldIdLst>
  <p:sldSz cx="12192000" cy="6858000"/>
  <p:notesSz cx="6865938" cy="9998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9" userDrawn="1">
          <p15:clr>
            <a:srgbClr val="A4A3A4"/>
          </p15:clr>
        </p15:guide>
        <p15:guide id="2" pos="216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737FF"/>
    <a:srgbClr val="FF0707"/>
    <a:srgbClr val="FF7900"/>
    <a:srgbClr val="FCBDB6"/>
    <a:srgbClr val="8F8F8F"/>
    <a:srgbClr val="808080"/>
    <a:srgbClr val="FF0E0E"/>
    <a:srgbClr val="BFBFBF"/>
    <a:srgbClr val="546994"/>
    <a:srgbClr val="7894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84" autoAdjust="0"/>
    <p:restoredTop sz="73796" autoAdjust="0"/>
  </p:normalViewPr>
  <p:slideViewPr>
    <p:cSldViewPr>
      <p:cViewPr varScale="1">
        <p:scale>
          <a:sx n="114" d="100"/>
          <a:sy n="114" d="100"/>
        </p:scale>
        <p:origin x="756" y="102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3996" y="90"/>
      </p:cViewPr>
      <p:guideLst>
        <p:guide orient="horz" pos="3149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>
            <a:extLst>
              <a:ext uri="{FF2B5EF4-FFF2-40B4-BE49-F238E27FC236}">
                <a16:creationId xmlns:a16="http://schemas.microsoft.com/office/drawing/2014/main" id="{434E5482-E40D-4D54-886A-91B9F12C8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65938" cy="99980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6359" tIns="48180" rIns="96359" bIns="48180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2051" name="AutoShape 2">
            <a:extLst>
              <a:ext uri="{FF2B5EF4-FFF2-40B4-BE49-F238E27FC236}">
                <a16:creationId xmlns:a16="http://schemas.microsoft.com/office/drawing/2014/main" id="{6D4B90E1-2C68-4A7D-9538-39C045A666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65938" cy="99980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6359" tIns="48180" rIns="96359" bIns="48180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2052" name="AutoShape 3">
            <a:extLst>
              <a:ext uri="{FF2B5EF4-FFF2-40B4-BE49-F238E27FC236}">
                <a16:creationId xmlns:a16="http://schemas.microsoft.com/office/drawing/2014/main" id="{4592871A-8729-45F8-8E58-AF75A6A7D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65938" cy="99980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6359" tIns="48180" rIns="96359" bIns="48180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56679B19-815A-4DC5-85A9-289A40729296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472" cy="49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42" tIns="49318" rIns="94842" bIns="49318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71760" algn="l"/>
                <a:tab pos="945193" algn="l"/>
                <a:tab pos="1418626" algn="l"/>
                <a:tab pos="1892059" algn="l"/>
                <a:tab pos="2365491" algn="l"/>
                <a:tab pos="2838925" algn="l"/>
                <a:tab pos="3312357" algn="l"/>
                <a:tab pos="3785790" algn="l"/>
                <a:tab pos="4259222" algn="l"/>
                <a:tab pos="4732656" algn="l"/>
                <a:tab pos="5206088" algn="l"/>
                <a:tab pos="5679521" algn="l"/>
                <a:tab pos="6152954" algn="l"/>
                <a:tab pos="6626387" algn="l"/>
                <a:tab pos="7099819" algn="l"/>
                <a:tab pos="7573253" algn="l"/>
                <a:tab pos="8046685" algn="l"/>
                <a:tab pos="8520118" algn="l"/>
                <a:tab pos="8993551" algn="l"/>
                <a:tab pos="9466984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C04F28DB-EF4C-410C-A0FE-8D164BD349A1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3890698" y="0"/>
            <a:ext cx="2970472" cy="49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42" tIns="49318" rIns="94842" bIns="49318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0" algn="l"/>
                <a:tab pos="471760" algn="l"/>
                <a:tab pos="945193" algn="l"/>
                <a:tab pos="1418626" algn="l"/>
                <a:tab pos="1892059" algn="l"/>
                <a:tab pos="2365491" algn="l"/>
                <a:tab pos="2838925" algn="l"/>
                <a:tab pos="3312357" algn="l"/>
                <a:tab pos="3785790" algn="l"/>
                <a:tab pos="4259222" algn="l"/>
                <a:tab pos="4732656" algn="l"/>
                <a:tab pos="5206088" algn="l"/>
                <a:tab pos="5679521" algn="l"/>
                <a:tab pos="6152954" algn="l"/>
                <a:tab pos="6626387" algn="l"/>
                <a:tab pos="7099819" algn="l"/>
                <a:tab pos="7573253" algn="l"/>
                <a:tab pos="8046685" algn="l"/>
                <a:tab pos="8520118" algn="l"/>
                <a:tab pos="8993551" algn="l"/>
                <a:tab pos="9466984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055" name="Rectangle 6">
            <a:extLst>
              <a:ext uri="{FF2B5EF4-FFF2-40B4-BE49-F238E27FC236}">
                <a16:creationId xmlns:a16="http://schemas.microsoft.com/office/drawing/2014/main" id="{67AD5836-20C1-42B1-86CA-CC00C63D4CDE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3188" y="749300"/>
            <a:ext cx="6654800" cy="37449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275FABDC-FB18-4619-A35A-C811B7841421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915458" y="4749086"/>
            <a:ext cx="5030254" cy="4493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42" tIns="49318" rIns="94842" bIns="49318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de-DE" noProof="0"/>
          </a:p>
        </p:txBody>
      </p:sp>
      <p:sp>
        <p:nvSpPr>
          <p:cNvPr id="2056" name="Rectangle 8">
            <a:extLst>
              <a:ext uri="{FF2B5EF4-FFF2-40B4-BE49-F238E27FC236}">
                <a16:creationId xmlns:a16="http://schemas.microsoft.com/office/drawing/2014/main" id="{52BFDCFE-9426-4319-BD06-8810D3E6614B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9498171"/>
            <a:ext cx="2970472" cy="49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42" tIns="49318" rIns="94842" bIns="49318" numCol="1" anchor="b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71760" algn="l"/>
                <a:tab pos="945193" algn="l"/>
                <a:tab pos="1418626" algn="l"/>
                <a:tab pos="1892059" algn="l"/>
                <a:tab pos="2365491" algn="l"/>
                <a:tab pos="2838925" algn="l"/>
                <a:tab pos="3312357" algn="l"/>
                <a:tab pos="3785790" algn="l"/>
                <a:tab pos="4259222" algn="l"/>
                <a:tab pos="4732656" algn="l"/>
                <a:tab pos="5206088" algn="l"/>
                <a:tab pos="5679521" algn="l"/>
                <a:tab pos="6152954" algn="l"/>
                <a:tab pos="6626387" algn="l"/>
                <a:tab pos="7099819" algn="l"/>
                <a:tab pos="7573253" algn="l"/>
                <a:tab pos="8046685" algn="l"/>
                <a:tab pos="8520118" algn="l"/>
                <a:tab pos="8993551" algn="l"/>
                <a:tab pos="9466984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E4D6842E-B136-47FA-BB50-C8CC682894C4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90698" y="9498171"/>
            <a:ext cx="2970472" cy="49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42" tIns="49318" rIns="94842" bIns="49318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0" algn="l"/>
                <a:tab pos="471760" algn="l"/>
                <a:tab pos="945193" algn="l"/>
                <a:tab pos="1418626" algn="l"/>
                <a:tab pos="1892059" algn="l"/>
                <a:tab pos="2365491" algn="l"/>
                <a:tab pos="2838925" algn="l"/>
                <a:tab pos="3312357" algn="l"/>
                <a:tab pos="3785790" algn="l"/>
                <a:tab pos="4259222" algn="l"/>
                <a:tab pos="4732656" algn="l"/>
                <a:tab pos="5206088" algn="l"/>
                <a:tab pos="5679521" algn="l"/>
                <a:tab pos="6152954" algn="l"/>
                <a:tab pos="6626387" algn="l"/>
                <a:tab pos="7099819" algn="l"/>
                <a:tab pos="7573253" algn="l"/>
                <a:tab pos="8046685" algn="l"/>
                <a:tab pos="8520118" algn="l"/>
                <a:tab pos="8993551" algn="l"/>
                <a:tab pos="9466984" algn="l"/>
              </a:tabLst>
              <a:defRPr sz="13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6F2F1DD-B7CB-4D2F-94C0-F589AA0B6C4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7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C6F2F1DD-B7CB-4D2F-94C0-F589AA0B6C42}" type="slidenum">
              <a:rPr lang="de-DE" altLang="de-DE" smtClean="0"/>
              <a:pPr>
                <a:defRPr/>
              </a:pPr>
              <a:t>1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8106133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C6F2F1DD-B7CB-4D2F-94C0-F589AA0B6C42}" type="slidenum">
              <a:rPr lang="de-DE" altLang="de-DE" smtClean="0"/>
              <a:pPr>
                <a:defRPr/>
              </a:pPr>
              <a:t>10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334052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C6F2F1DD-B7CB-4D2F-94C0-F589AA0B6C42}" type="slidenum">
              <a:rPr lang="de-DE" altLang="de-DE" smtClean="0"/>
              <a:pPr>
                <a:defRPr/>
              </a:pPr>
              <a:t>11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07056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C6F2F1DD-B7CB-4D2F-94C0-F589AA0B6C42}" type="slidenum">
              <a:rPr lang="de-DE" altLang="de-DE" smtClean="0"/>
              <a:pPr>
                <a:defRPr/>
              </a:pPr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50557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8488BB-19DF-423A-9ABD-CE7D65D13C00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7361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C6F2F1DD-B7CB-4D2F-94C0-F589AA0B6C42}" type="slidenum">
              <a:rPr lang="de-DE" altLang="de-DE" smtClean="0"/>
              <a:pPr>
                <a:defRPr/>
              </a:pPr>
              <a:t>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517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C6F2F1DD-B7CB-4D2F-94C0-F589AA0B6C42}" type="slidenum">
              <a:rPr lang="de-DE" altLang="de-DE" smtClean="0"/>
              <a:pPr>
                <a:defRPr/>
              </a:pPr>
              <a:t>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062521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C6F2F1DD-B7CB-4D2F-94C0-F589AA0B6C42}" type="slidenum">
              <a:rPr lang="de-DE" altLang="de-DE" smtClean="0"/>
              <a:pPr>
                <a:defRPr/>
              </a:pPr>
              <a:t>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40416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C6F2F1DD-B7CB-4D2F-94C0-F589AA0B6C42}" type="slidenum">
              <a:rPr lang="de-DE" altLang="de-DE" smtClean="0"/>
              <a:pPr>
                <a:defRPr/>
              </a:pPr>
              <a:t>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52982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C6F2F1DD-B7CB-4D2F-94C0-F589AA0B6C42}" type="slidenum">
              <a:rPr lang="de-DE" altLang="de-DE" smtClean="0"/>
              <a:pPr>
                <a:defRPr/>
              </a:pPr>
              <a:t>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949093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C6F2F1DD-B7CB-4D2F-94C0-F589AA0B6C42}" type="slidenum">
              <a:rPr lang="de-DE" altLang="de-DE" smtClean="0"/>
              <a:pPr>
                <a:defRPr/>
              </a:pPr>
              <a:t>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74052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708736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B47F6778-96E4-4F44-89A8-C50EEF3DC9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7245" y="6230322"/>
            <a:ext cx="12954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4672BED-557A-4ED8-B3B1-9B1115794ECC}"/>
              </a:ext>
            </a:extLst>
          </p:cNvPr>
          <p:cNvSpPr txBox="1">
            <a:spLocks/>
          </p:cNvSpPr>
          <p:nvPr userDrawn="1"/>
        </p:nvSpPr>
        <p:spPr>
          <a:xfrm>
            <a:off x="1042344" y="6230322"/>
            <a:ext cx="757393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noProof="0" dirty="0">
                <a:solidFill>
                  <a:schemeClr val="bg1"/>
                </a:solidFill>
              </a:rPr>
              <a:t>Sebastian Bohm | sebastian.bohm@tu-ilmenau.de | </a:t>
            </a:r>
            <a:r>
              <a:rPr lang="en-GB" sz="1500" noProof="0" dirty="0">
                <a:solidFill>
                  <a:schemeClr val="bg1"/>
                </a:solidFill>
              </a:rPr>
              <a:t>COMSOL conference 2020 Europe</a:t>
            </a:r>
            <a:endParaRPr lang="en-GB" sz="1500" noProof="0" dirty="0"/>
          </a:p>
          <a:p>
            <a:endParaRPr lang="de-DE" sz="15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513930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438914ED-ACFF-4DA9-9081-A1804C6C344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7245" y="6230322"/>
            <a:ext cx="12954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4998386-76B2-46D8-9561-5F9A7DF4AD70}"/>
              </a:ext>
            </a:extLst>
          </p:cNvPr>
          <p:cNvSpPr txBox="1">
            <a:spLocks/>
          </p:cNvSpPr>
          <p:nvPr userDrawn="1"/>
        </p:nvSpPr>
        <p:spPr>
          <a:xfrm>
            <a:off x="1042344" y="6230322"/>
            <a:ext cx="757393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noProof="0" dirty="0">
                <a:solidFill>
                  <a:schemeClr val="bg1"/>
                </a:solidFill>
              </a:rPr>
              <a:t>Sebastian Bohm | sebastian.bohm@tu-ilmenau.de | </a:t>
            </a:r>
            <a:r>
              <a:rPr lang="en-GB" sz="1500" noProof="0" dirty="0">
                <a:solidFill>
                  <a:schemeClr val="bg1"/>
                </a:solidFill>
              </a:rPr>
              <a:t>COMSOL conference 2020 Europe</a:t>
            </a:r>
            <a:endParaRPr lang="en-GB" sz="1500" noProof="0" dirty="0"/>
          </a:p>
          <a:p>
            <a:endParaRPr lang="de-DE" sz="15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679555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1_Ohne_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A4333E-65BC-4C2A-B6DD-C651066AA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7" name="Textplatzhalter 10">
            <a:extLst>
              <a:ext uri="{FF2B5EF4-FFF2-40B4-BE49-F238E27FC236}">
                <a16:creationId xmlns:a16="http://schemas.microsoft.com/office/drawing/2014/main" id="{35539901-64DB-4448-A7BE-FCCAC21F8C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88017" y="2060575"/>
            <a:ext cx="9601200" cy="32400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558078AC-DD38-4C48-8DB7-B28CCF83F0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7245" y="6230322"/>
            <a:ext cx="12954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3723253-82E4-4BAC-AA6A-2F57022C4E57}"/>
              </a:ext>
            </a:extLst>
          </p:cNvPr>
          <p:cNvSpPr txBox="1">
            <a:spLocks/>
          </p:cNvSpPr>
          <p:nvPr userDrawn="1"/>
        </p:nvSpPr>
        <p:spPr>
          <a:xfrm>
            <a:off x="1042344" y="6230322"/>
            <a:ext cx="757393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noProof="0" dirty="0">
                <a:solidFill>
                  <a:schemeClr val="bg1"/>
                </a:solidFill>
              </a:rPr>
              <a:t>Sebastian Bohm | sebastian.bohm@tu-ilmenau.de | </a:t>
            </a:r>
            <a:r>
              <a:rPr lang="en-GB" sz="1500" noProof="0" dirty="0">
                <a:solidFill>
                  <a:schemeClr val="bg1"/>
                </a:solidFill>
              </a:rPr>
              <a:t>COMSOL conference 2020 Europe</a:t>
            </a:r>
            <a:endParaRPr lang="en-GB" sz="1500" noProof="0" dirty="0"/>
          </a:p>
          <a:p>
            <a:endParaRPr lang="de-DE" sz="15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85001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2_Mit_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platzhalter 10">
            <a:extLst>
              <a:ext uri="{FF2B5EF4-FFF2-40B4-BE49-F238E27FC236}">
                <a16:creationId xmlns:a16="http://schemas.microsoft.com/office/drawing/2014/main" id="{0CC1B8A2-8758-4009-A717-A75182410A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88017" y="2060575"/>
            <a:ext cx="9601200" cy="32400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24" name="Titel 1">
            <a:extLst>
              <a:ext uri="{FF2B5EF4-FFF2-40B4-BE49-F238E27FC236}">
                <a16:creationId xmlns:a16="http://schemas.microsoft.com/office/drawing/2014/main" id="{F12AD7F5-6EC4-4951-99A1-0E37636F5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409C0C0A-9CDD-44DE-96A0-4BE03757995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7245" y="6230322"/>
            <a:ext cx="12954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A6EB49E-4C9B-46C9-B19F-DE07319F31A4}"/>
              </a:ext>
            </a:extLst>
          </p:cNvPr>
          <p:cNvSpPr txBox="1">
            <a:spLocks/>
          </p:cNvSpPr>
          <p:nvPr userDrawn="1"/>
        </p:nvSpPr>
        <p:spPr>
          <a:xfrm>
            <a:off x="1042344" y="6230322"/>
            <a:ext cx="757393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noProof="0" dirty="0">
                <a:solidFill>
                  <a:schemeClr val="bg1"/>
                </a:solidFill>
              </a:rPr>
              <a:t>Sebastian Bohm | sebastian.bohm@tu-ilmenau.de | </a:t>
            </a:r>
            <a:r>
              <a:rPr lang="en-GB" sz="1500" noProof="0" dirty="0">
                <a:solidFill>
                  <a:schemeClr val="bg1"/>
                </a:solidFill>
              </a:rPr>
              <a:t>COMSOL conference 2020 Europe</a:t>
            </a:r>
            <a:endParaRPr lang="en-GB" sz="1500" noProof="0" dirty="0"/>
          </a:p>
          <a:p>
            <a:endParaRPr lang="de-DE" sz="15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620553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2_Ohne_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FDBE72F8-B0DC-4EF5-86D6-AF149A492B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88017" y="2060575"/>
            <a:ext cx="9601200" cy="32400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65E5A2E6-C23A-4106-B990-1EA4E855F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0924D2FB-3707-4E7A-9439-D2F3827D4A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7245" y="6230322"/>
            <a:ext cx="12954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A1B6795-09E8-44D7-99F9-CE18822F18CB}"/>
              </a:ext>
            </a:extLst>
          </p:cNvPr>
          <p:cNvSpPr txBox="1">
            <a:spLocks/>
          </p:cNvSpPr>
          <p:nvPr userDrawn="1"/>
        </p:nvSpPr>
        <p:spPr>
          <a:xfrm>
            <a:off x="1042344" y="6230322"/>
            <a:ext cx="757393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noProof="0" dirty="0">
                <a:solidFill>
                  <a:schemeClr val="bg1"/>
                </a:solidFill>
              </a:rPr>
              <a:t>Sebastian Bohm | sebastian.bohm@tu-ilmenau.de | </a:t>
            </a:r>
            <a:r>
              <a:rPr lang="en-GB" sz="1500" noProof="0" dirty="0">
                <a:solidFill>
                  <a:schemeClr val="bg1"/>
                </a:solidFill>
              </a:rPr>
              <a:t>COMSOL conference 2020 Europe</a:t>
            </a:r>
            <a:endParaRPr lang="en-GB" sz="1500" noProof="0" dirty="0"/>
          </a:p>
          <a:p>
            <a:endParaRPr lang="de-DE" sz="15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81386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5BF32C70-6062-4813-819F-046EC474A5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7245" y="6230322"/>
            <a:ext cx="12954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6C5938E-25D7-4D8A-83F1-9635DE94F26A}"/>
              </a:ext>
            </a:extLst>
          </p:cNvPr>
          <p:cNvSpPr txBox="1">
            <a:spLocks/>
          </p:cNvSpPr>
          <p:nvPr userDrawn="1"/>
        </p:nvSpPr>
        <p:spPr>
          <a:xfrm>
            <a:off x="1042344" y="6230322"/>
            <a:ext cx="757393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noProof="0" dirty="0">
                <a:solidFill>
                  <a:schemeClr val="bg1"/>
                </a:solidFill>
              </a:rPr>
              <a:t>Sebastian Bohm | sebastian.bohm@tu-ilmenau.de | </a:t>
            </a:r>
            <a:r>
              <a:rPr lang="en-GB" sz="1500" noProof="0" dirty="0">
                <a:solidFill>
                  <a:schemeClr val="bg1"/>
                </a:solidFill>
              </a:rPr>
              <a:t>COMSOL conference 2020 Europe</a:t>
            </a:r>
            <a:endParaRPr lang="en-GB" sz="1500" noProof="0" dirty="0"/>
          </a:p>
          <a:p>
            <a:endParaRPr lang="de-DE" sz="15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807356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0CC0BBD6-049B-4F4E-951A-B3AC3845D3C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7245" y="6230322"/>
            <a:ext cx="12954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0F9A06E-C472-4650-989D-65CA33FF85B4}"/>
              </a:ext>
            </a:extLst>
          </p:cNvPr>
          <p:cNvSpPr txBox="1">
            <a:spLocks/>
          </p:cNvSpPr>
          <p:nvPr userDrawn="1"/>
        </p:nvSpPr>
        <p:spPr>
          <a:xfrm>
            <a:off x="1042344" y="6230322"/>
            <a:ext cx="757393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noProof="0" dirty="0">
                <a:solidFill>
                  <a:schemeClr val="bg1"/>
                </a:solidFill>
              </a:rPr>
              <a:t>Sebastian Bohm | sebastian.bohm@tu-ilmenau.de | </a:t>
            </a:r>
            <a:r>
              <a:rPr lang="en-GB" sz="1500" noProof="0" dirty="0">
                <a:solidFill>
                  <a:schemeClr val="bg1"/>
                </a:solidFill>
              </a:rPr>
              <a:t>COMSOL conference 2020 Europe</a:t>
            </a:r>
            <a:endParaRPr lang="en-GB" sz="1500" noProof="0" dirty="0"/>
          </a:p>
          <a:p>
            <a:endParaRPr lang="de-DE" sz="15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031450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pic>
        <p:nvPicPr>
          <p:cNvPr id="17" name="Picture 3">
            <a:extLst>
              <a:ext uri="{FF2B5EF4-FFF2-40B4-BE49-F238E27FC236}">
                <a16:creationId xmlns:a16="http://schemas.microsoft.com/office/drawing/2014/main" id="{909CE27B-B40D-45EA-8E00-F12146C753A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7245" y="6230322"/>
            <a:ext cx="12954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7C55E76-9C43-4823-8BBF-97427B8A9B1B}"/>
              </a:ext>
            </a:extLst>
          </p:cNvPr>
          <p:cNvSpPr txBox="1">
            <a:spLocks/>
          </p:cNvSpPr>
          <p:nvPr userDrawn="1"/>
        </p:nvSpPr>
        <p:spPr>
          <a:xfrm>
            <a:off x="1042344" y="6230322"/>
            <a:ext cx="757393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noProof="0" dirty="0">
                <a:solidFill>
                  <a:schemeClr val="bg1"/>
                </a:solidFill>
              </a:rPr>
              <a:t>Sebastian Bohm | sebastian.bohm@tu-ilmenau.de | </a:t>
            </a:r>
            <a:r>
              <a:rPr lang="en-GB" sz="1500" noProof="0" dirty="0">
                <a:solidFill>
                  <a:schemeClr val="bg1"/>
                </a:solidFill>
              </a:rPr>
              <a:t>COMSOL conference 2020 Europe</a:t>
            </a:r>
            <a:endParaRPr lang="en-GB" sz="1500" noProof="0" dirty="0"/>
          </a:p>
          <a:p>
            <a:endParaRPr lang="de-DE" sz="15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899626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pic>
        <p:nvPicPr>
          <p:cNvPr id="19" name="Picture 3">
            <a:extLst>
              <a:ext uri="{FF2B5EF4-FFF2-40B4-BE49-F238E27FC236}">
                <a16:creationId xmlns:a16="http://schemas.microsoft.com/office/drawing/2014/main" id="{A3FD786B-DB52-4518-9972-5464D322E8A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7245" y="6230322"/>
            <a:ext cx="12954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0835003C-4B8D-4FA8-8D9F-B877F4A51ED4}"/>
              </a:ext>
            </a:extLst>
          </p:cNvPr>
          <p:cNvSpPr txBox="1">
            <a:spLocks/>
          </p:cNvSpPr>
          <p:nvPr userDrawn="1"/>
        </p:nvSpPr>
        <p:spPr>
          <a:xfrm>
            <a:off x="1042344" y="6230322"/>
            <a:ext cx="757393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noProof="0" dirty="0">
                <a:solidFill>
                  <a:schemeClr val="bg1"/>
                </a:solidFill>
              </a:rPr>
              <a:t>Sebastian Bohm | sebastian.bohm@tu-ilmenau.de | </a:t>
            </a:r>
            <a:r>
              <a:rPr lang="en-GB" sz="1500" noProof="0" dirty="0">
                <a:solidFill>
                  <a:schemeClr val="bg1"/>
                </a:solidFill>
              </a:rPr>
              <a:t>COMSOL conference 2020 Europe</a:t>
            </a:r>
            <a:endParaRPr lang="en-GB" sz="1500" noProof="0" dirty="0"/>
          </a:p>
          <a:p>
            <a:endParaRPr lang="de-DE" sz="15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523928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0098711C-D138-41C4-9528-375F08B24E2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7245" y="6230322"/>
            <a:ext cx="12954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485E818-79E2-405B-9D9B-C161C4C24769}"/>
              </a:ext>
            </a:extLst>
          </p:cNvPr>
          <p:cNvSpPr txBox="1">
            <a:spLocks/>
          </p:cNvSpPr>
          <p:nvPr userDrawn="1"/>
        </p:nvSpPr>
        <p:spPr>
          <a:xfrm>
            <a:off x="1042344" y="6230322"/>
            <a:ext cx="757393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noProof="0" dirty="0">
                <a:solidFill>
                  <a:schemeClr val="bg1"/>
                </a:solidFill>
              </a:rPr>
              <a:t>Sebastian Bohm | sebastian.bohm@tu-ilmenau.de | </a:t>
            </a:r>
            <a:r>
              <a:rPr lang="en-GB" sz="1500" noProof="0" dirty="0">
                <a:solidFill>
                  <a:schemeClr val="bg1"/>
                </a:solidFill>
              </a:rPr>
              <a:t>COMSOL conference 2020 Europe</a:t>
            </a:r>
            <a:endParaRPr lang="en-GB" sz="1500" noProof="0" dirty="0"/>
          </a:p>
          <a:p>
            <a:endParaRPr lang="de-DE" sz="15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283035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>
            <a:extLst>
              <a:ext uri="{FF2B5EF4-FFF2-40B4-BE49-F238E27FC236}">
                <a16:creationId xmlns:a16="http://schemas.microsoft.com/office/drawing/2014/main" id="{55339D3E-4FA3-40CA-9DB5-33AFD74FBEC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7245" y="6230322"/>
            <a:ext cx="12954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C50FEBB-86E5-4A87-8CF4-E7075BF59A9C}"/>
              </a:ext>
            </a:extLst>
          </p:cNvPr>
          <p:cNvSpPr txBox="1">
            <a:spLocks/>
          </p:cNvSpPr>
          <p:nvPr userDrawn="1"/>
        </p:nvSpPr>
        <p:spPr>
          <a:xfrm>
            <a:off x="1042344" y="6230322"/>
            <a:ext cx="757393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noProof="0" dirty="0">
                <a:solidFill>
                  <a:schemeClr val="bg1"/>
                </a:solidFill>
              </a:rPr>
              <a:t>Sebastian Bohm | sebastian.bohm@tu-ilmenau.de | </a:t>
            </a:r>
            <a:r>
              <a:rPr lang="en-GB" sz="1500" noProof="0" dirty="0">
                <a:solidFill>
                  <a:schemeClr val="bg1"/>
                </a:solidFill>
              </a:rPr>
              <a:t>COMSOL conference 2020 Europe</a:t>
            </a:r>
            <a:endParaRPr lang="en-GB" sz="1500" noProof="0" dirty="0"/>
          </a:p>
          <a:p>
            <a:endParaRPr lang="de-DE" sz="15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024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26DCB017-4C63-42D8-820C-BF3B3CAD036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7245" y="6230322"/>
            <a:ext cx="12954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FF4BCEC-915F-4AFE-9DD5-030833389123}"/>
              </a:ext>
            </a:extLst>
          </p:cNvPr>
          <p:cNvSpPr txBox="1">
            <a:spLocks/>
          </p:cNvSpPr>
          <p:nvPr userDrawn="1"/>
        </p:nvSpPr>
        <p:spPr>
          <a:xfrm>
            <a:off x="1042344" y="6230322"/>
            <a:ext cx="757393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noProof="0" dirty="0">
                <a:solidFill>
                  <a:schemeClr val="bg1"/>
                </a:solidFill>
              </a:rPr>
              <a:t>Sebastian Bohm | sebastian.bohm@tu-ilmenau.de | </a:t>
            </a:r>
            <a:r>
              <a:rPr lang="en-GB" sz="1500" noProof="0" dirty="0">
                <a:solidFill>
                  <a:schemeClr val="bg1"/>
                </a:solidFill>
              </a:rPr>
              <a:t>COMSOL conference 2020 Europe</a:t>
            </a:r>
            <a:endParaRPr lang="en-GB" sz="1500" noProof="0" dirty="0"/>
          </a:p>
          <a:p>
            <a:endParaRPr lang="de-DE" sz="15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81869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865E107C-1C31-4C93-95A7-22F372BC478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7245" y="6230322"/>
            <a:ext cx="12954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88F9BC8-0B86-4632-8B11-6775C22B2AA8}"/>
              </a:ext>
            </a:extLst>
          </p:cNvPr>
          <p:cNvSpPr txBox="1">
            <a:spLocks/>
          </p:cNvSpPr>
          <p:nvPr userDrawn="1"/>
        </p:nvSpPr>
        <p:spPr>
          <a:xfrm>
            <a:off x="1042344" y="6230322"/>
            <a:ext cx="757393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500" noProof="0" dirty="0">
                <a:solidFill>
                  <a:schemeClr val="bg1"/>
                </a:solidFill>
              </a:rPr>
              <a:t>Sebastian Bohm | sebastian.bohm@tu-ilmenau.de | </a:t>
            </a:r>
            <a:r>
              <a:rPr lang="en-GB" sz="1500" noProof="0" dirty="0">
                <a:solidFill>
                  <a:schemeClr val="bg1"/>
                </a:solidFill>
              </a:rPr>
              <a:t>COMSOL conference 2020 Europe</a:t>
            </a:r>
            <a:endParaRPr lang="en-GB" sz="1500" noProof="0" dirty="0"/>
          </a:p>
          <a:p>
            <a:endParaRPr lang="de-DE" sz="15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738456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FG Theoretische Physik 1 | SPP retreat | Sebastian Bohm | 03.07.2019</a:t>
            </a:r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7DB90683-ACC1-44D5-802C-670519C25BC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609600" cy="5181600"/>
          </a:xfrm>
          <a:prstGeom prst="rect">
            <a:avLst/>
          </a:prstGeom>
          <a:solidFill>
            <a:srgbClr val="FF7900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 sz="240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FAD3BA38-2166-4581-A40B-F8EA68A6642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943600"/>
            <a:ext cx="12192000" cy="914400"/>
          </a:xfrm>
          <a:prstGeom prst="rect">
            <a:avLst/>
          </a:prstGeom>
          <a:solidFill>
            <a:srgbClr val="00335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 sz="2400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9C1F7EC6-F371-4B6D-961F-A36F924BB19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2819400"/>
            <a:ext cx="609600" cy="3124200"/>
          </a:xfrm>
          <a:prstGeom prst="rect">
            <a:avLst/>
          </a:prstGeom>
          <a:solidFill>
            <a:srgbClr val="FF79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 sz="2400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DAC2241F-60E2-4532-A15F-4E919CA89A3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524000"/>
            <a:ext cx="609600" cy="3657600"/>
          </a:xfrm>
          <a:prstGeom prst="rect">
            <a:avLst/>
          </a:prstGeom>
          <a:solidFill>
            <a:srgbClr val="FF7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 sz="2400"/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6238AA39-8556-40B7-A33B-DBBC9A79C2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609600" cy="457200"/>
          </a:xfrm>
          <a:prstGeom prst="rect">
            <a:avLst/>
          </a:prstGeom>
          <a:solidFill>
            <a:srgbClr val="FF7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DE" altLang="de-DE" sz="2400"/>
          </a:p>
        </p:txBody>
      </p:sp>
    </p:spTree>
    <p:extLst>
      <p:ext uri="{BB962C8B-B14F-4D97-AF65-F5344CB8AC3E}">
        <p14:creationId xmlns:p14="http://schemas.microsoft.com/office/powerpoint/2010/main" val="3929258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62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3.jp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video" Target="../media/media1.mp4"/><Relationship Id="rId7" Type="http://schemas.openxmlformats.org/officeDocument/2006/relationships/notesSlide" Target="../notesSlides/notesSlide2.xml"/><Relationship Id="rId2" Type="http://schemas.microsoft.com/office/2007/relationships/media" Target="../media/media1.mp4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3.xml"/><Relationship Id="rId5" Type="http://schemas.openxmlformats.org/officeDocument/2006/relationships/video" Target="../media/media2.mp4"/><Relationship Id="rId4" Type="http://schemas.microsoft.com/office/2007/relationships/media" Target="../media/media2.mp4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Relationship Id="rId6" Type="http://schemas.openxmlformats.org/officeDocument/2006/relationships/image" Target="../media/image14.png"/><Relationship Id="rId5" Type="http://schemas.openxmlformats.org/officeDocument/2006/relationships/image" Target="../media/image130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4.emf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emf"/><Relationship Id="rId5" Type="http://schemas.openxmlformats.org/officeDocument/2006/relationships/image" Target="../media/image17.png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Relationship Id="rId4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061C6025-2004-47CA-ACD9-291FF524B20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8955135" y="769807"/>
            <a:ext cx="3098468" cy="21066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FBFFA647-230D-4666-B379-2187C98C42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364" y="3841080"/>
            <a:ext cx="2569902" cy="86190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F8CB171-E331-48CF-912B-6E25F72ACF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7688" y="195783"/>
            <a:ext cx="7408106" cy="1581763"/>
          </a:xfrm>
        </p:spPr>
        <p:txBody>
          <a:bodyPr>
            <a:noAutofit/>
          </a:bodyPr>
          <a:lstStyle/>
          <a:p>
            <a:pPr algn="l"/>
            <a:r>
              <a:rPr lang="en-US" sz="3600" b="1" dirty="0">
                <a:solidFill>
                  <a:srgbClr val="FF7900"/>
                </a:solidFill>
                <a:latin typeface="+mn-lt"/>
              </a:rPr>
              <a:t>Three-dimensional time resolved fluid mechanics simulation of an </a:t>
            </a:r>
            <a:br>
              <a:rPr lang="en-US" sz="3600" b="1" dirty="0">
                <a:solidFill>
                  <a:srgbClr val="FF7900"/>
                </a:solidFill>
                <a:latin typeface="+mn-lt"/>
              </a:rPr>
            </a:br>
            <a:r>
              <a:rPr lang="en-US" sz="3600" b="1" dirty="0">
                <a:solidFill>
                  <a:srgbClr val="FF7900"/>
                </a:solidFill>
                <a:latin typeface="+mn-lt"/>
              </a:rPr>
              <a:t>EWOD-driven micropump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14D43E32-D246-4F57-9804-FD4435B57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464" y="1955324"/>
            <a:ext cx="7749141" cy="1010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>
              <a:spcAft>
                <a:spcPts val="600"/>
              </a:spcAft>
              <a:buClrTx/>
              <a:buFontTx/>
              <a:buNone/>
            </a:pPr>
            <a:r>
              <a:rPr lang="en-GB" altLang="de-DE" sz="2000" b="1" u="sng" dirty="0">
                <a:solidFill>
                  <a:schemeClr val="tx1"/>
                </a:solidFill>
              </a:rPr>
              <a:t>S. Bohm</a:t>
            </a:r>
            <a:r>
              <a:rPr lang="en-GB" altLang="de-DE" sz="2000" b="1" baseline="30000" dirty="0">
                <a:solidFill>
                  <a:schemeClr val="tx1"/>
                </a:solidFill>
              </a:rPr>
              <a:t>1,2</a:t>
            </a:r>
            <a:r>
              <a:rPr lang="en-GB" altLang="de-DE" sz="2000" b="1" dirty="0">
                <a:solidFill>
                  <a:schemeClr val="tx1"/>
                </a:solidFill>
              </a:rPr>
              <a:t>, L. Dittrich</a:t>
            </a:r>
            <a:r>
              <a:rPr lang="en-GB" altLang="de-DE" sz="2000" b="1" baseline="30000" dirty="0">
                <a:solidFill>
                  <a:schemeClr val="tx1"/>
                </a:solidFill>
              </a:rPr>
              <a:t>2</a:t>
            </a:r>
            <a:r>
              <a:rPr lang="en-GB" altLang="de-DE" sz="2000" b="1" dirty="0">
                <a:solidFill>
                  <a:schemeClr val="tx1"/>
                </a:solidFill>
              </a:rPr>
              <a:t>, E. Runge</a:t>
            </a:r>
            <a:r>
              <a:rPr lang="en-GB" altLang="de-DE" sz="2000" b="1" baseline="30000" dirty="0">
                <a:solidFill>
                  <a:schemeClr val="tx1"/>
                </a:solidFill>
              </a:rPr>
              <a:t>1</a:t>
            </a:r>
          </a:p>
          <a:p>
            <a:pPr>
              <a:spcAft>
                <a:spcPts val="600"/>
              </a:spcAft>
              <a:buClrTx/>
              <a:buFontTx/>
              <a:buNone/>
            </a:pPr>
            <a:r>
              <a:rPr lang="en-GB" altLang="de-DE" sz="1600" b="1" baseline="30000" dirty="0">
                <a:solidFill>
                  <a:schemeClr val="tx1"/>
                </a:solidFill>
              </a:rPr>
              <a:t>1</a:t>
            </a:r>
            <a:r>
              <a:rPr lang="en-GB" altLang="de-DE" sz="1600" b="1" dirty="0">
                <a:solidFill>
                  <a:schemeClr val="tx1"/>
                </a:solidFill>
              </a:rPr>
              <a:t>Group “Theoretical Physics I”, Technische Universität Ilmenau, Germany </a:t>
            </a:r>
          </a:p>
          <a:p>
            <a:pPr>
              <a:spcAft>
                <a:spcPts val="600"/>
              </a:spcAft>
              <a:buClrTx/>
              <a:buFontTx/>
              <a:buNone/>
            </a:pPr>
            <a:r>
              <a:rPr lang="en-GB" altLang="de-DE" sz="1600" b="1" baseline="30000" dirty="0">
                <a:solidFill>
                  <a:schemeClr val="tx1"/>
                </a:solidFill>
              </a:rPr>
              <a:t>2</a:t>
            </a:r>
            <a:r>
              <a:rPr lang="en-GB" altLang="de-DE" sz="1600" b="1" dirty="0">
                <a:solidFill>
                  <a:schemeClr val="tx1"/>
                </a:solidFill>
              </a:rPr>
              <a:t>5microns GmbH, Ilmenau, Germany 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872E98F-8F8B-4E50-B2CC-A9D564B747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331" y="4633875"/>
            <a:ext cx="1511815" cy="1285235"/>
          </a:xfrm>
          <a:prstGeom prst="rect">
            <a:avLst/>
          </a:prstGeom>
        </p:spPr>
      </p:pic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C38DCD6E-703C-4EA9-909F-8E33084C0A9E}"/>
              </a:ext>
            </a:extLst>
          </p:cNvPr>
          <p:cNvGrpSpPr/>
          <p:nvPr/>
        </p:nvGrpSpPr>
        <p:grpSpPr>
          <a:xfrm>
            <a:off x="8060900" y="3748246"/>
            <a:ext cx="4093479" cy="1786652"/>
            <a:chOff x="6970494" y="3933056"/>
            <a:chExt cx="4530190" cy="1977260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0EE54585-3D2B-452B-9C04-8E3DA2C992C0}"/>
                </a:ext>
              </a:extLst>
            </p:cNvPr>
            <p:cNvSpPr/>
            <p:nvPr/>
          </p:nvSpPr>
          <p:spPr>
            <a:xfrm>
              <a:off x="6971313" y="3933056"/>
              <a:ext cx="4525287" cy="19772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910E8030-2D7E-46E0-9236-54C2C530E02F}"/>
                </a:ext>
              </a:extLst>
            </p:cNvPr>
            <p:cNvPicPr/>
            <p:nvPr/>
          </p:nvPicPr>
          <p:blipFill rotWithShape="1">
            <a:blip r:embed="rId6"/>
            <a:srcRect l="1452" t="23160" r="17771" b="9795"/>
            <a:stretch/>
          </p:blipFill>
          <p:spPr bwMode="auto">
            <a:xfrm>
              <a:off x="6970494" y="3936609"/>
              <a:ext cx="4530190" cy="195311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3" name="Grafik 12">
            <a:extLst>
              <a:ext uri="{FF2B5EF4-FFF2-40B4-BE49-F238E27FC236}">
                <a16:creationId xmlns:a16="http://schemas.microsoft.com/office/drawing/2014/main" id="{E8D1523E-A600-40A1-A3E9-B039A3B654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425" y="4572333"/>
            <a:ext cx="1550692" cy="91873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CF64150-989A-414B-BC74-22A9F623F4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255" y="3346260"/>
            <a:ext cx="2393444" cy="976188"/>
          </a:xfrm>
          <a:prstGeom prst="rect">
            <a:avLst/>
          </a:prstGeom>
        </p:spPr>
      </p:pic>
      <p:pic>
        <p:nvPicPr>
          <p:cNvPr id="14" name="Grafik 13" descr="Ein Bild, das Baum enthält.&#10;&#10;Automatisch generierte Beschreibung">
            <a:extLst>
              <a:ext uri="{FF2B5EF4-FFF2-40B4-BE49-F238E27FC236}">
                <a16:creationId xmlns:a16="http://schemas.microsoft.com/office/drawing/2014/main" id="{088BD14D-E6D5-4BD4-9D77-23C81404758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62" y="3268547"/>
            <a:ext cx="2159016" cy="2222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7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264"/>
    </mc:Choice>
    <mc:Fallback xmlns="">
      <p:transition spd="slow" advTm="26264"/>
    </mc:Fallback>
  </mc:AlternateContent>
  <p:extLst>
    <p:ext uri="{E180D4A7-C9FB-4DFB-919C-405C955672EB}">
      <p14:showEvtLst xmlns:p14="http://schemas.microsoft.com/office/powerpoint/2010/main">
        <p14:playEvt time="165" objId="8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0F482F-0F9F-49D1-80D4-570BC6B18F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136267"/>
            <a:ext cx="20550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/>
            <a:r>
              <a:rPr lang="de-DE" altLang="de-DE" sz="600" dirty="0">
                <a:solidFill>
                  <a:schemeClr val="tx1"/>
                </a:solidFill>
              </a:rPr>
              <a:t> </a:t>
            </a:r>
            <a:endParaRPr lang="de-DE" altLang="de-DE" sz="1800" dirty="0">
              <a:solidFill>
                <a:schemeClr val="tx1"/>
              </a:solidFill>
            </a:endParaRPr>
          </a:p>
        </p:txBody>
      </p:sp>
      <p:sp>
        <p:nvSpPr>
          <p:cNvPr id="8" name="Titel 4">
            <a:extLst>
              <a:ext uri="{FF2B5EF4-FFF2-40B4-BE49-F238E27FC236}">
                <a16:creationId xmlns:a16="http://schemas.microsoft.com/office/drawing/2014/main" id="{3CAE9006-49A8-4D18-9ABE-B786B12A27FF}"/>
              </a:ext>
            </a:extLst>
          </p:cNvPr>
          <p:cNvSpPr txBox="1">
            <a:spLocks/>
          </p:cNvSpPr>
          <p:nvPr/>
        </p:nvSpPr>
        <p:spPr>
          <a:xfrm>
            <a:off x="3842618" y="2391483"/>
            <a:ext cx="4473041" cy="1144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FF79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r>
              <a:rPr lang="de-DE" sz="4400" b="1" dirty="0">
                <a:latin typeface="+mn-lt"/>
              </a:rPr>
              <a:t>Summary</a:t>
            </a:r>
            <a:endParaRPr lang="de-DE" sz="4400" b="1" i="1" dirty="0">
              <a:latin typeface="+mn-lt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7006731-F173-4FBA-8C30-BEA792DE8A6E}"/>
              </a:ext>
            </a:extLst>
          </p:cNvPr>
          <p:cNvSpPr txBox="1"/>
          <p:nvPr/>
        </p:nvSpPr>
        <p:spPr>
          <a:xfrm>
            <a:off x="839416" y="1513860"/>
            <a:ext cx="6985129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GB" sz="2000" b="1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02A850B-0833-40B7-93C3-2296CE01BAB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7927713" y="2509572"/>
            <a:ext cx="4181532" cy="24105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96CAAA5B-446D-4C79-85A6-ABB20EA62A26}"/>
              </a:ext>
            </a:extLst>
          </p:cNvPr>
          <p:cNvPicPr/>
          <p:nvPr/>
        </p:nvPicPr>
        <p:blipFill rotWithShape="1">
          <a:blip r:embed="rId4"/>
          <a:srcRect t="-3241" b="-2531"/>
          <a:stretch/>
        </p:blipFill>
        <p:spPr bwMode="auto">
          <a:xfrm>
            <a:off x="1524000" y="487538"/>
            <a:ext cx="3347863" cy="21493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87B01B1F-9DA0-4355-B93B-497AB5B2CF2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 bwMode="auto">
          <a:xfrm>
            <a:off x="6983860" y="3907320"/>
            <a:ext cx="2701925" cy="18370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37369CCC-27BF-4FA2-9B95-531C1EE36D5F}"/>
              </a:ext>
            </a:extLst>
          </p:cNvPr>
          <p:cNvPicPr/>
          <p:nvPr/>
        </p:nvPicPr>
        <p:blipFill rotWithShape="1">
          <a:blip r:embed="rId6"/>
          <a:srcRect l="1452" t="23160" r="17771" b="9795"/>
          <a:stretch/>
        </p:blipFill>
        <p:spPr bwMode="auto">
          <a:xfrm>
            <a:off x="6583965" y="291897"/>
            <a:ext cx="4803026" cy="1955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FF3FDED6-4944-46D6-A6D1-18D611FFA4EB}"/>
              </a:ext>
            </a:extLst>
          </p:cNvPr>
          <p:cNvSpPr txBox="1">
            <a:spLocks/>
          </p:cNvSpPr>
          <p:nvPr/>
        </p:nvSpPr>
        <p:spPr>
          <a:xfrm>
            <a:off x="183412" y="6230322"/>
            <a:ext cx="7987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</a:rPr>
              <a:t>9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00FEA58B-2835-43F1-8E67-01594F896B2B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0716" y="3907320"/>
            <a:ext cx="5215788" cy="10699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23026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829"/>
    </mc:Choice>
    <mc:Fallback xmlns="">
      <p:transition spd="slow" advTm="28829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0F482F-0F9F-49D1-80D4-570BC6B18F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136267"/>
            <a:ext cx="20550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/>
            <a:r>
              <a:rPr lang="de-DE" altLang="de-DE" sz="600" dirty="0">
                <a:solidFill>
                  <a:schemeClr val="tx1"/>
                </a:solidFill>
              </a:rPr>
              <a:t> </a:t>
            </a:r>
            <a:endParaRPr lang="de-DE" altLang="de-DE" sz="1800" dirty="0">
              <a:solidFill>
                <a:schemeClr val="tx1"/>
              </a:solidFill>
            </a:endParaRPr>
          </a:p>
        </p:txBody>
      </p:sp>
      <p:sp>
        <p:nvSpPr>
          <p:cNvPr id="8" name="Titel 4">
            <a:extLst>
              <a:ext uri="{FF2B5EF4-FFF2-40B4-BE49-F238E27FC236}">
                <a16:creationId xmlns:a16="http://schemas.microsoft.com/office/drawing/2014/main" id="{3CAE9006-49A8-4D18-9ABE-B786B12A27FF}"/>
              </a:ext>
            </a:extLst>
          </p:cNvPr>
          <p:cNvSpPr txBox="1">
            <a:spLocks/>
          </p:cNvSpPr>
          <p:nvPr/>
        </p:nvSpPr>
        <p:spPr>
          <a:xfrm>
            <a:off x="2920059" y="1112741"/>
            <a:ext cx="6557001" cy="1144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FF79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r>
              <a:rPr lang="en-GB" sz="4400" b="1" dirty="0">
                <a:latin typeface="+mn-lt"/>
              </a:rPr>
              <a:t>Thank you for your attention!</a:t>
            </a:r>
            <a:endParaRPr lang="en-GB" sz="4400" b="1" i="1" dirty="0">
              <a:latin typeface="+mn-lt"/>
            </a:endParaRPr>
          </a:p>
        </p:txBody>
      </p:sp>
      <p:pic>
        <p:nvPicPr>
          <p:cNvPr id="7" name="Grafik 6" descr="Ein Bild, das Baum enthält.&#10;&#10;Automatisch generierte Beschreibung">
            <a:extLst>
              <a:ext uri="{FF2B5EF4-FFF2-40B4-BE49-F238E27FC236}">
                <a16:creationId xmlns:a16="http://schemas.microsoft.com/office/drawing/2014/main" id="{FE63FE16-8B66-4C96-9596-C0B4BD9CA6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344" y="603415"/>
            <a:ext cx="2744854" cy="282558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842E5460-F3D4-4FE1-B735-3590A242C4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312" y="3630772"/>
            <a:ext cx="2378455" cy="2021989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492C2B27-B57E-4D64-BCAA-B9FFBBC1E7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07" y="2141818"/>
            <a:ext cx="3340718" cy="1120426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A1401978-91C7-4AC2-8838-2931DAB7E1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3717032"/>
            <a:ext cx="2586612" cy="1532476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18B205C-9EA8-4AE2-92E0-3482417B3FA2}"/>
              </a:ext>
            </a:extLst>
          </p:cNvPr>
          <p:cNvSpPr txBox="1">
            <a:spLocks/>
          </p:cNvSpPr>
          <p:nvPr/>
        </p:nvSpPr>
        <p:spPr>
          <a:xfrm>
            <a:off x="183412" y="6230322"/>
            <a:ext cx="7987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</a:rPr>
              <a:t>10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32B28692-4907-42B3-BE48-B57097E0A6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864" y="3262244"/>
            <a:ext cx="3456384" cy="1409718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26C8FA6-1757-4EB8-9CE4-6FF812F8B345}"/>
              </a:ext>
            </a:extLst>
          </p:cNvPr>
          <p:cNvSpPr/>
          <p:nvPr/>
        </p:nvSpPr>
        <p:spPr>
          <a:xfrm>
            <a:off x="47328" y="6021288"/>
            <a:ext cx="12025336" cy="700445"/>
          </a:xfrm>
          <a:prstGeom prst="rect">
            <a:avLst/>
          </a:prstGeom>
          <a:solidFill>
            <a:srgbClr val="003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55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13"/>
    </mc:Choice>
    <mc:Fallback xmlns="">
      <p:transition spd="slow" advTm="2213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VD Hydrophobic Coating for Electrowetting - Contact Angle Modulation">
            <a:hlinkClick r:id="" action="ppaction://media"/>
            <a:extLst>
              <a:ext uri="{FF2B5EF4-FFF2-40B4-BE49-F238E27FC236}">
                <a16:creationId xmlns:a16="http://schemas.microsoft.com/office/drawing/2014/main" id="{A7673144-E709-4E9F-B254-C7704B178E26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67408" y="1433302"/>
            <a:ext cx="3600401" cy="2700301"/>
          </a:xfrm>
          <a:prstGeom prst="rect">
            <a:avLst/>
          </a:prstGeom>
        </p:spPr>
      </p:pic>
      <p:pic>
        <p:nvPicPr>
          <p:cNvPr id="9" name="Top view of droplet formation through Electrowetting">
            <a:hlinkClick r:id="" action="ppaction://media"/>
            <a:extLst>
              <a:ext uri="{FF2B5EF4-FFF2-40B4-BE49-F238E27FC236}">
                <a16:creationId xmlns:a16="http://schemas.microsoft.com/office/drawing/2014/main" id="{D8DD969D-8CBD-4E05-B5B2-75EE547D428F}"/>
              </a:ext>
            </a:extLst>
          </p:cNvPr>
          <p:cNvPicPr>
            <a:picLocks noChangeAspect="1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044480" y="2088685"/>
            <a:ext cx="3956176" cy="2967132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0274F283-1746-4B55-83F5-096743922CEC}"/>
              </a:ext>
            </a:extLst>
          </p:cNvPr>
          <p:cNvSpPr txBox="1"/>
          <p:nvPr/>
        </p:nvSpPr>
        <p:spPr>
          <a:xfrm>
            <a:off x="4367809" y="1338216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„Classical“ EWOD experiment:  </a:t>
            </a:r>
          </a:p>
          <a:p>
            <a:r>
              <a:rPr lang="en-GB" sz="1800" dirty="0">
                <a:solidFill>
                  <a:schemeClr val="tx1"/>
                </a:solidFill>
                <a:sym typeface="Wingdings" panose="05000000000000000000" pitchFamily="2" charset="2"/>
              </a:rPr>
              <a:t>droplet on superhydrophobic surface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35ED064-15C2-403B-B608-205EB95FF811}"/>
              </a:ext>
            </a:extLst>
          </p:cNvPr>
          <p:cNvSpPr txBox="1"/>
          <p:nvPr/>
        </p:nvSpPr>
        <p:spPr>
          <a:xfrm>
            <a:off x="3727897" y="4510861"/>
            <a:ext cx="4384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Microfluidic application:</a:t>
            </a:r>
          </a:p>
          <a:p>
            <a:r>
              <a:rPr lang="en-GB" sz="1800" dirty="0">
                <a:solidFill>
                  <a:schemeClr val="tx1"/>
                </a:solidFill>
                <a:sym typeface="Wingdings" panose="05000000000000000000" pitchFamily="2" charset="2"/>
              </a:rPr>
              <a:t>Moving of droplets on hydrophobic surfaces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1E2852CB-F55C-477C-9C25-E66E8C28BA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8573" y="5477743"/>
            <a:ext cx="8925899" cy="303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altLang="de-DE" sz="2000" dirty="0">
                <a:solidFill>
                  <a:srgbClr val="FF7900"/>
                </a:solidFill>
              </a:rPr>
              <a:t>Adjustable lenses, optical switches, displays, </a:t>
            </a:r>
            <a:r>
              <a:rPr lang="en-GB" altLang="de-DE" sz="2000" b="1" dirty="0">
                <a:solidFill>
                  <a:srgbClr val="FF7900"/>
                </a:solidFill>
              </a:rPr>
              <a:t>micropumps</a:t>
            </a:r>
            <a:r>
              <a:rPr lang="en-GB" altLang="de-DE" sz="2000" dirty="0">
                <a:solidFill>
                  <a:srgbClr val="FF7900"/>
                </a:solidFill>
              </a:rPr>
              <a:t> … and many more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A029EE9-B96F-4139-8113-C27FE133A94D}"/>
              </a:ext>
            </a:extLst>
          </p:cNvPr>
          <p:cNvSpPr txBox="1"/>
          <p:nvPr/>
        </p:nvSpPr>
        <p:spPr>
          <a:xfrm>
            <a:off x="676350" y="4111188"/>
            <a:ext cx="36004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>
                <a:solidFill>
                  <a:schemeClr val="tx1"/>
                </a:solidFill>
              </a:rPr>
              <a:t>[1] GVD Corporation, http://www.gvdcorp.com/about-gvd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CE37D00-4E4F-4D82-B5BD-A1D82C04FFDD}"/>
              </a:ext>
            </a:extLst>
          </p:cNvPr>
          <p:cNvSpPr txBox="1"/>
          <p:nvPr/>
        </p:nvSpPr>
        <p:spPr>
          <a:xfrm>
            <a:off x="7955554" y="5047292"/>
            <a:ext cx="37401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>
                <a:solidFill>
                  <a:schemeClr val="tx1"/>
                </a:solidFill>
              </a:rPr>
              <a:t>[2] Duke Microfluidics Lab, http://microfluidics.ee.duke.edu/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3" name="Titel 4">
            <a:extLst>
              <a:ext uri="{FF2B5EF4-FFF2-40B4-BE49-F238E27FC236}">
                <a16:creationId xmlns:a16="http://schemas.microsoft.com/office/drawing/2014/main" id="{871691E1-8A76-42C1-8E7C-5B868A9D1F6A}"/>
              </a:ext>
            </a:extLst>
          </p:cNvPr>
          <p:cNvSpPr txBox="1">
            <a:spLocks/>
          </p:cNvSpPr>
          <p:nvPr/>
        </p:nvSpPr>
        <p:spPr>
          <a:xfrm>
            <a:off x="2135560" y="49647"/>
            <a:ext cx="8352928" cy="1142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FF79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r>
              <a:rPr lang="en-GB" sz="3600" b="1" dirty="0">
                <a:latin typeface="+mn-lt"/>
              </a:rPr>
              <a:t>Fundamentals – Electrowetting on dielectrics (EWOD)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4DECD8DA-E5B9-4BB2-B35B-7378CDA98876}"/>
              </a:ext>
            </a:extLst>
          </p:cNvPr>
          <p:cNvSpPr txBox="1">
            <a:spLocks/>
          </p:cNvSpPr>
          <p:nvPr/>
        </p:nvSpPr>
        <p:spPr>
          <a:xfrm>
            <a:off x="183412" y="6230322"/>
            <a:ext cx="7987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BC98DB6E-5F1B-4FDD-914B-DA9840EFBC26}"/>
              </a:ext>
            </a:extLst>
          </p:cNvPr>
          <p:cNvSpPr/>
          <p:nvPr/>
        </p:nvSpPr>
        <p:spPr>
          <a:xfrm>
            <a:off x="767408" y="1420603"/>
            <a:ext cx="3600401" cy="2725402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5E5C344F-14C2-4C10-8B75-803775F60BE6}"/>
              </a:ext>
            </a:extLst>
          </p:cNvPr>
          <p:cNvSpPr/>
          <p:nvPr/>
        </p:nvSpPr>
        <p:spPr>
          <a:xfrm>
            <a:off x="8025429" y="2084255"/>
            <a:ext cx="3956176" cy="297156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257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300"/>
    </mc:Choice>
    <mc:Fallback xmlns="">
      <p:transition spd="slow" advTm="49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1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143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24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video>
              <p:cMediaNode vol="80000">
                <p:cTn id="28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</p:bldLst>
  </p:timing>
  <p:extLst>
    <p:ext uri="{E180D4A7-C9FB-4DFB-919C-405C955672EB}">
      <p14:showEvtLst xmlns:p14="http://schemas.microsoft.com/office/powerpoint/2010/main">
        <p14:playEvt time="18200" objId="8"/>
        <p14:playEvt time="22624" objId="8"/>
        <p14:playEvt time="27044" objId="8"/>
        <p14:playEvt time="31463" objId="8"/>
        <p14:playEvt time="35874" objId="8"/>
        <p14:stopEvt time="35993" objId="8"/>
        <p14:playEvt time="36468" objId="9"/>
        <p14:stopEvt time="48812" objId="9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el 4">
            <a:extLst>
              <a:ext uri="{FF2B5EF4-FFF2-40B4-BE49-F238E27FC236}">
                <a16:creationId xmlns:a16="http://schemas.microsoft.com/office/drawing/2014/main" id="{65698A61-72D5-4FBE-B245-12CF02DC1C99}"/>
              </a:ext>
            </a:extLst>
          </p:cNvPr>
          <p:cNvSpPr txBox="1">
            <a:spLocks/>
          </p:cNvSpPr>
          <p:nvPr/>
        </p:nvSpPr>
        <p:spPr>
          <a:xfrm>
            <a:off x="2853701" y="147371"/>
            <a:ext cx="6937353" cy="64452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b="1" dirty="0">
                <a:solidFill>
                  <a:srgbClr val="FF7900"/>
                </a:solidFill>
                <a:latin typeface="+mn-lt"/>
              </a:rPr>
              <a:t>Motivation and objective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8691CE95-B901-4654-98D8-D9A5A0EAD060}"/>
              </a:ext>
            </a:extLst>
          </p:cNvPr>
          <p:cNvSpPr txBox="1"/>
          <p:nvPr/>
        </p:nvSpPr>
        <p:spPr>
          <a:xfrm>
            <a:off x="1343471" y="933415"/>
            <a:ext cx="106058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With the help of the EWOD-effect and the use of topological optimized Tesla-valves, a pump can be manufactured that does not require any moving components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481D4C57-FF31-4D83-AA5B-D9792552E949}"/>
              </a:ext>
            </a:extLst>
          </p:cNvPr>
          <p:cNvSpPr txBox="1"/>
          <p:nvPr/>
        </p:nvSpPr>
        <p:spPr>
          <a:xfrm>
            <a:off x="5663952" y="2899719"/>
            <a:ext cx="3384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1"/>
                </a:solidFill>
              </a:rPr>
              <a:t>Liquid-</a:t>
            </a:r>
            <a:r>
              <a:rPr lang="en-GB" sz="2000" dirty="0"/>
              <a:t>air interfaces are deflected and the fluid volume inside the cavities is increased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074B108C-FDFB-4DDA-9BC5-99BCC5E5808D}"/>
              </a:ext>
            </a:extLst>
          </p:cNvPr>
          <p:cNvSpPr txBox="1"/>
          <p:nvPr/>
        </p:nvSpPr>
        <p:spPr>
          <a:xfrm>
            <a:off x="5674306" y="4346127"/>
            <a:ext cx="3024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Initial state is restored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F3F5AC60-7341-4699-A712-13F5B873CBEC}"/>
              </a:ext>
            </a:extLst>
          </p:cNvPr>
          <p:cNvSpPr txBox="1"/>
          <p:nvPr/>
        </p:nvSpPr>
        <p:spPr>
          <a:xfrm>
            <a:off x="5663954" y="1935634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1"/>
                </a:solidFill>
              </a:rPr>
              <a:t>Initial state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3E10F35A-98B0-422E-AA23-F5780E417336}"/>
              </a:ext>
            </a:extLst>
          </p:cNvPr>
          <p:cNvSpPr/>
          <p:nvPr/>
        </p:nvSpPr>
        <p:spPr>
          <a:xfrm>
            <a:off x="9120724" y="1278896"/>
            <a:ext cx="30490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[3] L. Dittrich et. al, DE Pat., 112011104467B4 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801445BB-11A6-47AF-B863-976CF8862A06}"/>
              </a:ext>
            </a:extLst>
          </p:cNvPr>
          <p:cNvSpPr txBox="1"/>
          <p:nvPr/>
        </p:nvSpPr>
        <p:spPr>
          <a:xfrm>
            <a:off x="3215680" y="5492623"/>
            <a:ext cx="6696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chemeClr val="tx1"/>
                </a:solidFill>
                <a:sym typeface="Wingdings" panose="05000000000000000000" pitchFamily="2" charset="2"/>
              </a:rPr>
              <a:t>Resulting volume stroke is rectified using passive Tesla-valves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3" name="Pfeil: nach rechts 42">
            <a:extLst>
              <a:ext uri="{FF2B5EF4-FFF2-40B4-BE49-F238E27FC236}">
                <a16:creationId xmlns:a16="http://schemas.microsoft.com/office/drawing/2014/main" id="{38667F87-5F77-4581-8E71-31CABA64803A}"/>
              </a:ext>
            </a:extLst>
          </p:cNvPr>
          <p:cNvSpPr/>
          <p:nvPr/>
        </p:nvSpPr>
        <p:spPr bwMode="auto">
          <a:xfrm>
            <a:off x="2580566" y="5584666"/>
            <a:ext cx="623061" cy="216024"/>
          </a:xfrm>
          <a:prstGeom prst="rightArrow">
            <a:avLst>
              <a:gd name="adj1" fmla="val 32363"/>
              <a:gd name="adj2" fmla="val 43386"/>
            </a:avLst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2DA4FBD2-4891-4F05-A639-A1B9FD0322BF}"/>
              </a:ext>
            </a:extLst>
          </p:cNvPr>
          <p:cNvSpPr/>
          <p:nvPr/>
        </p:nvSpPr>
        <p:spPr bwMode="auto">
          <a:xfrm>
            <a:off x="3416784" y="5221770"/>
            <a:ext cx="207735" cy="118067"/>
          </a:xfrm>
          <a:prstGeom prst="rect">
            <a:avLst/>
          </a:prstGeom>
          <a:solidFill>
            <a:srgbClr val="BF4C4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01E71B30-E161-4A46-9C57-2A895671A2D5}"/>
              </a:ext>
            </a:extLst>
          </p:cNvPr>
          <p:cNvSpPr/>
          <p:nvPr/>
        </p:nvSpPr>
        <p:spPr bwMode="auto">
          <a:xfrm>
            <a:off x="5158821" y="5220071"/>
            <a:ext cx="207735" cy="118067"/>
          </a:xfrm>
          <a:prstGeom prst="rect">
            <a:avLst/>
          </a:prstGeom>
          <a:solidFill>
            <a:srgbClr val="78944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FEC273FF-C722-44EB-B6A3-601EDAC381F2}"/>
              </a:ext>
            </a:extLst>
          </p:cNvPr>
          <p:cNvSpPr txBox="1"/>
          <p:nvPr/>
        </p:nvSpPr>
        <p:spPr>
          <a:xfrm>
            <a:off x="3595679" y="5085782"/>
            <a:ext cx="1479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solidFill>
                  <a:schemeClr val="tx1"/>
                </a:solidFill>
              </a:rPr>
              <a:t>Dielectrics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6F7E8F42-F5BE-409B-8436-8DDF2ED14FAE}"/>
              </a:ext>
            </a:extLst>
          </p:cNvPr>
          <p:cNvSpPr txBox="1"/>
          <p:nvPr/>
        </p:nvSpPr>
        <p:spPr>
          <a:xfrm>
            <a:off x="5345139" y="5095398"/>
            <a:ext cx="1479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solidFill>
                  <a:schemeClr val="tx1"/>
                </a:solidFill>
              </a:rPr>
              <a:t>Passive valves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0427676B-0D9D-4A48-8079-46B21B28A4A2}"/>
              </a:ext>
            </a:extLst>
          </p:cNvPr>
          <p:cNvSpPr/>
          <p:nvPr/>
        </p:nvSpPr>
        <p:spPr bwMode="auto">
          <a:xfrm>
            <a:off x="1802327" y="5185797"/>
            <a:ext cx="207735" cy="118067"/>
          </a:xfrm>
          <a:prstGeom prst="rect">
            <a:avLst/>
          </a:prstGeom>
          <a:solidFill>
            <a:srgbClr val="5469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00383E75-64E1-4544-B127-462047BB0847}"/>
              </a:ext>
            </a:extLst>
          </p:cNvPr>
          <p:cNvSpPr txBox="1"/>
          <p:nvPr/>
        </p:nvSpPr>
        <p:spPr>
          <a:xfrm>
            <a:off x="1989464" y="5072136"/>
            <a:ext cx="1157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solidFill>
                  <a:schemeClr val="tx1"/>
                </a:solidFill>
              </a:rPr>
              <a:t>Liquid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0424A548-9B12-4DAB-BA1E-04199679518F}"/>
              </a:ext>
            </a:extLst>
          </p:cNvPr>
          <p:cNvSpPr txBox="1"/>
          <p:nvPr/>
        </p:nvSpPr>
        <p:spPr>
          <a:xfrm>
            <a:off x="695400" y="914652"/>
            <a:ext cx="8298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tx1"/>
                </a:solidFill>
              </a:rPr>
              <a:t>Idea: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feld 50">
                <a:extLst>
                  <a:ext uri="{FF2B5EF4-FFF2-40B4-BE49-F238E27FC236}">
                    <a16:creationId xmlns:a16="http://schemas.microsoft.com/office/drawing/2014/main" id="{383E80B3-62F7-4313-A5B9-55BE8FC33D9C}"/>
                  </a:ext>
                </a:extLst>
              </p:cNvPr>
              <p:cNvSpPr txBox="1"/>
              <p:nvPr/>
            </p:nvSpPr>
            <p:spPr>
              <a:xfrm>
                <a:off x="9120724" y="2076344"/>
                <a:ext cx="2735916" cy="27137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sz="2000" b="1" dirty="0"/>
                  <a:t>System parameters:</a:t>
                </a:r>
                <a:endParaRPr lang="en-US" sz="2000" b="1" dirty="0">
                  <a:solidFill>
                    <a:schemeClr val="tx1"/>
                  </a:solidFill>
                </a:endParaRPr>
              </a:p>
              <a:p>
                <a:endParaRPr lang="en-US" sz="2000" dirty="0">
                  <a:solidFill>
                    <a:schemeClr val="tx1"/>
                  </a:solidFill>
                </a:endParaRPr>
              </a:p>
              <a:p>
                <a:pPr marL="324000" lvl="1"/>
                <a:r>
                  <a:rPr lang="en-US" sz="2000" dirty="0">
                    <a:solidFill>
                      <a:schemeClr val="tx1"/>
                    </a:solidFill>
                  </a:rPr>
                  <a:t>Flow rate:</a:t>
                </a:r>
              </a:p>
              <a:p>
                <a:pPr marL="396000" lvl="1"/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~1 </m:t>
                    </m:r>
                    <m:r>
                      <a:rPr lang="de-DE" sz="2000" b="0" i="0" smtClean="0">
                        <a:latin typeface="Cambria Math" panose="02040503050406030204" pitchFamily="18" charset="0"/>
                      </a:rPr>
                      <m:t>µ</m:t>
                    </m:r>
                    <m:r>
                      <m:rPr>
                        <m:sty m:val="p"/>
                      </m:rPr>
                      <a:rPr lang="de-DE" sz="2000" b="0" i="0" smtClean="0">
                        <a:latin typeface="Cambria Math" panose="02040503050406030204" pitchFamily="18" charset="0"/>
                      </a:rPr>
                      <m:t>l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/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endParaRPr lang="en-US" sz="2000" dirty="0"/>
              </a:p>
              <a:p>
                <a:pPr marL="396000" lvl="1"/>
                <a:endParaRPr lang="en-US" sz="2000" dirty="0">
                  <a:solidFill>
                    <a:schemeClr val="tx1"/>
                  </a:solidFill>
                </a:endParaRPr>
              </a:p>
              <a:p>
                <a:pPr marL="396000" lvl="1"/>
                <a:endParaRPr lang="en-US" sz="2000" dirty="0">
                  <a:solidFill>
                    <a:schemeClr val="tx1"/>
                  </a:solidFill>
                </a:endParaRPr>
              </a:p>
              <a:p>
                <a:pPr marL="324000" lvl="1"/>
                <a:r>
                  <a:rPr lang="en-US" sz="2000" dirty="0"/>
                  <a:t>Maximum pressure:</a:t>
                </a:r>
              </a:p>
              <a:p>
                <a:pPr marL="396000" lvl="1"/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de-DE" sz="2000" i="1">
                        <a:latin typeface="Cambria Math" panose="02040503050406030204" pitchFamily="18" charset="0"/>
                      </a:rPr>
                      <m:t>~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25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mbar</a:t>
                </a:r>
              </a:p>
            </p:txBody>
          </p:sp>
        </mc:Choice>
        <mc:Fallback xmlns="">
          <p:sp>
            <p:nvSpPr>
              <p:cNvPr id="51" name="Textfeld 50">
                <a:extLst>
                  <a:ext uri="{FF2B5EF4-FFF2-40B4-BE49-F238E27FC236}">
                    <a16:creationId xmlns:a16="http://schemas.microsoft.com/office/drawing/2014/main" id="{383E80B3-62F7-4313-A5B9-55BE8FC33D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0724" y="2076344"/>
                <a:ext cx="2735916" cy="2713763"/>
              </a:xfrm>
              <a:prstGeom prst="rect">
                <a:avLst/>
              </a:prstGeom>
              <a:blipFill>
                <a:blip r:embed="rId4"/>
                <a:stretch>
                  <a:fillRect l="-1996" t="-111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Slide Number Placeholder 5">
            <a:extLst>
              <a:ext uri="{FF2B5EF4-FFF2-40B4-BE49-F238E27FC236}">
                <a16:creationId xmlns:a16="http://schemas.microsoft.com/office/drawing/2014/main" id="{1879149D-D4DE-4A68-99BA-64DD17D550EA}"/>
              </a:ext>
            </a:extLst>
          </p:cNvPr>
          <p:cNvSpPr txBox="1">
            <a:spLocks/>
          </p:cNvSpPr>
          <p:nvPr/>
        </p:nvSpPr>
        <p:spPr>
          <a:xfrm>
            <a:off x="183412" y="6230322"/>
            <a:ext cx="7987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</a:rPr>
              <a:t>3</a:t>
            </a:r>
          </a:p>
        </p:txBody>
      </p:sp>
      <p:pic>
        <p:nvPicPr>
          <p:cNvPr id="53" name="Grafik 52">
            <a:extLst>
              <a:ext uri="{FF2B5EF4-FFF2-40B4-BE49-F238E27FC236}">
                <a16:creationId xmlns:a16="http://schemas.microsoft.com/office/drawing/2014/main" id="{0505AAFC-B97F-4060-BB5C-0CC6C181442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137"/>
          <a:stretch/>
        </p:blipFill>
        <p:spPr>
          <a:xfrm>
            <a:off x="1095424" y="1702104"/>
            <a:ext cx="4496519" cy="1050004"/>
          </a:xfrm>
          <a:prstGeom prst="rect">
            <a:avLst/>
          </a:prstGeom>
        </p:spPr>
      </p:pic>
      <p:pic>
        <p:nvPicPr>
          <p:cNvPr id="54" name="Grafik 53">
            <a:extLst>
              <a:ext uri="{FF2B5EF4-FFF2-40B4-BE49-F238E27FC236}">
                <a16:creationId xmlns:a16="http://schemas.microsoft.com/office/drawing/2014/main" id="{730AA41C-1047-475F-87B8-83AA670E72B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31" b="32557"/>
          <a:stretch/>
        </p:blipFill>
        <p:spPr>
          <a:xfrm>
            <a:off x="1066694" y="2752108"/>
            <a:ext cx="4525249" cy="1228272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5A252CF4-2EF3-489D-8DAB-25C3C1AC146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056"/>
          <a:stretch/>
        </p:blipFill>
        <p:spPr>
          <a:xfrm>
            <a:off x="1038094" y="3946890"/>
            <a:ext cx="4553850" cy="106628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280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378"/>
    </mc:Choice>
    <mc:Fallback xmlns="">
      <p:transition spd="slow" advTm="35378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4">
            <a:extLst>
              <a:ext uri="{FF2B5EF4-FFF2-40B4-BE49-F238E27FC236}">
                <a16:creationId xmlns:a16="http://schemas.microsoft.com/office/drawing/2014/main" id="{871691E1-8A76-42C1-8E7C-5B868A9D1F6A}"/>
              </a:ext>
            </a:extLst>
          </p:cNvPr>
          <p:cNvSpPr txBox="1">
            <a:spLocks/>
          </p:cNvSpPr>
          <p:nvPr/>
        </p:nvSpPr>
        <p:spPr>
          <a:xfrm>
            <a:off x="2135560" y="232620"/>
            <a:ext cx="8047807" cy="6895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FF79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r>
              <a:rPr lang="en-US" sz="3600" b="1" dirty="0">
                <a:latin typeface="+mn-lt"/>
              </a:rPr>
              <a:t>Analytical model of the multiphase flow inside a single microcavity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1B37AE19-314B-4AA0-808C-E79456283B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14362" y="1234680"/>
            <a:ext cx="6201779" cy="4211252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2CCD2F49-5125-405E-B266-7B5644611F32}"/>
              </a:ext>
            </a:extLst>
          </p:cNvPr>
          <p:cNvSpPr txBox="1"/>
          <p:nvPr/>
        </p:nvSpPr>
        <p:spPr>
          <a:xfrm>
            <a:off x="839416" y="1088740"/>
            <a:ext cx="4752528" cy="1980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/>
              <a:t>Assumptions:</a:t>
            </a:r>
          </a:p>
          <a:p>
            <a:pPr marL="285750" indent="-2857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GB" dirty="0"/>
              <a:t>Cylindrical shaped cavities</a:t>
            </a:r>
          </a:p>
          <a:p>
            <a:pPr marL="285750" indent="-2857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GB" dirty="0"/>
              <a:t>Liquid is incompressible</a:t>
            </a:r>
          </a:p>
          <a:p>
            <a:pPr marL="285750" indent="-2857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US" dirty="0"/>
              <a:t>The deflection of the interface is regarded as quasi-static and is assumed to follow the external applied voltage instantaneously.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hteck 1">
                <a:extLst>
                  <a:ext uri="{FF2B5EF4-FFF2-40B4-BE49-F238E27FC236}">
                    <a16:creationId xmlns:a16="http://schemas.microsoft.com/office/drawing/2014/main" id="{65431F85-7E91-4F31-802F-93E3D5577C3E}"/>
                  </a:ext>
                </a:extLst>
              </p:cNvPr>
              <p:cNvSpPr/>
              <p:nvPr/>
            </p:nvSpPr>
            <p:spPr>
              <a:xfrm>
                <a:off x="982205" y="3813223"/>
                <a:ext cx="4832157" cy="3354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GB" sz="1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400" i="0">
                            <a:latin typeface="Cambria Math" panose="02040503050406030204" pitchFamily="18" charset="0"/>
                          </a:rPr>
                          <m:t>in</m:t>
                        </m:r>
                      </m:sub>
                    </m:sSub>
                    <m:d>
                      <m:d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GB" sz="1400" i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1400" i="0">
                            <a:latin typeface="Cambria Math" panose="02040503050406030204" pitchFamily="18" charset="0"/>
                          </a:rPr>
                          <m:t>),</m:t>
                        </m:r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𝑈</m:t>
                        </m:r>
                        <m:d>
                          <m:d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n-GB" sz="1400" i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400" i="0"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=0)</m:t>
                    </m:r>
                    <m:r>
                      <a:rPr lang="en-GB" sz="1400" i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400" i="0"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  <m:d>
                      <m:d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𝑈</m:t>
                        </m:r>
                        <m:d>
                          <m:d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n-GB" sz="1400" i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400" i="0">
                            <a:latin typeface="Cambria Math" panose="02040503050406030204" pitchFamily="18" charset="0"/>
                          </a:rPr>
                          <m:t>G</m:t>
                        </m:r>
                      </m:sub>
                    </m:sSub>
                    <m:d>
                      <m:d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𝑙</m:t>
                        </m:r>
                        <m:d>
                          <m:d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n-GB" sz="1400" i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1400" i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2" name="Rechteck 1">
                <a:extLst>
                  <a:ext uri="{FF2B5EF4-FFF2-40B4-BE49-F238E27FC236}">
                    <a16:creationId xmlns:a16="http://schemas.microsoft.com/office/drawing/2014/main" id="{65431F85-7E91-4F31-802F-93E3D5577C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205" y="3813223"/>
                <a:ext cx="4832157" cy="335476"/>
              </a:xfrm>
              <a:prstGeom prst="rect">
                <a:avLst/>
              </a:prstGeom>
              <a:blipFill>
                <a:blip r:embed="rId5"/>
                <a:stretch>
                  <a:fillRect l="-378" b="-163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hteck 2">
                <a:extLst>
                  <a:ext uri="{FF2B5EF4-FFF2-40B4-BE49-F238E27FC236}">
                    <a16:creationId xmlns:a16="http://schemas.microsoft.com/office/drawing/2014/main" id="{2306B1AC-AE45-439C-85EE-4E2511474D60}"/>
                  </a:ext>
                </a:extLst>
              </p:cNvPr>
              <p:cNvSpPr/>
              <p:nvPr/>
            </p:nvSpPr>
            <p:spPr>
              <a:xfrm>
                <a:off x="982205" y="4133459"/>
                <a:ext cx="2861361" cy="11493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>
                  <a:buFont typeface="+mj-lt"/>
                  <a:buAutoNum type="arabicPeriod" startAt="2"/>
                </a:pPr>
                <a:r>
                  <a:rPr lang="en-GB" sz="1400" dirty="0"/>
                  <a:t>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𝑙</m:t>
                    </m:r>
                    <m:d>
                      <m:d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sz="1400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400" i="1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  <m:d>
                          <m:d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  <m:r>
                              <a:rPr lang="en-GB" sz="1400" i="0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</m:d>
                        <m:r>
                          <a:rPr lang="en-GB" sz="1400" i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400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sz="1400" i="0">
                                    <a:latin typeface="Cambria Math" panose="02040503050406030204" pitchFamily="18" charset="0"/>
                                  </a:rPr>
                                  <m:t>res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GB" sz="1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14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num>
                          <m:den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en-GB" sz="1400" i="0">
                                <a:latin typeface="Cambria Math" panose="02040503050406030204" pitchFamily="18" charset="0"/>
                              </a:rPr>
                              <m:t>⋅</m:t>
                            </m:r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den>
                        </m:f>
                        <m:r>
                          <a:rPr lang="en-GB" sz="1400" i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endParaRPr lang="de-DE" sz="1400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buFont typeface="+mj-lt"/>
                  <a:buAutoNum type="arabicPeriod" startAt="2"/>
                </a:pPr>
                <a:r>
                  <a:rPr lang="en-GB" sz="1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GB" sz="14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𝑈</m:t>
                        </m:r>
                        <m:d>
                          <m:dPr>
                            <m:ctrlPr>
                              <a:rPr lang="de-DE" sz="1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4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n-GB" sz="14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400" i="1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4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sz="1400">
                                    <a:latin typeface="Cambria Math" panose="02040503050406030204" pitchFamily="18" charset="0"/>
                                  </a:rPr>
                                  <m:t>at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4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sz="140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GB" sz="140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4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sz="1400">
                                    <a:latin typeface="Cambria Math" panose="02040503050406030204" pitchFamily="18" charset="0"/>
                                  </a:rPr>
                                  <m:t>L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de-DE" sz="1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sz="1400" i="1"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  <m:d>
                                  <m:dPr>
                                    <m:ctrlPr>
                                      <a:rPr lang="de-DE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sz="14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</m:den>
                        </m:f>
                      </m:e>
                    </m:d>
                  </m:oMath>
                </a14:m>
                <a:endParaRPr lang="en-GB" sz="1400" dirty="0"/>
              </a:p>
              <a:p>
                <a:pPr marL="342900" indent="-342900">
                  <a:buFont typeface="+mj-lt"/>
                  <a:buAutoNum type="arabicPeriod" startAt="2"/>
                </a:pPr>
                <a:r>
                  <a:rPr lang="en-GB" sz="1400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400"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  <m:d>
                      <m:dPr>
                        <m:ctrlPr>
                          <a:rPr lang="de-DE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400" i="1">
                            <a:latin typeface="Cambria Math" panose="02040503050406030204" pitchFamily="18" charset="0"/>
                          </a:rPr>
                          <m:t>𝑈</m:t>
                        </m:r>
                        <m:d>
                          <m:dPr>
                            <m:ctrlPr>
                              <a:rPr lang="de-DE" sz="1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4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de-DE" sz="1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400">
                                <a:latin typeface="Cambria Math" panose="02040503050406030204" pitchFamily="18" charset="0"/>
                              </a:rPr>
                              <m:t>lv</m:t>
                            </m:r>
                          </m:sub>
                        </m:sSub>
                        <m:func>
                          <m:func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140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𝜗</m:t>
                            </m:r>
                            <m:d>
                              <m:dPr>
                                <m:ctrlPr>
                                  <a:rPr lang="en-GB" sz="1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1400" i="1"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  <m:d>
                                  <m:dPr>
                                    <m:ctrlPr>
                                      <a:rPr lang="de-DE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sz="14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</m:e>
                        </m:func>
                      </m:num>
                      <m:den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3" name="Rechteck 2">
                <a:extLst>
                  <a:ext uri="{FF2B5EF4-FFF2-40B4-BE49-F238E27FC236}">
                    <a16:creationId xmlns:a16="http://schemas.microsoft.com/office/drawing/2014/main" id="{2306B1AC-AE45-439C-85EE-4E2511474D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205" y="4133459"/>
                <a:ext cx="2861361" cy="1149354"/>
              </a:xfrm>
              <a:prstGeom prst="rect">
                <a:avLst/>
              </a:prstGeom>
              <a:blipFill>
                <a:blip r:embed="rId6"/>
                <a:stretch>
                  <a:fillRect l="-638" b="-10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hteck 3">
                <a:extLst>
                  <a:ext uri="{FF2B5EF4-FFF2-40B4-BE49-F238E27FC236}">
                    <a16:creationId xmlns:a16="http://schemas.microsoft.com/office/drawing/2014/main" id="{B59B7730-98D0-4C45-9C7E-C6DE925F402C}"/>
                  </a:ext>
                </a:extLst>
              </p:cNvPr>
              <p:cNvSpPr/>
              <p:nvPr/>
            </p:nvSpPr>
            <p:spPr>
              <a:xfrm>
                <a:off x="982205" y="5230617"/>
                <a:ext cx="4052841" cy="4306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>
                  <a:buFont typeface="+mj-lt"/>
                  <a:buAutoNum type="arabicPeriod" startAt="5"/>
                </a:pPr>
                <a:r>
                  <a:rPr lang="en-GB" sz="1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400" i="0">
                            <a:latin typeface="Cambria Math" panose="02040503050406030204" pitchFamily="18" charset="0"/>
                          </a:rPr>
                          <m:t>res</m:t>
                        </m:r>
                      </m:sub>
                    </m:sSub>
                    <m:r>
                      <a:rPr lang="en-GB" sz="1400" i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1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sz="1400" i="0">
                        <a:latin typeface="Cambria Math" panose="02040503050406030204" pitchFamily="18" charset="0"/>
                      </a:rPr>
                      <m:t>)=</m:t>
                    </m:r>
                    <m:nary>
                      <m:naryPr>
                        <m:limLoc m:val="subSup"/>
                        <m:grow m:val="on"/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sz="1400" i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  <m:e>
                        <m:d>
                          <m:d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subHide m:val="on"/>
                                <m:supHide m:val="on"/>
                                <m:ctrlPr>
                                  <a:rPr lang="en-GB" sz="14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n-GB" sz="1400" b="1" i="1">
                                    <a:latin typeface="Cambria Math" panose="02040503050406030204" pitchFamily="18" charset="0"/>
                                  </a:rPr>
                                  <m:t>𝒖</m:t>
                                </m:r>
                                <m:d>
                                  <m:dPr>
                                    <m:ctrlPr>
                                      <a:rPr lang="en-GB" sz="14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400" b="1" i="1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</m:d>
                                <m:r>
                                  <a:rPr lang="en-GB" sz="1400" b="0" i="0">
                                    <a:latin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a:rPr lang="en-GB" sz="1400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400" b="0" i="0"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sSub>
                                  <m:sSubPr>
                                    <m:ctrlPr>
                                      <a:rPr lang="en-GB" sz="14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0" i="1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GB" sz="1400" b="0" i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GB" sz="1400" b="0" i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nary>
                                  <m:naryPr>
                                    <m:subHide m:val="on"/>
                                    <m:supHide m:val="on"/>
                                    <m:ctrlPr>
                                      <a:rPr lang="en-GB" sz="14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a:rPr lang="en-GB" sz="1400" b="1" i="1">
                                        <a:latin typeface="Cambria Math" panose="02040503050406030204" pitchFamily="18" charset="0"/>
                                      </a:rPr>
                                      <m:t>𝒖</m:t>
                                    </m:r>
                                    <m:d>
                                      <m:dPr>
                                        <m:ctrlPr>
                                          <a:rPr lang="en-GB" sz="1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1400" b="1" i="1">
                                            <a:latin typeface="Cambria Math" panose="02040503050406030204" pitchFamily="18" charset="0"/>
                                          </a:rPr>
                                          <m:t>𝒕</m:t>
                                        </m:r>
                                      </m:e>
                                    </m:d>
                                    <m:r>
                                      <a:rPr lang="en-GB" sz="1400" b="0" i="0">
                                        <a:latin typeface="Cambria Math" panose="02040503050406030204" pitchFamily="18" charset="0"/>
                                      </a:rPr>
                                      <m:t>⋅</m:t>
                                    </m:r>
                                    <m:r>
                                      <a:rPr lang="en-GB" sz="1400" b="1" i="1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sz="1400" b="0" i="0">
                                        <a:latin typeface="Cambria Math" panose="02040503050406030204" pitchFamily="18" charset="0"/>
                                      </a:rPr>
                                      <m:t>d</m:t>
                                    </m:r>
                                    <m:sSub>
                                      <m:sSubPr>
                                        <m:ctrlPr>
                                          <a:rPr lang="en-GB" sz="1400" b="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400" b="0" i="1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b>
                                        <m:r>
                                          <a:rPr lang="en-GB" sz="1400" b="0" i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nary>
                              </m:e>
                            </m:nary>
                          </m:e>
                        </m:d>
                        <m:r>
                          <m:rPr>
                            <m:sty m:val="p"/>
                          </m:rPr>
                          <a:rPr lang="en-GB" sz="1400" b="0" i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GB" sz="1400" b="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nary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4" name="Rechteck 3">
                <a:extLst>
                  <a:ext uri="{FF2B5EF4-FFF2-40B4-BE49-F238E27FC236}">
                    <a16:creationId xmlns:a16="http://schemas.microsoft.com/office/drawing/2014/main" id="{B59B7730-98D0-4C45-9C7E-C6DE925F40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205" y="5230617"/>
                <a:ext cx="4052841" cy="430631"/>
              </a:xfrm>
              <a:prstGeom prst="rect">
                <a:avLst/>
              </a:prstGeom>
              <a:blipFill>
                <a:blip r:embed="rId7"/>
                <a:stretch>
                  <a:fillRect l="-451" t="-109859" b="-1760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87225E4-1251-450D-8BA2-2C1AA6805CCA}"/>
              </a:ext>
            </a:extLst>
          </p:cNvPr>
          <p:cNvSpPr txBox="1">
            <a:spLocks/>
          </p:cNvSpPr>
          <p:nvPr/>
        </p:nvSpPr>
        <p:spPr>
          <a:xfrm>
            <a:off x="183412" y="6230322"/>
            <a:ext cx="7987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11831419-7764-4D41-A05B-CB601E95B36B}"/>
                  </a:ext>
                </a:extLst>
              </p:cNvPr>
              <p:cNvSpPr/>
              <p:nvPr/>
            </p:nvSpPr>
            <p:spPr>
              <a:xfrm>
                <a:off x="3008625" y="3146711"/>
                <a:ext cx="2461764" cy="5604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14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𝜗</m:t>
                          </m:r>
                          <m:d>
                            <m:d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</m:d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unc>
                            <m:func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de-DE" sz="1400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de-DE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400" b="0" i="1" smtClean="0">
                                      <a:latin typeface="Cambria Math" panose="02040503050406030204" pitchFamily="18" charset="0"/>
                                    </a:rPr>
                                    <m:t>𝜗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de-DE" sz="1400" b="0" i="0" smtClean="0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sub>
                              </m:sSub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de-DE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1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de-DE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f>
                                <m:fPr>
                                  <m:ctrlPr>
                                    <a:rPr lang="de-DE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de-DE" sz="140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e-DE" sz="1400">
                                          <a:latin typeface="Cambria Math" panose="02040503050406030204" pitchFamily="18" charset="0"/>
                                        </a:rPr>
                                        <m:t>r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de-DE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sz="1400" b="0" i="1" smtClean="0"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p>
                                      <m:r>
                                        <a:rPr lang="de-DE" sz="1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de-DE" sz="14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de-DE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b="0" i="1" smtClean="0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e-DE" sz="1400" b="0" i="0" smtClean="0">
                                          <a:latin typeface="Cambria Math" panose="02040503050406030204" pitchFamily="18" charset="0"/>
                                        </a:rPr>
                                        <m:t>lv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func>
                        </m:e>
                      </m:func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11831419-7764-4D41-A05B-CB601E95B3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8625" y="3146711"/>
                <a:ext cx="2461764" cy="5604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feld 4">
            <a:extLst>
              <a:ext uri="{FF2B5EF4-FFF2-40B4-BE49-F238E27FC236}">
                <a16:creationId xmlns:a16="http://schemas.microsoft.com/office/drawing/2014/main" id="{4C81016C-945F-4FF7-8B78-0C094D701F5F}"/>
              </a:ext>
            </a:extLst>
          </p:cNvPr>
          <p:cNvSpPr txBox="1"/>
          <p:nvPr/>
        </p:nvSpPr>
        <p:spPr>
          <a:xfrm>
            <a:off x="942978" y="324736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Young-Lippmann eq.: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CAFBBAE2-A712-42B0-8C32-F1F338D7FE47}"/>
              </a:ext>
            </a:extLst>
          </p:cNvPr>
          <p:cNvSpPr/>
          <p:nvPr/>
        </p:nvSpPr>
        <p:spPr>
          <a:xfrm>
            <a:off x="982204" y="3174356"/>
            <a:ext cx="4537731" cy="533471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4917CA1-C134-4344-B849-25632AF589E2}"/>
              </a:ext>
            </a:extLst>
          </p:cNvPr>
          <p:cNvSpPr/>
          <p:nvPr/>
        </p:nvSpPr>
        <p:spPr>
          <a:xfrm>
            <a:off x="979105" y="3813223"/>
            <a:ext cx="4752528" cy="362175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C655F466-79F8-48CB-A3A8-06D01AE7CA41}"/>
              </a:ext>
            </a:extLst>
          </p:cNvPr>
          <p:cNvSpPr/>
          <p:nvPr/>
        </p:nvSpPr>
        <p:spPr>
          <a:xfrm>
            <a:off x="979105" y="4175398"/>
            <a:ext cx="2812639" cy="1088365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761FBAE-05DA-4A0E-8D61-2457A95F3F1F}"/>
              </a:ext>
            </a:extLst>
          </p:cNvPr>
          <p:cNvSpPr/>
          <p:nvPr/>
        </p:nvSpPr>
        <p:spPr>
          <a:xfrm>
            <a:off x="979104" y="5263763"/>
            <a:ext cx="3964768" cy="378435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EBAC807-B6DF-4EAE-B878-E74AA47BA78C}"/>
              </a:ext>
            </a:extLst>
          </p:cNvPr>
          <p:cNvSpPr/>
          <p:nvPr/>
        </p:nvSpPr>
        <p:spPr>
          <a:xfrm>
            <a:off x="5814362" y="5411365"/>
            <a:ext cx="59201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[4] Matsumoto, H., Colgate, J., Preliminary investigation of </a:t>
            </a:r>
            <a:r>
              <a:rPr lang="en-GB" sz="1200" dirty="0" err="1">
                <a:solidFill>
                  <a:srgbClr val="000000"/>
                </a:solidFill>
              </a:rPr>
              <a:t>micropumping</a:t>
            </a:r>
            <a:r>
              <a:rPr lang="en-GB" sz="1200" dirty="0">
                <a:solidFill>
                  <a:srgbClr val="000000"/>
                </a:solidFill>
              </a:rPr>
              <a:t> based on electrical control of interfacial tension (1990) 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37D6D058-4C15-4A47-A88F-4C89FD3E2F1B}"/>
              </a:ext>
            </a:extLst>
          </p:cNvPr>
          <p:cNvSpPr/>
          <p:nvPr/>
        </p:nvSpPr>
        <p:spPr>
          <a:xfrm>
            <a:off x="5814362" y="5411365"/>
            <a:ext cx="5920141" cy="478690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2572B3F5-EA09-4D9B-9BE8-A3907A70CBCD}"/>
              </a:ext>
            </a:extLst>
          </p:cNvPr>
          <p:cNvCxnSpPr/>
          <p:nvPr/>
        </p:nvCxnSpPr>
        <p:spPr>
          <a:xfrm>
            <a:off x="4931061" y="4117569"/>
            <a:ext cx="26184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Bogen 24">
            <a:extLst>
              <a:ext uri="{FF2B5EF4-FFF2-40B4-BE49-F238E27FC236}">
                <a16:creationId xmlns:a16="http://schemas.microsoft.com/office/drawing/2014/main" id="{650BD738-3C8B-41C4-9DC8-C18E93D11ED5}"/>
              </a:ext>
            </a:extLst>
          </p:cNvPr>
          <p:cNvSpPr/>
          <p:nvPr/>
        </p:nvSpPr>
        <p:spPr>
          <a:xfrm rot="594009">
            <a:off x="3114118" y="4276728"/>
            <a:ext cx="776406" cy="1038927"/>
          </a:xfrm>
          <a:prstGeom prst="arc">
            <a:avLst>
              <a:gd name="adj1" fmla="val 16100754"/>
              <a:gd name="adj2" fmla="val 4619351"/>
            </a:avLst>
          </a:prstGeom>
          <a:noFill/>
          <a:ln w="127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Bogen 25">
            <a:extLst>
              <a:ext uri="{FF2B5EF4-FFF2-40B4-BE49-F238E27FC236}">
                <a16:creationId xmlns:a16="http://schemas.microsoft.com/office/drawing/2014/main" id="{7A786EF2-4E38-4F6E-B1B0-8306CFA70D31}"/>
              </a:ext>
            </a:extLst>
          </p:cNvPr>
          <p:cNvSpPr/>
          <p:nvPr/>
        </p:nvSpPr>
        <p:spPr>
          <a:xfrm rot="4532057">
            <a:off x="1458302" y="3830540"/>
            <a:ext cx="485912" cy="464915"/>
          </a:xfrm>
          <a:prstGeom prst="arc">
            <a:avLst>
              <a:gd name="adj1" fmla="val 17072284"/>
              <a:gd name="adj2" fmla="val 402899"/>
            </a:avLst>
          </a:prstGeom>
          <a:noFill/>
          <a:ln w="127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286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446"/>
    </mc:Choice>
    <mc:Fallback xmlns="">
      <p:transition spd="slow" advTm="1224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8" grpId="0" animBg="1"/>
      <p:bldP spid="18" grpId="1" animBg="1"/>
      <p:bldP spid="25" grpId="0" animBg="1"/>
      <p:bldP spid="25" grpId="1" animBg="1"/>
      <p:bldP spid="26" grpId="0" animBg="1"/>
      <p:bldP spid="2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CD6B831-D3A4-4F14-8BA3-EDE5A72E73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6360" y="176140"/>
            <a:ext cx="2600758" cy="315450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CAEC514-617F-4773-B5DA-77B8C4BFD4B6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6516000" y="3492000"/>
            <a:ext cx="5472000" cy="2232000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B26DF93-1A3F-4A20-B734-C9E90B2F9BFB}"/>
              </a:ext>
            </a:extLst>
          </p:cNvPr>
          <p:cNvSpPr txBox="1">
            <a:spLocks/>
          </p:cNvSpPr>
          <p:nvPr/>
        </p:nvSpPr>
        <p:spPr>
          <a:xfrm>
            <a:off x="183412" y="6230322"/>
            <a:ext cx="7987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</a:rPr>
              <a:t>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888D0A5F-2079-4C83-B2BC-7D8E9870E175}"/>
                  </a:ext>
                </a:extLst>
              </p:cNvPr>
              <p:cNvSpPr txBox="1"/>
              <p:nvPr/>
            </p:nvSpPr>
            <p:spPr>
              <a:xfrm>
                <a:off x="839416" y="1412776"/>
                <a:ext cx="5112569" cy="41242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GB" sz="2000" b="1" dirty="0"/>
                  <a:t>Geometry generation: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To find nearly optimal geometries of the Tesla-valves, a topological optimization is carried out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Etch depth pump chamber: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100 µ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/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Etch depth micro cavities: </a:t>
                </a:r>
                <a14:m>
                  <m:oMath xmlns:m="http://schemas.openxmlformats.org/officeDocument/2006/math">
                    <m:r>
                      <a:rPr lang="de-DE" b="0" i="0" smtClean="0">
                        <a:latin typeface="Cambria Math" panose="02040503050406030204" pitchFamily="18" charset="0"/>
                      </a:rPr>
                      <m:t>80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 µ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/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Height cylinders: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1000 µ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/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Number of cavities: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250000</m:t>
                    </m:r>
                  </m:oMath>
                </a14:m>
                <a:r>
                  <a:rPr lang="en-GB" dirty="0"/>
                  <a:t>	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GB" dirty="0"/>
                  <a:t>Thickness dielectric layer: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2.1 µ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GB" dirty="0"/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GB" dirty="0"/>
                  <a:t>Radius of the cavities: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5.64 µ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=100 µ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 </a:t>
                </a:r>
              </a:p>
              <a:p>
                <a:pPr>
                  <a:spcAft>
                    <a:spcPts val="1200"/>
                  </a:spcAft>
                </a:pPr>
                <a:endParaRPr lang="en-US" dirty="0"/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888D0A5F-2079-4C83-B2BC-7D8E9870E1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416" y="1412776"/>
                <a:ext cx="5112569" cy="4124206"/>
              </a:xfrm>
              <a:prstGeom prst="rect">
                <a:avLst/>
              </a:prstGeom>
              <a:blipFill>
                <a:blip r:embed="rId5"/>
                <a:stretch>
                  <a:fillRect l="-1313" t="-8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itel 4">
            <a:extLst>
              <a:ext uri="{FF2B5EF4-FFF2-40B4-BE49-F238E27FC236}">
                <a16:creationId xmlns:a16="http://schemas.microsoft.com/office/drawing/2014/main" id="{11399460-3A84-4211-8CE5-BBDDE147DE3C}"/>
              </a:ext>
            </a:extLst>
          </p:cNvPr>
          <p:cNvSpPr txBox="1">
            <a:spLocks/>
          </p:cNvSpPr>
          <p:nvPr/>
        </p:nvSpPr>
        <p:spPr>
          <a:xfrm>
            <a:off x="2135560" y="232620"/>
            <a:ext cx="8047807" cy="6895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FF79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r>
              <a:rPr lang="en-US" sz="3600" b="1" dirty="0">
                <a:latin typeface="+mn-lt"/>
              </a:rPr>
              <a:t>Simulation – Geometry 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CD4D2F3-96F8-40CC-8075-B3471948E268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6516000" y="3491999"/>
            <a:ext cx="5472000" cy="22320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276E6BBE-A9D9-4CD8-B4A0-9A73D9243D1C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6516000" y="3513627"/>
            <a:ext cx="5472000" cy="22320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A64012A3-5057-45BE-B186-C3B495469EFC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6516000" y="3526946"/>
            <a:ext cx="5472000" cy="21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50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457"/>
    </mc:Choice>
    <mc:Fallback xmlns="">
      <p:transition spd="slow" advTm="364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C955F866-A323-4A9F-BB47-9581A8DF2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9463" y="1097752"/>
            <a:ext cx="5869501" cy="426153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0E6F66-787D-4632-AB37-30E716B10CA6}"/>
              </a:ext>
            </a:extLst>
          </p:cNvPr>
          <p:cNvSpPr txBox="1">
            <a:spLocks/>
          </p:cNvSpPr>
          <p:nvPr/>
        </p:nvSpPr>
        <p:spPr>
          <a:xfrm>
            <a:off x="183412" y="6230322"/>
            <a:ext cx="7987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FCB5A7A1-C4A5-4033-9E56-94CB99CBDB9D}"/>
              </a:ext>
            </a:extLst>
          </p:cNvPr>
          <p:cNvSpPr/>
          <p:nvPr/>
        </p:nvSpPr>
        <p:spPr>
          <a:xfrm>
            <a:off x="6570434" y="3925913"/>
            <a:ext cx="1037734" cy="324000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el 4">
            <a:extLst>
              <a:ext uri="{FF2B5EF4-FFF2-40B4-BE49-F238E27FC236}">
                <a16:creationId xmlns:a16="http://schemas.microsoft.com/office/drawing/2014/main" id="{7193CD58-89D9-4C2B-A71F-A6018C336EC9}"/>
              </a:ext>
            </a:extLst>
          </p:cNvPr>
          <p:cNvSpPr txBox="1">
            <a:spLocks/>
          </p:cNvSpPr>
          <p:nvPr/>
        </p:nvSpPr>
        <p:spPr>
          <a:xfrm>
            <a:off x="2135560" y="232620"/>
            <a:ext cx="8047807" cy="6895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FF79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r>
              <a:rPr lang="en-US" sz="3600" b="1" dirty="0">
                <a:latin typeface="+mn-lt"/>
              </a:rPr>
              <a:t>Simulation – Physics 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457F6DD-700E-4655-8552-714B7787CDD6}"/>
              </a:ext>
            </a:extLst>
          </p:cNvPr>
          <p:cNvSpPr/>
          <p:nvPr/>
        </p:nvSpPr>
        <p:spPr>
          <a:xfrm>
            <a:off x="6570434" y="3592864"/>
            <a:ext cx="864096" cy="18475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49CABACF-C31B-4CA1-B007-6FB1EBCB1F71}"/>
              </a:ext>
            </a:extLst>
          </p:cNvPr>
          <p:cNvSpPr/>
          <p:nvPr/>
        </p:nvSpPr>
        <p:spPr>
          <a:xfrm>
            <a:off x="6570607" y="3761829"/>
            <a:ext cx="864096" cy="18475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45B21E8-B92A-4E5D-AA80-0F14BDB6BDE7}"/>
              </a:ext>
            </a:extLst>
          </p:cNvPr>
          <p:cNvSpPr/>
          <p:nvPr/>
        </p:nvSpPr>
        <p:spPr>
          <a:xfrm>
            <a:off x="6570434" y="3433456"/>
            <a:ext cx="864096" cy="18475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55C8FF96-2154-4EC3-8E60-07F73A24A81C}"/>
                  </a:ext>
                </a:extLst>
              </p:cNvPr>
              <p:cNvSpPr txBox="1"/>
              <p:nvPr/>
            </p:nvSpPr>
            <p:spPr>
              <a:xfrm>
                <a:off x="670183" y="951623"/>
                <a:ext cx="5569833" cy="4565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/>
                  <a:t>Physics definition: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A </a:t>
                </a:r>
                <a:r>
                  <a:rPr lang="en-US" i="1" dirty="0"/>
                  <a:t>Laminar Flow</a:t>
                </a:r>
                <a:r>
                  <a:rPr lang="en-US" dirty="0"/>
                  <a:t> interface is used for the simulation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The fluid is assumed to be incompressible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The pressure difference on the inlet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in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GB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>
                            <a:latin typeface="Cambria Math" panose="02040503050406030204" pitchFamily="18" charset="0"/>
                          </a:rPr>
                          <m:t>),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𝑈</m:t>
                        </m:r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 is linked to the overall volume difference at the two outlets via two additional global differential equations:</a:t>
                </a:r>
              </a:p>
              <a:p>
                <a:pPr>
                  <a:lnSpc>
                    <a:spcPct val="150000"/>
                  </a:lnSpc>
                </a:pPr>
                <a:endParaRPr lang="en-US" dirty="0"/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A chirped voltage signal of the form: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			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     is used to excite the micropump.</a:t>
                </a:r>
              </a:p>
            </p:txBody>
          </p:sp>
        </mc:Choice>
        <mc:Fallback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55C8FF96-2154-4EC3-8E60-07F73A24A8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83" y="951623"/>
                <a:ext cx="5569833" cy="4565609"/>
              </a:xfrm>
              <a:prstGeom prst="rect">
                <a:avLst/>
              </a:prstGeom>
              <a:blipFill>
                <a:blip r:embed="rId5"/>
                <a:stretch>
                  <a:fillRect l="-1204" t="-668" r="-875" b="-12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144C14D2-BD06-41E6-9860-0067931E4E29}"/>
                  </a:ext>
                </a:extLst>
              </p:cNvPr>
              <p:cNvSpPr/>
              <p:nvPr/>
            </p:nvSpPr>
            <p:spPr>
              <a:xfrm>
                <a:off x="1782340" y="3451201"/>
                <a:ext cx="3010696" cy="711965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>
                          <a:latin typeface="Cambria Math" panose="02040503050406030204" pitchFamily="18" charset="0"/>
                        </a:rPr>
                        <m:t>0=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num>
                        <m:den>
                          <m:r>
                            <a:rPr lang="de-DE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de-DE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de-DE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𝒖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)⋅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d</m:t>
                          </m:r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144C14D2-BD06-41E6-9860-0067931E4E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2340" y="3451201"/>
                <a:ext cx="3010696" cy="7119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hteck 17">
            <a:extLst>
              <a:ext uri="{FF2B5EF4-FFF2-40B4-BE49-F238E27FC236}">
                <a16:creationId xmlns:a16="http://schemas.microsoft.com/office/drawing/2014/main" id="{CD88B241-4F7E-4789-A5EC-98617FE16631}"/>
              </a:ext>
            </a:extLst>
          </p:cNvPr>
          <p:cNvSpPr/>
          <p:nvPr/>
        </p:nvSpPr>
        <p:spPr>
          <a:xfrm>
            <a:off x="1869075" y="4628136"/>
            <a:ext cx="2570742" cy="427943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C168FFC-7933-4C61-BE1D-85CB72A266CC}"/>
              </a:ext>
            </a:extLst>
          </p:cNvPr>
          <p:cNvSpPr/>
          <p:nvPr/>
        </p:nvSpPr>
        <p:spPr>
          <a:xfrm>
            <a:off x="1869075" y="3487474"/>
            <a:ext cx="2845487" cy="658913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C08836D2-31F7-43C2-9586-22C85AAC55A4}"/>
              </a:ext>
            </a:extLst>
          </p:cNvPr>
          <p:cNvCxnSpPr>
            <a:cxnSpLocks/>
            <a:stCxn id="17" idx="3"/>
            <a:endCxn id="3" idx="1"/>
          </p:cNvCxnSpPr>
          <p:nvPr/>
        </p:nvCxnSpPr>
        <p:spPr>
          <a:xfrm>
            <a:off x="4714562" y="3816931"/>
            <a:ext cx="1855872" cy="270982"/>
          </a:xfrm>
          <a:prstGeom prst="straightConnector1">
            <a:avLst/>
          </a:prstGeom>
          <a:ln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19582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951"/>
    </mc:Choice>
    <mc:Fallback xmlns="">
      <p:transition spd="slow" advTm="449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8" grpId="0" animBg="1"/>
      <p:bldP spid="18" grpId="1" animBg="1"/>
      <p:bldP spid="17" grpId="0" animBg="1"/>
      <p:bldP spid="1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4">
            <a:extLst>
              <a:ext uri="{FF2B5EF4-FFF2-40B4-BE49-F238E27FC236}">
                <a16:creationId xmlns:a16="http://schemas.microsoft.com/office/drawing/2014/main" id="{871691E1-8A76-42C1-8E7C-5B868A9D1F6A}"/>
              </a:ext>
            </a:extLst>
          </p:cNvPr>
          <p:cNvSpPr txBox="1">
            <a:spLocks/>
          </p:cNvSpPr>
          <p:nvPr/>
        </p:nvSpPr>
        <p:spPr>
          <a:xfrm>
            <a:off x="2135560" y="223649"/>
            <a:ext cx="8047807" cy="6895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FF79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r>
              <a:rPr lang="en-US" sz="3600" b="1" dirty="0">
                <a:latin typeface="+mn-lt"/>
              </a:rPr>
              <a:t>Analysis of the results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7B65780-B8AE-4EED-B89C-721FBBD4C274}"/>
              </a:ext>
            </a:extLst>
          </p:cNvPr>
          <p:cNvSpPr txBox="1"/>
          <p:nvPr/>
        </p:nvSpPr>
        <p:spPr>
          <a:xfrm>
            <a:off x="900000" y="1224000"/>
            <a:ext cx="556983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/>
              <a:t>1. Step:</a:t>
            </a:r>
          </a:p>
          <a:p>
            <a:pPr marL="468000" lvl="1" indent="-252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During the simulation, the relevant parameters are evaluated using </a:t>
            </a:r>
            <a:r>
              <a:rPr lang="en-US" i="1" dirty="0"/>
              <a:t>global probes</a:t>
            </a:r>
            <a:r>
              <a:rPr lang="en-US" dirty="0"/>
              <a:t> and accumulated in a single </a:t>
            </a:r>
            <a:r>
              <a:rPr lang="en-US" i="1" dirty="0"/>
              <a:t>probe table</a:t>
            </a:r>
            <a:r>
              <a:rPr lang="en-US" dirty="0"/>
              <a:t>.</a:t>
            </a:r>
          </a:p>
          <a:p>
            <a:pPr marL="468000" lvl="1" indent="-252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The results are exported, and the final evaluation is carried out in Matlab.</a:t>
            </a:r>
          </a:p>
          <a:p>
            <a:pPr marL="468000" lvl="1" indent="-252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Simulations are done on the Massively Parallel Compute Cluster (MaPaCC) of the Technische Universität Ilmenau:</a:t>
            </a:r>
          </a:p>
          <a:p>
            <a:pPr marL="925200" lvl="2" indent="-252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2x Intel® Xeon® CPU E5-2650 v4 at 2.20 GHz </a:t>
            </a:r>
          </a:p>
          <a:p>
            <a:pPr marL="925200" lvl="2" indent="-252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2 sockets with 12 cores in total</a:t>
            </a:r>
          </a:p>
          <a:p>
            <a:pPr marL="925200" lvl="2" indent="-252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simulation takes between 72 and 150 hours</a:t>
            </a:r>
          </a:p>
          <a:p>
            <a:pPr marL="925200" lvl="2" indent="-252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requires on average about 6 GB of memory</a:t>
            </a:r>
            <a:endParaRPr lang="en-GB" sz="2000" b="1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1CC7C36-3018-4D34-86D2-117225FA07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9473" y="1484784"/>
            <a:ext cx="5499250" cy="3672408"/>
          </a:xfrm>
          <a:prstGeom prst="rect">
            <a:avLst/>
          </a:prstGeom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E21994F-1719-4BE7-A948-CC3FA9490EC5}"/>
              </a:ext>
            </a:extLst>
          </p:cNvPr>
          <p:cNvSpPr txBox="1">
            <a:spLocks/>
          </p:cNvSpPr>
          <p:nvPr/>
        </p:nvSpPr>
        <p:spPr>
          <a:xfrm>
            <a:off x="183412" y="6230322"/>
            <a:ext cx="7987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68CDD9B-9CDD-4CBB-B00E-4B10AB24690A}"/>
              </a:ext>
            </a:extLst>
          </p:cNvPr>
          <p:cNvSpPr/>
          <p:nvPr/>
        </p:nvSpPr>
        <p:spPr>
          <a:xfrm>
            <a:off x="8256241" y="2060848"/>
            <a:ext cx="3821322" cy="1512168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940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837"/>
    </mc:Choice>
    <mc:Fallback xmlns="">
      <p:transition spd="slow" advTm="288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4">
            <a:extLst>
              <a:ext uri="{FF2B5EF4-FFF2-40B4-BE49-F238E27FC236}">
                <a16:creationId xmlns:a16="http://schemas.microsoft.com/office/drawing/2014/main" id="{871691E1-8A76-42C1-8E7C-5B868A9D1F6A}"/>
              </a:ext>
            </a:extLst>
          </p:cNvPr>
          <p:cNvSpPr txBox="1">
            <a:spLocks/>
          </p:cNvSpPr>
          <p:nvPr/>
        </p:nvSpPr>
        <p:spPr>
          <a:xfrm>
            <a:off x="2135560" y="223649"/>
            <a:ext cx="8047807" cy="6895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FF79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r>
              <a:rPr lang="en-US" sz="3600" b="1" dirty="0">
                <a:latin typeface="+mn-lt"/>
              </a:rPr>
              <a:t>Analysis of the results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87B65780-B8AE-4EED-B89C-721FBBD4C274}"/>
                  </a:ext>
                </a:extLst>
              </p:cNvPr>
              <p:cNvSpPr txBox="1"/>
              <p:nvPr/>
            </p:nvSpPr>
            <p:spPr>
              <a:xfrm>
                <a:off x="900000" y="1224000"/>
                <a:ext cx="5544616" cy="40626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000" b="1" dirty="0"/>
                  <a:t>2. Step:</a:t>
                </a:r>
              </a:p>
              <a:p>
                <a:pPr marL="468000" lvl="1" indent="-2520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The spectrogram of the difference of the time-dependent flow rates at the two outlets is calculated.</a:t>
                </a:r>
              </a:p>
              <a:p>
                <a:pPr marL="468000" lvl="1" indent="-2520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Double-frequency components and possible higher harmonics cancel each other out </a:t>
                </a:r>
                <a:r>
                  <a:rPr lang="en-US" dirty="0">
                    <a:sym typeface="Wingdings" panose="05000000000000000000" pitchFamily="2" charset="2"/>
                  </a:rPr>
                  <a:t></a:t>
                </a:r>
                <a:r>
                  <a:rPr lang="en-US" dirty="0"/>
                  <a:t> mainly a DC-component remains </a:t>
                </a:r>
              </a:p>
              <a:p>
                <a:pPr marL="468000" lvl="1" indent="-2520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Parameters for evaluation: </a:t>
                </a:r>
              </a:p>
              <a:p>
                <a:pPr marL="1080000" lvl="2" indent="-2880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Short-Time Fourier Transform (STFT)</a:t>
                </a:r>
              </a:p>
              <a:p>
                <a:pPr marL="1080000" lvl="2" indent="-2880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Hann-window with 2048 samples</a:t>
                </a:r>
              </a:p>
              <a:p>
                <a:pPr marL="1080000" lvl="2" indent="-2880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An overlap of 1850 samples is used.</a:t>
                </a:r>
              </a:p>
              <a:p>
                <a:pPr marL="1080000" lvl="2" indent="-2880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A sample rate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8192 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Hz</m:t>
                    </m:r>
                  </m:oMath>
                </a14:m>
                <a:r>
                  <a:rPr lang="en-US" dirty="0"/>
                  <a:t> is used.</a:t>
                </a:r>
                <a:endParaRPr lang="en-GB" sz="2000" b="1" dirty="0"/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87B65780-B8AE-4EED-B89C-721FBBD4C2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00" y="1224000"/>
                <a:ext cx="5544616" cy="4062651"/>
              </a:xfrm>
              <a:prstGeom prst="rect">
                <a:avLst/>
              </a:prstGeom>
              <a:blipFill>
                <a:blip r:embed="rId3"/>
                <a:stretch>
                  <a:fillRect l="-1210" b="-15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4D694FD-CFC1-4741-8A7A-426404446354}"/>
              </a:ext>
            </a:extLst>
          </p:cNvPr>
          <p:cNvSpPr txBox="1">
            <a:spLocks/>
          </p:cNvSpPr>
          <p:nvPr/>
        </p:nvSpPr>
        <p:spPr>
          <a:xfrm>
            <a:off x="183412" y="6230322"/>
            <a:ext cx="7987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</a:rPr>
              <a:t>7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CACC788-2FC6-416D-B8D7-F721397C1A2F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12024" y="2035726"/>
            <a:ext cx="5832648" cy="32362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0383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976"/>
    </mc:Choice>
    <mc:Fallback xmlns="">
      <p:transition spd="slow" advTm="15976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4">
            <a:extLst>
              <a:ext uri="{FF2B5EF4-FFF2-40B4-BE49-F238E27FC236}">
                <a16:creationId xmlns:a16="http://schemas.microsoft.com/office/drawing/2014/main" id="{871691E1-8A76-42C1-8E7C-5B868A9D1F6A}"/>
              </a:ext>
            </a:extLst>
          </p:cNvPr>
          <p:cNvSpPr txBox="1">
            <a:spLocks/>
          </p:cNvSpPr>
          <p:nvPr/>
        </p:nvSpPr>
        <p:spPr>
          <a:xfrm>
            <a:off x="2135560" y="223649"/>
            <a:ext cx="8047807" cy="6895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FF79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400">
                <a:solidFill>
                  <a:srgbClr val="FF7900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r>
              <a:rPr lang="en-US" sz="3600" b="1" dirty="0">
                <a:latin typeface="+mn-lt"/>
              </a:rPr>
              <a:t>Parametric studies 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01324D7-95E9-434F-8285-6156E7BECB13}"/>
              </a:ext>
            </a:extLst>
          </p:cNvPr>
          <p:cNvSpPr txBox="1">
            <a:spLocks/>
          </p:cNvSpPr>
          <p:nvPr/>
        </p:nvSpPr>
        <p:spPr>
          <a:xfrm>
            <a:off x="183412" y="6230322"/>
            <a:ext cx="7987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</a:rPr>
              <a:t>8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73C4B8E-589E-44F2-90BB-7F118BA2BE2B}"/>
              </a:ext>
            </a:extLst>
          </p:cNvPr>
          <p:cNvGrpSpPr/>
          <p:nvPr/>
        </p:nvGrpSpPr>
        <p:grpSpPr>
          <a:xfrm>
            <a:off x="839416" y="1556792"/>
            <a:ext cx="3193246" cy="3168352"/>
            <a:chOff x="712816" y="1075500"/>
            <a:chExt cx="3586122" cy="3289604"/>
          </a:xfrm>
        </p:grpSpPr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A924B2E6-4E60-45F8-9635-D1871A8EF6B4}"/>
                </a:ext>
              </a:extLst>
            </p:cNvPr>
            <p:cNvPicPr/>
            <p:nvPr/>
          </p:nvPicPr>
          <p:blipFill>
            <a:blip r:embed="rId3">
              <a:alphaModFix amt="25000"/>
            </a:blip>
            <a:stretch>
              <a:fillRect/>
            </a:stretch>
          </p:blipFill>
          <p:spPr bwMode="auto">
            <a:xfrm>
              <a:off x="767408" y="1263150"/>
              <a:ext cx="3442484" cy="208154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43FC5252-7EF8-49B5-8045-B2E5407CE781}"/>
                </a:ext>
              </a:extLst>
            </p:cNvPr>
            <p:cNvSpPr txBox="1"/>
            <p:nvPr/>
          </p:nvSpPr>
          <p:spPr>
            <a:xfrm>
              <a:off x="905539" y="3344699"/>
              <a:ext cx="326664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2">
                      <a:lumMod val="90000"/>
                    </a:schemeClr>
                  </a:solidFill>
                  <a:ea typeface="Times New Roman" panose="02020603050405020304" pitchFamily="18" charset="0"/>
                </a:rPr>
                <a:t>Dependence of the frequency-dependent flowrate on the etch depth of the microcavities.</a:t>
              </a:r>
              <a:endParaRPr lang="en-GB" sz="1600" dirty="0">
                <a:solidFill>
                  <a:schemeClr val="bg2">
                    <a:lumMod val="90000"/>
                  </a:schemeClr>
                </a:solidFill>
              </a:endParaRP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B33E1CC5-076E-4AF2-BDF2-B0BD021EA07D}"/>
                </a:ext>
              </a:extLst>
            </p:cNvPr>
            <p:cNvSpPr/>
            <p:nvPr/>
          </p:nvSpPr>
          <p:spPr>
            <a:xfrm>
              <a:off x="712816" y="1075500"/>
              <a:ext cx="3586122" cy="3289604"/>
            </a:xfrm>
            <a:prstGeom prst="rect">
              <a:avLst/>
            </a:prstGeom>
            <a:noFill/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CD7AE93B-D596-4E00-8018-381389FCBA8B}"/>
              </a:ext>
            </a:extLst>
          </p:cNvPr>
          <p:cNvGrpSpPr/>
          <p:nvPr/>
        </p:nvGrpSpPr>
        <p:grpSpPr>
          <a:xfrm>
            <a:off x="4680597" y="1556792"/>
            <a:ext cx="3329664" cy="3168352"/>
            <a:chOff x="4553997" y="1075500"/>
            <a:chExt cx="3739324" cy="3289604"/>
          </a:xfrm>
        </p:grpSpPr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D0BDF11B-BB11-4B57-8FD4-26B50B31F951}"/>
                </a:ext>
              </a:extLst>
            </p:cNvPr>
            <p:cNvPicPr/>
            <p:nvPr/>
          </p:nvPicPr>
          <p:blipFill>
            <a:blip r:embed="rId4">
              <a:alphaModFix amt="25000"/>
            </a:blip>
            <a:stretch>
              <a:fillRect/>
            </a:stretch>
          </p:blipFill>
          <p:spPr bwMode="auto">
            <a:xfrm>
              <a:off x="4705405" y="1259984"/>
              <a:ext cx="3407506" cy="2072421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D37FB81C-1BCB-44D9-8BF2-D57281FF67AF}"/>
                </a:ext>
              </a:extLst>
            </p:cNvPr>
            <p:cNvSpPr txBox="1"/>
            <p:nvPr/>
          </p:nvSpPr>
          <p:spPr>
            <a:xfrm>
              <a:off x="4553997" y="3375415"/>
              <a:ext cx="37393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2">
                      <a:lumMod val="90000"/>
                    </a:schemeClr>
                  </a:solidFill>
                  <a:ea typeface="Times New Roman" panose="02020603050405020304" pitchFamily="18" charset="0"/>
                </a:rPr>
                <a:t>Dependence of the frequency-dependent flowrate on the amplitude of the applied voltage curve.</a:t>
              </a:r>
              <a:endParaRPr lang="en-GB" sz="1600" dirty="0">
                <a:solidFill>
                  <a:schemeClr val="bg2">
                    <a:lumMod val="90000"/>
                  </a:schemeClr>
                </a:solidFill>
              </a:endParaRP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47582DEC-CC48-4326-A534-934E57518024}"/>
                </a:ext>
              </a:extLst>
            </p:cNvPr>
            <p:cNvSpPr/>
            <p:nvPr/>
          </p:nvSpPr>
          <p:spPr>
            <a:xfrm>
              <a:off x="4602948" y="1075500"/>
              <a:ext cx="3586122" cy="3289604"/>
            </a:xfrm>
            <a:prstGeom prst="rect">
              <a:avLst/>
            </a:prstGeom>
            <a:noFill/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4B7A804F-6F32-4819-AC6C-5BA812DB59D6}"/>
              </a:ext>
            </a:extLst>
          </p:cNvPr>
          <p:cNvGrpSpPr/>
          <p:nvPr/>
        </p:nvGrpSpPr>
        <p:grpSpPr>
          <a:xfrm>
            <a:off x="8645978" y="1556792"/>
            <a:ext cx="3193246" cy="3168352"/>
            <a:chOff x="8519378" y="1075500"/>
            <a:chExt cx="3586122" cy="3289604"/>
          </a:xfrm>
        </p:grpSpPr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DC4F5FFC-6893-4A0C-8D32-CEFDF7D0B109}"/>
                </a:ext>
              </a:extLst>
            </p:cNvPr>
            <p:cNvPicPr/>
            <p:nvPr/>
          </p:nvPicPr>
          <p:blipFill>
            <a:blip r:embed="rId5">
              <a:alphaModFix amt="25000"/>
            </a:blip>
            <a:stretch>
              <a:fillRect/>
            </a:stretch>
          </p:blipFill>
          <p:spPr bwMode="auto">
            <a:xfrm>
              <a:off x="8551128" y="1223859"/>
              <a:ext cx="3442484" cy="2108546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27218312-070C-458D-B512-DA62B210F0DF}"/>
                </a:ext>
              </a:extLst>
            </p:cNvPr>
            <p:cNvSpPr txBox="1"/>
            <p:nvPr/>
          </p:nvSpPr>
          <p:spPr>
            <a:xfrm>
              <a:off x="8720004" y="3343922"/>
              <a:ext cx="33609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2">
                      <a:lumMod val="90000"/>
                    </a:schemeClr>
                  </a:solidFill>
                  <a:ea typeface="Times New Roman" panose="02020603050405020304" pitchFamily="18" charset="0"/>
                </a:rPr>
                <a:t>Dependence of the frequency-dependent flowrate  on the total number of microcavities.</a:t>
              </a:r>
              <a:endParaRPr lang="en-GB" sz="1600" dirty="0">
                <a:solidFill>
                  <a:schemeClr val="bg2">
                    <a:lumMod val="90000"/>
                  </a:schemeClr>
                </a:solidFill>
              </a:endParaRP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F3619680-A769-4385-A057-80A945BD45A3}"/>
                </a:ext>
              </a:extLst>
            </p:cNvPr>
            <p:cNvSpPr/>
            <p:nvPr/>
          </p:nvSpPr>
          <p:spPr>
            <a:xfrm>
              <a:off x="8519378" y="1075500"/>
              <a:ext cx="3586122" cy="3289604"/>
            </a:xfrm>
            <a:prstGeom prst="rect">
              <a:avLst/>
            </a:prstGeom>
            <a:noFill/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F82D2DA9-2758-4523-9A15-0C9C05054FCB}"/>
              </a:ext>
            </a:extLst>
          </p:cNvPr>
          <p:cNvGrpSpPr/>
          <p:nvPr/>
        </p:nvGrpSpPr>
        <p:grpSpPr>
          <a:xfrm>
            <a:off x="767408" y="1268760"/>
            <a:ext cx="3741551" cy="3712383"/>
            <a:chOff x="712816" y="1075500"/>
            <a:chExt cx="3586122" cy="3289604"/>
          </a:xfrm>
        </p:grpSpPr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89E5A6C5-D005-4529-BB3A-11F8FB5D5625}"/>
                </a:ext>
              </a:extLst>
            </p:cNvPr>
            <p:cNvPicPr/>
            <p:nvPr/>
          </p:nvPicPr>
          <p:blipFill>
            <a:blip r:embed="rId3">
              <a:alphaModFix/>
            </a:blip>
            <a:stretch>
              <a:fillRect/>
            </a:stretch>
          </p:blipFill>
          <p:spPr bwMode="auto">
            <a:xfrm>
              <a:off x="767408" y="1263150"/>
              <a:ext cx="3442484" cy="208154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9C2FF2E0-05BD-49A0-BA1C-2A4A40951B38}"/>
                </a:ext>
              </a:extLst>
            </p:cNvPr>
            <p:cNvSpPr txBox="1"/>
            <p:nvPr/>
          </p:nvSpPr>
          <p:spPr>
            <a:xfrm>
              <a:off x="905539" y="3344699"/>
              <a:ext cx="326664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ea typeface="Times New Roman" panose="02020603050405020304" pitchFamily="18" charset="0"/>
                </a:rPr>
                <a:t>Dependence of the frequency-dependent flowrate on the etch depth of the microcavities.</a:t>
              </a:r>
              <a:endParaRPr lang="en-GB" dirty="0"/>
            </a:p>
          </p:txBody>
        </p: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4EE3508A-6C5F-4B75-B483-D2F4EBBC31AC}"/>
                </a:ext>
              </a:extLst>
            </p:cNvPr>
            <p:cNvSpPr/>
            <p:nvPr/>
          </p:nvSpPr>
          <p:spPr>
            <a:xfrm>
              <a:off x="712816" y="1075500"/>
              <a:ext cx="3586122" cy="3289604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Textfeld 29">
            <a:extLst>
              <a:ext uri="{FF2B5EF4-FFF2-40B4-BE49-F238E27FC236}">
                <a16:creationId xmlns:a16="http://schemas.microsoft.com/office/drawing/2014/main" id="{A28C027F-DDAB-44F5-898A-777E4EEAB7DE}"/>
              </a:ext>
            </a:extLst>
          </p:cNvPr>
          <p:cNvSpPr txBox="1"/>
          <p:nvPr/>
        </p:nvSpPr>
        <p:spPr>
          <a:xfrm>
            <a:off x="2000328" y="5184000"/>
            <a:ext cx="8560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180000">
              <a:buFont typeface="Arial" panose="020B0604020202020204" pitchFamily="34" charset="0"/>
              <a:buChar char="•"/>
            </a:pPr>
            <a:r>
              <a:rPr lang="en-US" dirty="0"/>
              <a:t>Maximum flow rate decreases </a:t>
            </a:r>
            <a:r>
              <a:rPr lang="en-GB" dirty="0"/>
              <a:t>due the decreased maximum deflection of the interface</a:t>
            </a:r>
          </a:p>
          <a:p>
            <a:pPr marL="285750" indent="-180000">
              <a:buFont typeface="Arial" panose="020B0604020202020204" pitchFamily="34" charset="0"/>
              <a:buChar char="•"/>
            </a:pPr>
            <a:r>
              <a:rPr lang="en-GB" dirty="0"/>
              <a:t>Resonance frequency is increased due to the increased stiffness of the cavities</a:t>
            </a:r>
            <a:endParaRPr lang="en-US" dirty="0"/>
          </a:p>
        </p:txBody>
      </p: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7CFDC234-3281-4A0A-9AEA-4C63EAE3E8F9}"/>
              </a:ext>
            </a:extLst>
          </p:cNvPr>
          <p:cNvGrpSpPr/>
          <p:nvPr/>
        </p:nvGrpSpPr>
        <p:grpSpPr>
          <a:xfrm>
            <a:off x="4491109" y="1268760"/>
            <a:ext cx="3757802" cy="3728507"/>
            <a:chOff x="4602948" y="1075500"/>
            <a:chExt cx="3586122" cy="3289604"/>
          </a:xfrm>
        </p:grpSpPr>
        <p:pic>
          <p:nvPicPr>
            <p:cNvPr id="32" name="Grafik 31">
              <a:extLst>
                <a:ext uri="{FF2B5EF4-FFF2-40B4-BE49-F238E27FC236}">
                  <a16:creationId xmlns:a16="http://schemas.microsoft.com/office/drawing/2014/main" id="{69F48294-0D05-495C-A633-2F80B664D19B}"/>
                </a:ext>
              </a:extLst>
            </p:cNvPr>
            <p:cNvPicPr/>
            <p:nvPr/>
          </p:nvPicPr>
          <p:blipFill>
            <a:blip r:embed="rId4">
              <a:alphaModFix/>
            </a:blip>
            <a:stretch>
              <a:fillRect/>
            </a:stretch>
          </p:blipFill>
          <p:spPr bwMode="auto">
            <a:xfrm>
              <a:off x="4705405" y="1259984"/>
              <a:ext cx="3407506" cy="2072421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3FEB633A-42D9-459A-9EE7-8BC727DB5CE7}"/>
                </a:ext>
              </a:extLst>
            </p:cNvPr>
            <p:cNvSpPr txBox="1"/>
            <p:nvPr/>
          </p:nvSpPr>
          <p:spPr>
            <a:xfrm>
              <a:off x="4635807" y="3375415"/>
              <a:ext cx="35495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ea typeface="Times New Roman" panose="02020603050405020304" pitchFamily="18" charset="0"/>
                </a:rPr>
                <a:t>Dependence of the frequency-dependent flowrate on the amplitude of the applied voltage curve.</a:t>
              </a:r>
              <a:endParaRPr lang="en-GB" dirty="0"/>
            </a:p>
          </p:txBody>
        </p:sp>
        <p:sp>
          <p:nvSpPr>
            <p:cNvPr id="34" name="Rechteck 33">
              <a:extLst>
                <a:ext uri="{FF2B5EF4-FFF2-40B4-BE49-F238E27FC236}">
                  <a16:creationId xmlns:a16="http://schemas.microsoft.com/office/drawing/2014/main" id="{E3A1E45A-4B4C-4DE3-B486-A9FA5FE7CF9D}"/>
                </a:ext>
              </a:extLst>
            </p:cNvPr>
            <p:cNvSpPr/>
            <p:nvPr/>
          </p:nvSpPr>
          <p:spPr>
            <a:xfrm>
              <a:off x="4602948" y="1075500"/>
              <a:ext cx="3586122" cy="3289604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5" name="Textfeld 34">
            <a:extLst>
              <a:ext uri="{FF2B5EF4-FFF2-40B4-BE49-F238E27FC236}">
                <a16:creationId xmlns:a16="http://schemas.microsoft.com/office/drawing/2014/main" id="{D0323D43-1C53-4C20-9EB7-755E5A802D71}"/>
              </a:ext>
            </a:extLst>
          </p:cNvPr>
          <p:cNvSpPr txBox="1"/>
          <p:nvPr/>
        </p:nvSpPr>
        <p:spPr>
          <a:xfrm>
            <a:off x="1465328" y="5184000"/>
            <a:ext cx="9836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180000">
              <a:buFont typeface="Arial" panose="020B0604020202020204" pitchFamily="34" charset="0"/>
              <a:buChar char="•"/>
            </a:pPr>
            <a:r>
              <a:rPr lang="en-US" dirty="0"/>
              <a:t>High voltages: quadratic dependence of the contact angle on the voltage amplitude becomes visible </a:t>
            </a:r>
          </a:p>
          <a:p>
            <a:pPr marL="285750" indent="-180000">
              <a:buFont typeface="Arial" panose="020B0604020202020204" pitchFamily="34" charset="0"/>
              <a:buChar char="•"/>
            </a:pPr>
            <a:r>
              <a:rPr lang="en-US" dirty="0"/>
              <a:t>Low voltages: the flow rate vanishes due to the low diodicity of the Tesla-vales</a:t>
            </a:r>
          </a:p>
        </p:txBody>
      </p: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43BA76C4-F9AA-47E0-9EE6-6C7EBEA3145D}"/>
              </a:ext>
            </a:extLst>
          </p:cNvPr>
          <p:cNvGrpSpPr/>
          <p:nvPr/>
        </p:nvGrpSpPr>
        <p:grpSpPr>
          <a:xfrm>
            <a:off x="8295517" y="1253725"/>
            <a:ext cx="3772955" cy="3743542"/>
            <a:chOff x="8519378" y="1075500"/>
            <a:chExt cx="3586122" cy="3289604"/>
          </a:xfrm>
        </p:grpSpPr>
        <p:pic>
          <p:nvPicPr>
            <p:cNvPr id="37" name="Grafik 36">
              <a:extLst>
                <a:ext uri="{FF2B5EF4-FFF2-40B4-BE49-F238E27FC236}">
                  <a16:creationId xmlns:a16="http://schemas.microsoft.com/office/drawing/2014/main" id="{C8515C96-64FD-46FA-A6EC-A5D78B5E2783}"/>
                </a:ext>
              </a:extLst>
            </p:cNvPr>
            <p:cNvPicPr/>
            <p:nvPr/>
          </p:nvPicPr>
          <p:blipFill>
            <a:blip r:embed="rId5">
              <a:alphaModFix/>
            </a:blip>
            <a:stretch>
              <a:fillRect/>
            </a:stretch>
          </p:blipFill>
          <p:spPr bwMode="auto">
            <a:xfrm>
              <a:off x="8551128" y="1223859"/>
              <a:ext cx="3442484" cy="2108546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18D88754-C2F8-43EC-B1A0-7176A86E4BF4}"/>
                </a:ext>
              </a:extLst>
            </p:cNvPr>
            <p:cNvSpPr txBox="1"/>
            <p:nvPr/>
          </p:nvSpPr>
          <p:spPr>
            <a:xfrm>
              <a:off x="8720004" y="3343922"/>
              <a:ext cx="3360980" cy="811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ea typeface="Times New Roman" panose="02020603050405020304" pitchFamily="18" charset="0"/>
                </a:rPr>
                <a:t>Dependence of the frequency-dependent flowrate  on the total number of microcavities.</a:t>
              </a:r>
              <a:endParaRPr lang="en-GB" dirty="0"/>
            </a:p>
          </p:txBody>
        </p:sp>
        <p:sp>
          <p:nvSpPr>
            <p:cNvPr id="39" name="Rechteck 38">
              <a:extLst>
                <a:ext uri="{FF2B5EF4-FFF2-40B4-BE49-F238E27FC236}">
                  <a16:creationId xmlns:a16="http://schemas.microsoft.com/office/drawing/2014/main" id="{EF7D6B57-1275-4FDD-A72A-F3F97DD7F0D7}"/>
                </a:ext>
              </a:extLst>
            </p:cNvPr>
            <p:cNvSpPr/>
            <p:nvPr/>
          </p:nvSpPr>
          <p:spPr>
            <a:xfrm>
              <a:off x="8519378" y="1075500"/>
              <a:ext cx="3586122" cy="3289604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0" name="Textfeld 39">
            <a:extLst>
              <a:ext uri="{FF2B5EF4-FFF2-40B4-BE49-F238E27FC236}">
                <a16:creationId xmlns:a16="http://schemas.microsoft.com/office/drawing/2014/main" id="{98617755-83A3-4622-80EF-926B241EA963}"/>
              </a:ext>
            </a:extLst>
          </p:cNvPr>
          <p:cNvSpPr txBox="1"/>
          <p:nvPr/>
        </p:nvSpPr>
        <p:spPr>
          <a:xfrm>
            <a:off x="2446234" y="5184000"/>
            <a:ext cx="7970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180000">
              <a:buFont typeface="Arial" panose="020B0604020202020204" pitchFamily="34" charset="0"/>
              <a:buChar char="•"/>
            </a:pPr>
            <a:r>
              <a:rPr lang="en-US" dirty="0"/>
              <a:t>High number of cavities: weak dependence of the resulting flow rate</a:t>
            </a:r>
          </a:p>
          <a:p>
            <a:pPr marL="285750" indent="-180000">
              <a:buFont typeface="Arial" panose="020B0604020202020204" pitchFamily="34" charset="0"/>
              <a:buChar char="•"/>
            </a:pPr>
            <a:r>
              <a:rPr lang="en-US" dirty="0"/>
              <a:t>Low number of cavities: the flow rate vanishes due to the limited volume stroke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FBB0838D-57FF-43CE-BD58-60B4127CE5BA}"/>
              </a:ext>
            </a:extLst>
          </p:cNvPr>
          <p:cNvSpPr/>
          <p:nvPr/>
        </p:nvSpPr>
        <p:spPr>
          <a:xfrm>
            <a:off x="8892407" y="3361754"/>
            <a:ext cx="216024" cy="197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1E7DDC1E-BBBD-46DC-86D6-3355A18B3887}"/>
              </a:ext>
            </a:extLst>
          </p:cNvPr>
          <p:cNvSpPr/>
          <p:nvPr/>
        </p:nvSpPr>
        <p:spPr>
          <a:xfrm>
            <a:off x="9286054" y="3334753"/>
            <a:ext cx="45719" cy="197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891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1"/>
    </mc:Choice>
    <mc:Fallback xmlns="">
      <p:transition spd="slow" advTm="130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5" grpId="0"/>
      <p:bldP spid="35" grpId="1"/>
      <p:bldP spid="4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1|17.8|0.3|12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3|11.5|6.8|12.8|10.4|3.7|14.6|6.1|8.6|1.1|6.2|1.2|5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4.7|0.2|3.6|0.2|9.2|6.6|3.6|1.8|4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8|16.6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818</Words>
  <Application>Microsoft Office PowerPoint</Application>
  <PresentationFormat>Breitbild</PresentationFormat>
  <Paragraphs>120</Paragraphs>
  <Slides>11</Slides>
  <Notes>11</Notes>
  <HiddenSlides>0</HiddenSlides>
  <MMClips>2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Office</vt:lpstr>
      <vt:lpstr>Three-dimensional time resolved fluid mechanics simulation of an  EWOD-driven micropump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Torsten Weilepp</dc:creator>
  <cp:lastModifiedBy>Sebastian Bohm</cp:lastModifiedBy>
  <cp:revision>906</cp:revision>
  <cp:lastPrinted>2019-07-15T09:22:30Z</cp:lastPrinted>
  <dcterms:created xsi:type="dcterms:W3CDTF">2008-09-25T09:57:29Z</dcterms:created>
  <dcterms:modified xsi:type="dcterms:W3CDTF">2020-10-06T12:01:14Z</dcterms:modified>
</cp:coreProperties>
</file>