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141" autoAdjust="0"/>
    <p:restoredTop sz="94711" autoAdjust="0"/>
  </p:normalViewPr>
  <p:slideViewPr>
    <p:cSldViewPr>
      <p:cViewPr>
        <p:scale>
          <a:sx n="100" d="100"/>
          <a:sy n="100" d="100"/>
        </p:scale>
        <p:origin x="2704" y="-749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4.wmf"/><Relationship Id="rId18" Type="http://schemas.openxmlformats.org/officeDocument/2006/relationships/oleObject" Target="../embeddings/oleObject7.bin"/><Relationship Id="rId26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8.wmf"/><Relationship Id="rId7" Type="http://schemas.openxmlformats.org/officeDocument/2006/relationships/image" Target="../media/image1.w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6.wmf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.bin"/><Relationship Id="rId20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3.wmf"/><Relationship Id="rId24" Type="http://schemas.openxmlformats.org/officeDocument/2006/relationships/image" Target="../media/image10.png"/><Relationship Id="rId5" Type="http://schemas.openxmlformats.org/officeDocument/2006/relationships/hyperlink" Target="https://www.comsol.com/blogs/" TargetMode="External"/><Relationship Id="rId15" Type="http://schemas.openxmlformats.org/officeDocument/2006/relationships/image" Target="../media/image5.wmf"/><Relationship Id="rId23" Type="http://schemas.openxmlformats.org/officeDocument/2006/relationships/image" Target="../media/image9.png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7.wmf"/><Relationship Id="rId4" Type="http://schemas.openxmlformats.org/officeDocument/2006/relationships/hyperlink" Target="https://www.comsol.com/model/mechanical-modeling-of-bentonite-clay-80101" TargetMode="External"/><Relationship Id="rId9" Type="http://schemas.openxmlformats.org/officeDocument/2006/relationships/image" Target="../media/image2.wmf"/><Relationship Id="rId14" Type="http://schemas.openxmlformats.org/officeDocument/2006/relationships/oleObject" Target="../embeddings/oleObject5.bin"/><Relationship Id="rId22" Type="http://schemas.openxmlformats.org/officeDocument/2006/relationships/oleObject" Target="../embeddings/oleObject9.bin"/><Relationship Id="rId27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89810" y="1524000"/>
            <a:ext cx="2748690" cy="332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BACKGROUND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FontTx/>
              <a:buNone/>
              <a:defRPr/>
            </a:pPr>
            <a:r>
              <a:rPr lang="en-GB" sz="1000" dirty="0"/>
              <a:t>Bentonite is a versatile clayey material that is, among other things, envisaged in designs for radioactive waste repositories as a geotechnical protection of the waste canisters against groundwater.</a:t>
            </a:r>
            <a:r>
              <a:rPr 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GB" sz="1000" dirty="0"/>
              <a:t>The water uptake dynamics of bentonite are therefore of considerable interest.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GB" sz="1000" dirty="0"/>
              <a:t>Following a completely different approach for the hydraulics of the re-saturation, an alternative concept was developed, with the experimental 1D code VIPER, including a new balance equation and backed up by laboratory experiments.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sz="1000" dirty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GOALS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GB" sz="1000" dirty="0"/>
              <a:t>- enhance the inherent limited range of possible applications of code VIPER by transferring the underlying differential equations to COMSOL</a:t>
            </a:r>
            <a:endParaRPr lang="de-DE" sz="1000" dirty="0"/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altLang="en-US" sz="1000" dirty="0"/>
              <a:t>- validate the new COMSOL model  by means of</a:t>
            </a:r>
          </a:p>
          <a:p>
            <a:pPr eaLnBrk="1" hangingPunct="1">
              <a:lnSpc>
                <a:spcPts val="1100"/>
              </a:lnSpc>
              <a:spcBef>
                <a:spcPts val="0"/>
              </a:spcBef>
              <a:buNone/>
              <a:defRPr/>
            </a:pPr>
            <a:r>
              <a:rPr lang="en-US" altLang="en-US" sz="1000" dirty="0"/>
              <a:t>   * code comparison with VIPER</a:t>
            </a:r>
          </a:p>
          <a:p>
            <a:pPr eaLnBrk="1" hangingPunct="1">
              <a:lnSpc>
                <a:spcPts val="1100"/>
              </a:lnSpc>
              <a:spcBef>
                <a:spcPts val="0"/>
              </a:spcBef>
              <a:buNone/>
              <a:defRPr/>
            </a:pPr>
            <a:r>
              <a:rPr lang="en-US" altLang="en-US" sz="1000" dirty="0"/>
              <a:t>   * matching experimental data</a:t>
            </a:r>
          </a:p>
          <a:p>
            <a:pPr eaLnBrk="1" hangingPunct="1">
              <a:lnSpc>
                <a:spcPts val="1100"/>
              </a:lnSpc>
              <a:spcBef>
                <a:spcPts val="0"/>
              </a:spcBef>
              <a:buNone/>
              <a:defRPr/>
            </a:pPr>
            <a:r>
              <a:rPr lang="en-US" altLang="en-US" sz="1000" dirty="0"/>
              <a:t>   *  checking plausibility with 2D- and 3D-models 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512939" y="4941264"/>
            <a:ext cx="2901818" cy="282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Balance equation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    is a function of        </a:t>
            </a:r>
            <a:r>
              <a:rPr lang="en-US" alt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→  non-linear PDE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Realization in COMSOL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GB" sz="1000" dirty="0"/>
              <a:t>Equation-based model</a:t>
            </a:r>
            <a:br>
              <a:rPr lang="en-GB" sz="1000" dirty="0"/>
            </a:b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1000" dirty="0"/>
              <a:t>coefficient form of the PDE node</a:t>
            </a:r>
            <a:br>
              <a:rPr 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GB" sz="1000" dirty="0"/>
              <a:t>using the previous solution operator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9500" y="1524000"/>
            <a:ext cx="2802930" cy="269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RESULTS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altLang="en-US" sz="1000" dirty="0"/>
              <a:t>code comparison and matching experimental data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/>
              <a:t>3D-model for demonstration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24072" y="6231219"/>
            <a:ext cx="2833357" cy="249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 AND OUTLOOK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altLang="en-US" sz="1000" dirty="0"/>
              <a:t>- Successful transfer of the </a:t>
            </a:r>
            <a:r>
              <a:rPr lang="en-US" sz="1000" dirty="0"/>
              <a:t>mathematical model for isothermal bentonite re-saturation to COMSOL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sz="1000" dirty="0"/>
              <a:t>- First applications of this concept to higher dimensional water uptake problems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sz="1000" dirty="0"/>
              <a:t>- Further work envisaged</a:t>
            </a:r>
            <a:br>
              <a:rPr lang="en-US" sz="1000" dirty="0"/>
            </a:br>
            <a:r>
              <a:rPr lang="en-US" sz="1000" dirty="0"/>
              <a:t>  * refinement of isothermal formulations</a:t>
            </a:r>
            <a:br>
              <a:rPr lang="en-US" sz="1000" dirty="0"/>
            </a:br>
            <a:r>
              <a:rPr lang="en-US" sz="1000" dirty="0"/>
              <a:t>  * advancing to non-isothermal problems</a:t>
            </a: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endParaRPr lang="en-US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ACKNOWLEDGEMENTS</a:t>
            </a:r>
          </a:p>
          <a:p>
            <a:pPr eaLnBrk="1" hangingPunct="1">
              <a:spcBef>
                <a:spcPts val="600"/>
              </a:spcBef>
              <a:buNone/>
              <a:defRPr/>
            </a:pPr>
            <a:r>
              <a:rPr lang="en-US" sz="800" dirty="0"/>
              <a:t>Funding of this work under contract no. 02 E 11647 by the German Federal Ministry for Economic Affairs and Energy (</a:t>
            </a:r>
            <a:r>
              <a:rPr lang="en-US" sz="800" dirty="0" err="1"/>
              <a:t>BMWi</a:t>
            </a:r>
            <a:r>
              <a:rPr lang="en-US" sz="800" dirty="0"/>
              <a:t>) is gratefully acknowledged. </a:t>
            </a:r>
            <a:endParaRPr lang="en-US" altLang="en-US" sz="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0996" y="8865855"/>
            <a:ext cx="3053908" cy="619398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r>
              <a:rPr lang="en-GB" sz="580" dirty="0"/>
              <a:t>COMSOL, </a:t>
            </a:r>
            <a:r>
              <a:rPr lang="en-GB" sz="580" i="1" dirty="0"/>
              <a:t>Mechanical </a:t>
            </a:r>
            <a:r>
              <a:rPr lang="en-GB" sz="580" i="1" dirty="0" err="1"/>
              <a:t>Modeling</a:t>
            </a:r>
            <a:r>
              <a:rPr lang="en-GB" sz="580" i="1" dirty="0"/>
              <a:t> of Bentonite Clay</a:t>
            </a:r>
            <a:r>
              <a:rPr lang="en-GB" sz="580" dirty="0"/>
              <a:t>. Application library, Application ID: 80101, as of September 2020, </a:t>
            </a:r>
            <a:r>
              <a:rPr lang="en-GB" sz="580" dirty="0">
                <a:hlinkClick r:id="rId4"/>
              </a:rPr>
              <a:t>https://www.comsol.com/model/mechanical-modeling-of-bentonite-clay-80101</a:t>
            </a:r>
            <a:endParaRPr lang="en-GB" sz="580" dirty="0"/>
          </a:p>
          <a:p>
            <a:r>
              <a:rPr lang="de-DE" sz="580" dirty="0"/>
              <a:t>Frei, W., </a:t>
            </a:r>
            <a:r>
              <a:rPr lang="de-DE" sz="580" i="1" dirty="0" err="1"/>
              <a:t>Using</a:t>
            </a:r>
            <a:r>
              <a:rPr lang="de-DE" sz="580" i="1" dirty="0"/>
              <a:t> </a:t>
            </a:r>
            <a:r>
              <a:rPr lang="de-DE" sz="580" i="1" dirty="0" err="1"/>
              <a:t>the</a:t>
            </a:r>
            <a:r>
              <a:rPr lang="de-DE" sz="580" i="1" dirty="0"/>
              <a:t> </a:t>
            </a:r>
            <a:r>
              <a:rPr lang="de-DE" sz="580" i="1" dirty="0" err="1"/>
              <a:t>Previous</a:t>
            </a:r>
            <a:r>
              <a:rPr lang="de-DE" sz="580" i="1" dirty="0"/>
              <a:t> Solution Operator in Transient Modeling</a:t>
            </a:r>
            <a:r>
              <a:rPr lang="de-DE" sz="580" dirty="0"/>
              <a:t>. </a:t>
            </a:r>
            <a:r>
              <a:rPr lang="en-GB" sz="580" dirty="0">
                <a:hlinkClick r:id="rId5"/>
              </a:rPr>
              <a:t>COMSOL Blog</a:t>
            </a:r>
            <a:r>
              <a:rPr lang="en-GB" sz="580" dirty="0"/>
              <a:t>, 2015,      https://www.comsol.com/blogs/using-the-previous-solution-operator-in-transient-modeling/</a:t>
            </a:r>
            <a:endParaRPr lang="de-DE" sz="580" dirty="0"/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640997" y="3464270"/>
            <a:ext cx="2534341" cy="36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355600" indent="-355600"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sz="750" dirty="0"/>
              <a:t>Numerical results from the 1D COMSOL-model (blue), </a:t>
            </a:r>
            <a:br>
              <a:rPr lang="en-US" sz="750" dirty="0"/>
            </a:br>
            <a:r>
              <a:rPr lang="en-US" sz="750" dirty="0"/>
              <a:t>experimental results (black), </a:t>
            </a:r>
            <a:br>
              <a:rPr lang="en-US" sz="750" dirty="0"/>
            </a:br>
            <a:r>
              <a:rPr lang="en-US" sz="750" dirty="0"/>
              <a:t>numerical results from VIPER (dash-dotted orange )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78828" y="379725"/>
            <a:ext cx="6071857" cy="9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/>
            <a:r>
              <a:rPr lang="en-GB" sz="1500" dirty="0"/>
              <a:t>An alternative equation-based model </a:t>
            </a:r>
            <a:br>
              <a:rPr lang="en-GB" sz="1500" dirty="0"/>
            </a:br>
            <a:r>
              <a:rPr lang="en-GB" sz="1500" dirty="0"/>
              <a:t>in COMSOL Multiphysics® for bentonite re-saturation</a:t>
            </a:r>
            <a:endParaRPr lang="de-DE" sz="1500" dirty="0"/>
          </a:p>
          <a:p>
            <a:pPr algn="ctr"/>
            <a:br>
              <a:rPr lang="de-DE" sz="800" dirty="0"/>
            </a:br>
            <a:r>
              <a:rPr lang="de-DE" sz="800" dirty="0"/>
              <a:t>M. Kröhn</a:t>
            </a:r>
            <a:r>
              <a:rPr lang="de-DE" sz="800" baseline="30000" dirty="0"/>
              <a:t>1</a:t>
            </a:r>
            <a:r>
              <a:rPr lang="de-DE" sz="800" dirty="0"/>
              <a:t>, L. Fromme</a:t>
            </a:r>
            <a:r>
              <a:rPr lang="de-DE" sz="800" baseline="30000" dirty="0"/>
              <a:t>2</a:t>
            </a:r>
          </a:p>
          <a:p>
            <a:pPr algn="ctr"/>
            <a:r>
              <a:rPr lang="de-DE" sz="800" baseline="30000" dirty="0"/>
              <a:t>1</a:t>
            </a:r>
            <a:r>
              <a:rPr lang="de-DE" sz="800" dirty="0"/>
              <a:t>GRS gGmbH, Brunswick, Germany</a:t>
            </a:r>
          </a:p>
          <a:p>
            <a:pPr algn="ctr"/>
            <a:r>
              <a:rPr lang="de-DE" sz="800" baseline="30000" dirty="0"/>
              <a:t>2</a:t>
            </a:r>
            <a:r>
              <a:rPr lang="de-DE" sz="800" dirty="0"/>
              <a:t>Faculty of Engineering and </a:t>
            </a:r>
            <a:r>
              <a:rPr lang="de-DE" sz="800" dirty="0" err="1"/>
              <a:t>Mathematics</a:t>
            </a:r>
            <a:r>
              <a:rPr lang="de-DE" sz="800" dirty="0"/>
              <a:t>, Bielefeld University of Applied Sciences, Bielefeld, Germany</a:t>
            </a:r>
            <a:endParaRPr lang="en-US" sz="800" dirty="0"/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4478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7AEA3D61-D0AF-4161-B305-1000472D0E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809642"/>
              </p:ext>
            </p:extLst>
          </p:nvPr>
        </p:nvGraphicFramePr>
        <p:xfrm>
          <a:off x="471488" y="5451475"/>
          <a:ext cx="13906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2" name="Equation" r:id="rId6" imgW="1396800" imgH="393480" progId="Equation.3">
                  <p:embed/>
                </p:oleObj>
              </mc:Choice>
              <mc:Fallback>
                <p:oleObj name="Equation" r:id="rId6" imgW="1396800" imgH="39348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5451475"/>
                        <a:ext cx="139065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3">
            <a:extLst>
              <a:ext uri="{FF2B5EF4-FFF2-40B4-BE49-F238E27FC236}">
                <a16:creationId xmlns:a16="http://schemas.microsoft.com/office/drawing/2014/main" id="{6BA80FD6-A3F0-429C-AAF0-44CD45F9B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109" name="Objekt 4108">
            <a:extLst>
              <a:ext uri="{FF2B5EF4-FFF2-40B4-BE49-F238E27FC236}">
                <a16:creationId xmlns:a16="http://schemas.microsoft.com/office/drawing/2014/main" id="{F53B7534-4E02-4BA0-B2C4-F09AD76127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391054"/>
              </p:ext>
            </p:extLst>
          </p:nvPr>
        </p:nvGraphicFramePr>
        <p:xfrm>
          <a:off x="496989" y="6600840"/>
          <a:ext cx="889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" name="Equation" r:id="rId8" imgW="88560" imgH="139680" progId="Equation.3">
                  <p:embed/>
                </p:oleObj>
              </mc:Choice>
              <mc:Fallback>
                <p:oleObj name="Equation" r:id="rId8" imgW="8856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6989" y="6600840"/>
                        <a:ext cx="889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0" name="Objekt 4109">
            <a:extLst>
              <a:ext uri="{FF2B5EF4-FFF2-40B4-BE49-F238E27FC236}">
                <a16:creationId xmlns:a16="http://schemas.microsoft.com/office/drawing/2014/main" id="{FDA89D33-E015-476B-B3F9-929B1D3827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342497"/>
              </p:ext>
            </p:extLst>
          </p:nvPr>
        </p:nvGraphicFramePr>
        <p:xfrm>
          <a:off x="475598" y="6438995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4" name="Equation" r:id="rId10" imgW="190440" imgH="190440" progId="Equation.3">
                  <p:embed/>
                </p:oleObj>
              </mc:Choice>
              <mc:Fallback>
                <p:oleObj name="Equation" r:id="rId10" imgW="19044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5598" y="6438995"/>
                        <a:ext cx="1905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1" name="Objekt 4110">
            <a:extLst>
              <a:ext uri="{FF2B5EF4-FFF2-40B4-BE49-F238E27FC236}">
                <a16:creationId xmlns:a16="http://schemas.microsoft.com/office/drawing/2014/main" id="{C564D4E1-2FD5-49EF-ADED-3AED02A7EB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357819"/>
              </p:ext>
            </p:extLst>
          </p:nvPr>
        </p:nvGraphicFramePr>
        <p:xfrm>
          <a:off x="480857" y="6288812"/>
          <a:ext cx="1778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5" name="Equation" r:id="rId12" imgW="177480" imgH="190440" progId="Equation.3">
                  <p:embed/>
                </p:oleObj>
              </mc:Choice>
              <mc:Fallback>
                <p:oleObj name="Equation" r:id="rId12" imgW="1774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0857" y="6288812"/>
                        <a:ext cx="1778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2" name="Objekt 4111">
            <a:extLst>
              <a:ext uri="{FF2B5EF4-FFF2-40B4-BE49-F238E27FC236}">
                <a16:creationId xmlns:a16="http://schemas.microsoft.com/office/drawing/2014/main" id="{3E1DE7BA-F157-4035-ABAD-82FDA7B705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663475"/>
              </p:ext>
            </p:extLst>
          </p:nvPr>
        </p:nvGraphicFramePr>
        <p:xfrm>
          <a:off x="484967" y="6149947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" name="Equation" r:id="rId14" imgW="190440" imgH="190440" progId="Equation.3">
                  <p:embed/>
                </p:oleObj>
              </mc:Choice>
              <mc:Fallback>
                <p:oleObj name="Equation" r:id="rId14" imgW="19044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84967" y="6149947"/>
                        <a:ext cx="1905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3" name="Objekt 4112">
            <a:extLst>
              <a:ext uri="{FF2B5EF4-FFF2-40B4-BE49-F238E27FC236}">
                <a16:creationId xmlns:a16="http://schemas.microsoft.com/office/drawing/2014/main" id="{2A3C14D3-7F6F-414A-8AFA-84EAC23E8F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779479"/>
              </p:ext>
            </p:extLst>
          </p:nvPr>
        </p:nvGraphicFramePr>
        <p:xfrm>
          <a:off x="488298" y="5868039"/>
          <a:ext cx="1778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7" name="Equation" r:id="rId16" imgW="177480" imgH="190440" progId="Equation.3">
                  <p:embed/>
                </p:oleObj>
              </mc:Choice>
              <mc:Fallback>
                <p:oleObj name="Equation" r:id="rId16" imgW="1774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88298" y="5868039"/>
                        <a:ext cx="1778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kt 4113">
            <a:extLst>
              <a:ext uri="{FF2B5EF4-FFF2-40B4-BE49-F238E27FC236}">
                <a16:creationId xmlns:a16="http://schemas.microsoft.com/office/drawing/2014/main" id="{90DD463C-E481-46AB-AACA-90DB3F9D7D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340134"/>
              </p:ext>
            </p:extLst>
          </p:nvPr>
        </p:nvGraphicFramePr>
        <p:xfrm>
          <a:off x="492978" y="6006615"/>
          <a:ext cx="304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8" name="Equation" r:id="rId18" imgW="304560" imgH="215640" progId="Equation.3">
                  <p:embed/>
                </p:oleObj>
              </mc:Choice>
              <mc:Fallback>
                <p:oleObj name="Equation" r:id="rId18" imgW="30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92978" y="6006615"/>
                        <a:ext cx="3048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5" name="Rechteck 4114">
            <a:extLst>
              <a:ext uri="{FF2B5EF4-FFF2-40B4-BE49-F238E27FC236}">
                <a16:creationId xmlns:a16="http://schemas.microsoft.com/office/drawing/2014/main" id="{D59A9ED4-8F3D-42E1-860D-AFE3FEAA0145}"/>
              </a:ext>
            </a:extLst>
          </p:cNvPr>
          <p:cNvSpPr/>
          <p:nvPr/>
        </p:nvSpPr>
        <p:spPr>
          <a:xfrm>
            <a:off x="781810" y="5849760"/>
            <a:ext cx="267916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GB" sz="1000" dirty="0">
                <a:latin typeface="+mn-lt"/>
              </a:rPr>
              <a:t>partial density of the vapour</a:t>
            </a:r>
          </a:p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US" sz="1000" dirty="0" err="1">
                <a:latin typeface="+mn-lt"/>
              </a:rPr>
              <a:t>vapour</a:t>
            </a:r>
            <a:r>
              <a:rPr lang="en-US" sz="1000" dirty="0">
                <a:latin typeface="+mn-lt"/>
              </a:rPr>
              <a:t> saturation density</a:t>
            </a:r>
          </a:p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US" sz="1000" dirty="0">
                <a:latin typeface="+mn-lt"/>
              </a:rPr>
              <a:t>dry density of the bentonite</a:t>
            </a:r>
          </a:p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US" sz="1000" dirty="0">
                <a:latin typeface="+mn-lt"/>
              </a:rPr>
              <a:t>Water content at full saturation</a:t>
            </a:r>
          </a:p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US" sz="1000" dirty="0">
                <a:latin typeface="+mn-lt"/>
              </a:rPr>
              <a:t>Apparent </a:t>
            </a:r>
            <a:r>
              <a:rPr lang="en-US" sz="1000" dirty="0" err="1">
                <a:latin typeface="+mn-lt"/>
              </a:rPr>
              <a:t>vapour</a:t>
            </a:r>
            <a:r>
              <a:rPr lang="en-US" sz="1000" dirty="0">
                <a:latin typeface="+mn-lt"/>
              </a:rPr>
              <a:t> diffusion coefficient</a:t>
            </a:r>
          </a:p>
          <a:p>
            <a:pPr marL="171450" indent="-171450" eaLnBrk="1" hangingPunct="1">
              <a:lnSpc>
                <a:spcPts val="1100"/>
              </a:lnSpc>
              <a:buFontTx/>
              <a:buChar char="-"/>
              <a:defRPr/>
            </a:pPr>
            <a:r>
              <a:rPr lang="en-US" sz="1000" dirty="0">
                <a:latin typeface="+mn-lt"/>
              </a:rPr>
              <a:t>time</a:t>
            </a:r>
            <a:endParaRPr lang="de-DE" sz="1000" dirty="0">
              <a:latin typeface="+mn-lt"/>
            </a:endParaRPr>
          </a:p>
        </p:txBody>
      </p:sp>
      <p:graphicFrame>
        <p:nvGraphicFramePr>
          <p:cNvPr id="65" name="Objekt 64">
            <a:extLst>
              <a:ext uri="{FF2B5EF4-FFF2-40B4-BE49-F238E27FC236}">
                <a16:creationId xmlns:a16="http://schemas.microsoft.com/office/drawing/2014/main" id="{E67FC51E-745A-47AE-ADEF-A88B694004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881563"/>
              </p:ext>
            </p:extLst>
          </p:nvPr>
        </p:nvGraphicFramePr>
        <p:xfrm>
          <a:off x="467441" y="6770370"/>
          <a:ext cx="190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9" name="Equation" r:id="rId20" imgW="190440" imgH="190440" progId="Equation.3">
                  <p:embed/>
                </p:oleObj>
              </mc:Choice>
              <mc:Fallback>
                <p:oleObj name="Equation" r:id="rId20" imgW="190440" imgH="190440" progId="Equation.3">
                  <p:embed/>
                  <p:pic>
                    <p:nvPicPr>
                      <p:cNvPr id="4110" name="Objekt 4109">
                        <a:extLst>
                          <a:ext uri="{FF2B5EF4-FFF2-40B4-BE49-F238E27FC236}">
                            <a16:creationId xmlns:a16="http://schemas.microsoft.com/office/drawing/2014/main" id="{FDA89D33-E015-476B-B3F9-929B1D3827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67441" y="6770370"/>
                        <a:ext cx="1905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kt 65">
            <a:extLst>
              <a:ext uri="{FF2B5EF4-FFF2-40B4-BE49-F238E27FC236}">
                <a16:creationId xmlns:a16="http://schemas.microsoft.com/office/drawing/2014/main" id="{39CB6C6E-CA32-4AB5-BEF7-829B60A2C9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393969"/>
              </p:ext>
            </p:extLst>
          </p:nvPr>
        </p:nvGraphicFramePr>
        <p:xfrm>
          <a:off x="1445732" y="6770370"/>
          <a:ext cx="1778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0" name="Equation" r:id="rId22" imgW="177480" imgH="190440" progId="Equation.3">
                  <p:embed/>
                </p:oleObj>
              </mc:Choice>
              <mc:Fallback>
                <p:oleObj name="Equation" r:id="rId22" imgW="177480" imgH="190440" progId="Equation.3">
                  <p:embed/>
                  <p:pic>
                    <p:nvPicPr>
                      <p:cNvPr id="4113" name="Objekt 4112">
                        <a:extLst>
                          <a:ext uri="{FF2B5EF4-FFF2-40B4-BE49-F238E27FC236}">
                            <a16:creationId xmlns:a16="http://schemas.microsoft.com/office/drawing/2014/main" id="{2A3C14D3-7F6F-414A-8AFA-84EAC23E8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445732" y="6770370"/>
                        <a:ext cx="1778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Box 6">
            <a:extLst>
              <a:ext uri="{FF2B5EF4-FFF2-40B4-BE49-F238E27FC236}">
                <a16:creationId xmlns:a16="http://schemas.microsoft.com/office/drawing/2014/main" id="{3E427329-2677-4D4B-91CE-CACB10F77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4" y="7917430"/>
            <a:ext cx="2748690" cy="53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Experimental set-up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lnSpc>
                <a:spcPts val="1100"/>
              </a:lnSpc>
              <a:spcBef>
                <a:spcPts val="600"/>
              </a:spcBef>
              <a:buFontTx/>
              <a:buNone/>
              <a:defRPr/>
            </a:pPr>
            <a:r>
              <a:rPr lang="en-US" altLang="en-US" sz="1000" dirty="0"/>
              <a:t>Lab test with a compacted bentonite sample;</a:t>
            </a:r>
            <a:br>
              <a:rPr lang="en-US" altLang="en-US" sz="1000" dirty="0"/>
            </a:br>
            <a:r>
              <a:rPr lang="en-US" altLang="en-US" sz="1000" dirty="0"/>
              <a:t>wetting from one side with water</a:t>
            </a:r>
          </a:p>
        </p:txBody>
      </p:sp>
      <p:grpSp>
        <p:nvGrpSpPr>
          <p:cNvPr id="4117" name="Gruppieren 4116">
            <a:extLst>
              <a:ext uri="{FF2B5EF4-FFF2-40B4-BE49-F238E27FC236}">
                <a16:creationId xmlns:a16="http://schemas.microsoft.com/office/drawing/2014/main" id="{7327AF1B-6727-4C32-B466-F439AFE3E52F}"/>
              </a:ext>
            </a:extLst>
          </p:cNvPr>
          <p:cNvGrpSpPr>
            <a:grpSpLocks noChangeAspect="1"/>
          </p:cNvGrpSpPr>
          <p:nvPr/>
        </p:nvGrpSpPr>
        <p:grpSpPr>
          <a:xfrm>
            <a:off x="484967" y="8501374"/>
            <a:ext cx="1509893" cy="874557"/>
            <a:chOff x="514241" y="8376416"/>
            <a:chExt cx="2224404" cy="1288414"/>
          </a:xfrm>
        </p:grpSpPr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BD2F2A0D-E143-4D75-849D-3974FD11069A}"/>
                </a:ext>
              </a:extLst>
            </p:cNvPr>
            <p:cNvGrpSpPr/>
            <p:nvPr/>
          </p:nvGrpSpPr>
          <p:grpSpPr>
            <a:xfrm>
              <a:off x="1020985" y="8638577"/>
              <a:ext cx="1717660" cy="1026253"/>
              <a:chOff x="0" y="0"/>
              <a:chExt cx="1718810" cy="1027850"/>
            </a:xfrm>
          </p:grpSpPr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9B22ED7E-4AAE-4ED4-A19E-1B43170E64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72899" y="0"/>
                <a:ext cx="445911" cy="102654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700"/>
              </a:p>
            </p:txBody>
          </p:sp>
          <p:grpSp>
            <p:nvGrpSpPr>
              <p:cNvPr id="80" name="Gruppieren 79">
                <a:extLst>
                  <a:ext uri="{FF2B5EF4-FFF2-40B4-BE49-F238E27FC236}">
                    <a16:creationId xmlns:a16="http://schemas.microsoft.com/office/drawing/2014/main" id="{93B7CBAD-210A-4521-8597-B5E1FD12FDD9}"/>
                  </a:ext>
                </a:extLst>
              </p:cNvPr>
              <p:cNvGrpSpPr/>
              <p:nvPr/>
            </p:nvGrpSpPr>
            <p:grpSpPr>
              <a:xfrm>
                <a:off x="215553" y="0"/>
                <a:ext cx="1281975" cy="1027850"/>
                <a:chOff x="0" y="0"/>
                <a:chExt cx="1281975" cy="1027850"/>
              </a:xfrm>
            </p:grpSpPr>
            <p:sp>
              <p:nvSpPr>
                <p:cNvPr id="84" name="Rechteck 83">
                  <a:extLst>
                    <a:ext uri="{FF2B5EF4-FFF2-40B4-BE49-F238E27FC236}">
                      <a16:creationId xmlns:a16="http://schemas.microsoft.com/office/drawing/2014/main" id="{222D5CE8-A404-4C31-8818-B1200A79E00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259457" cy="10261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700"/>
                </a:p>
              </p:txBody>
            </p:sp>
            <p:cxnSp>
              <p:nvCxnSpPr>
                <p:cNvPr id="85" name="Gerader Verbinder 84">
                  <a:extLst>
                    <a:ext uri="{FF2B5EF4-FFF2-40B4-BE49-F238E27FC236}">
                      <a16:creationId xmlns:a16="http://schemas.microsoft.com/office/drawing/2014/main" id="{2ADE9463-A55C-44B5-BA09-95185248C4F1}"/>
                    </a:ext>
                  </a:extLst>
                </p:cNvPr>
                <p:cNvCxnSpPr/>
                <p:nvPr/>
              </p:nvCxnSpPr>
              <p:spPr>
                <a:xfrm flipV="1">
                  <a:off x="13614" y="0"/>
                  <a:ext cx="1266092" cy="2269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Gerader Verbinder 85">
                  <a:extLst>
                    <a:ext uri="{FF2B5EF4-FFF2-40B4-BE49-F238E27FC236}">
                      <a16:creationId xmlns:a16="http://schemas.microsoft.com/office/drawing/2014/main" id="{825D36BE-36C5-4842-984F-C8D94127868F}"/>
                    </a:ext>
                  </a:extLst>
                </p:cNvPr>
                <p:cNvCxnSpPr/>
                <p:nvPr/>
              </p:nvCxnSpPr>
              <p:spPr>
                <a:xfrm flipV="1">
                  <a:off x="15883" y="1025581"/>
                  <a:ext cx="1266092" cy="2269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uppieren 80">
                <a:extLst>
                  <a:ext uri="{FF2B5EF4-FFF2-40B4-BE49-F238E27FC236}">
                    <a16:creationId xmlns:a16="http://schemas.microsoft.com/office/drawing/2014/main" id="{FF41BB75-E041-4266-9544-95AC6EEBF144}"/>
                  </a:ext>
                </a:extLst>
              </p:cNvPr>
              <p:cNvGrpSpPr/>
              <p:nvPr/>
            </p:nvGrpSpPr>
            <p:grpSpPr>
              <a:xfrm>
                <a:off x="0" y="0"/>
                <a:ext cx="445911" cy="1026543"/>
                <a:chOff x="0" y="0"/>
                <a:chExt cx="445911" cy="1026543"/>
              </a:xfrm>
            </p:grpSpPr>
            <p:sp>
              <p:nvSpPr>
                <p:cNvPr id="82" name="Ellipse 81">
                  <a:extLst>
                    <a:ext uri="{FF2B5EF4-FFF2-40B4-BE49-F238E27FC236}">
                      <a16:creationId xmlns:a16="http://schemas.microsoft.com/office/drawing/2014/main" id="{56C04A1F-FC9D-4949-9859-48401734198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0" y="0"/>
                  <a:ext cx="445911" cy="1026543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700"/>
                </a:p>
              </p:txBody>
            </p:sp>
            <p:sp>
              <p:nvSpPr>
                <p:cNvPr id="83" name="Ellipse 82">
                  <a:extLst>
                    <a:ext uri="{FF2B5EF4-FFF2-40B4-BE49-F238E27FC236}">
                      <a16:creationId xmlns:a16="http://schemas.microsoft.com/office/drawing/2014/main" id="{68C08AA8-D9CA-4EEB-8E42-A454464CE9BE}"/>
                    </a:ext>
                  </a:extLst>
                </p:cNvPr>
                <p:cNvSpPr/>
                <p:nvPr/>
              </p:nvSpPr>
              <p:spPr>
                <a:xfrm>
                  <a:off x="77638" y="155275"/>
                  <a:ext cx="297712" cy="687572"/>
                </a:xfrm>
                <a:prstGeom prst="ellipse">
                  <a:avLst/>
                </a:pr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700"/>
                </a:p>
              </p:txBody>
            </p:sp>
          </p:grpSp>
        </p:grpSp>
        <p:sp>
          <p:nvSpPr>
            <p:cNvPr id="70" name="Textfeld 18">
              <a:extLst>
                <a:ext uri="{FF2B5EF4-FFF2-40B4-BE49-F238E27FC236}">
                  <a16:creationId xmlns:a16="http://schemas.microsoft.com/office/drawing/2014/main" id="{D667F070-EB83-4F15-8243-027CE08E7A6E}"/>
                </a:ext>
              </a:extLst>
            </p:cNvPr>
            <p:cNvSpPr txBox="1"/>
            <p:nvPr/>
          </p:nvSpPr>
          <p:spPr>
            <a:xfrm>
              <a:off x="514241" y="8530096"/>
              <a:ext cx="604965" cy="35567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7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compacted bentonite</a:t>
              </a:r>
              <a:endParaRPr lang="de-DE" sz="7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" name="Textfeld 19">
              <a:extLst>
                <a:ext uri="{FF2B5EF4-FFF2-40B4-BE49-F238E27FC236}">
                  <a16:creationId xmlns:a16="http://schemas.microsoft.com/office/drawing/2014/main" id="{E6DA65FA-DFFE-42E3-80EB-49ECC59D6E96}"/>
                </a:ext>
              </a:extLst>
            </p:cNvPr>
            <p:cNvSpPr txBox="1"/>
            <p:nvPr/>
          </p:nvSpPr>
          <p:spPr>
            <a:xfrm>
              <a:off x="1054164" y="8376416"/>
              <a:ext cx="394071" cy="15343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7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liner</a:t>
              </a:r>
              <a:endParaRPr lang="de-DE" sz="7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4116" name="Gruppieren 4115">
              <a:extLst>
                <a:ext uri="{FF2B5EF4-FFF2-40B4-BE49-F238E27FC236}">
                  <a16:creationId xmlns:a16="http://schemas.microsoft.com/office/drawing/2014/main" id="{E4CE2CC0-B819-43B9-92DE-F581660D15DA}"/>
                </a:ext>
              </a:extLst>
            </p:cNvPr>
            <p:cNvGrpSpPr/>
            <p:nvPr/>
          </p:nvGrpSpPr>
          <p:grpSpPr>
            <a:xfrm>
              <a:off x="592665" y="8905458"/>
              <a:ext cx="625057" cy="341696"/>
              <a:chOff x="592665" y="8905458"/>
              <a:chExt cx="625057" cy="341696"/>
            </a:xfrm>
          </p:grpSpPr>
          <p:sp>
            <p:nvSpPr>
              <p:cNvPr id="76" name="Pfeil: nach rechts 75">
                <a:extLst>
                  <a:ext uri="{FF2B5EF4-FFF2-40B4-BE49-F238E27FC236}">
                    <a16:creationId xmlns:a16="http://schemas.microsoft.com/office/drawing/2014/main" id="{69854E92-55FB-4DD1-8666-36C3A36235DB}"/>
                  </a:ext>
                </a:extLst>
              </p:cNvPr>
              <p:cNvSpPr/>
              <p:nvPr/>
            </p:nvSpPr>
            <p:spPr>
              <a:xfrm>
                <a:off x="592665" y="9011935"/>
                <a:ext cx="625057" cy="235219"/>
              </a:xfrm>
              <a:prstGeom prst="rightArrow">
                <a:avLst>
                  <a:gd name="adj1" fmla="val 50000"/>
                  <a:gd name="adj2" fmla="val 9334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700"/>
              </a:p>
            </p:txBody>
          </p:sp>
          <p:sp>
            <p:nvSpPr>
              <p:cNvPr id="77" name="Textfeld 16">
                <a:extLst>
                  <a:ext uri="{FF2B5EF4-FFF2-40B4-BE49-F238E27FC236}">
                    <a16:creationId xmlns:a16="http://schemas.microsoft.com/office/drawing/2014/main" id="{84030A4C-70A6-452E-81D5-592BC138D6BE}"/>
                  </a:ext>
                </a:extLst>
              </p:cNvPr>
              <p:cNvSpPr txBox="1"/>
              <p:nvPr/>
            </p:nvSpPr>
            <p:spPr>
              <a:xfrm>
                <a:off x="592665" y="8905458"/>
                <a:ext cx="394539" cy="16066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700" dirty="0">
                    <a:solidFill>
                      <a:srgbClr val="0079C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water</a:t>
                </a:r>
                <a:r>
                  <a:rPr lang="en-US" sz="700" dirty="0">
                    <a:solidFill>
                      <a:srgbClr val="2F5597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de-DE" sz="7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id="{83AD3DE4-3B23-496F-82AD-83E5A3C13F93}"/>
                </a:ext>
              </a:extLst>
            </p:cNvPr>
            <p:cNvCxnSpPr/>
            <p:nvPr/>
          </p:nvCxnSpPr>
          <p:spPr>
            <a:xfrm>
              <a:off x="1037089" y="8731019"/>
              <a:ext cx="192734" cy="28081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id="{B8BDD42B-FA70-4226-BCDA-B21473AF79D1}"/>
                </a:ext>
              </a:extLst>
            </p:cNvPr>
            <p:cNvCxnSpPr/>
            <p:nvPr/>
          </p:nvCxnSpPr>
          <p:spPr>
            <a:xfrm>
              <a:off x="1150462" y="8509003"/>
              <a:ext cx="192734" cy="28081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9" name="Grafik 88">
            <a:extLst>
              <a:ext uri="{FF2B5EF4-FFF2-40B4-BE49-F238E27FC236}">
                <a16:creationId xmlns:a16="http://schemas.microsoft.com/office/drawing/2014/main" id="{AB9738F5-A921-4017-AAD0-562A5A56318D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0997" y="1929907"/>
            <a:ext cx="1883502" cy="141262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TextBox 25">
            <a:extLst>
              <a:ext uri="{FF2B5EF4-FFF2-40B4-BE49-F238E27FC236}">
                <a16:creationId xmlns:a16="http://schemas.microsoft.com/office/drawing/2014/main" id="{D6B0A601-EEE4-4870-BFCF-B23FA58A5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441" y="9485253"/>
            <a:ext cx="145552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355600" indent="-355600"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sz="750" dirty="0"/>
              <a:t>Sketch of the test principle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77B8153D-577D-4647-A860-700E27E19B81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4" t="12966" r="14915" b="2420"/>
          <a:stretch/>
        </p:blipFill>
        <p:spPr bwMode="auto">
          <a:xfrm>
            <a:off x="3619500" y="4229581"/>
            <a:ext cx="1905000" cy="16378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2" name="TextBox 25">
            <a:extLst>
              <a:ext uri="{FF2B5EF4-FFF2-40B4-BE49-F238E27FC236}">
                <a16:creationId xmlns:a16="http://schemas.microsoft.com/office/drawing/2014/main" id="{397F796E-22D9-43A1-8D30-2BBB970F8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0996" y="5808473"/>
            <a:ext cx="344560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355600" indent="-355600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sz="750" dirty="0"/>
              <a:t>Calculated water content distribution in a 3D-rod </a:t>
            </a:r>
            <a:br>
              <a:rPr lang="en-US" sz="750" dirty="0"/>
            </a:br>
            <a:r>
              <a:rPr lang="en-US" sz="750" dirty="0"/>
              <a:t>with pointwise injection after 75 years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pic>
        <p:nvPicPr>
          <p:cNvPr id="4119" name="Grafik 4118">
            <a:extLst>
              <a:ext uri="{FF2B5EF4-FFF2-40B4-BE49-F238E27FC236}">
                <a16:creationId xmlns:a16="http://schemas.microsoft.com/office/drawing/2014/main" id="{6EA10D52-F7FD-405F-893F-7FAE8D22EC12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3" y="311848"/>
            <a:ext cx="777876" cy="317264"/>
          </a:xfrm>
          <a:prstGeom prst="rect">
            <a:avLst/>
          </a:prstGeom>
        </p:spPr>
      </p:pic>
      <p:pic>
        <p:nvPicPr>
          <p:cNvPr id="4121" name="Grafik 4120">
            <a:extLst>
              <a:ext uri="{FF2B5EF4-FFF2-40B4-BE49-F238E27FC236}">
                <a16:creationId xmlns:a16="http://schemas.microsoft.com/office/drawing/2014/main" id="{B5674C30-BF9C-489B-932F-C95AF0F4D09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065" y="869386"/>
            <a:ext cx="725716" cy="457201"/>
          </a:xfrm>
          <a:prstGeom prst="rect">
            <a:avLst/>
          </a:prstGeom>
        </p:spPr>
      </p:pic>
      <p:pic>
        <p:nvPicPr>
          <p:cNvPr id="4123" name="Grafik 4122">
            <a:extLst>
              <a:ext uri="{FF2B5EF4-FFF2-40B4-BE49-F238E27FC236}">
                <a16:creationId xmlns:a16="http://schemas.microsoft.com/office/drawing/2014/main" id="{102BCDEE-A290-4C10-9632-12DBA522E172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18"/>
          <a:stretch/>
        </p:blipFill>
        <p:spPr>
          <a:xfrm>
            <a:off x="251654" y="1062510"/>
            <a:ext cx="687594" cy="2603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A4-Papier (210 x 297 mm)</PresentationFormat>
  <Paragraphs>74</Paragraphs>
  <Slides>1</Slides>
  <Notes>1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Cambria</vt:lpstr>
      <vt:lpstr>Times New Roman</vt:lpstr>
      <vt:lpstr>Office Theme</vt:lpstr>
      <vt:lpstr>Equation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2020-09-18T11:39:51Z</dcterms:modified>
</cp:coreProperties>
</file>