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32918400" cy="43891200"/>
  <p:notesSz cx="6858000" cy="9144000"/>
  <p:defaultTextStyle>
    <a:defPPr>
      <a:defRPr lang="en-US"/>
    </a:defPPr>
    <a:lvl1pPr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1pPr>
    <a:lvl2pPr marL="2190750" indent="-1733550"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2pPr>
    <a:lvl3pPr marL="4384675" indent="-3470275"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3pPr>
    <a:lvl4pPr marL="6580188" indent="-5208588"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4pPr>
    <a:lvl5pPr marL="8774113" indent="-6945313"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20" d="100"/>
          <a:sy n="20" d="100"/>
        </p:scale>
        <p:origin x="1506" y="-2436"/>
      </p:cViewPr>
      <p:guideLst>
        <p:guide orient="horz" pos="13824"/>
        <p:guide pos="10368"/>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10/3/2020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10/3/2020</a:t>
            </a:fld>
            <a:endParaRPr lang="en-US" alt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56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28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0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2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686" algn="l" defTabSz="914276" rtl="0" eaLnBrk="1" latinLnBrk="0" hangingPunct="1">
      <a:defRPr sz="1200" kern="1200">
        <a:solidFill>
          <a:schemeClr val="tx1"/>
        </a:solidFill>
        <a:latin typeface="+mn-lt"/>
        <a:ea typeface="+mn-ea"/>
        <a:cs typeface="+mn-cs"/>
      </a:defRPr>
    </a:lvl6pPr>
    <a:lvl7pPr marL="2742824" algn="l" defTabSz="914276" rtl="0" eaLnBrk="1" latinLnBrk="0" hangingPunct="1">
      <a:defRPr sz="1200" kern="1200">
        <a:solidFill>
          <a:schemeClr val="tx1"/>
        </a:solidFill>
        <a:latin typeface="+mn-lt"/>
        <a:ea typeface="+mn-ea"/>
        <a:cs typeface="+mn-cs"/>
      </a:defRPr>
    </a:lvl7pPr>
    <a:lvl8pPr marL="3199961" algn="l" defTabSz="914276" rtl="0" eaLnBrk="1" latinLnBrk="0" hangingPunct="1">
      <a:defRPr sz="1200" kern="1200">
        <a:solidFill>
          <a:schemeClr val="tx1"/>
        </a:solidFill>
        <a:latin typeface="+mn-lt"/>
        <a:ea typeface="+mn-ea"/>
        <a:cs typeface="+mn-cs"/>
      </a:defRPr>
    </a:lvl8pPr>
    <a:lvl9pPr marL="3657097" algn="l" defTabSz="91427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2" y="13634725"/>
            <a:ext cx="27980640" cy="9408160"/>
          </a:xfrm>
        </p:spPr>
        <p:txBody>
          <a:bodyPr/>
          <a:lstStyle/>
          <a:p>
            <a:r>
              <a:rPr lang="en-US"/>
              <a:t>Click to edit Master title style</a:t>
            </a:r>
          </a:p>
        </p:txBody>
      </p:sp>
      <p:sp>
        <p:nvSpPr>
          <p:cNvPr id="3" name="Subtitle 2"/>
          <p:cNvSpPr>
            <a:spLocks noGrp="1"/>
          </p:cNvSpPr>
          <p:nvPr>
            <p:ph type="subTitle" idx="1"/>
          </p:nvPr>
        </p:nvSpPr>
        <p:spPr>
          <a:xfrm>
            <a:off x="4937761" y="24871680"/>
            <a:ext cx="23042881" cy="11216640"/>
          </a:xfrm>
        </p:spPr>
        <p:txBody>
          <a:bodyPr/>
          <a:lstStyle>
            <a:lvl1pPr marL="0" indent="0" algn="ctr">
              <a:buNone/>
              <a:defRPr>
                <a:solidFill>
                  <a:schemeClr val="tx1">
                    <a:tint val="75000"/>
                  </a:schemeClr>
                </a:solidFill>
              </a:defRPr>
            </a:lvl1pPr>
            <a:lvl2pPr marL="2194259" indent="0" algn="ctr">
              <a:buNone/>
              <a:defRPr>
                <a:solidFill>
                  <a:schemeClr val="tx1">
                    <a:tint val="75000"/>
                  </a:schemeClr>
                </a:solidFill>
              </a:defRPr>
            </a:lvl2pPr>
            <a:lvl3pPr marL="4388517" indent="0" algn="ctr">
              <a:buNone/>
              <a:defRPr>
                <a:solidFill>
                  <a:schemeClr val="tx1">
                    <a:tint val="75000"/>
                  </a:schemeClr>
                </a:solidFill>
              </a:defRPr>
            </a:lvl3pPr>
            <a:lvl4pPr marL="6582777" indent="0" algn="ctr">
              <a:buNone/>
              <a:defRPr>
                <a:solidFill>
                  <a:schemeClr val="tx1">
                    <a:tint val="75000"/>
                  </a:schemeClr>
                </a:solidFill>
              </a:defRPr>
            </a:lvl4pPr>
            <a:lvl5pPr marL="8777035" indent="0" algn="ctr">
              <a:buNone/>
              <a:defRPr>
                <a:solidFill>
                  <a:schemeClr val="tx1">
                    <a:tint val="75000"/>
                  </a:schemeClr>
                </a:solidFill>
              </a:defRPr>
            </a:lvl5pPr>
            <a:lvl6pPr marL="10971294" indent="0" algn="ctr">
              <a:buNone/>
              <a:defRPr>
                <a:solidFill>
                  <a:schemeClr val="tx1">
                    <a:tint val="75000"/>
                  </a:schemeClr>
                </a:solidFill>
              </a:defRPr>
            </a:lvl6pPr>
            <a:lvl7pPr marL="13165552" indent="0" algn="ctr">
              <a:buNone/>
              <a:defRPr>
                <a:solidFill>
                  <a:schemeClr val="tx1">
                    <a:tint val="75000"/>
                  </a:schemeClr>
                </a:solidFill>
              </a:defRPr>
            </a:lvl7pPr>
            <a:lvl8pPr marL="15359811" indent="0" algn="ctr">
              <a:buNone/>
              <a:defRPr>
                <a:solidFill>
                  <a:schemeClr val="tx1">
                    <a:tint val="75000"/>
                  </a:schemeClr>
                </a:solidFill>
              </a:defRPr>
            </a:lvl8pPr>
            <a:lvl9pPr marL="1755407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2" y="11247125"/>
            <a:ext cx="26660477" cy="2396845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26461" y="11247125"/>
            <a:ext cx="79444213" cy="2396845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5"/>
            <a:ext cx="27980640" cy="871728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2600327" y="18602967"/>
            <a:ext cx="27980640" cy="9601197"/>
          </a:xfrm>
        </p:spPr>
        <p:txBody>
          <a:bodyPr anchor="b"/>
          <a:lstStyle>
            <a:lvl1pPr marL="0" indent="0">
              <a:buNone/>
              <a:defRPr sz="9600">
                <a:solidFill>
                  <a:schemeClr val="tx1">
                    <a:tint val="75000"/>
                  </a:schemeClr>
                </a:solidFill>
              </a:defRPr>
            </a:lvl1pPr>
            <a:lvl2pPr marL="2194259" indent="0">
              <a:buNone/>
              <a:defRPr sz="8600">
                <a:solidFill>
                  <a:schemeClr val="tx1">
                    <a:tint val="75000"/>
                  </a:schemeClr>
                </a:solidFill>
              </a:defRPr>
            </a:lvl2pPr>
            <a:lvl3pPr marL="4388517" indent="0">
              <a:buNone/>
              <a:defRPr sz="7700">
                <a:solidFill>
                  <a:schemeClr val="tx1">
                    <a:tint val="75000"/>
                  </a:schemeClr>
                </a:solidFill>
              </a:defRPr>
            </a:lvl3pPr>
            <a:lvl4pPr marL="6582777" indent="0">
              <a:buNone/>
              <a:defRPr sz="6700">
                <a:solidFill>
                  <a:schemeClr val="tx1">
                    <a:tint val="75000"/>
                  </a:schemeClr>
                </a:solidFill>
              </a:defRPr>
            </a:lvl4pPr>
            <a:lvl5pPr marL="8777035" indent="0">
              <a:buNone/>
              <a:defRPr sz="6700">
                <a:solidFill>
                  <a:schemeClr val="tx1">
                    <a:tint val="75000"/>
                  </a:schemeClr>
                </a:solidFill>
              </a:defRPr>
            </a:lvl5pPr>
            <a:lvl6pPr marL="10971294" indent="0">
              <a:buNone/>
              <a:defRPr sz="6700">
                <a:solidFill>
                  <a:schemeClr val="tx1">
                    <a:tint val="75000"/>
                  </a:schemeClr>
                </a:solidFill>
              </a:defRPr>
            </a:lvl6pPr>
            <a:lvl7pPr marL="13165552" indent="0">
              <a:buNone/>
              <a:defRPr sz="6700">
                <a:solidFill>
                  <a:schemeClr val="tx1">
                    <a:tint val="75000"/>
                  </a:schemeClr>
                </a:solidFill>
              </a:defRPr>
            </a:lvl7pPr>
            <a:lvl8pPr marL="15359811" indent="0">
              <a:buNone/>
              <a:defRPr sz="6700">
                <a:solidFill>
                  <a:schemeClr val="tx1">
                    <a:tint val="75000"/>
                  </a:schemeClr>
                </a:solidFill>
              </a:defRPr>
            </a:lvl8pPr>
            <a:lvl9pPr marL="1755407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26459" y="65542163"/>
            <a:ext cx="53052343"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527444" y="65542163"/>
            <a:ext cx="53052347"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10/3/2020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3"/>
            <a:ext cx="29626561" cy="7315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9824723"/>
            <a:ext cx="14550391"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16722091" y="13919200"/>
            <a:ext cx="14550391"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10/3/2020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10/3/2020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10/3/2020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1747520"/>
            <a:ext cx="10829927" cy="743712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2870180" y="1747525"/>
            <a:ext cx="18402300" cy="37459923"/>
          </a:xfrm>
        </p:spPr>
        <p:txBody>
          <a:bodyPr/>
          <a:lstStyle>
            <a:lvl1pPr>
              <a:defRPr sz="15400"/>
            </a:lvl1pPr>
            <a:lvl2pPr>
              <a:defRPr sz="135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4" y="9184645"/>
            <a:ext cx="10829927" cy="30022803"/>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10/3/2020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2"/>
            <a:ext cx="19751040" cy="3627123"/>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6452237" y="3921762"/>
            <a:ext cx="19751040" cy="26334720"/>
          </a:xfrm>
        </p:spPr>
        <p:txBody>
          <a:bodyPr rtlCol="0">
            <a:normAutofit/>
          </a:bodyPr>
          <a:lstStyle>
            <a:lvl1pPr marL="0" indent="0">
              <a:buNone/>
              <a:defRPr sz="15400"/>
            </a:lvl1pPr>
            <a:lvl2pPr marL="2194259" indent="0">
              <a:buNone/>
              <a:defRPr sz="13500"/>
            </a:lvl2pPr>
            <a:lvl3pPr marL="4388517" indent="0">
              <a:buNone/>
              <a:defRPr sz="11500"/>
            </a:lvl3pPr>
            <a:lvl4pPr marL="6582777" indent="0">
              <a:buNone/>
              <a:defRPr sz="9600"/>
            </a:lvl4pPr>
            <a:lvl5pPr marL="8777035" indent="0">
              <a:buNone/>
              <a:defRPr sz="9600"/>
            </a:lvl5pPr>
            <a:lvl6pPr marL="10971294" indent="0">
              <a:buNone/>
              <a:defRPr sz="9600"/>
            </a:lvl6pPr>
            <a:lvl7pPr marL="13165552" indent="0">
              <a:buNone/>
              <a:defRPr sz="9600"/>
            </a:lvl7pPr>
            <a:lvl8pPr marL="15359811" indent="0">
              <a:buNone/>
              <a:defRPr sz="9600"/>
            </a:lvl8pPr>
            <a:lvl9pPr marL="17554070" indent="0">
              <a:buNone/>
              <a:defRPr sz="9600"/>
            </a:lvl9pPr>
          </a:lstStyle>
          <a:p>
            <a:pPr lvl="0"/>
            <a:endParaRPr lang="en-US" noProof="0"/>
          </a:p>
        </p:txBody>
      </p:sp>
      <p:sp>
        <p:nvSpPr>
          <p:cNvPr id="4" name="Text Placeholder 3"/>
          <p:cNvSpPr>
            <a:spLocks noGrp="1"/>
          </p:cNvSpPr>
          <p:nvPr>
            <p:ph type="body" sz="half" idx="2"/>
          </p:nvPr>
        </p:nvSpPr>
        <p:spPr>
          <a:xfrm>
            <a:off x="6452237" y="34350965"/>
            <a:ext cx="19751040" cy="5151117"/>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10/3/2020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46238" y="1757363"/>
            <a:ext cx="29625925"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1646238" y="10240963"/>
            <a:ext cx="29625925" cy="2896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6462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eaLnBrk="1" hangingPunct="1">
              <a:defRPr sz="5800">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10/3/2020</a:t>
            </a:fld>
            <a:endParaRPr lang="en-US" altLang="en-US"/>
          </a:p>
        </p:txBody>
      </p:sp>
      <p:sp>
        <p:nvSpPr>
          <p:cNvPr id="5" name="Footer Placeholder 4"/>
          <p:cNvSpPr>
            <a:spLocks noGrp="1"/>
          </p:cNvSpPr>
          <p:nvPr>
            <p:ph type="ftr" sz="quarter" idx="3"/>
          </p:nvPr>
        </p:nvSpPr>
        <p:spPr>
          <a:xfrm>
            <a:off x="11247438" y="40681275"/>
            <a:ext cx="10423525" cy="2336800"/>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5800">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235918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5800">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4675" rtl="0" eaLnBrk="0" fontAlgn="base" hangingPunct="0">
        <a:spcBef>
          <a:spcPct val="0"/>
        </a:spcBef>
        <a:spcAft>
          <a:spcPct val="0"/>
        </a:spcAft>
        <a:defRPr sz="21100" kern="1200">
          <a:solidFill>
            <a:schemeClr val="tx1"/>
          </a:solidFill>
          <a:latin typeface="+mj-lt"/>
          <a:ea typeface="ＭＳ Ｐゴシック" charset="0"/>
          <a:cs typeface="+mj-cs"/>
        </a:defRPr>
      </a:lvl1pPr>
      <a:lvl2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2pPr>
      <a:lvl3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3pPr>
      <a:lvl4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4pPr>
      <a:lvl5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5pPr>
      <a:lvl6pPr marL="457137" algn="ctr" defTabSz="4387247" rtl="0" fontAlgn="base">
        <a:spcBef>
          <a:spcPct val="0"/>
        </a:spcBef>
        <a:spcAft>
          <a:spcPct val="0"/>
        </a:spcAft>
        <a:defRPr sz="21100">
          <a:solidFill>
            <a:schemeClr val="tx1"/>
          </a:solidFill>
          <a:latin typeface="Calibri" pitchFamily="34" charset="0"/>
        </a:defRPr>
      </a:lvl6pPr>
      <a:lvl7pPr marL="914276" algn="ctr" defTabSz="4387247" rtl="0" fontAlgn="base">
        <a:spcBef>
          <a:spcPct val="0"/>
        </a:spcBef>
        <a:spcAft>
          <a:spcPct val="0"/>
        </a:spcAft>
        <a:defRPr sz="21100">
          <a:solidFill>
            <a:schemeClr val="tx1"/>
          </a:solidFill>
          <a:latin typeface="Calibri" pitchFamily="34" charset="0"/>
        </a:defRPr>
      </a:lvl7pPr>
      <a:lvl8pPr marL="1371411" algn="ctr" defTabSz="4387247" rtl="0" fontAlgn="base">
        <a:spcBef>
          <a:spcPct val="0"/>
        </a:spcBef>
        <a:spcAft>
          <a:spcPct val="0"/>
        </a:spcAft>
        <a:defRPr sz="21100">
          <a:solidFill>
            <a:schemeClr val="tx1"/>
          </a:solidFill>
          <a:latin typeface="Calibri" pitchFamily="34" charset="0"/>
        </a:defRPr>
      </a:lvl8pPr>
      <a:lvl9pPr marL="1828548" algn="ctr" defTabSz="4387247" rtl="0" fontAlgn="base">
        <a:spcBef>
          <a:spcPct val="0"/>
        </a:spcBef>
        <a:spcAft>
          <a:spcPct val="0"/>
        </a:spcAft>
        <a:defRPr sz="21100">
          <a:solidFill>
            <a:schemeClr val="tx1"/>
          </a:solidFill>
          <a:latin typeface="Calibri" pitchFamily="34" charset="0"/>
        </a:defRPr>
      </a:lvl9pPr>
    </p:titleStyle>
    <p:bodyStyle>
      <a:lvl1pPr marL="1643063" indent="-1643063" algn="l" defTabSz="4384675" rtl="0" eaLnBrk="0" fontAlgn="base" hangingPunct="0">
        <a:spcBef>
          <a:spcPct val="20000"/>
        </a:spcBef>
        <a:spcAft>
          <a:spcPct val="0"/>
        </a:spcAft>
        <a:buFont typeface="Arial" panose="020B0604020202020204" pitchFamily="34" charset="0"/>
        <a:buChar char="•"/>
        <a:defRPr sz="15400" kern="1200">
          <a:solidFill>
            <a:schemeClr val="tx1"/>
          </a:solidFill>
          <a:latin typeface="+mn-lt"/>
          <a:ea typeface="ＭＳ Ｐゴシック" charset="0"/>
          <a:cs typeface="+mn-cs"/>
        </a:defRPr>
      </a:lvl1pPr>
      <a:lvl2pPr marL="3562350" indent="-1370013" algn="l" defTabSz="4384675" rtl="0" eaLnBrk="0" fontAlgn="base" hangingPunct="0">
        <a:spcBef>
          <a:spcPct val="20000"/>
        </a:spcBef>
        <a:spcAft>
          <a:spcPct val="0"/>
        </a:spcAft>
        <a:buFont typeface="Arial" panose="020B0604020202020204" pitchFamily="34" charset="0"/>
        <a:buChar char="–"/>
        <a:defRPr sz="13500" kern="1200">
          <a:solidFill>
            <a:schemeClr val="tx1"/>
          </a:solidFill>
          <a:latin typeface="+mn-lt"/>
          <a:ea typeface="ＭＳ Ｐゴシック" charset="0"/>
          <a:cs typeface="+mn-cs"/>
        </a:defRPr>
      </a:lvl2pPr>
      <a:lvl3pPr marL="5484813" indent="-1095375" algn="l" defTabSz="4384675" rtl="0" eaLnBrk="0" fontAlgn="base" hangingPunct="0">
        <a:spcBef>
          <a:spcPct val="20000"/>
        </a:spcBef>
        <a:spcAft>
          <a:spcPct val="0"/>
        </a:spcAft>
        <a:buFont typeface="Arial" panose="020B0604020202020204" pitchFamily="34" charset="0"/>
        <a:buChar char="•"/>
        <a:defRPr sz="11500" kern="1200">
          <a:solidFill>
            <a:schemeClr val="tx1"/>
          </a:solidFill>
          <a:latin typeface="+mn-lt"/>
          <a:ea typeface="ＭＳ Ｐゴシック" charset="0"/>
          <a:cs typeface="+mn-cs"/>
        </a:defRPr>
      </a:lvl3pPr>
      <a:lvl4pPr marL="7678738"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4pPr>
      <a:lvl5pPr marL="9871075"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5pPr>
      <a:lvl6pPr marL="12068422"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68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94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1200"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517" rtl="0" eaLnBrk="1" latinLnBrk="0" hangingPunct="1">
        <a:defRPr sz="8600" kern="1200">
          <a:solidFill>
            <a:schemeClr val="tx1"/>
          </a:solidFill>
          <a:latin typeface="+mn-lt"/>
          <a:ea typeface="+mn-ea"/>
          <a:cs typeface="+mn-cs"/>
        </a:defRPr>
      </a:lvl1pPr>
      <a:lvl2pPr marL="2194259" algn="l" defTabSz="4388517" rtl="0" eaLnBrk="1" latinLnBrk="0" hangingPunct="1">
        <a:defRPr sz="8600" kern="1200">
          <a:solidFill>
            <a:schemeClr val="tx1"/>
          </a:solidFill>
          <a:latin typeface="+mn-lt"/>
          <a:ea typeface="+mn-ea"/>
          <a:cs typeface="+mn-cs"/>
        </a:defRPr>
      </a:lvl2pPr>
      <a:lvl3pPr marL="4388517" algn="l" defTabSz="4388517" rtl="0" eaLnBrk="1" latinLnBrk="0" hangingPunct="1">
        <a:defRPr sz="8600" kern="1200">
          <a:solidFill>
            <a:schemeClr val="tx1"/>
          </a:solidFill>
          <a:latin typeface="+mn-lt"/>
          <a:ea typeface="+mn-ea"/>
          <a:cs typeface="+mn-cs"/>
        </a:defRPr>
      </a:lvl3pPr>
      <a:lvl4pPr marL="6582777" algn="l" defTabSz="4388517" rtl="0" eaLnBrk="1" latinLnBrk="0" hangingPunct="1">
        <a:defRPr sz="8600" kern="1200">
          <a:solidFill>
            <a:schemeClr val="tx1"/>
          </a:solidFill>
          <a:latin typeface="+mn-lt"/>
          <a:ea typeface="+mn-ea"/>
          <a:cs typeface="+mn-cs"/>
        </a:defRPr>
      </a:lvl4pPr>
      <a:lvl5pPr marL="8777035" algn="l" defTabSz="4388517" rtl="0" eaLnBrk="1" latinLnBrk="0" hangingPunct="1">
        <a:defRPr sz="8600" kern="1200">
          <a:solidFill>
            <a:schemeClr val="tx1"/>
          </a:solidFill>
          <a:latin typeface="+mn-lt"/>
          <a:ea typeface="+mn-ea"/>
          <a:cs typeface="+mn-cs"/>
        </a:defRPr>
      </a:lvl5pPr>
      <a:lvl6pPr marL="10971294" algn="l" defTabSz="4388517" rtl="0" eaLnBrk="1" latinLnBrk="0" hangingPunct="1">
        <a:defRPr sz="8600" kern="1200">
          <a:solidFill>
            <a:schemeClr val="tx1"/>
          </a:solidFill>
          <a:latin typeface="+mn-lt"/>
          <a:ea typeface="+mn-ea"/>
          <a:cs typeface="+mn-cs"/>
        </a:defRPr>
      </a:lvl6pPr>
      <a:lvl7pPr marL="13165552" algn="l" defTabSz="4388517" rtl="0" eaLnBrk="1" latinLnBrk="0" hangingPunct="1">
        <a:defRPr sz="8600" kern="1200">
          <a:solidFill>
            <a:schemeClr val="tx1"/>
          </a:solidFill>
          <a:latin typeface="+mn-lt"/>
          <a:ea typeface="+mn-ea"/>
          <a:cs typeface="+mn-cs"/>
        </a:defRPr>
      </a:lvl7pPr>
      <a:lvl8pPr marL="15359811" algn="l" defTabSz="4388517" rtl="0" eaLnBrk="1" latinLnBrk="0" hangingPunct="1">
        <a:defRPr sz="8600" kern="1200">
          <a:solidFill>
            <a:schemeClr val="tx1"/>
          </a:solidFill>
          <a:latin typeface="+mn-lt"/>
          <a:ea typeface="+mn-ea"/>
          <a:cs typeface="+mn-cs"/>
        </a:defRPr>
      </a:lvl8pPr>
      <a:lvl9pPr marL="17554070" algn="l" defTabSz="438851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B52C5BD-24D9-402D-B43B-59B931E97333}"/>
              </a:ext>
            </a:extLst>
          </p:cNvPr>
          <p:cNvPicPr>
            <a:picLocks noChangeAspect="1"/>
          </p:cNvPicPr>
          <p:nvPr/>
        </p:nvPicPr>
        <p:blipFill>
          <a:blip r:embed="rId3"/>
          <a:stretch>
            <a:fillRect/>
          </a:stretch>
        </p:blipFill>
        <p:spPr>
          <a:xfrm>
            <a:off x="2863579" y="22026815"/>
            <a:ext cx="12505451" cy="7667125"/>
          </a:xfrm>
          <a:prstGeom prst="rect">
            <a:avLst/>
          </a:prstGeom>
        </p:spPr>
      </p:pic>
      <p:sp>
        <p:nvSpPr>
          <p:cNvPr id="3076" name="TextBox 7"/>
          <p:cNvSpPr txBox="1">
            <a:spLocks noChangeArrowheads="1"/>
          </p:cNvSpPr>
          <p:nvPr/>
        </p:nvSpPr>
        <p:spPr bwMode="auto">
          <a:xfrm>
            <a:off x="1886742" y="19813024"/>
            <a:ext cx="14995487" cy="3046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b="1" dirty="0">
                <a:latin typeface="Calibri" panose="020F0502020204030204" pitchFamily="34" charset="0"/>
                <a:cs typeface="Arial" panose="020B0604020202020204" pitchFamily="34" charset="0"/>
              </a:rPr>
              <a:t>TEMPERATURE RISE SIMULATION</a:t>
            </a:r>
            <a:r>
              <a:rPr lang="en-US" altLang="en-US" sz="4800" dirty="0">
                <a:latin typeface="Calibri" panose="020F0502020204030204" pitchFamily="34" charset="0"/>
                <a:cs typeface="Arial" panose="020B0604020202020204" pitchFamily="34" charset="0"/>
              </a:rPr>
              <a:t>: 1500 A current was applied as per IS 5561 to analyze temperature distribution  within the connector, as the connector will get heated due to passage of electric current.</a:t>
            </a:r>
          </a:p>
        </p:txBody>
      </p:sp>
      <p:sp>
        <p:nvSpPr>
          <p:cNvPr id="3075" name="TextBox 6"/>
          <p:cNvSpPr txBox="1">
            <a:spLocks noChangeArrowheads="1"/>
          </p:cNvSpPr>
          <p:nvPr/>
        </p:nvSpPr>
        <p:spPr bwMode="auto">
          <a:xfrm>
            <a:off x="1804141" y="5182175"/>
            <a:ext cx="14835122" cy="1191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b="1" dirty="0">
                <a:latin typeface="Calibri" panose="020F0502020204030204" pitchFamily="34" charset="0"/>
                <a:ea typeface="Cambria" charset="0"/>
                <a:cs typeface="Arial" panose="020B0604020202020204" pitchFamily="34" charset="0"/>
              </a:rPr>
              <a:t>INTRODUCTION</a:t>
            </a:r>
            <a:r>
              <a:rPr lang="en-US" altLang="en-US" sz="4800" dirty="0">
                <a:latin typeface="Calibri" panose="020F0502020204030204" pitchFamily="34" charset="0"/>
                <a:ea typeface="Cambria" charset="0"/>
                <a:cs typeface="Arial" panose="020B0604020202020204" pitchFamily="34" charset="0"/>
              </a:rPr>
              <a:t>: In modern days one of the biggest challenges is to have a special connector for very high current power supply which shouldn’t exceed the rating temperature of 90°C at full load. This main challenge it  to design special connectors of aluminum (Al). In this study, a new approach is defined to design a unique connector made of Al which will not exceed the rating temperature and dissipate the heat very fast due to its well-organized fins and shape. The thermal analysis via </a:t>
            </a:r>
            <a:r>
              <a:rPr lang="en-US" altLang="en-US" sz="4800" dirty="0" err="1">
                <a:latin typeface="Calibri" panose="020F0502020204030204" pitchFamily="34" charset="0"/>
                <a:ea typeface="Cambria" charset="0"/>
                <a:cs typeface="Arial" panose="020B0604020202020204" pitchFamily="34" charset="0"/>
              </a:rPr>
              <a:t>comsol</a:t>
            </a:r>
            <a:r>
              <a:rPr lang="en-US" altLang="en-US" sz="4800" dirty="0">
                <a:latin typeface="Calibri" panose="020F0502020204030204" pitchFamily="34" charset="0"/>
                <a:ea typeface="Cambria" charset="0"/>
                <a:cs typeface="Arial" panose="020B0604020202020204" pitchFamily="34" charset="0"/>
              </a:rPr>
              <a:t> gave a clear picture that the fins ratio for both the side should be maintained in a specific ration which gives the maximum heat dissipation power and the practical experiments showed that there are no large potential difference drop when the connectors are attached with any HTLS conductor.  </a:t>
            </a:r>
          </a:p>
          <a:p>
            <a:pPr algn="just" eaLnBrk="1" hangingPunct="1">
              <a:spcBef>
                <a:spcPct val="0"/>
              </a:spcBef>
              <a:buFontTx/>
              <a:buNone/>
              <a:defRPr/>
            </a:pPr>
            <a:endParaRPr lang="en-US" altLang="en-US" sz="4800" dirty="0">
              <a:latin typeface="Calibri" panose="020F0502020204030204" pitchFamily="34" charset="0"/>
              <a:ea typeface="Cambria" charset="0"/>
              <a:cs typeface="Arial" panose="020B0604020202020204" pitchFamily="34" charset="0"/>
            </a:endParaRPr>
          </a:p>
        </p:txBody>
      </p:sp>
      <p:sp>
        <p:nvSpPr>
          <p:cNvPr id="25" name="TextBox 3"/>
          <p:cNvSpPr txBox="1">
            <a:spLocks noChangeArrowheads="1"/>
          </p:cNvSpPr>
          <p:nvPr/>
        </p:nvSpPr>
        <p:spPr bwMode="auto">
          <a:xfrm>
            <a:off x="1886742" y="1350669"/>
            <a:ext cx="29144913" cy="2985421"/>
          </a:xfrm>
          <a:prstGeom prst="rect">
            <a:avLst/>
          </a:prstGeom>
          <a:noFill/>
          <a:ln w="9525">
            <a:noFill/>
            <a:miter lim="800000"/>
            <a:headEnd/>
            <a:tailEnd/>
          </a:ln>
        </p:spPr>
        <p:txBody>
          <a:bodyPr lIns="91427" tIns="45714" rIns="91427" bIns="45714" anchor="ctr" anchorCtr="0">
            <a:spAutoFit/>
          </a:bodyPr>
          <a:lstStyle/>
          <a:p>
            <a:pPr algn="ctr" defTabSz="4387247" eaLnBrk="1" hangingPunct="1">
              <a:lnSpc>
                <a:spcPct val="150000"/>
              </a:lnSpc>
              <a:defRPr/>
            </a:pPr>
            <a:r>
              <a:rPr lang="en-US" sz="7200" dirty="0">
                <a:latin typeface="Calibri" panose="020F0502020204030204" pitchFamily="34" charset="0"/>
                <a:ea typeface="+mn-ea"/>
                <a:cs typeface="Arial" panose="020B0604020202020204" pitchFamily="34" charset="0"/>
              </a:rPr>
              <a:t>Temperature Rise Simulation Of Electric Power Connector</a:t>
            </a:r>
          </a:p>
          <a:p>
            <a:pPr algn="ctr" defTabSz="4387247" eaLnBrk="1" hangingPunct="1">
              <a:defRPr/>
            </a:pPr>
            <a:r>
              <a:rPr lang="en-US" sz="4000" dirty="0">
                <a:latin typeface="Calibri" panose="020F0502020204030204" pitchFamily="34" charset="0"/>
                <a:ea typeface="+mn-ea"/>
                <a:cs typeface="Arial" panose="020B0604020202020204" pitchFamily="34" charset="0"/>
              </a:rPr>
              <a:t>Abhijnan Chowdhuri, Raghav. R. Upasani, Ishant</a:t>
            </a:r>
            <a:r>
              <a:rPr lang="en-US" sz="4000" dirty="0">
                <a:latin typeface="Calibri" panose="020F0502020204030204" pitchFamily="34" charset="0"/>
                <a:cs typeface="Arial" panose="020B0604020202020204" pitchFamily="34" charset="0"/>
              </a:rPr>
              <a:t>. Jain</a:t>
            </a:r>
            <a:endParaRPr lang="en-US" sz="4000" baseline="30000" dirty="0">
              <a:latin typeface="Calibri" panose="020F0502020204030204" pitchFamily="34" charset="0"/>
              <a:ea typeface="+mn-ea"/>
              <a:cs typeface="Arial" panose="020B0604020202020204" pitchFamily="34" charset="0"/>
            </a:endParaRPr>
          </a:p>
          <a:p>
            <a:pPr marL="914276" indent="-914276" algn="ctr" defTabSz="4387247" eaLnBrk="1" hangingPunct="1">
              <a:defRPr/>
            </a:pPr>
            <a:r>
              <a:rPr lang="en-US" sz="4000" dirty="0">
                <a:latin typeface="Calibri" panose="020F0502020204030204" pitchFamily="34" charset="0"/>
                <a:ea typeface="+mn-ea"/>
                <a:cs typeface="Arial" panose="020B0604020202020204" pitchFamily="34" charset="0"/>
              </a:rPr>
              <a:t>1.M&amp;P </a:t>
            </a:r>
            <a:r>
              <a:rPr lang="en-US" sz="4000" dirty="0" err="1">
                <a:latin typeface="Calibri" panose="020F0502020204030204" pitchFamily="34" charset="0"/>
                <a:ea typeface="+mn-ea"/>
                <a:cs typeface="Arial" panose="020B0604020202020204" pitchFamily="34" charset="0"/>
              </a:rPr>
              <a:t>CoE</a:t>
            </a:r>
            <a:r>
              <a:rPr lang="en-US" sz="4000" dirty="0">
                <a:latin typeface="Calibri" panose="020F0502020204030204" pitchFamily="34" charset="0"/>
                <a:ea typeface="+mn-ea"/>
                <a:cs typeface="Arial" panose="020B0604020202020204" pitchFamily="34" charset="0"/>
              </a:rPr>
              <a:t>, Raychem Innovation Centre</a:t>
            </a:r>
            <a:r>
              <a:rPr lang="en-US" sz="4000" dirty="0">
                <a:latin typeface="Calibri" panose="020F0502020204030204" pitchFamily="34" charset="0"/>
                <a:cs typeface="Arial" panose="020B0604020202020204" pitchFamily="34" charset="0"/>
              </a:rPr>
              <a:t>, Raychem RPG Pvt Ltd</a:t>
            </a:r>
            <a:r>
              <a:rPr lang="en-US" sz="4000" dirty="0">
                <a:latin typeface="Calibri" panose="020F0502020204030204" pitchFamily="34" charset="0"/>
                <a:ea typeface="+mn-ea"/>
                <a:cs typeface="Arial" panose="020B0604020202020204" pitchFamily="34" charset="0"/>
              </a:rPr>
              <a:t>, Vadodara, GJ, India </a:t>
            </a:r>
          </a:p>
        </p:txBody>
      </p:sp>
      <p:sp>
        <p:nvSpPr>
          <p:cNvPr id="2" name="Rectangle 1"/>
          <p:cNvSpPr>
            <a:spLocks/>
          </p:cNvSpPr>
          <p:nvPr/>
        </p:nvSpPr>
        <p:spPr>
          <a:xfrm>
            <a:off x="914399" y="765175"/>
            <a:ext cx="31089600" cy="42062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Calibri" panose="020F0502020204030204" pitchFamily="34" charset="0"/>
              <a:cs typeface="Arial" panose="020B0604020202020204" pitchFamily="34" charset="0"/>
            </a:endParaRPr>
          </a:p>
        </p:txBody>
      </p:sp>
      <p:cxnSp>
        <p:nvCxnSpPr>
          <p:cNvPr id="5" name="Straight Connector 4"/>
          <p:cNvCxnSpPr/>
          <p:nvPr/>
        </p:nvCxnSpPr>
        <p:spPr>
          <a:xfrm>
            <a:off x="914399" y="5027478"/>
            <a:ext cx="31089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2" name="Table 31">
            <a:extLst>
              <a:ext uri="{FF2B5EF4-FFF2-40B4-BE49-F238E27FC236}">
                <a16:creationId xmlns:a16="http://schemas.microsoft.com/office/drawing/2014/main" id="{F53E48AC-4829-47BD-8877-10AB314DD20A}"/>
              </a:ext>
            </a:extLst>
          </p:cNvPr>
          <p:cNvGraphicFramePr>
            <a:graphicFrameLocks noGrp="1"/>
          </p:cNvGraphicFramePr>
          <p:nvPr>
            <p:extLst>
              <p:ext uri="{D42A27DB-BD31-4B8C-83A1-F6EECF244321}">
                <p14:modId xmlns:p14="http://schemas.microsoft.com/office/powerpoint/2010/main" val="1160728976"/>
              </p:ext>
            </p:extLst>
          </p:nvPr>
        </p:nvGraphicFramePr>
        <p:xfrm>
          <a:off x="19974330" y="30660091"/>
          <a:ext cx="9286470" cy="4087109"/>
        </p:xfrm>
        <a:graphic>
          <a:graphicData uri="http://schemas.openxmlformats.org/drawingml/2006/table">
            <a:tbl>
              <a:tblPr/>
              <a:tblGrid>
                <a:gridCol w="380007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645974705"/>
                    </a:ext>
                  </a:extLst>
                </a:gridCol>
              </a:tblGrid>
              <a:tr h="1165570">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4000" b="1" i="0" u="none" strike="noStrike" cap="none" normalizeH="0" baseline="0" dirty="0">
                          <a:ln>
                            <a:noFill/>
                          </a:ln>
                          <a:solidFill>
                            <a:schemeClr val="tx1"/>
                          </a:solidFill>
                          <a:effectLst/>
                          <a:latin typeface="+mj-lt"/>
                          <a:ea typeface="ＭＳ Ｐゴシック" pitchFamily="34" charset="-128"/>
                          <a:cs typeface="Arial" charset="0"/>
                        </a:rPr>
                        <a:t>T –Connector with </a:t>
                      </a: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4000" b="1" i="0" u="none" strike="noStrike" cap="none" normalizeH="0" baseline="0" dirty="0">
                          <a:ln>
                            <a:noFill/>
                          </a:ln>
                          <a:solidFill>
                            <a:schemeClr val="tx1"/>
                          </a:solidFill>
                          <a:effectLst/>
                          <a:latin typeface="+mj-lt"/>
                          <a:ea typeface="ＭＳ Ｐゴシック" pitchFamily="34" charset="-128"/>
                          <a:cs typeface="Arial" charset="0"/>
                        </a:rPr>
                        <a:t>Max Temp (⁰C)</a:t>
                      </a: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387850" rtl="0" eaLnBrk="1" fontAlgn="base" latinLnBrk="0" hangingPunct="1">
                        <a:lnSpc>
                          <a:spcPct val="100000"/>
                        </a:lnSpc>
                        <a:spcBef>
                          <a:spcPct val="0"/>
                        </a:spcBef>
                        <a:spcAft>
                          <a:spcPct val="0"/>
                        </a:spcAft>
                        <a:buClrTx/>
                        <a:buSzTx/>
                        <a:buFontTx/>
                        <a:buNone/>
                        <a:tabLst/>
                        <a:defRPr/>
                      </a:pPr>
                      <a:r>
                        <a:rPr kumimoji="0" lang="en-US" altLang="en-US" sz="4000" b="1" i="0" u="none" strike="noStrike" cap="none" normalizeH="0" baseline="0" dirty="0">
                          <a:ln>
                            <a:noFill/>
                          </a:ln>
                          <a:solidFill>
                            <a:schemeClr val="tx1"/>
                          </a:solidFill>
                          <a:effectLst/>
                          <a:latin typeface="+mj-lt"/>
                          <a:ea typeface="ＭＳ Ｐゴシック" pitchFamily="34" charset="-128"/>
                          <a:cs typeface="Arial" charset="0"/>
                        </a:rPr>
                        <a:t> Temp Rise (⁰C)</a:t>
                      </a: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947643">
                <a:tc>
                  <a:txBody>
                    <a:bodyPr/>
                    <a:lstStyle/>
                    <a:p>
                      <a:pPr algn="ctr"/>
                      <a:r>
                        <a:rPr lang="en-US" sz="4000" dirty="0">
                          <a:latin typeface="Calibri" panose="020F0502020204030204" pitchFamily="34" charset="0"/>
                          <a:cs typeface="Calibri" panose="020F0502020204030204" pitchFamily="34" charset="0"/>
                        </a:rPr>
                        <a:t>No heat sink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a:r>
                        <a:rPr lang="en-US" sz="4000" dirty="0">
                          <a:latin typeface="Calibri" panose="020F0502020204030204" pitchFamily="34" charset="0"/>
                          <a:cs typeface="Calibri" panose="020F0502020204030204" pitchFamily="34" charset="0"/>
                        </a:rPr>
                        <a:t>95.6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a:r>
                        <a:rPr lang="en-US" sz="4000" dirty="0">
                          <a:latin typeface="Calibri" panose="020F0502020204030204" pitchFamily="34" charset="0"/>
                          <a:cs typeface="Calibri" panose="020F0502020204030204" pitchFamily="34" charset="0"/>
                        </a:rPr>
                        <a:t>55.6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914400">
                <a:tc>
                  <a:txBody>
                    <a:bodyPr/>
                    <a:lstStyle/>
                    <a:p>
                      <a:pPr algn="ctr"/>
                      <a:r>
                        <a:rPr lang="en-US" sz="4000" dirty="0">
                          <a:latin typeface="Calibri" panose="020F0502020204030204" pitchFamily="34" charset="0"/>
                          <a:cs typeface="Calibri" panose="020F0502020204030204" pitchFamily="34" charset="0"/>
                        </a:rPr>
                        <a:t>One heat sink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a:r>
                        <a:rPr lang="en-US" sz="4000" dirty="0">
                          <a:latin typeface="Calibri" panose="020F0502020204030204" pitchFamily="34" charset="0"/>
                          <a:cs typeface="Calibri" panose="020F0502020204030204" pitchFamily="34" charset="0"/>
                        </a:rPr>
                        <a:t>70.5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a:r>
                        <a:rPr lang="en-US" sz="4000" dirty="0">
                          <a:latin typeface="Calibri" panose="020F0502020204030204" pitchFamily="34" charset="0"/>
                          <a:cs typeface="Calibri" panose="020F0502020204030204" pitchFamily="34" charset="0"/>
                        </a:rPr>
                        <a:t>30.5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914400">
                <a:tc>
                  <a:txBody>
                    <a:bodyPr/>
                    <a:lstStyle/>
                    <a:p>
                      <a:pPr algn="ctr"/>
                      <a:r>
                        <a:rPr lang="en-US" sz="4000" dirty="0">
                          <a:latin typeface="Calibri" panose="020F0502020204030204" pitchFamily="34" charset="0"/>
                          <a:cs typeface="Calibri" panose="020F0502020204030204" pitchFamily="34" charset="0"/>
                        </a:rPr>
                        <a:t>Two heat sink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a:r>
                        <a:rPr lang="en-US" sz="4000" dirty="0">
                          <a:latin typeface="Calibri" panose="020F0502020204030204" pitchFamily="34" charset="0"/>
                          <a:cs typeface="Calibri" panose="020F0502020204030204" pitchFamily="34" charset="0"/>
                        </a:rPr>
                        <a:t>60.1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a:r>
                        <a:rPr lang="en-US" sz="4000" dirty="0">
                          <a:latin typeface="Calibri" panose="020F0502020204030204" pitchFamily="34" charset="0"/>
                          <a:cs typeface="Calibri" panose="020F0502020204030204" pitchFamily="34" charset="0"/>
                        </a:rPr>
                        <a:t>20.1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42" name="TextBox 27">
            <a:extLst>
              <a:ext uri="{FF2B5EF4-FFF2-40B4-BE49-F238E27FC236}">
                <a16:creationId xmlns:a16="http://schemas.microsoft.com/office/drawing/2014/main" id="{DB47B7A5-84E7-427A-B1C5-8040552C2469}"/>
              </a:ext>
            </a:extLst>
          </p:cNvPr>
          <p:cNvSpPr txBox="1">
            <a:spLocks noChangeArrowheads="1"/>
          </p:cNvSpPr>
          <p:nvPr/>
        </p:nvSpPr>
        <p:spPr bwMode="auto">
          <a:xfrm>
            <a:off x="18605707" y="34844874"/>
            <a:ext cx="12023715"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3600" b="1" dirty="0">
                <a:latin typeface="Calibri" panose="020F0502020204030204" pitchFamily="34" charset="0"/>
                <a:cs typeface="Arial" panose="020B0604020202020204" pitchFamily="34" charset="0"/>
              </a:rPr>
              <a:t>Table 1</a:t>
            </a:r>
            <a:r>
              <a:rPr lang="en-US" altLang="en-US" sz="3600" dirty="0">
                <a:latin typeface="Calibri" panose="020F0502020204030204" pitchFamily="34" charset="0"/>
                <a:cs typeface="Arial" panose="020B0604020202020204" pitchFamily="34" charset="0"/>
              </a:rPr>
              <a:t>. Temperatures of connector with different arrangement</a:t>
            </a:r>
          </a:p>
        </p:txBody>
      </p:sp>
      <p:sp>
        <p:nvSpPr>
          <p:cNvPr id="54" name="TextBox 24">
            <a:extLst>
              <a:ext uri="{FF2B5EF4-FFF2-40B4-BE49-F238E27FC236}">
                <a16:creationId xmlns:a16="http://schemas.microsoft.com/office/drawing/2014/main" id="{E58A8684-280A-40DA-BF29-B0BD647E5BD1}"/>
              </a:ext>
            </a:extLst>
          </p:cNvPr>
          <p:cNvSpPr txBox="1">
            <a:spLocks noChangeArrowheads="1"/>
          </p:cNvSpPr>
          <p:nvPr/>
        </p:nvSpPr>
        <p:spPr bwMode="auto">
          <a:xfrm>
            <a:off x="18766092" y="20789209"/>
            <a:ext cx="11354044"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600" b="1" dirty="0">
                <a:cs typeface="Arial" panose="020B0604020202020204" pitchFamily="34" charset="0"/>
              </a:rPr>
              <a:t>Figure 5</a:t>
            </a:r>
            <a:r>
              <a:rPr lang="en-US" altLang="en-US" sz="3600" dirty="0">
                <a:cs typeface="Arial" panose="020B0604020202020204" pitchFamily="34" charset="0"/>
              </a:rPr>
              <a:t>. T-connector with one heat sink in conduction path</a:t>
            </a:r>
          </a:p>
        </p:txBody>
      </p:sp>
      <p:pic>
        <p:nvPicPr>
          <p:cNvPr id="40" name="Picture 39" descr="A close up of a device&#10;&#10;Description automatically generated">
            <a:extLst>
              <a:ext uri="{FF2B5EF4-FFF2-40B4-BE49-F238E27FC236}">
                <a16:creationId xmlns:a16="http://schemas.microsoft.com/office/drawing/2014/main" id="{EC7A4832-A692-40C6-8C28-0803C4740A93}"/>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l="14512" t="17387" r="14514" b="11639"/>
          <a:stretch/>
        </p:blipFill>
        <p:spPr>
          <a:xfrm>
            <a:off x="6541225" y="15784728"/>
            <a:ext cx="5486400" cy="4114800"/>
          </a:xfrm>
          <a:prstGeom prst="rect">
            <a:avLst/>
          </a:prstGeom>
          <a:ln>
            <a:noFill/>
          </a:ln>
          <a:effectLst>
            <a:softEdge rad="112500"/>
          </a:effectLst>
        </p:spPr>
      </p:pic>
      <p:sp>
        <p:nvSpPr>
          <p:cNvPr id="4143" name="TextBox 33"/>
          <p:cNvSpPr txBox="1">
            <a:spLocks noChangeArrowheads="1"/>
          </p:cNvSpPr>
          <p:nvPr/>
        </p:nvSpPr>
        <p:spPr bwMode="auto">
          <a:xfrm>
            <a:off x="6130347" y="19422355"/>
            <a:ext cx="6529069"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1</a:t>
            </a:r>
            <a:r>
              <a:rPr lang="en-US" altLang="en-US" sz="3600" dirty="0">
                <a:cs typeface="Arial" panose="020B0604020202020204" pitchFamily="34" charset="0"/>
              </a:rPr>
              <a:t>. </a:t>
            </a:r>
            <a:r>
              <a:rPr lang="en-US" sz="3600" dirty="0">
                <a:cs typeface="Calibri" panose="020F0502020204030204" pitchFamily="34" charset="0"/>
              </a:rPr>
              <a:t>Twin Connector for HTLS</a:t>
            </a:r>
            <a:endParaRPr lang="en-US" altLang="en-US" sz="3600" dirty="0">
              <a:cs typeface="Arial" panose="020B0604020202020204" pitchFamily="34" charset="0"/>
            </a:endParaRPr>
          </a:p>
        </p:txBody>
      </p:sp>
      <p:sp>
        <p:nvSpPr>
          <p:cNvPr id="4135" name="TextBox 24"/>
          <p:cNvSpPr txBox="1">
            <a:spLocks noChangeArrowheads="1"/>
          </p:cNvSpPr>
          <p:nvPr/>
        </p:nvSpPr>
        <p:spPr bwMode="auto">
          <a:xfrm>
            <a:off x="5456583" y="28884090"/>
            <a:ext cx="6432953"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600" b="1" dirty="0">
                <a:cs typeface="Arial" panose="020B0604020202020204" pitchFamily="34" charset="0"/>
              </a:rPr>
              <a:t>Figure 2</a:t>
            </a:r>
            <a:r>
              <a:rPr lang="en-US" altLang="en-US" sz="3600" dirty="0">
                <a:cs typeface="Arial" panose="020B0604020202020204" pitchFamily="34" charset="0"/>
              </a:rPr>
              <a:t>. BC’s for HTLS Connector</a:t>
            </a:r>
          </a:p>
        </p:txBody>
      </p:sp>
      <p:sp>
        <p:nvSpPr>
          <p:cNvPr id="41" name="TextBox 24">
            <a:extLst>
              <a:ext uri="{FF2B5EF4-FFF2-40B4-BE49-F238E27FC236}">
                <a16:creationId xmlns:a16="http://schemas.microsoft.com/office/drawing/2014/main" id="{3582704E-D589-4F66-B654-18840BE9064E}"/>
              </a:ext>
            </a:extLst>
          </p:cNvPr>
          <p:cNvSpPr txBox="1">
            <a:spLocks noChangeArrowheads="1"/>
          </p:cNvSpPr>
          <p:nvPr/>
        </p:nvSpPr>
        <p:spPr bwMode="auto">
          <a:xfrm>
            <a:off x="2435281" y="35631333"/>
            <a:ext cx="13362046"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3</a:t>
            </a:r>
            <a:r>
              <a:rPr lang="en-US" altLang="en-US" sz="3600" dirty="0">
                <a:cs typeface="Arial" panose="020B0604020202020204" pitchFamily="34" charset="0"/>
              </a:rPr>
              <a:t>. COMSOL</a:t>
            </a:r>
            <a:r>
              <a:rPr lang="en-US" altLang="en-US" sz="3600" baseline="30000" dirty="0">
                <a:cs typeface="Arial" panose="020B0604020202020204" pitchFamily="34" charset="0"/>
              </a:rPr>
              <a:t>TM</a:t>
            </a:r>
            <a:r>
              <a:rPr lang="en-US" altLang="en-US" sz="3600" dirty="0">
                <a:cs typeface="Arial" panose="020B0604020202020204" pitchFamily="34" charset="0"/>
              </a:rPr>
              <a:t> Physics and Multiphysics used for simulation</a:t>
            </a:r>
          </a:p>
        </p:txBody>
      </p:sp>
      <p:pic>
        <p:nvPicPr>
          <p:cNvPr id="12" name="Picture 11">
            <a:extLst>
              <a:ext uri="{FF2B5EF4-FFF2-40B4-BE49-F238E27FC236}">
                <a16:creationId xmlns:a16="http://schemas.microsoft.com/office/drawing/2014/main" id="{4E5827BF-4182-44C2-BD28-4B0CAD43109C}"/>
              </a:ext>
            </a:extLst>
          </p:cNvPr>
          <p:cNvPicPr>
            <a:picLocks noChangeAspect="1"/>
          </p:cNvPicPr>
          <p:nvPr/>
        </p:nvPicPr>
        <p:blipFill>
          <a:blip r:embed="rId5"/>
          <a:stretch>
            <a:fillRect/>
          </a:stretch>
        </p:blipFill>
        <p:spPr>
          <a:xfrm>
            <a:off x="3626046" y="29453304"/>
            <a:ext cx="10980516" cy="6089345"/>
          </a:xfrm>
          <a:prstGeom prst="rect">
            <a:avLst/>
          </a:prstGeom>
        </p:spPr>
      </p:pic>
      <p:sp>
        <p:nvSpPr>
          <p:cNvPr id="78" name="TextBox 7">
            <a:extLst>
              <a:ext uri="{FF2B5EF4-FFF2-40B4-BE49-F238E27FC236}">
                <a16:creationId xmlns:a16="http://schemas.microsoft.com/office/drawing/2014/main" id="{CF93B8A5-09CE-472F-A690-6AD0A9FD545C}"/>
              </a:ext>
            </a:extLst>
          </p:cNvPr>
          <p:cNvSpPr txBox="1">
            <a:spLocks noChangeArrowheads="1"/>
          </p:cNvSpPr>
          <p:nvPr/>
        </p:nvSpPr>
        <p:spPr bwMode="auto">
          <a:xfrm>
            <a:off x="1828800" y="36356200"/>
            <a:ext cx="14810462" cy="526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None/>
              <a:defRPr/>
            </a:pPr>
            <a:r>
              <a:rPr lang="en-US" altLang="en-US" sz="4800" b="1" dirty="0">
                <a:latin typeface="Calibri" panose="020F0502020204030204" pitchFamily="34" charset="0"/>
                <a:cs typeface="Arial" panose="020B0604020202020204" pitchFamily="34" charset="0"/>
              </a:rPr>
              <a:t>RESULTS</a:t>
            </a:r>
            <a:r>
              <a:rPr lang="en-US" altLang="en-US" sz="4800" dirty="0">
                <a:latin typeface="Calibri" panose="020F0502020204030204" pitchFamily="34" charset="0"/>
                <a:cs typeface="Arial" panose="020B0604020202020204" pitchFamily="34" charset="0"/>
              </a:rPr>
              <a:t>:</a:t>
            </a:r>
          </a:p>
          <a:p>
            <a:pPr algn="just" eaLnBrk="1" hangingPunct="1">
              <a:spcBef>
                <a:spcPct val="0"/>
              </a:spcBef>
              <a:buNone/>
              <a:defRPr/>
            </a:pPr>
            <a:r>
              <a:rPr lang="en-US" altLang="en-US" sz="4800" dirty="0">
                <a:latin typeface="Calibri" panose="020F0502020204030204" pitchFamily="34" charset="0"/>
                <a:cs typeface="Arial" panose="020B0604020202020204" pitchFamily="34" charset="0"/>
              </a:rPr>
              <a:t>Temperature distribution was analyzed for the connector and was compared with IS 5561 standard. Accordingly, heat sinks were placed at terminal and ground ends of the connector to study its effects on the temperature distribution of the connector.  </a:t>
            </a:r>
          </a:p>
          <a:p>
            <a:pPr algn="just" eaLnBrk="1" hangingPunct="1">
              <a:spcBef>
                <a:spcPct val="0"/>
              </a:spcBef>
              <a:buNone/>
              <a:defRPr/>
            </a:pPr>
            <a:endParaRPr lang="en-US" altLang="en-US" sz="4800" dirty="0">
              <a:latin typeface="Calibri" panose="020F0502020204030204" pitchFamily="34" charset="0"/>
              <a:cs typeface="Arial" panose="020B0604020202020204" pitchFamily="34" charset="0"/>
            </a:endParaRPr>
          </a:p>
        </p:txBody>
      </p:sp>
      <p:sp>
        <p:nvSpPr>
          <p:cNvPr id="80" name="TextBox 24">
            <a:extLst>
              <a:ext uri="{FF2B5EF4-FFF2-40B4-BE49-F238E27FC236}">
                <a16:creationId xmlns:a16="http://schemas.microsoft.com/office/drawing/2014/main" id="{0E17518A-7D19-4DA5-A3AF-104152578209}"/>
              </a:ext>
            </a:extLst>
          </p:cNvPr>
          <p:cNvSpPr txBox="1">
            <a:spLocks noChangeArrowheads="1"/>
          </p:cNvSpPr>
          <p:nvPr/>
        </p:nvSpPr>
        <p:spPr bwMode="auto">
          <a:xfrm>
            <a:off x="17752214" y="12704662"/>
            <a:ext cx="13362046"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4</a:t>
            </a:r>
            <a:r>
              <a:rPr lang="en-US" altLang="en-US" sz="3600" dirty="0">
                <a:cs typeface="Arial" panose="020B0604020202020204" pitchFamily="34" charset="0"/>
              </a:rPr>
              <a:t>. T-connector with no heat sink in conduction path</a:t>
            </a:r>
          </a:p>
        </p:txBody>
      </p:sp>
      <p:sp>
        <p:nvSpPr>
          <p:cNvPr id="81" name="TextBox 24">
            <a:extLst>
              <a:ext uri="{FF2B5EF4-FFF2-40B4-BE49-F238E27FC236}">
                <a16:creationId xmlns:a16="http://schemas.microsoft.com/office/drawing/2014/main" id="{47A07E2B-0D7E-4F8F-BA0E-17538D416DDD}"/>
              </a:ext>
            </a:extLst>
          </p:cNvPr>
          <p:cNvSpPr txBox="1">
            <a:spLocks noChangeArrowheads="1"/>
          </p:cNvSpPr>
          <p:nvPr/>
        </p:nvSpPr>
        <p:spPr bwMode="auto">
          <a:xfrm>
            <a:off x="17943665" y="29664173"/>
            <a:ext cx="11354044"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600" b="1" dirty="0">
                <a:cs typeface="Arial" panose="020B0604020202020204" pitchFamily="34" charset="0"/>
              </a:rPr>
              <a:t>Figure 6</a:t>
            </a:r>
            <a:r>
              <a:rPr lang="en-US" altLang="en-US" sz="3600" dirty="0">
                <a:cs typeface="Arial" panose="020B0604020202020204" pitchFamily="34" charset="0"/>
              </a:rPr>
              <a:t>. T-connector with two heat sink in conduction path</a:t>
            </a:r>
          </a:p>
        </p:txBody>
      </p:sp>
      <p:pic>
        <p:nvPicPr>
          <p:cNvPr id="14" name="Picture 13">
            <a:extLst>
              <a:ext uri="{FF2B5EF4-FFF2-40B4-BE49-F238E27FC236}">
                <a16:creationId xmlns:a16="http://schemas.microsoft.com/office/drawing/2014/main" id="{695698FC-0449-4E9A-874B-16F1E7B19C70}"/>
              </a:ext>
            </a:extLst>
          </p:cNvPr>
          <p:cNvPicPr>
            <a:picLocks noChangeAspect="1"/>
          </p:cNvPicPr>
          <p:nvPr/>
        </p:nvPicPr>
        <p:blipFill>
          <a:blip r:embed="rId6"/>
          <a:stretch>
            <a:fillRect/>
          </a:stretch>
        </p:blipFill>
        <p:spPr>
          <a:xfrm>
            <a:off x="17112516" y="13466453"/>
            <a:ext cx="13600113" cy="7513415"/>
          </a:xfrm>
          <a:prstGeom prst="rect">
            <a:avLst/>
          </a:prstGeom>
        </p:spPr>
      </p:pic>
      <p:pic>
        <p:nvPicPr>
          <p:cNvPr id="15" name="Picture 14">
            <a:extLst>
              <a:ext uri="{FF2B5EF4-FFF2-40B4-BE49-F238E27FC236}">
                <a16:creationId xmlns:a16="http://schemas.microsoft.com/office/drawing/2014/main" id="{312DAA40-E81A-4443-8BE9-0CD1A4695A35}"/>
              </a:ext>
            </a:extLst>
          </p:cNvPr>
          <p:cNvPicPr>
            <a:picLocks noChangeAspect="1"/>
          </p:cNvPicPr>
          <p:nvPr/>
        </p:nvPicPr>
        <p:blipFill>
          <a:blip r:embed="rId7"/>
          <a:stretch>
            <a:fillRect/>
          </a:stretch>
        </p:blipFill>
        <p:spPr>
          <a:xfrm>
            <a:off x="17278961" y="5179674"/>
            <a:ext cx="13362046" cy="7591217"/>
          </a:xfrm>
          <a:prstGeom prst="rect">
            <a:avLst/>
          </a:prstGeom>
        </p:spPr>
      </p:pic>
      <p:pic>
        <p:nvPicPr>
          <p:cNvPr id="17" name="Picture 16">
            <a:extLst>
              <a:ext uri="{FF2B5EF4-FFF2-40B4-BE49-F238E27FC236}">
                <a16:creationId xmlns:a16="http://schemas.microsoft.com/office/drawing/2014/main" id="{E9C2BBE2-0BC5-48D3-9117-308A1D98D8EF}"/>
              </a:ext>
            </a:extLst>
          </p:cNvPr>
          <p:cNvPicPr>
            <a:picLocks noChangeAspect="1"/>
          </p:cNvPicPr>
          <p:nvPr/>
        </p:nvPicPr>
        <p:blipFill>
          <a:blip r:embed="rId8"/>
          <a:stretch>
            <a:fillRect/>
          </a:stretch>
        </p:blipFill>
        <p:spPr>
          <a:xfrm>
            <a:off x="17017869" y="21393201"/>
            <a:ext cx="13769822" cy="8120423"/>
          </a:xfrm>
          <a:prstGeom prst="rect">
            <a:avLst/>
          </a:prstGeom>
        </p:spPr>
      </p:pic>
      <p:sp>
        <p:nvSpPr>
          <p:cNvPr id="101" name="TextBox 22">
            <a:extLst>
              <a:ext uri="{FF2B5EF4-FFF2-40B4-BE49-F238E27FC236}">
                <a16:creationId xmlns:a16="http://schemas.microsoft.com/office/drawing/2014/main" id="{021F2098-3205-49CF-B215-C450F42DCCC4}"/>
              </a:ext>
            </a:extLst>
          </p:cNvPr>
          <p:cNvSpPr txBox="1">
            <a:spLocks noChangeArrowheads="1"/>
          </p:cNvSpPr>
          <p:nvPr/>
        </p:nvSpPr>
        <p:spPr bwMode="auto">
          <a:xfrm>
            <a:off x="17187577" y="35641742"/>
            <a:ext cx="13600113" cy="6740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b="1" dirty="0">
                <a:latin typeface="Calibri" panose="020F0502020204030204" pitchFamily="34" charset="0"/>
                <a:cs typeface="Arial" panose="020B0604020202020204" pitchFamily="34" charset="0"/>
              </a:rPr>
              <a:t>CONCLUSIONS</a:t>
            </a:r>
            <a:r>
              <a:rPr lang="en-US" altLang="en-US" sz="4800" dirty="0">
                <a:latin typeface="Calibri" panose="020F0502020204030204" pitchFamily="34" charset="0"/>
                <a:cs typeface="Arial" panose="020B0604020202020204" pitchFamily="34" charset="0"/>
              </a:rPr>
              <a:t>:</a:t>
            </a:r>
          </a:p>
          <a:p>
            <a:pPr marL="914400" indent="-914400" algn="just" eaLnBrk="1" hangingPunct="1">
              <a:spcBef>
                <a:spcPct val="0"/>
              </a:spcBef>
              <a:buFontTx/>
              <a:buAutoNum type="arabicPeriod"/>
              <a:defRPr/>
            </a:pPr>
            <a:r>
              <a:rPr lang="en-IN" sz="4800" dirty="0">
                <a:latin typeface="Calibri" panose="020F0502020204030204" pitchFamily="34" charset="0"/>
                <a:cs typeface="Calibri" panose="020F0502020204030204" pitchFamily="34" charset="0"/>
              </a:rPr>
              <a:t>Multiple iterations were carried out in designing of T- Connector based on simulation results in order to increase optimum surface area of connector.</a:t>
            </a:r>
          </a:p>
          <a:p>
            <a:pPr marL="914400" indent="-914400" algn="just" eaLnBrk="1" hangingPunct="1">
              <a:spcBef>
                <a:spcPct val="0"/>
              </a:spcBef>
              <a:buFontTx/>
              <a:buAutoNum type="arabicPeriod"/>
              <a:defRPr/>
            </a:pPr>
            <a:r>
              <a:rPr lang="en-IN" sz="4800" dirty="0">
                <a:latin typeface="Calibri" panose="020F0502020204030204" pitchFamily="34" charset="0"/>
                <a:cs typeface="Calibri" panose="020F0502020204030204" pitchFamily="34" charset="0"/>
              </a:rPr>
              <a:t>Fast heat dissipation and high mechanical strength of the heat sink played a decisive factor in reducing the maximum temperature of the T-connector.</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407</Words>
  <Application>Microsoft Office PowerPoint</Application>
  <PresentationFormat>Custom</PresentationFormat>
  <Paragraphs>30</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2020-10-02T19:08:39Z</dcterms:modified>
</cp:coreProperties>
</file>