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2" r:id="rId2"/>
    <p:sldId id="260" r:id="rId3"/>
    <p:sldId id="263" r:id="rId4"/>
    <p:sldId id="264" r:id="rId5"/>
    <p:sldId id="266" r:id="rId6"/>
    <p:sldId id="265" r:id="rId7"/>
    <p:sldId id="267" r:id="rId8"/>
    <p:sldId id="268" r:id="rId9"/>
    <p:sldId id="269" r:id="rId10"/>
    <p:sldId id="27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24" autoAdjust="0"/>
    <p:restoredTop sz="94660"/>
  </p:normalViewPr>
  <p:slideViewPr>
    <p:cSldViewPr>
      <p:cViewPr varScale="1">
        <p:scale>
          <a:sx n="72" d="100"/>
          <a:sy n="72" d="100"/>
        </p:scale>
        <p:origin x="119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3B2B0-5452-440A-9E0E-8E1F50E6ACCC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83A63-AE9D-41AC-AAF8-C5FFB0E7C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53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15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1180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518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683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306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01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65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4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72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199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196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28600"/>
            <a:ext cx="7239000" cy="609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066800"/>
            <a:ext cx="8001000" cy="5105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239000" cy="685800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22116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22116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239000" cy="668814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4040188" cy="4222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6800"/>
            <a:ext cx="4041775" cy="4222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00200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6801323" cy="609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5620928" cy="609600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3000"/>
            <a:ext cx="5111750" cy="498316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57400"/>
            <a:ext cx="3008313" cy="4068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199"/>
            <a:ext cx="5486400" cy="35083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686800" y="6400800"/>
            <a:ext cx="381000" cy="2992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12615-FB82-4BA2-84FB-9CAF666C8F55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66"/>
            <a:ext cx="9144000" cy="684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277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5000" y="3167390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198234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5000" y="3044279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041776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3404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</a:t>
            </a:r>
          </a:p>
        </p:txBody>
      </p:sp>
      <p:pic>
        <p:nvPicPr>
          <p:cNvPr id="10" name="Picture 9" descr="A close up of a device&#10;&#10;Description automatically generated">
            <a:extLst>
              <a:ext uri="{FF2B5EF4-FFF2-40B4-BE49-F238E27FC236}">
                <a16:creationId xmlns:a16="http://schemas.microsoft.com/office/drawing/2014/main" id="{83C223F4-4696-4371-AD20-233B79A3015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2" t="17387" r="14514" b="11639"/>
          <a:stretch/>
        </p:blipFill>
        <p:spPr>
          <a:xfrm>
            <a:off x="2286000" y="2520950"/>
            <a:ext cx="4343400" cy="325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70C889A-7723-4C46-8974-EC5755128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1234129"/>
            <a:ext cx="7200900" cy="1485900"/>
          </a:xfrm>
        </p:spPr>
        <p:txBody>
          <a:bodyPr/>
          <a:lstStyle/>
          <a:p>
            <a:pPr algn="ctr"/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Temperature Rise Simulation Of Electric Power Connector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488D5AE-FB91-4195-9A4D-46496E57EFE4}"/>
              </a:ext>
            </a:extLst>
          </p:cNvPr>
          <p:cNvGrpSpPr/>
          <p:nvPr/>
        </p:nvGrpSpPr>
        <p:grpSpPr>
          <a:xfrm>
            <a:off x="4191000" y="4880921"/>
            <a:ext cx="4267200" cy="890488"/>
            <a:chOff x="4191000" y="4639470"/>
            <a:chExt cx="4267200" cy="890488"/>
          </a:xfrm>
        </p:grpSpPr>
        <p:sp>
          <p:nvSpPr>
            <p:cNvPr id="11" name="Text Placeholder 5">
              <a:extLst>
                <a:ext uri="{FF2B5EF4-FFF2-40B4-BE49-F238E27FC236}">
                  <a16:creationId xmlns:a16="http://schemas.microsoft.com/office/drawing/2014/main" id="{C118C792-B4E3-4B50-B866-D17B7865FF42}"/>
                </a:ext>
              </a:extLst>
            </p:cNvPr>
            <p:cNvSpPr txBox="1">
              <a:spLocks/>
            </p:cNvSpPr>
            <p:nvPr/>
          </p:nvSpPr>
          <p:spPr>
            <a:xfrm>
              <a:off x="4191000" y="4639470"/>
              <a:ext cx="4267200" cy="430212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2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IN" sz="1800" dirty="0">
                  <a:latin typeface="Calibri" panose="020F0502020204030204" pitchFamily="34" charset="0"/>
                  <a:cs typeface="Calibri" panose="020F0502020204030204" pitchFamily="34" charset="0"/>
                </a:rPr>
                <a:t>Prepared by: Abhijnan Chowdhuri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78BC8B9-B704-4A78-960B-589E943470FE}"/>
                </a:ext>
              </a:extLst>
            </p:cNvPr>
            <p:cNvSpPr/>
            <p:nvPr/>
          </p:nvSpPr>
          <p:spPr>
            <a:xfrm>
              <a:off x="6337852" y="4900048"/>
              <a:ext cx="16700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IN" dirty="0">
                  <a:latin typeface="Calibri" panose="020F0502020204030204" pitchFamily="34" charset="0"/>
                  <a:cs typeface="Calibri" panose="020F0502020204030204" pitchFamily="34" charset="0"/>
                </a:rPr>
                <a:t>Raghav Upasani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A7918A5-88D0-49DB-86A0-B96CC006F2DA}"/>
                </a:ext>
              </a:extLst>
            </p:cNvPr>
            <p:cNvSpPr/>
            <p:nvPr/>
          </p:nvSpPr>
          <p:spPr>
            <a:xfrm>
              <a:off x="6337852" y="5160626"/>
              <a:ext cx="13848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IN" dirty="0">
                  <a:latin typeface="Calibri" panose="020F0502020204030204" pitchFamily="34" charset="0"/>
                  <a:cs typeface="Calibri" panose="020F0502020204030204" pitchFamily="34" charset="0"/>
                </a:rPr>
                <a:t>Ishant Jain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792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714500" y="129533"/>
            <a:ext cx="5715000" cy="609600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33588-32FB-4298-A169-314F84898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49" y="685800"/>
            <a:ext cx="5676901" cy="6080125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1800" dirty="0">
                <a:latin typeface="Calibri" panose="020F0502020204030204" pitchFamily="34" charset="0"/>
                <a:cs typeface="Calibri" panose="020F0502020204030204" pitchFamily="34" charset="0"/>
              </a:rPr>
              <a:t>For 220/400 KV line,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ACSR Zebra (Ø 28.62 mm) and ACSR Moose (Ø 31.77 mm) conductors are been used having current carrying capacity of 1000 Amps each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Increase in demand for Electrical Power Generation &amp; Transmission, there exist a few hindrances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cost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to install new Power lines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Difficulty in acquiring Tower sites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– Right of way (ROW)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 time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involved in constructing new Power lines</a:t>
            </a:r>
            <a:b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Therefore, </a:t>
            </a:r>
            <a:r>
              <a:rPr lang="en-IN" sz="1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Temperature Low Sag (HTLS) </a:t>
            </a:r>
            <a:r>
              <a:rPr lang="en-IN" sz="1800" dirty="0">
                <a:latin typeface="Calibri" panose="020F0502020204030204" pitchFamily="34" charset="0"/>
                <a:cs typeface="Calibri" panose="020F0502020204030204" pitchFamily="34" charset="0"/>
              </a:rPr>
              <a:t>conductors, having high ampacity, which can deliver large power without any change in existing tower design are been used.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1800" dirty="0">
                <a:latin typeface="Calibri" panose="020F0502020204030204" pitchFamily="34" charset="0"/>
                <a:cs typeface="Calibri" panose="020F0502020204030204" pitchFamily="34" charset="0"/>
              </a:rPr>
              <a:t>Hence there is need to design connector for HTLS conductor having permissible temperature as per IS 5561 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96164E-C03F-40BD-ADEC-AB59DFBEA5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9" t="11913" r="3565" b="23807"/>
          <a:stretch/>
        </p:blipFill>
        <p:spPr>
          <a:xfrm>
            <a:off x="5638799" y="685800"/>
            <a:ext cx="3428999" cy="1928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 descr="A close up of a device&#10;&#10;Description automatically generated">
            <a:extLst>
              <a:ext uri="{FF2B5EF4-FFF2-40B4-BE49-F238E27FC236}">
                <a16:creationId xmlns:a16="http://schemas.microsoft.com/office/drawing/2014/main" id="{8F260FE7-7EA7-4914-842A-3E622504BFD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2" t="17387" r="14514" b="11639"/>
          <a:stretch/>
        </p:blipFill>
        <p:spPr>
          <a:xfrm>
            <a:off x="5742944" y="3429000"/>
            <a:ext cx="3220711" cy="2415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F1248AA-26E3-43BF-AF7E-A57A8B5265C4}"/>
              </a:ext>
            </a:extLst>
          </p:cNvPr>
          <p:cNvSpPr txBox="1"/>
          <p:nvPr/>
        </p:nvSpPr>
        <p:spPr>
          <a:xfrm>
            <a:off x="6134101" y="2445334"/>
            <a:ext cx="25907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Fig 1.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3 keeper connector for ACSR Zebra &amp; ACSR Moose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D4EE7D-96FD-4891-AB9A-900065725077}"/>
              </a:ext>
            </a:extLst>
          </p:cNvPr>
          <p:cNvSpPr txBox="1"/>
          <p:nvPr/>
        </p:nvSpPr>
        <p:spPr>
          <a:xfrm>
            <a:off x="6057901" y="5545723"/>
            <a:ext cx="25907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Fig 2.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Twin Connector for HTLS</a:t>
            </a:r>
          </a:p>
        </p:txBody>
      </p:sp>
    </p:spTree>
    <p:extLst>
      <p:ext uri="{BB962C8B-B14F-4D97-AF65-F5344CB8AC3E}">
        <p14:creationId xmlns:p14="http://schemas.microsoft.com/office/powerpoint/2010/main" val="3499390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714500" y="202924"/>
            <a:ext cx="5715000" cy="609600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 Definition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33588-32FB-4298-A169-314F84898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15448"/>
            <a:ext cx="8229600" cy="198120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sz="1800" dirty="0">
                <a:latin typeface="Calibri" panose="020F0502020204030204" pitchFamily="34" charset="0"/>
                <a:cs typeface="Calibri" panose="020F0502020204030204" pitchFamily="34" charset="0"/>
              </a:rPr>
              <a:t>Design of the connector should be such that the </a:t>
            </a:r>
            <a:r>
              <a:rPr lang="en-IN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maximum allowed temperature should be less than 85⁰C </a:t>
            </a:r>
            <a:r>
              <a:rPr lang="en-IN" sz="1800" dirty="0">
                <a:latin typeface="Calibri" panose="020F0502020204030204" pitchFamily="34" charset="0"/>
                <a:cs typeface="Calibri" panose="020F0502020204030204" pitchFamily="34" charset="0"/>
              </a:rPr>
              <a:t>including the ambient temperature </a:t>
            </a:r>
            <a:r>
              <a:rPr lang="en-IN" sz="1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1600 A </a:t>
            </a:r>
            <a:r>
              <a:rPr lang="en-IN" sz="1800" dirty="0">
                <a:latin typeface="Calibri" panose="020F0502020204030204" pitchFamily="34" charset="0"/>
                <a:cs typeface="Calibri" panose="020F0502020204030204" pitchFamily="34" charset="0"/>
              </a:rPr>
              <a:t>as per standard IS 5561.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sz="1800" dirty="0">
                <a:latin typeface="Calibri" panose="020F0502020204030204" pitchFamily="34" charset="0"/>
                <a:cs typeface="Calibri" panose="020F0502020204030204" pitchFamily="34" charset="0"/>
              </a:rPr>
              <a:t>Moreover, the connectors that are being used for HTLS cables should be made up of IS 5561 (AL - 4600 &amp; A6 grade) or equivalent grade of aluminium as per standard IS 617.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A59D00B-8463-48FC-9D31-41B04648CB66}"/>
              </a:ext>
            </a:extLst>
          </p:cNvPr>
          <p:cNvSpPr txBox="1">
            <a:spLocks/>
          </p:cNvSpPr>
          <p:nvPr/>
        </p:nvSpPr>
        <p:spPr>
          <a:xfrm>
            <a:off x="1714500" y="3346174"/>
            <a:ext cx="5715000" cy="609600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for FEA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0546A63-60FD-49EB-9A3E-F496B4CAF665}"/>
              </a:ext>
            </a:extLst>
          </p:cNvPr>
          <p:cNvSpPr txBox="1">
            <a:spLocks/>
          </p:cNvSpPr>
          <p:nvPr/>
        </p:nvSpPr>
        <p:spPr>
          <a:xfrm>
            <a:off x="457200" y="4060963"/>
            <a:ext cx="8229600" cy="19812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Helps to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study response of the system based on loading condition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in real world situation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determine the correctness and efficiency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of a design before the system is actually constructed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Reduces lead time and cost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to product</a:t>
            </a:r>
          </a:p>
          <a:p>
            <a:pPr>
              <a:spcAft>
                <a:spcPts val="600"/>
              </a:spcAft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205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47750" y="248272"/>
            <a:ext cx="7048500" cy="609600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Temperature Rise Simulation as per IS 5561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00CAD6-E879-4A11-B34A-A11531834D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016" b="15869"/>
          <a:stretch/>
        </p:blipFill>
        <p:spPr>
          <a:xfrm>
            <a:off x="5026870" y="1302088"/>
            <a:ext cx="4077847" cy="219644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55E9E4D6-EA45-4F35-A8F2-7731B63F3B46}"/>
              </a:ext>
            </a:extLst>
          </p:cNvPr>
          <p:cNvGrpSpPr/>
          <p:nvPr/>
        </p:nvGrpSpPr>
        <p:grpSpPr>
          <a:xfrm>
            <a:off x="194804" y="857872"/>
            <a:ext cx="4908372" cy="3023152"/>
            <a:chOff x="97084" y="1015448"/>
            <a:chExt cx="5052164" cy="3099352"/>
          </a:xfrm>
        </p:grpSpPr>
        <p:pic>
          <p:nvPicPr>
            <p:cNvPr id="15" name="Picture 14" descr="A picture containing baseball, bat, player, photo&#10;&#10;Description automatically generated">
              <a:extLst>
                <a:ext uri="{FF2B5EF4-FFF2-40B4-BE49-F238E27FC236}">
                  <a16:creationId xmlns:a16="http://schemas.microsoft.com/office/drawing/2014/main" id="{71E70D0D-298B-4188-8827-1035932847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298"/>
            <a:stretch/>
          </p:blipFill>
          <p:spPr>
            <a:xfrm>
              <a:off x="152400" y="1015448"/>
              <a:ext cx="4996848" cy="309935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4BDFD6B-2C8A-4B5E-A92E-88127C4D12FC}"/>
                </a:ext>
              </a:extLst>
            </p:cNvPr>
            <p:cNvSpPr txBox="1"/>
            <p:nvPr/>
          </p:nvSpPr>
          <p:spPr>
            <a:xfrm>
              <a:off x="97084" y="3526421"/>
              <a:ext cx="272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i="1" u="sng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B294AA3-C96D-4807-B19C-3F81A66B0D53}"/>
                </a:ext>
              </a:extLst>
            </p:cNvPr>
            <p:cNvSpPr txBox="1"/>
            <p:nvPr/>
          </p:nvSpPr>
          <p:spPr>
            <a:xfrm>
              <a:off x="865649" y="1372297"/>
              <a:ext cx="3642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400" b="1" i="1" u="sng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G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6A016BE-09CE-4748-9BF8-55A779FC76ED}"/>
                </a:ext>
              </a:extLst>
            </p:cNvPr>
            <p:cNvSpPr txBox="1"/>
            <p:nvPr/>
          </p:nvSpPr>
          <p:spPr>
            <a:xfrm>
              <a:off x="4724719" y="3336575"/>
              <a:ext cx="2984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i="1" u="sng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G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EF90F06-46E6-4566-B66C-6AFEB29BD324}"/>
                </a:ext>
              </a:extLst>
            </p:cNvPr>
            <p:cNvSpPr txBox="1"/>
            <p:nvPr/>
          </p:nvSpPr>
          <p:spPr>
            <a:xfrm>
              <a:off x="97084" y="2085922"/>
              <a:ext cx="19092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u="sng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G: Ground</a:t>
              </a:r>
            </a:p>
            <a:p>
              <a:r>
                <a:rPr lang="en-US" sz="1400" b="1" i="1" u="sng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T: Terminal (1600 Amp)</a:t>
              </a:r>
              <a:endParaRPr lang="en-IN" sz="1400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aphicFrame>
        <p:nvGraphicFramePr>
          <p:cNvPr id="21" name="Table 12">
            <a:extLst>
              <a:ext uri="{FF2B5EF4-FFF2-40B4-BE49-F238E27FC236}">
                <a16:creationId xmlns:a16="http://schemas.microsoft.com/office/drawing/2014/main" id="{09169B4D-B9C0-4CDC-91F2-820E22AB83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954728"/>
              </p:ext>
            </p:extLst>
          </p:nvPr>
        </p:nvGraphicFramePr>
        <p:xfrm>
          <a:off x="202163" y="3981901"/>
          <a:ext cx="4114799" cy="23656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864991">
                  <a:extLst>
                    <a:ext uri="{9D8B030D-6E8A-4147-A177-3AD203B41FA5}">
                      <a16:colId xmlns:a16="http://schemas.microsoft.com/office/drawing/2014/main" val="1530919687"/>
                    </a:ext>
                  </a:extLst>
                </a:gridCol>
                <a:gridCol w="1183008">
                  <a:extLst>
                    <a:ext uri="{9D8B030D-6E8A-4147-A177-3AD203B41FA5}">
                      <a16:colId xmlns:a16="http://schemas.microsoft.com/office/drawing/2014/main" val="178298781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3055524165"/>
                    </a:ext>
                  </a:extLst>
                </a:gridCol>
              </a:tblGrid>
              <a:tr h="30792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HTLS </a:t>
                      </a:r>
                      <a:r>
                        <a:rPr lang="en-US" sz="1400" b="1" i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Conductor (</a:t>
                      </a:r>
                      <a:r>
                        <a:rPr lang="en-IN" sz="1400" b="1" i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Al-</a:t>
                      </a:r>
                      <a:r>
                        <a:rPr lang="en-IN" sz="1400" b="1" i="1" kern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Zr</a:t>
                      </a:r>
                      <a:r>
                        <a:rPr lang="en-US" sz="1400" b="1" i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) </a:t>
                      </a:r>
                      <a:r>
                        <a:rPr lang="en-US" sz="14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Properties</a:t>
                      </a:r>
                      <a:endParaRPr lang="en-IN" sz="1400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26621"/>
                  </a:ext>
                </a:extLst>
              </a:tr>
              <a:tr h="30792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Property</a:t>
                      </a:r>
                      <a:endParaRPr lang="en-IN" sz="1400" b="1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</a:t>
                      </a:r>
                      <a:endParaRPr lang="en-IN" sz="1400" b="1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</a:t>
                      </a:r>
                      <a:endParaRPr lang="en-IN" sz="1400" b="1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3649361"/>
                  </a:ext>
                </a:extLst>
              </a:tr>
              <a:tr h="3079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Electrical Conductivity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1.38x10</a:t>
                      </a:r>
                      <a:r>
                        <a:rPr lang="en-US" sz="1400" b="1" i="1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IN" sz="1400" b="1" i="1" baseline="30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S/m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2964879"/>
                  </a:ext>
                </a:extLst>
              </a:tr>
              <a:tr h="3079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Relative Permittivity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IN" sz="1400" b="1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045431"/>
                  </a:ext>
                </a:extLst>
              </a:tr>
              <a:tr h="3079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Thermal Conductivity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169</a:t>
                      </a:r>
                      <a:endParaRPr lang="en-IN" sz="1400" b="1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W/m-K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8175339"/>
                  </a:ext>
                </a:extLst>
              </a:tr>
              <a:tr h="3079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Density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2517</a:t>
                      </a:r>
                      <a:endParaRPr lang="en-IN" sz="1400" b="1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Kg/m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0933436"/>
                  </a:ext>
                </a:extLst>
              </a:tr>
              <a:tr h="4765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Heat Capacity at constant Pressure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943</a:t>
                      </a:r>
                      <a:endParaRPr lang="en-IN" sz="1400" b="1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J/Kg-K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419626"/>
                  </a:ext>
                </a:extLst>
              </a:tr>
            </a:tbl>
          </a:graphicData>
        </a:graphic>
      </p:graphicFrame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83AA8013-4835-46E0-B780-85CE4C29BF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680303"/>
              </p:ext>
            </p:extLst>
          </p:nvPr>
        </p:nvGraphicFramePr>
        <p:xfrm>
          <a:off x="4841758" y="3961997"/>
          <a:ext cx="4114800" cy="236663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153091968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78298781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3055524165"/>
                    </a:ext>
                  </a:extLst>
                </a:gridCol>
              </a:tblGrid>
              <a:tr h="291633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Connector (Al) Properties</a:t>
                      </a:r>
                      <a:endParaRPr lang="en-IN" sz="1400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726621"/>
                  </a:ext>
                </a:extLst>
              </a:tr>
              <a:tr h="291633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Property</a:t>
                      </a:r>
                      <a:endParaRPr lang="en-IN" sz="1400" b="1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</a:t>
                      </a:r>
                      <a:endParaRPr lang="en-IN" sz="1400" b="1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</a:t>
                      </a:r>
                      <a:endParaRPr lang="en-IN" sz="1400" b="1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3649361"/>
                  </a:ext>
                </a:extLst>
              </a:tr>
              <a:tr h="31463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Electrical Conductivity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3.5x10</a:t>
                      </a:r>
                      <a:r>
                        <a:rPr lang="en-US" sz="1400" b="1" i="1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IN" sz="1400" b="1" i="1" baseline="30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S/m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2964879"/>
                  </a:ext>
                </a:extLst>
              </a:tr>
              <a:tr h="2916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Relative Permittivity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IN" sz="1400" b="1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045431"/>
                  </a:ext>
                </a:extLst>
              </a:tr>
              <a:tr h="31463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Thermal Conductivity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219</a:t>
                      </a:r>
                      <a:endParaRPr lang="en-IN" sz="1400" b="1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W/m-K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8175339"/>
                  </a:ext>
                </a:extLst>
              </a:tr>
              <a:tr h="2916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Density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2705</a:t>
                      </a:r>
                      <a:endParaRPr lang="en-IN" sz="1400" b="1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Kg/m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0933436"/>
                  </a:ext>
                </a:extLst>
              </a:tr>
              <a:tr h="49577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Heat Capacity at constant Pressure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960</a:t>
                      </a:r>
                      <a:endParaRPr lang="en-IN" sz="1400" b="1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J/Kg-K</a:t>
                      </a:r>
                      <a:endParaRPr lang="en-IN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419626"/>
                  </a:ext>
                </a:extLst>
              </a:tr>
            </a:tbl>
          </a:graphicData>
        </a:graphic>
      </p:graphicFrame>
      <p:sp>
        <p:nvSpPr>
          <p:cNvPr id="23" name="Title 1">
            <a:extLst>
              <a:ext uri="{FF2B5EF4-FFF2-40B4-BE49-F238E27FC236}">
                <a16:creationId xmlns:a16="http://schemas.microsoft.com/office/drawing/2014/main" id="{8DE769F2-BE74-40B4-A05B-4C7A4A0B00F5}"/>
              </a:ext>
            </a:extLst>
          </p:cNvPr>
          <p:cNvSpPr txBox="1">
            <a:spLocks/>
          </p:cNvSpPr>
          <p:nvPr/>
        </p:nvSpPr>
        <p:spPr>
          <a:xfrm>
            <a:off x="0" y="727110"/>
            <a:ext cx="1752600" cy="37903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 Geometry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7ACAAC06-00EE-4A0F-B8C5-B4CFC287C4FC}"/>
              </a:ext>
            </a:extLst>
          </p:cNvPr>
          <p:cNvSpPr txBox="1">
            <a:spLocks/>
          </p:cNvSpPr>
          <p:nvPr/>
        </p:nvSpPr>
        <p:spPr>
          <a:xfrm>
            <a:off x="3232271" y="3582963"/>
            <a:ext cx="2679458" cy="37903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Material Properties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D012DE1-F71E-41E9-B283-B19E6A19BA14}"/>
              </a:ext>
            </a:extLst>
          </p:cNvPr>
          <p:cNvSpPr txBox="1">
            <a:spLocks/>
          </p:cNvSpPr>
          <p:nvPr/>
        </p:nvSpPr>
        <p:spPr>
          <a:xfrm>
            <a:off x="5291664" y="727110"/>
            <a:ext cx="3664894" cy="37903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Physics &amp; Multiphysics Used</a:t>
            </a:r>
          </a:p>
        </p:txBody>
      </p:sp>
      <p:sp>
        <p:nvSpPr>
          <p:cNvPr id="26" name="Text Box 2">
            <a:extLst>
              <a:ext uri="{FF2B5EF4-FFF2-40B4-BE49-F238E27FC236}">
                <a16:creationId xmlns:a16="http://schemas.microsoft.com/office/drawing/2014/main" id="{62ADBD45-7FAC-43ED-9A21-342912996267}"/>
              </a:ext>
            </a:extLst>
          </p:cNvPr>
          <p:cNvSpPr txBox="1"/>
          <p:nvPr/>
        </p:nvSpPr>
        <p:spPr>
          <a:xfrm>
            <a:off x="6477254" y="1240281"/>
            <a:ext cx="1619652" cy="27901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b="1" i="1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Joule Heating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50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47750" y="248272"/>
            <a:ext cx="7048500" cy="609600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Temperature Rise Simulation as per IS 5561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973AEE2A-D24D-408E-8AB9-5FC1DAE522EC}"/>
              </a:ext>
            </a:extLst>
          </p:cNvPr>
          <p:cNvSpPr txBox="1">
            <a:spLocks/>
          </p:cNvSpPr>
          <p:nvPr/>
        </p:nvSpPr>
        <p:spPr>
          <a:xfrm>
            <a:off x="0" y="668355"/>
            <a:ext cx="7048500" cy="37903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D.1 Result - </a:t>
            </a:r>
            <a:r>
              <a:rPr lang="en-IN" sz="2000" b="1" cap="small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T-connector with no heat sink in conduction path</a:t>
            </a: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3F5640F-F5BD-4CFD-A309-9D35DD2D7775}"/>
              </a:ext>
            </a:extLst>
          </p:cNvPr>
          <p:cNvGrpSpPr/>
          <p:nvPr/>
        </p:nvGrpSpPr>
        <p:grpSpPr>
          <a:xfrm>
            <a:off x="114300" y="1160485"/>
            <a:ext cx="8915400" cy="5135598"/>
            <a:chOff x="0" y="1062037"/>
            <a:chExt cx="9144000" cy="4957763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613048D-DF82-4EF1-A1F2-5F69763D9B51}"/>
                </a:ext>
              </a:extLst>
            </p:cNvPr>
            <p:cNvGrpSpPr/>
            <p:nvPr/>
          </p:nvGrpSpPr>
          <p:grpSpPr>
            <a:xfrm>
              <a:off x="0" y="1062037"/>
              <a:ext cx="9144000" cy="4957763"/>
              <a:chOff x="0" y="1062037"/>
              <a:chExt cx="9144000" cy="4957763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FACA0B24-2BC0-4DE4-BA70-18BB4E4809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1062037"/>
                <a:ext cx="9144000" cy="4957763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FDB54B4C-A06D-481A-9982-C4D611E22056}"/>
                  </a:ext>
                </a:extLst>
              </p:cNvPr>
              <p:cNvGrpSpPr/>
              <p:nvPr/>
            </p:nvGrpSpPr>
            <p:grpSpPr>
              <a:xfrm>
                <a:off x="75326" y="1861644"/>
                <a:ext cx="7844974" cy="4099198"/>
                <a:chOff x="75326" y="1861644"/>
                <a:chExt cx="7844974" cy="4099198"/>
              </a:xfrm>
            </p:grpSpPr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2C748E3-E7F1-49AE-BC2A-5399EF34F213}"/>
                    </a:ext>
                  </a:extLst>
                </p:cNvPr>
                <p:cNvSpPr txBox="1"/>
                <p:nvPr/>
              </p:nvSpPr>
              <p:spPr>
                <a:xfrm>
                  <a:off x="75326" y="2855032"/>
                  <a:ext cx="2466684" cy="8913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i="1" u="sng" dirty="0">
                      <a:solidFill>
                        <a:srgbClr val="00206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anose="020F0502020204030204" pitchFamily="34" charset="0"/>
                      <a:cs typeface="Calibri" panose="020F0502020204030204" pitchFamily="34" charset="0"/>
                    </a:rPr>
                    <a:t>G: Ground</a:t>
                  </a:r>
                </a:p>
                <a:p>
                  <a:endParaRPr lang="en-US" b="1" i="1" u="sng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r>
                    <a:rPr lang="en-US" b="1" i="1" u="sng" dirty="0">
                      <a:solidFill>
                        <a:srgbClr val="00206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anose="020F0502020204030204" pitchFamily="34" charset="0"/>
                      <a:cs typeface="Calibri" panose="020F0502020204030204" pitchFamily="34" charset="0"/>
                    </a:rPr>
                    <a:t>T: Terminal (1500 Amp)</a:t>
                  </a:r>
                  <a:endParaRPr lang="en-IN" b="1" i="1" u="sng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9E51E87E-B2CA-4AA2-9AAC-6AC93019CD65}"/>
                    </a:ext>
                  </a:extLst>
                </p:cNvPr>
                <p:cNvSpPr txBox="1"/>
                <p:nvPr/>
              </p:nvSpPr>
              <p:spPr>
                <a:xfrm>
                  <a:off x="1777448" y="5604299"/>
                  <a:ext cx="306133" cy="3565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N" b="1" i="1" u="sng" dirty="0">
                      <a:solidFill>
                        <a:srgbClr val="00206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anose="020F0502020204030204" pitchFamily="34" charset="0"/>
                      <a:cs typeface="Calibri" panose="020F0502020204030204" pitchFamily="34" charset="0"/>
                    </a:rPr>
                    <a:t>T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2894C44C-B117-4431-A557-ACCAF09BEAC9}"/>
                    </a:ext>
                  </a:extLst>
                </p:cNvPr>
                <p:cNvSpPr txBox="1"/>
                <p:nvPr/>
              </p:nvSpPr>
              <p:spPr>
                <a:xfrm>
                  <a:off x="1426498" y="1861644"/>
                  <a:ext cx="36420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N" b="1" i="1" u="sng" dirty="0">
                      <a:solidFill>
                        <a:srgbClr val="00206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anose="020F0502020204030204" pitchFamily="34" charset="0"/>
                      <a:cs typeface="Calibri" panose="020F0502020204030204" pitchFamily="34" charset="0"/>
                    </a:rPr>
                    <a:t>G</a:t>
                  </a: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65A18651-5D57-4BA4-ACC8-63982470A843}"/>
                    </a:ext>
                  </a:extLst>
                </p:cNvPr>
                <p:cNvSpPr txBox="1"/>
                <p:nvPr/>
              </p:nvSpPr>
              <p:spPr>
                <a:xfrm>
                  <a:off x="7579642" y="3244823"/>
                  <a:ext cx="340658" cy="3565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N" b="1" i="1" u="sng" dirty="0">
                      <a:solidFill>
                        <a:srgbClr val="00206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anose="020F0502020204030204" pitchFamily="34" charset="0"/>
                      <a:cs typeface="Calibri" panose="020F0502020204030204" pitchFamily="34" charset="0"/>
                    </a:rPr>
                    <a:t>G</a:t>
                  </a:r>
                </a:p>
              </p:txBody>
            </p:sp>
          </p:grp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2545CE2-A425-4D98-8D77-9D02BBEA269C}"/>
                </a:ext>
              </a:extLst>
            </p:cNvPr>
            <p:cNvSpPr txBox="1"/>
            <p:nvPr/>
          </p:nvSpPr>
          <p:spPr>
            <a:xfrm>
              <a:off x="3827076" y="4648200"/>
              <a:ext cx="4222326" cy="6239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Max</a:t>
              </a:r>
              <a:r>
                <a:rPr kumimoji="0" lang="en-US" sz="1800" b="0" i="0" u="none" strike="noStrike" kern="1200" cap="none" spc="0" normalizeH="0" baseline="3000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Temp. Reached in Connector </a:t>
              </a: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95.6</a:t>
              </a:r>
              <a:r>
                <a:rPr kumimoji="0" lang="en-US" sz="1800" b="1" i="1" u="none" strike="noStrike" kern="1200" cap="none" spc="0" normalizeH="0" baseline="30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         </a:t>
              </a:r>
              <a:r>
                <a:rPr kumimoji="0" lang="en-US" sz="1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1F497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i.e</a:t>
              </a: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1F497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ambient 40</a:t>
              </a:r>
              <a:r>
                <a:rPr kumimoji="0" lang="en-US" sz="1800" b="1" i="1" u="none" strike="noStrike" kern="1200" cap="none" spc="0" normalizeH="0" baseline="30000" noProof="0" dirty="0">
                  <a:ln>
                    <a:noFill/>
                  </a:ln>
                  <a:solidFill>
                    <a:srgbClr val="1F497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1F497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C + </a:t>
              </a: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rise 55.6</a:t>
              </a:r>
              <a:r>
                <a:rPr kumimoji="0" lang="en-US" sz="1800" b="1" i="1" u="none" strike="noStrike" kern="1200" cap="none" spc="0" normalizeH="0" baseline="30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endParaRPr kumimoji="0" lang="en-IN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0077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47750" y="248272"/>
            <a:ext cx="7048500" cy="609600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Temperature Rise Simulation as per IS 5561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973AEE2A-D24D-408E-8AB9-5FC1DAE522EC}"/>
              </a:ext>
            </a:extLst>
          </p:cNvPr>
          <p:cNvSpPr txBox="1">
            <a:spLocks/>
          </p:cNvSpPr>
          <p:nvPr/>
        </p:nvSpPr>
        <p:spPr>
          <a:xfrm>
            <a:off x="0" y="668355"/>
            <a:ext cx="7048500" cy="37903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D.2 Result - </a:t>
            </a:r>
            <a:r>
              <a:rPr lang="en-IN" sz="2000" b="1" cap="small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T-connector with one heat sink in conduction path</a:t>
            </a: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A96F3C-7D36-412C-9910-B4B035C0AAB0}"/>
              </a:ext>
            </a:extLst>
          </p:cNvPr>
          <p:cNvGrpSpPr/>
          <p:nvPr/>
        </p:nvGrpSpPr>
        <p:grpSpPr>
          <a:xfrm>
            <a:off x="100012" y="1277955"/>
            <a:ext cx="8943975" cy="4905684"/>
            <a:chOff x="0" y="1066800"/>
            <a:chExt cx="9144000" cy="495300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C75C143-DC5A-4A65-96B5-3D47C95832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1066800"/>
              <a:ext cx="9144000" cy="4953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9A51F32-D0F0-4566-ADFA-8C0DD5D7F8F7}"/>
                </a:ext>
              </a:extLst>
            </p:cNvPr>
            <p:cNvSpPr txBox="1"/>
            <p:nvPr/>
          </p:nvSpPr>
          <p:spPr>
            <a:xfrm>
              <a:off x="3581400" y="4724400"/>
              <a:ext cx="4208836" cy="652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Max</a:t>
              </a:r>
              <a:r>
                <a:rPr kumimoji="0" lang="en-US" sz="1800" b="0" i="0" u="none" strike="noStrike" kern="1200" cap="none" spc="0" normalizeH="0" baseline="3000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Temp. Reached in Connector </a:t>
              </a: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70.5</a:t>
              </a:r>
              <a:r>
                <a:rPr kumimoji="0" lang="en-US" sz="1800" b="1" i="1" u="none" strike="noStrike" kern="1200" cap="none" spc="0" normalizeH="0" baseline="30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         </a:t>
              </a:r>
              <a:r>
                <a:rPr kumimoji="0" lang="en-US" sz="1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1F497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i.e</a:t>
              </a: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1F497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ambient 40</a:t>
              </a:r>
              <a:r>
                <a:rPr kumimoji="0" lang="en-US" sz="1800" b="1" i="1" u="none" strike="noStrike" kern="1200" cap="none" spc="0" normalizeH="0" baseline="30000" noProof="0" dirty="0">
                  <a:ln>
                    <a:noFill/>
                  </a:ln>
                  <a:solidFill>
                    <a:srgbClr val="1F497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1F497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C + </a:t>
              </a: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rise 30.5</a:t>
              </a:r>
              <a:r>
                <a:rPr kumimoji="0" lang="en-US" sz="1800" b="1" i="1" u="none" strike="noStrike" kern="1200" cap="none" spc="0" normalizeH="0" baseline="30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endParaRPr kumimoji="0" lang="en-IN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94B776F-4AAF-4030-A673-96A1DD1280AA}"/>
                </a:ext>
              </a:extLst>
            </p:cNvPr>
            <p:cNvGrpSpPr/>
            <p:nvPr/>
          </p:nvGrpSpPr>
          <p:grpSpPr>
            <a:xfrm>
              <a:off x="75326" y="1974424"/>
              <a:ext cx="7901042" cy="3965064"/>
              <a:chOff x="75326" y="1974424"/>
              <a:chExt cx="7901042" cy="3965064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87E7D59-DACA-4353-A516-CA4CD8309469}"/>
                  </a:ext>
                </a:extLst>
              </p:cNvPr>
              <p:cNvSpPr txBox="1"/>
              <p:nvPr/>
            </p:nvSpPr>
            <p:spPr>
              <a:xfrm>
                <a:off x="75326" y="2855032"/>
                <a:ext cx="2458803" cy="9322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i="1" u="sng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anose="020F0502020204030204" pitchFamily="34" charset="0"/>
                    <a:cs typeface="Calibri" panose="020F0502020204030204" pitchFamily="34" charset="0"/>
                  </a:rPr>
                  <a:t>G: Ground</a:t>
                </a:r>
              </a:p>
              <a:p>
                <a:endParaRPr lang="en-US" b="1" i="1" u="sng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b="1" i="1" u="sng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anose="020F0502020204030204" pitchFamily="34" charset="0"/>
                    <a:cs typeface="Calibri" panose="020F0502020204030204" pitchFamily="34" charset="0"/>
                  </a:rPr>
                  <a:t>T: Terminal (1500 Amp)</a:t>
                </a:r>
                <a:endParaRPr lang="en-IN" b="1" i="1" u="sng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1CBDCF3-8B37-4522-AB2A-9F0525A5BB67}"/>
                  </a:ext>
                </a:extLst>
              </p:cNvPr>
              <p:cNvSpPr txBox="1"/>
              <p:nvPr/>
            </p:nvSpPr>
            <p:spPr>
              <a:xfrm>
                <a:off x="1464970" y="5566594"/>
                <a:ext cx="305155" cy="3728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b="1" i="1" u="sng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anose="020F0502020204030204" pitchFamily="34" charset="0"/>
                    <a:cs typeface="Calibri" panose="020F0502020204030204" pitchFamily="34" charset="0"/>
                  </a:rPr>
                  <a:t>T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68B17C6-6334-4818-A705-B2842FD08536}"/>
                  </a:ext>
                </a:extLst>
              </p:cNvPr>
              <p:cNvSpPr txBox="1"/>
              <p:nvPr/>
            </p:nvSpPr>
            <p:spPr>
              <a:xfrm>
                <a:off x="1608599" y="1974424"/>
                <a:ext cx="3642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b="1" i="1" u="sng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anose="020F0502020204030204" pitchFamily="34" charset="0"/>
                    <a:cs typeface="Calibri" panose="020F0502020204030204" pitchFamily="34" charset="0"/>
                  </a:rPr>
                  <a:t>G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1372D39-C8B1-48FD-B798-BC740A38A88C}"/>
                  </a:ext>
                </a:extLst>
              </p:cNvPr>
              <p:cNvSpPr txBox="1"/>
              <p:nvPr/>
            </p:nvSpPr>
            <p:spPr>
              <a:xfrm>
                <a:off x="7636798" y="3358634"/>
                <a:ext cx="339570" cy="3728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b="1" i="1" u="sng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anose="020F0502020204030204" pitchFamily="34" charset="0"/>
                    <a:cs typeface="Calibri" panose="020F0502020204030204" pitchFamily="34" charset="0"/>
                  </a:rPr>
                  <a:t>G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18627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47750" y="248272"/>
            <a:ext cx="7048500" cy="609600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Temperature Rise Simulation as per IS 5561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973AEE2A-D24D-408E-8AB9-5FC1DAE522EC}"/>
              </a:ext>
            </a:extLst>
          </p:cNvPr>
          <p:cNvSpPr txBox="1">
            <a:spLocks/>
          </p:cNvSpPr>
          <p:nvPr/>
        </p:nvSpPr>
        <p:spPr>
          <a:xfrm>
            <a:off x="0" y="668355"/>
            <a:ext cx="7048500" cy="379034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D.3 Result - </a:t>
            </a:r>
            <a:r>
              <a:rPr lang="en-IN" sz="2000" b="1" cap="small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T-connector with two heat sink in conduction path</a:t>
            </a: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7AA0869-2878-495C-BCB9-E0866A1CE9BA}"/>
              </a:ext>
            </a:extLst>
          </p:cNvPr>
          <p:cNvGrpSpPr/>
          <p:nvPr/>
        </p:nvGrpSpPr>
        <p:grpSpPr>
          <a:xfrm>
            <a:off x="120098" y="1106143"/>
            <a:ext cx="8903804" cy="5202582"/>
            <a:chOff x="0" y="1038224"/>
            <a:chExt cx="9144000" cy="5057775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E5F1C1E-FEE4-44D6-B407-9476260695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1038224"/>
              <a:ext cx="9144000" cy="505777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744FB0F-B890-4823-A655-4C5DE3D4F11E}"/>
                </a:ext>
              </a:extLst>
            </p:cNvPr>
            <p:cNvGrpSpPr/>
            <p:nvPr/>
          </p:nvGrpSpPr>
          <p:grpSpPr>
            <a:xfrm>
              <a:off x="190551" y="1392630"/>
              <a:ext cx="7609191" cy="3631936"/>
              <a:chOff x="190551" y="1392630"/>
              <a:chExt cx="7609191" cy="3631936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3B43B64-AAEF-4BAB-B5A8-26D50AC342FA}"/>
                  </a:ext>
                </a:extLst>
              </p:cNvPr>
              <p:cNvSpPr txBox="1"/>
              <p:nvPr/>
            </p:nvSpPr>
            <p:spPr>
              <a:xfrm>
                <a:off x="190551" y="3567111"/>
                <a:ext cx="2469896" cy="897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i="1" u="sng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anose="020F0502020204030204" pitchFamily="34" charset="0"/>
                    <a:cs typeface="Calibri" panose="020F0502020204030204" pitchFamily="34" charset="0"/>
                  </a:rPr>
                  <a:t>G: Ground</a:t>
                </a:r>
              </a:p>
              <a:p>
                <a:endParaRPr lang="en-US" b="1" i="1" u="sng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b="1" i="1" u="sng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anose="020F0502020204030204" pitchFamily="34" charset="0"/>
                    <a:cs typeface="Calibri" panose="020F0502020204030204" pitchFamily="34" charset="0"/>
                  </a:rPr>
                  <a:t>T: Terminal (1500 Amp)</a:t>
                </a:r>
                <a:endParaRPr lang="en-IN" b="1" i="1" u="sng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7EE14D4-3DB2-454D-A470-D65D32EAD5F6}"/>
                  </a:ext>
                </a:extLst>
              </p:cNvPr>
              <p:cNvSpPr txBox="1"/>
              <p:nvPr/>
            </p:nvSpPr>
            <p:spPr>
              <a:xfrm>
                <a:off x="2595568" y="1392630"/>
                <a:ext cx="3642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b="1" i="1" u="sng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anose="020F0502020204030204" pitchFamily="34" charset="0"/>
                    <a:cs typeface="Calibri" panose="020F0502020204030204" pitchFamily="34" charset="0"/>
                  </a:rPr>
                  <a:t>G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5CAD1A-1E86-47E8-91C4-A338EFF18388}"/>
                  </a:ext>
                </a:extLst>
              </p:cNvPr>
              <p:cNvSpPr txBox="1"/>
              <p:nvPr/>
            </p:nvSpPr>
            <p:spPr>
              <a:xfrm>
                <a:off x="7467600" y="4655234"/>
                <a:ext cx="3321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N" b="1" i="1" u="sng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anose="020F0502020204030204" pitchFamily="34" charset="0"/>
                    <a:cs typeface="Calibri" panose="020F0502020204030204" pitchFamily="34" charset="0"/>
                  </a:rPr>
                  <a:t>G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9579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26"/>
            <a:ext cx="9144000" cy="6858000"/>
          </a:xfrm>
          <a:prstGeom prst="rect">
            <a:avLst/>
          </a:prstGeom>
        </p:spPr>
      </p:pic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714499" y="50524"/>
            <a:ext cx="5715000" cy="609600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33588-32FB-4298-A169-314F84898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41074"/>
            <a:ext cx="8229600" cy="4851952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sz="1800" dirty="0">
                <a:latin typeface="Calibri" panose="020F0502020204030204" pitchFamily="34" charset="0"/>
                <a:cs typeface="Calibri" panose="020F0502020204030204" pitchFamily="34" charset="0"/>
              </a:rPr>
              <a:t>Multiple iterations were carried out in designing of T- Connector based on simulation results in order to increase optimum surface area of connector.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sz="1800" dirty="0">
                <a:latin typeface="Calibri" panose="020F0502020204030204" pitchFamily="34" charset="0"/>
                <a:cs typeface="Calibri" panose="020F0502020204030204" pitchFamily="34" charset="0"/>
              </a:rPr>
              <a:t>Current requirement was high, hence heat sink were incorporated along with the connector to reduce the temperature rise as shown below.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I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sz="1800" dirty="0">
                <a:latin typeface="Calibri" panose="020F0502020204030204" pitchFamily="34" charset="0"/>
                <a:cs typeface="Calibri" panose="020F0502020204030204" pitchFamily="34" charset="0"/>
              </a:rPr>
              <a:t>Fast heat dissipation and high mechanical strength of the heat sink played a decisive factor in reducing the maximum temperature of the T-connector.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I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I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Table 5">
            <a:extLst>
              <a:ext uri="{FF2B5EF4-FFF2-40B4-BE49-F238E27FC236}">
                <a16:creationId xmlns:a16="http://schemas.microsoft.com/office/drawing/2014/main" id="{3A6CAD76-5D6F-465A-9EC2-BDBF4A53F3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327062"/>
              </p:ext>
            </p:extLst>
          </p:nvPr>
        </p:nvGraphicFramePr>
        <p:xfrm>
          <a:off x="2400299" y="2177767"/>
          <a:ext cx="4343401" cy="1833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546">
                  <a:extLst>
                    <a:ext uri="{9D8B030D-6E8A-4147-A177-3AD203B41FA5}">
                      <a16:colId xmlns:a16="http://schemas.microsoft.com/office/drawing/2014/main" val="1059924230"/>
                    </a:ext>
                  </a:extLst>
                </a:gridCol>
                <a:gridCol w="1432746">
                  <a:extLst>
                    <a:ext uri="{9D8B030D-6E8A-4147-A177-3AD203B41FA5}">
                      <a16:colId xmlns:a16="http://schemas.microsoft.com/office/drawing/2014/main" val="1848930755"/>
                    </a:ext>
                  </a:extLst>
                </a:gridCol>
                <a:gridCol w="1361109">
                  <a:extLst>
                    <a:ext uri="{9D8B030D-6E8A-4147-A177-3AD203B41FA5}">
                      <a16:colId xmlns:a16="http://schemas.microsoft.com/office/drawing/2014/main" val="4183314970"/>
                    </a:ext>
                  </a:extLst>
                </a:gridCol>
              </a:tblGrid>
              <a:tr h="747525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T-Connector </a:t>
                      </a:r>
                    </a:p>
                    <a:p>
                      <a:pPr algn="ctr"/>
                      <a:r>
                        <a:rPr lang="en-US" sz="16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With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 Temperature (⁰C)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Temperature Rise</a:t>
                      </a:r>
                    </a:p>
                    <a:p>
                      <a:pPr algn="ctr"/>
                      <a:r>
                        <a:rPr lang="en-US" sz="16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(⁰C)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4743745"/>
                  </a:ext>
                </a:extLst>
              </a:tr>
              <a:tr h="33684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heat sink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55.6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830849"/>
                  </a:ext>
                </a:extLst>
              </a:tr>
              <a:tr h="33684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One heat sink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068921"/>
                  </a:ext>
                </a:extLst>
              </a:tr>
              <a:tr h="33684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Two heat sink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764054"/>
                  </a:ext>
                </a:extLst>
              </a:tr>
            </a:tbl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316EF924-093C-4ABE-A869-736BA285F51C}"/>
              </a:ext>
            </a:extLst>
          </p:cNvPr>
          <p:cNvSpPr txBox="1">
            <a:spLocks/>
          </p:cNvSpPr>
          <p:nvPr/>
        </p:nvSpPr>
        <p:spPr>
          <a:xfrm>
            <a:off x="1714499" y="4842428"/>
            <a:ext cx="5715000" cy="609600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Future Work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4EB736A-F6A7-4275-81DD-2A81443194FE}"/>
              </a:ext>
            </a:extLst>
          </p:cNvPr>
          <p:cNvSpPr txBox="1">
            <a:spLocks/>
          </p:cNvSpPr>
          <p:nvPr/>
        </p:nvSpPr>
        <p:spPr>
          <a:xfrm>
            <a:off x="457200" y="5411028"/>
            <a:ext cx="8229600" cy="88789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sz="1800" dirty="0">
                <a:latin typeface="Calibri" panose="020F0502020204030204" pitchFamily="34" charset="0"/>
                <a:cs typeface="Calibri" panose="020F0502020204030204" pitchFamily="34" charset="0"/>
              </a:rPr>
              <a:t>Prototyping, Real life testing &amp; Validation needs to be done.</a:t>
            </a:r>
          </a:p>
          <a:p>
            <a:endParaRPr lang="en-I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397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RRL PPT Template Std. Size - Aug 17" id="{28350C91-AA38-4739-82B5-380D6A6C3103}" vid="{77382B24-AE20-4528-A7F9-520D5D6F027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379</TotalTime>
  <Words>664</Words>
  <Application>Microsoft Office PowerPoint</Application>
  <PresentationFormat>On-screen Show (4:3)</PresentationFormat>
  <Paragraphs>160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Office Theme</vt:lpstr>
      <vt:lpstr>PowerPoint Presentation</vt:lpstr>
      <vt:lpstr>Temperature Rise Simulation Of Electric Power Connector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Raghav Upasani</dc:creator>
  <cp:lastModifiedBy>Raghav Upasani</cp:lastModifiedBy>
  <cp:revision>45</cp:revision>
  <dcterms:created xsi:type="dcterms:W3CDTF">2020-09-14T04:30:55Z</dcterms:created>
  <dcterms:modified xsi:type="dcterms:W3CDTF">2020-09-14T11:01:31Z</dcterms:modified>
</cp:coreProperties>
</file>