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60" r:id="rId3"/>
    <p:sldId id="263" r:id="rId4"/>
    <p:sldId id="264" r:id="rId5"/>
    <p:sldId id="303" r:id="rId6"/>
    <p:sldId id="265" r:id="rId7"/>
    <p:sldId id="270" r:id="rId8"/>
    <p:sldId id="304" r:id="rId9"/>
    <p:sldId id="305" r:id="rId10"/>
    <p:sldId id="267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3B2B0-5452-440A-9E0E-8E1F50E6ACCC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83A63-AE9D-41AC-AAF8-C5FFB0E7C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5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5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7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18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8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06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92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06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14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11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55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83A63-AE9D-41AC-AAF8-C5FFB0E7C9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22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8600"/>
            <a:ext cx="7239000" cy="609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066800"/>
            <a:ext cx="8001000" cy="5105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239000" cy="6858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2211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2211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239000" cy="66881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4040188" cy="422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6800"/>
            <a:ext cx="4041775" cy="422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6801323" cy="609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5620928" cy="6096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3000"/>
            <a:ext cx="5111750" cy="498316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57400"/>
            <a:ext cx="3008313" cy="4068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199"/>
            <a:ext cx="5486400" cy="3508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074F1575-E107-46D3-A256-CCB142DAC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86800" y="6400800"/>
            <a:ext cx="381000" cy="2992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12615-FB82-4BA2-84FB-9CAF666C8F5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9.jpe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6"/>
            <a:ext cx="9144000" cy="684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77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15200" y="609600"/>
            <a:ext cx="1524000" cy="304800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Corp. R&amp;D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9622" y="609600"/>
            <a:ext cx="5715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C302484-B32E-4CF0-AC0C-9B390DCFE11E}"/>
              </a:ext>
            </a:extLst>
          </p:cNvPr>
          <p:cNvSpPr txBox="1">
            <a:spLocks/>
          </p:cNvSpPr>
          <p:nvPr/>
        </p:nvSpPr>
        <p:spPr>
          <a:xfrm>
            <a:off x="229622" y="1371600"/>
            <a:ext cx="8644365" cy="44196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Lorentz force - Highest in y direction. Least induced Lorentz Force in y direction - 2.6 kg variant leading to lesser mechanical stress</a:t>
            </a:r>
            <a:endParaRPr lang="en-US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1.9 &amp; 2 kg variant - Not Safe as high stresses observed on the ground side gland &amp; </a:t>
            </a:r>
            <a:r>
              <a:rPr lang="en-US" sz="1800" dirty="0" err="1">
                <a:latin typeface="Calibri" panose="020F0502020204030204" pitchFamily="34" charset="0"/>
                <a:cs typeface="Arial" panose="020B0604020202020204" pitchFamily="34" charset="0"/>
              </a:rPr>
              <a:t>Armour</a:t>
            </a: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US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2.3 kg variant - Safer than 1.9 &amp; 2 kg variants but stress on the gland is high (FOS &lt; 2)</a:t>
            </a:r>
            <a:endParaRPr lang="en-US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Manufacturing individual glands and testing - Cost ↑. FEA - To select correct variant with optimum weight and performance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Calibri" panose="020F0502020204030204" pitchFamily="34" charset="0"/>
                <a:cs typeface="Arial" panose="020B0604020202020204" pitchFamily="34" charset="0"/>
              </a:rPr>
              <a:t>2.6 kg variant - Stress &amp; Displacement are lesser as compared to other </a:t>
            </a:r>
            <a:r>
              <a:rPr lang="en-US" sz="1800" b="1" dirty="0" err="1">
                <a:latin typeface="Calibri" panose="020F0502020204030204" pitchFamily="34" charset="0"/>
                <a:cs typeface="Arial" panose="020B0604020202020204" pitchFamily="34" charset="0"/>
              </a:rPr>
              <a:t>variants.Hence</a:t>
            </a:r>
            <a:r>
              <a:rPr lang="en-US" sz="1800" b="1" dirty="0">
                <a:latin typeface="Calibri" panose="020F0502020204030204" pitchFamily="34" charset="0"/>
                <a:cs typeface="Arial" panose="020B0604020202020204" pitchFamily="34" charset="0"/>
              </a:rPr>
              <a:t>, it is selected with FOS &gt; 2 - 300 grams weight reduced</a:t>
            </a:r>
            <a:endParaRPr lang="en-US" sz="16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endParaRPr lang="en-US" sz="1800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400" i="1" dirty="0">
                <a:latin typeface="Calibri" panose="020F0502020204030204" pitchFamily="34" charset="0"/>
                <a:cs typeface="Arial" panose="020B0604020202020204" pitchFamily="34" charset="0"/>
              </a:rPr>
              <a:t>* Assuming yield strength of Brass as 135 MPa, Copper as 250 MPa and Structural Steel as 240 MPa</a:t>
            </a: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5000" y="31242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404177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847056" y="1751857"/>
            <a:ext cx="5449887" cy="7620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4000" dirty="0">
                <a:latin typeface="Calibri Light" panose="020F0302020204030204" pitchFamily="34" charset="0"/>
              </a:rPr>
              <a:t>Cable Gland - SC Analysis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1847056" y="4572000"/>
            <a:ext cx="5449887" cy="17738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</a:rPr>
              <a:t>Nitin Pandey, Hamza Saiger, Ishant Jain, Pawan Wavare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Materials &amp; Processing, 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Raychem Innovation Centre (RIC), 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Raychem RPG Pvt. Ltd., Vadodara, Gujarat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3404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</a:t>
            </a:r>
          </a:p>
        </p:txBody>
      </p:sp>
      <p:pic>
        <p:nvPicPr>
          <p:cNvPr id="3" name="Picture 2" descr="A picture containing camera, light&#10;&#10;Description automatically generated">
            <a:extLst>
              <a:ext uri="{FF2B5EF4-FFF2-40B4-BE49-F238E27FC236}">
                <a16:creationId xmlns:a16="http://schemas.microsoft.com/office/drawing/2014/main" id="{6B692756-E195-4574-994D-09E068B8D6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013" y="2819400"/>
            <a:ext cx="1600200" cy="14371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E40AEB-F758-4187-9661-657344D72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630291"/>
            <a:ext cx="1695450" cy="790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105E7F-23A2-4089-8C44-51B031A3BB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510881"/>
            <a:ext cx="3276600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92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15200" y="609600"/>
            <a:ext cx="1524000" cy="304800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Corp. R&amp;D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715000" cy="5257800"/>
          </a:xfrm>
          <a:ln>
            <a:solidFill>
              <a:schemeClr val="tx1"/>
            </a:solidFill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Device to attach and secure - end of cable to equipment</a:t>
            </a:r>
          </a:p>
          <a:p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Short-circuit current shall pass through cable’s </a:t>
            </a:r>
            <a:r>
              <a:rPr lang="en-US" sz="1800" dirty="0" err="1">
                <a:latin typeface="Calibri" panose="020F0502020204030204" pitchFamily="34" charset="0"/>
                <a:cs typeface="Arial" panose="020B0604020202020204" pitchFamily="34" charset="0"/>
              </a:rPr>
              <a:t>armour</a:t>
            </a: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 to ground, keeping gland and equipment safe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Current weight of industrial cable gland reduced - altering wall thickness and c/s area of earth tag, in the design.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Short-circuit analysis of Cable gland - </a:t>
            </a:r>
            <a:r>
              <a:rPr lang="en-US" sz="1800" dirty="0" err="1">
                <a:latin typeface="Calibri" panose="020F0502020204030204" pitchFamily="34" charset="0"/>
                <a:cs typeface="Arial" panose="020B0604020202020204" pitchFamily="34" charset="0"/>
              </a:rPr>
              <a:t>Comsol</a:t>
            </a:r>
            <a:r>
              <a:rPr lang="en-US" sz="1800" baseline="30000" dirty="0" err="1">
                <a:latin typeface="Calibri" panose="020F0502020204030204" pitchFamily="34" charset="0"/>
                <a:cs typeface="Arial" panose="020B0604020202020204" pitchFamily="34" charset="0"/>
              </a:rPr>
              <a:t>TM</a:t>
            </a: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 Multiphysics as per IEC 62444, to optimize weight of the Cable gland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5 variants - designed in terms of weight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Cable - 3 core Cu XLPE cable with nominal area of 300 mm</a:t>
            </a:r>
            <a:r>
              <a:rPr lang="en-US" sz="1800" baseline="30000" dirty="0"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42291" y="424069"/>
            <a:ext cx="5715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Scope &amp; Background</a:t>
            </a: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6FDFCC0F-98E7-44A9-96D8-15B9F359C5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688" y="1109870"/>
            <a:ext cx="3108112" cy="2319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A close up of an object&#10;&#10;Description automatically generated">
            <a:extLst>
              <a:ext uri="{FF2B5EF4-FFF2-40B4-BE49-F238E27FC236}">
                <a16:creationId xmlns:a16="http://schemas.microsoft.com/office/drawing/2014/main" id="{0389FD7B-0F57-4B6B-90A6-CD4C51558D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919" y="3989732"/>
            <a:ext cx="3160881" cy="2182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9390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15200" y="609600"/>
            <a:ext cx="1524000" cy="304800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Corp. R&amp;D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4777" y="5394006"/>
            <a:ext cx="1059955" cy="47449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Ground</a:t>
            </a:r>
          </a:p>
          <a:p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75934" y="324315"/>
            <a:ext cx="5715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Modelling &amp; Boundary conditions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FF5CB88-288C-4F4A-BCA2-7472A178522A}"/>
              </a:ext>
            </a:extLst>
          </p:cNvPr>
          <p:cNvSpPr txBox="1">
            <a:spLocks/>
          </p:cNvSpPr>
          <p:nvPr/>
        </p:nvSpPr>
        <p:spPr>
          <a:xfrm>
            <a:off x="3684464" y="5406316"/>
            <a:ext cx="2949729" cy="62267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Cu busbar Short-circuit current 43 kA </a:t>
            </a:r>
            <a:r>
              <a:rPr lang="en-US" sz="1800" dirty="0" err="1">
                <a:latin typeface="Calibri" panose="020F0502020204030204" pitchFamily="34" charset="0"/>
                <a:cs typeface="Arial" panose="020B0604020202020204" pitchFamily="34" charset="0"/>
              </a:rPr>
              <a:t>r.m.s</a:t>
            </a: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 (Terminal)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028700" lvl="1">
              <a:buFont typeface="Arial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346B2819-7C89-44A9-968C-2E7717E56A9D}"/>
              </a:ext>
            </a:extLst>
          </p:cNvPr>
          <p:cNvSpPr txBox="1">
            <a:spLocks/>
          </p:cNvSpPr>
          <p:nvPr/>
        </p:nvSpPr>
        <p:spPr>
          <a:xfrm>
            <a:off x="2590800" y="5414962"/>
            <a:ext cx="1078392" cy="90963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Earth Tag - MS bolt</a:t>
            </a:r>
          </a:p>
          <a:p>
            <a:pPr marL="1028700" lvl="1">
              <a:buFont typeface="Arial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376C3449-F7B2-4489-857E-E501ED863DC3}"/>
              </a:ext>
            </a:extLst>
          </p:cNvPr>
          <p:cNvSpPr txBox="1">
            <a:spLocks/>
          </p:cNvSpPr>
          <p:nvPr/>
        </p:nvSpPr>
        <p:spPr>
          <a:xfrm>
            <a:off x="5865737" y="1219671"/>
            <a:ext cx="2061963" cy="4445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Brass Gland - Fixed</a:t>
            </a:r>
          </a:p>
          <a:p>
            <a:pPr marL="1028700" lvl="1">
              <a:buFont typeface="Arial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4DCD9ADB-6707-4F8F-A677-ED5C3DE0C9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04"/>
          <a:stretch/>
        </p:blipFill>
        <p:spPr>
          <a:xfrm>
            <a:off x="4990634" y="1867830"/>
            <a:ext cx="4115266" cy="2687540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9555FD82-8F79-467B-8EE7-5F442C029743}"/>
              </a:ext>
            </a:extLst>
          </p:cNvPr>
          <p:cNvSpPr txBox="1">
            <a:spLocks/>
          </p:cNvSpPr>
          <p:nvPr/>
        </p:nvSpPr>
        <p:spPr>
          <a:xfrm>
            <a:off x="5556573" y="4735724"/>
            <a:ext cx="3549323" cy="62267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Decaying waveform to terminal having initial peak of 107.5 kA and max force at 10 </a:t>
            </a:r>
            <a:r>
              <a:rPr lang="en-US" sz="1400" dirty="0" err="1">
                <a:latin typeface="Calibri" panose="020F0502020204030204" pitchFamily="34" charset="0"/>
                <a:cs typeface="Arial" panose="020B0604020202020204" pitchFamily="34" charset="0"/>
              </a:rPr>
              <a:t>ms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F2E00D43-0621-4965-BB47-7EE8CEE35DF7}"/>
              </a:ext>
            </a:extLst>
          </p:cNvPr>
          <p:cNvSpPr txBox="1">
            <a:spLocks/>
          </p:cNvSpPr>
          <p:nvPr/>
        </p:nvSpPr>
        <p:spPr>
          <a:xfrm>
            <a:off x="152400" y="914400"/>
            <a:ext cx="2061963" cy="6096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Structural Steel Armor</a:t>
            </a:r>
          </a:p>
          <a:p>
            <a:pPr marL="1028700" lvl="1">
              <a:buFont typeface="Arial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F8FD8B7-7F8A-4414-8F3B-48C78BD740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52" y="1541292"/>
            <a:ext cx="4780278" cy="3585209"/>
          </a:xfrm>
          <a:prstGeom prst="rect">
            <a:avLst/>
          </a:prstGeom>
        </p:spPr>
      </p:pic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6EFD641C-FB08-4E32-975D-1B532913C12F}"/>
              </a:ext>
            </a:extLst>
          </p:cNvPr>
          <p:cNvSpPr txBox="1">
            <a:spLocks/>
          </p:cNvSpPr>
          <p:nvPr/>
        </p:nvSpPr>
        <p:spPr>
          <a:xfrm>
            <a:off x="1828800" y="6234940"/>
            <a:ext cx="3646010" cy="51134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Calibri" panose="020F0502020204030204" pitchFamily="34" charset="0"/>
                <a:cs typeface="Arial" panose="020B0604020202020204" pitchFamily="34" charset="0"/>
              </a:rPr>
              <a:t>Electromagnetic Forces as body load</a:t>
            </a:r>
          </a:p>
          <a:p>
            <a:pPr marL="1028700" lvl="1">
              <a:buFont typeface="Arial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E46CA28-ABD1-4400-AE6E-6C42D8DA370D}"/>
              </a:ext>
            </a:extLst>
          </p:cNvPr>
          <p:cNvCxnSpPr>
            <a:cxnSpLocks/>
          </p:cNvCxnSpPr>
          <p:nvPr/>
        </p:nvCxnSpPr>
        <p:spPr>
          <a:xfrm flipH="1" flipV="1">
            <a:off x="1216300" y="1421814"/>
            <a:ext cx="678432" cy="101658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9997065-2F62-4461-9A4E-D1345502D44B}"/>
              </a:ext>
            </a:extLst>
          </p:cNvPr>
          <p:cNvCxnSpPr>
            <a:cxnSpLocks/>
          </p:cNvCxnSpPr>
          <p:nvPr/>
        </p:nvCxnSpPr>
        <p:spPr>
          <a:xfrm flipH="1">
            <a:off x="1371600" y="4555370"/>
            <a:ext cx="927689" cy="76133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6908A3-DD09-473E-987B-84AD8D231BEA}"/>
              </a:ext>
            </a:extLst>
          </p:cNvPr>
          <p:cNvCxnSpPr>
            <a:cxnSpLocks/>
          </p:cNvCxnSpPr>
          <p:nvPr/>
        </p:nvCxnSpPr>
        <p:spPr>
          <a:xfrm>
            <a:off x="4715906" y="3581400"/>
            <a:ext cx="312822" cy="16624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F1066F3-11A5-41A8-97BD-B0E5B31E6FE8}"/>
              </a:ext>
            </a:extLst>
          </p:cNvPr>
          <p:cNvCxnSpPr>
            <a:cxnSpLocks/>
          </p:cNvCxnSpPr>
          <p:nvPr/>
        </p:nvCxnSpPr>
        <p:spPr>
          <a:xfrm flipV="1">
            <a:off x="3651805" y="1441934"/>
            <a:ext cx="2124047" cy="6531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E88EFB39-4FA7-4370-A55C-B2013D3F79C2}"/>
              </a:ext>
            </a:extLst>
          </p:cNvPr>
          <p:cNvSpPr txBox="1">
            <a:spLocks/>
          </p:cNvSpPr>
          <p:nvPr/>
        </p:nvSpPr>
        <p:spPr>
          <a:xfrm>
            <a:off x="3912665" y="4418086"/>
            <a:ext cx="550792" cy="43990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Air</a:t>
            </a:r>
          </a:p>
          <a:p>
            <a:pPr marL="1028700" lvl="1">
              <a:buFont typeface="Arial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8F2DCFE-5EBD-44E7-B05D-B955936DFF7B}"/>
              </a:ext>
            </a:extLst>
          </p:cNvPr>
          <p:cNvCxnSpPr>
            <a:cxnSpLocks/>
          </p:cNvCxnSpPr>
          <p:nvPr/>
        </p:nvCxnSpPr>
        <p:spPr>
          <a:xfrm flipH="1">
            <a:off x="3046766" y="2895600"/>
            <a:ext cx="385249" cy="251936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437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15200" y="609600"/>
            <a:ext cx="1524000" cy="304800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Corp. R&amp;D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" y="598047"/>
            <a:ext cx="66294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Mesh</a:t>
            </a:r>
          </a:p>
          <a:p>
            <a:endParaRPr lang="en-US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picture containing knife&#10;&#10;Description automatically generated">
            <a:extLst>
              <a:ext uri="{FF2B5EF4-FFF2-40B4-BE49-F238E27FC236}">
                <a16:creationId xmlns:a16="http://schemas.microsoft.com/office/drawing/2014/main" id="{CF07F675-177E-45A7-90CC-CC0613A693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5181600" cy="45720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B8F0E4F-7FC8-4D7A-8B09-2E4C258A33BA}"/>
              </a:ext>
            </a:extLst>
          </p:cNvPr>
          <p:cNvSpPr txBox="1">
            <a:spLocks/>
          </p:cNvSpPr>
          <p:nvPr/>
        </p:nvSpPr>
        <p:spPr>
          <a:xfrm>
            <a:off x="5862967" y="2203260"/>
            <a:ext cx="2949729" cy="22925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Tetrahedral elements - 957732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Triangles - 8727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Edge elements - 6501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Vertex elements - 224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Average element quality- 0.723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028700" lvl="1">
              <a:buFont typeface="Arial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D37EA4A-B0D8-4572-8D1C-1E80FBB937FE}"/>
              </a:ext>
            </a:extLst>
          </p:cNvPr>
          <p:cNvSpPr txBox="1">
            <a:spLocks/>
          </p:cNvSpPr>
          <p:nvPr/>
        </p:nvSpPr>
        <p:spPr>
          <a:xfrm>
            <a:off x="6437759" y="1371600"/>
            <a:ext cx="1754881" cy="4445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Arial" panose="020B0604020202020204" pitchFamily="34" charset="0"/>
              </a:rPr>
              <a:t>Mesh Statistics</a:t>
            </a:r>
          </a:p>
          <a:p>
            <a:pPr marL="1028700" lvl="1">
              <a:buFont typeface="Arial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936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15200" y="609600"/>
            <a:ext cx="1524000" cy="304800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Corp. R&amp;D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533400"/>
            <a:ext cx="53340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Results - Lorentz force</a:t>
            </a:r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3D1100F3-32A1-4DAE-A3C2-95937F7F52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04" y="975998"/>
            <a:ext cx="7839696" cy="32150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C232DD-F14F-46EC-B5CF-A7B43C8F6C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9052" y="4701312"/>
            <a:ext cx="4419599" cy="1623288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E97FA44-D419-4B34-83C9-F6DC886776BD}"/>
              </a:ext>
            </a:extLst>
          </p:cNvPr>
          <p:cNvSpPr txBox="1">
            <a:spLocks/>
          </p:cNvSpPr>
          <p:nvPr/>
        </p:nvSpPr>
        <p:spPr>
          <a:xfrm>
            <a:off x="3585851" y="6369274"/>
            <a:ext cx="2286000" cy="33135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Calibri" panose="020F0502020204030204" pitchFamily="34" charset="0"/>
                <a:cs typeface="Arial" panose="020B0604020202020204" pitchFamily="34" charset="0"/>
              </a:rPr>
              <a:t>Induced Lorentz Force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401C04B-3F5F-4DF1-A569-D6A413C1BD84}"/>
              </a:ext>
            </a:extLst>
          </p:cNvPr>
          <p:cNvSpPr txBox="1">
            <a:spLocks/>
          </p:cNvSpPr>
          <p:nvPr/>
        </p:nvSpPr>
        <p:spPr>
          <a:xfrm>
            <a:off x="3634832" y="4199385"/>
            <a:ext cx="1874335" cy="34455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Calibri" panose="020F0502020204030204" pitchFamily="34" charset="0"/>
                <a:cs typeface="Arial" panose="020B0604020202020204" pitchFamily="34" charset="0"/>
              </a:rPr>
              <a:t>2.8 kg - LF Graph 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467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15200" y="609600"/>
            <a:ext cx="1524000" cy="304800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Corp. R&amp;D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457200"/>
            <a:ext cx="69342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Results - Stress &amp; Displacement plot at 10 </a:t>
            </a:r>
            <a:r>
              <a:rPr lang="en-US" b="1" dirty="0" err="1">
                <a:latin typeface="Calibri Light" panose="020F0302020204030204" pitchFamily="34" charset="0"/>
                <a:cs typeface="Arial" panose="020B0604020202020204" pitchFamily="34" charset="0"/>
              </a:rPr>
              <a:t>ms</a:t>
            </a:r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93A0210A-2CDD-452C-9BE7-BF9B646E59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9" y="3615018"/>
            <a:ext cx="2942151" cy="2323301"/>
          </a:xfrm>
          <a:prstGeom prst="rect">
            <a:avLst/>
          </a:prstGeom>
        </p:spPr>
      </p:pic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9B90318E-A9E9-440E-8E6A-65BE6E15EE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5" y="1126434"/>
            <a:ext cx="3047997" cy="2116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E5DC33-9816-4969-B10A-3741E577E9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50709" y="3615018"/>
            <a:ext cx="2968661" cy="23233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3661A8-0895-4E81-9329-88BD416A30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0892" y="1130195"/>
            <a:ext cx="3047997" cy="21127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B50A9E-784A-43D3-8BC9-8E151D6E61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5219" y="3615018"/>
            <a:ext cx="2902216" cy="23233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C4911B-3138-4243-B8C1-36DDC54B5E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5219" y="1143000"/>
            <a:ext cx="2902216" cy="2099982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B65D9B3-6DB2-4408-A0B0-0054F8B142A6}"/>
              </a:ext>
            </a:extLst>
          </p:cNvPr>
          <p:cNvSpPr txBox="1">
            <a:spLocks/>
          </p:cNvSpPr>
          <p:nvPr/>
        </p:nvSpPr>
        <p:spPr>
          <a:xfrm>
            <a:off x="1181147" y="3239181"/>
            <a:ext cx="788416" cy="372036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latin typeface="Calibri Light" panose="020F0302020204030204" pitchFamily="34" charset="0"/>
                <a:cs typeface="Arial" panose="020B0604020202020204" pitchFamily="34" charset="0"/>
              </a:rPr>
              <a:t>2.8 kg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075E70E-AC9F-45FA-B77B-3E23C6E35F3C}"/>
              </a:ext>
            </a:extLst>
          </p:cNvPr>
          <p:cNvSpPr txBox="1">
            <a:spLocks/>
          </p:cNvSpPr>
          <p:nvPr/>
        </p:nvSpPr>
        <p:spPr>
          <a:xfrm>
            <a:off x="4234965" y="3279913"/>
            <a:ext cx="788416" cy="372036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latin typeface="Calibri Light" panose="020F0302020204030204" pitchFamily="34" charset="0"/>
                <a:cs typeface="Arial" panose="020B0604020202020204" pitchFamily="34" charset="0"/>
              </a:rPr>
              <a:t>2.6 kg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2E7F370-DBE8-4605-BE9B-EBF9818CB5DF}"/>
              </a:ext>
            </a:extLst>
          </p:cNvPr>
          <p:cNvSpPr txBox="1">
            <a:spLocks/>
          </p:cNvSpPr>
          <p:nvPr/>
        </p:nvSpPr>
        <p:spPr>
          <a:xfrm>
            <a:off x="7282119" y="3268326"/>
            <a:ext cx="788416" cy="372036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latin typeface="Calibri Light" panose="020F0302020204030204" pitchFamily="34" charset="0"/>
                <a:cs typeface="Arial" panose="020B0604020202020204" pitchFamily="34" charset="0"/>
              </a:rPr>
              <a:t>2.3 kg</a:t>
            </a:r>
          </a:p>
        </p:txBody>
      </p:sp>
    </p:spTree>
    <p:extLst>
      <p:ext uri="{BB962C8B-B14F-4D97-AF65-F5344CB8AC3E}">
        <p14:creationId xmlns:p14="http://schemas.microsoft.com/office/powerpoint/2010/main" val="2583649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15200" y="609600"/>
            <a:ext cx="1524000" cy="304800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Corp. R&amp;D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457200"/>
            <a:ext cx="69342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Results - Stress &amp; Displacement plot at 10 </a:t>
            </a:r>
            <a:r>
              <a:rPr lang="en-US" b="1" dirty="0" err="1">
                <a:latin typeface="Calibri Light" panose="020F0302020204030204" pitchFamily="34" charset="0"/>
                <a:cs typeface="Arial" panose="020B0604020202020204" pitchFamily="34" charset="0"/>
              </a:rPr>
              <a:t>ms</a:t>
            </a:r>
            <a:endParaRPr lang="en-US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B65D9B3-6DB2-4408-A0B0-0054F8B142A6}"/>
              </a:ext>
            </a:extLst>
          </p:cNvPr>
          <p:cNvSpPr txBox="1">
            <a:spLocks/>
          </p:cNvSpPr>
          <p:nvPr/>
        </p:nvSpPr>
        <p:spPr>
          <a:xfrm>
            <a:off x="1848441" y="3311244"/>
            <a:ext cx="788416" cy="372036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latin typeface="Calibri Light" panose="020F0302020204030204" pitchFamily="34" charset="0"/>
                <a:cs typeface="Arial" panose="020B0604020202020204" pitchFamily="34" charset="0"/>
              </a:rPr>
              <a:t>2 kg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075E70E-AC9F-45FA-B77B-3E23C6E35F3C}"/>
              </a:ext>
            </a:extLst>
          </p:cNvPr>
          <p:cNvSpPr txBox="1">
            <a:spLocks/>
          </p:cNvSpPr>
          <p:nvPr/>
        </p:nvSpPr>
        <p:spPr>
          <a:xfrm>
            <a:off x="6539991" y="3306759"/>
            <a:ext cx="788416" cy="372036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latin typeface="Calibri Light" panose="020F0302020204030204" pitchFamily="34" charset="0"/>
                <a:cs typeface="Arial" panose="020B0604020202020204" pitchFamily="34" charset="0"/>
              </a:rPr>
              <a:t>1.9 kg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167F756-D1DC-4167-8F06-F2332B481B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098" y="3799305"/>
            <a:ext cx="3287102" cy="22447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2BC6E85-F153-4D3C-B198-10AAB3AE0F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1066800"/>
            <a:ext cx="3276600" cy="21832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CBF29C7-B119-45DF-B17C-EDF9D6457E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800" y="3799305"/>
            <a:ext cx="3352798" cy="22435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4164A75-EB55-437E-873D-6F2F1D45AE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800" y="1066799"/>
            <a:ext cx="3365064" cy="211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51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1575-E107-46D3-A256-CCB142DACF7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15200" y="609600"/>
            <a:ext cx="1524000" cy="304800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Corp. R&amp;D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610600" y="64008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4F1575-E107-46D3-A256-CCB142DACF7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533400"/>
            <a:ext cx="6629400" cy="609600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libri Light" panose="020F0302020204030204" pitchFamily="34" charset="0"/>
                <a:cs typeface="Arial" panose="020B0604020202020204" pitchFamily="34" charset="0"/>
              </a:rPr>
              <a:t>Results - Component wise Stress &amp; Displacement</a:t>
            </a:r>
          </a:p>
          <a:p>
            <a:endParaRPr lang="en-US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39FF2-D09E-4153-B473-D780312AF3EB}"/>
              </a:ext>
            </a:extLst>
          </p:cNvPr>
          <p:cNvSpPr txBox="1">
            <a:spLocks/>
          </p:cNvSpPr>
          <p:nvPr/>
        </p:nvSpPr>
        <p:spPr>
          <a:xfrm>
            <a:off x="5638800" y="4609166"/>
            <a:ext cx="3390900" cy="115345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Arial" panose="020B0604020202020204" pitchFamily="34" charset="0"/>
              </a:rPr>
              <a:t>Max. Stress &amp; Displacement - 1.9 kg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Arial" panose="020B0604020202020204" pitchFamily="34" charset="0"/>
              </a:rPr>
              <a:t>Safest Variant - 2.6 kg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141919-2F7D-4155-8D6A-BF9DFB542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095377"/>
            <a:ext cx="7315199" cy="14954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7E53F4-D50F-46A5-8D5F-6727B7F99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2832654"/>
            <a:ext cx="7315199" cy="15049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FA90942-428B-4BAD-B2E6-054F56F0BB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4602852"/>
            <a:ext cx="467096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67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RRL PPT Template Std. Size - Aug 17" id="{28350C91-AA38-4739-82B5-380D6A6C3103}" vid="{77382B24-AE20-4528-A7F9-520D5D6F02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6867</TotalTime>
  <Words>474</Words>
  <Application>Microsoft Office PowerPoint</Application>
  <PresentationFormat>On-screen Show (4:3)</PresentationFormat>
  <Paragraphs>102</Paragraphs>
  <Slides>11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Cable Gland - SC Analysis</vt:lpstr>
      <vt:lpstr>Corp. R&amp;D</vt:lpstr>
      <vt:lpstr>Corp. R&amp;D</vt:lpstr>
      <vt:lpstr>Corp. R&amp;D</vt:lpstr>
      <vt:lpstr>Corp. R&amp;D</vt:lpstr>
      <vt:lpstr>Corp. R&amp;D</vt:lpstr>
      <vt:lpstr>Corp. R&amp;D</vt:lpstr>
      <vt:lpstr>Corp. R&amp;D</vt:lpstr>
      <vt:lpstr>Corp. R&amp;D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Nitin Pandey</dc:creator>
  <cp:lastModifiedBy>Ishant Jain</cp:lastModifiedBy>
  <cp:revision>121</cp:revision>
  <dcterms:created xsi:type="dcterms:W3CDTF">2018-12-04T10:27:55Z</dcterms:created>
  <dcterms:modified xsi:type="dcterms:W3CDTF">2020-09-29T05:12:18Z</dcterms:modified>
</cp:coreProperties>
</file>