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32918400" cy="43891200"/>
  <p:notesSz cx="6797675" cy="9928225"/>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326BD"/>
    <a:srgbClr val="0079C1"/>
    <a:srgbClr val="DEEBF8"/>
    <a:srgbClr val="CADDF8"/>
    <a:srgbClr val="D9F8F4"/>
    <a:srgbClr val="D0F8F7"/>
    <a:srgbClr val="AEE6F8"/>
    <a:srgbClr val="2B9AF5"/>
    <a:srgbClr val="5BB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3506" autoAdjust="0"/>
  </p:normalViewPr>
  <p:slideViewPr>
    <p:cSldViewPr>
      <p:cViewPr>
        <p:scale>
          <a:sx n="30" d="100"/>
          <a:sy n="30" d="100"/>
        </p:scale>
        <p:origin x="534" y="-72"/>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3177" tIns="46589" rIns="93177" bIns="46589"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3177" tIns="46589" rIns="93177" bIns="46589" rtlCol="0"/>
          <a:lstStyle>
            <a:lvl1pPr algn="r">
              <a:defRPr sz="1200">
                <a:latin typeface="Arial" charset="0"/>
                <a:ea typeface="ＭＳ Ｐゴシック" charset="-128"/>
              </a:defRPr>
            </a:lvl1pPr>
          </a:lstStyle>
          <a:p>
            <a:pPr>
              <a:defRPr/>
            </a:pPr>
            <a:fld id="{7A49201A-7505-4B7D-9D84-C2AF0BC8D17F}" type="datetimeFigureOut">
              <a:rPr lang="en-US"/>
              <a:pPr>
                <a:defRPr/>
              </a:pPr>
              <a:t>9/14/2020</a:t>
            </a:fld>
            <a:endParaRPr lang="en-US"/>
          </a:p>
        </p:txBody>
      </p:sp>
      <p:sp>
        <p:nvSpPr>
          <p:cNvPr id="4" name="Footer Placeholder 3"/>
          <p:cNvSpPr>
            <a:spLocks noGrp="1"/>
          </p:cNvSpPr>
          <p:nvPr>
            <p:ph type="ftr" sz="quarter" idx="2"/>
          </p:nvPr>
        </p:nvSpPr>
        <p:spPr>
          <a:xfrm>
            <a:off x="0" y="9430092"/>
            <a:ext cx="2945659" cy="498134"/>
          </a:xfrm>
          <a:prstGeom prst="rect">
            <a:avLst/>
          </a:prstGeom>
        </p:spPr>
        <p:txBody>
          <a:bodyPr vert="horz" lIns="93177" tIns="46589" rIns="93177" bIns="46589"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50443" y="9430092"/>
            <a:ext cx="2945659" cy="498134"/>
          </a:xfrm>
          <a:prstGeom prst="rect">
            <a:avLst/>
          </a:prstGeom>
        </p:spPr>
        <p:txBody>
          <a:bodyPr vert="horz" lIns="93177" tIns="46589" rIns="93177" bIns="46589"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wrap="square" lIns="93177" tIns="46589" rIns="93177" bIns="46589" numCol="1" anchor="t" anchorCtr="0" compatLnSpc="1">
            <a:prstTxWarp prst="textNoShape">
              <a:avLst/>
            </a:prstTxWarp>
          </a:bodyPr>
          <a:lstStyle>
            <a:lvl1pPr defTabSz="4252835"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50443" y="0"/>
            <a:ext cx="2945659" cy="496411"/>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9/14/2020</a:t>
            </a:fld>
            <a:endParaRPr lang="en-US" altLang="en-US"/>
          </a:p>
        </p:txBody>
      </p:sp>
      <p:sp>
        <p:nvSpPr>
          <p:cNvPr id="4" name="Slide Image Placeholder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wrap="square" lIns="93177" tIns="46589" rIns="93177" bIns="46589" numCol="1" anchor="b" anchorCtr="0" compatLnSpc="1">
            <a:prstTxWarp prst="textNoShape">
              <a:avLst/>
            </a:prstTxWarp>
          </a:bodyPr>
          <a:lstStyle>
            <a:lvl1pPr defTabSz="4252835"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57066" indent="-291179">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64717" indent="-232943">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30604" indent="-232943">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96491" indent="-232943">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62377"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3028264"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94151"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960038" indent="-232943" defTabSz="4467984"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9/14/2020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9/14/2020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9/14/2020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9/14/2020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9/14/2020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9/14/2020</a:t>
            </a:fld>
            <a:endParaRPr lang="en-US" altLang="en-US"/>
          </a:p>
        </p:txBody>
      </p:sp>
      <p:sp>
        <p:nvSpPr>
          <p:cNvPr id="5" name="Footer Placeholder 4"/>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1828800" y="5486400"/>
            <a:ext cx="13338091" cy="674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4800" dirty="0">
                <a:latin typeface="Calibri" panose="020F0502020204030204" pitchFamily="34" charset="0"/>
                <a:ea typeface="Cambria" charset="0"/>
                <a:cs typeface="Arial" panose="020B0604020202020204" pitchFamily="34" charset="0"/>
              </a:rPr>
              <a:t>	      </a:t>
            </a:r>
          </a:p>
          <a:p>
            <a:pPr algn="just" eaLnBrk="1" hangingPunct="1">
              <a:spcBef>
                <a:spcPct val="0"/>
              </a:spcBef>
              <a:buFontTx/>
              <a:buNone/>
              <a:defRPr/>
            </a:pPr>
            <a:r>
              <a:rPr lang="en-US" altLang="en-US" sz="4800" dirty="0">
                <a:latin typeface="Calibri" panose="020F0502020204030204" pitchFamily="34" charset="0"/>
                <a:ea typeface="Cambria" charset="0"/>
                <a:cs typeface="Arial" panose="020B0604020202020204" pitchFamily="34" charset="0"/>
              </a:rPr>
              <a:t>BTM is a battery storage unit deployed in solar power plants for storing electric charge in DC to AC convertor systems. As it is important to assess the thermal reliability along with efficiency of the system, a model (Fig 1) is developed in COMSOL® including a coupled CFD-thermal interface to determine the temperature rise in the system for design verification.</a:t>
            </a:r>
          </a:p>
        </p:txBody>
      </p:sp>
      <p:sp>
        <p:nvSpPr>
          <p:cNvPr id="4137" name="TextBox 26"/>
          <p:cNvSpPr txBox="1">
            <a:spLocks noChangeArrowheads="1"/>
          </p:cNvSpPr>
          <p:nvPr/>
        </p:nvSpPr>
        <p:spPr bwMode="auto">
          <a:xfrm>
            <a:off x="21745769" y="19202400"/>
            <a:ext cx="6199236"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4</a:t>
            </a:r>
            <a:r>
              <a:rPr lang="en-US" altLang="en-US" sz="3600" dirty="0">
                <a:cs typeface="Arial" panose="020B0604020202020204" pitchFamily="34" charset="0"/>
              </a:rPr>
              <a:t>. Duct Design &amp; Analysis</a:t>
            </a:r>
          </a:p>
        </p:txBody>
      </p:sp>
      <p:sp>
        <p:nvSpPr>
          <p:cNvPr id="3076" name="TextBox 7"/>
          <p:cNvSpPr txBox="1">
            <a:spLocks noChangeArrowheads="1"/>
          </p:cNvSpPr>
          <p:nvPr/>
        </p:nvSpPr>
        <p:spPr bwMode="auto">
          <a:xfrm>
            <a:off x="1828800" y="22413349"/>
            <a:ext cx="13928725" cy="15604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685800" indent="-685800" algn="just" eaLnBrk="1" hangingPunct="1">
              <a:spcBef>
                <a:spcPct val="0"/>
              </a:spcBef>
              <a:defRPr/>
            </a:pPr>
            <a:endParaRPr lang="en-US" altLang="en-US" sz="4800" dirty="0">
              <a:latin typeface="+mn-lt"/>
              <a:cs typeface="Arial" panose="020B0604020202020204" pitchFamily="34" charset="0"/>
            </a:endParaRPr>
          </a:p>
          <a:p>
            <a:pPr marL="685800" indent="-685800" algn="just" eaLnBrk="1" hangingPunct="1">
              <a:spcBef>
                <a:spcPct val="0"/>
              </a:spcBef>
              <a:defRPr/>
            </a:pPr>
            <a:r>
              <a:rPr lang="en-US" altLang="en-US" sz="4800" dirty="0">
                <a:latin typeface="+mn-lt"/>
                <a:cs typeface="Arial" panose="020B0604020202020204" pitchFamily="34" charset="0"/>
              </a:rPr>
              <a:t>Model simulates the airflow patterns in the battery cabinet from AC cabinet. </a:t>
            </a:r>
          </a:p>
          <a:p>
            <a:pPr marL="685800" indent="-685800" algn="just" eaLnBrk="1" hangingPunct="1">
              <a:spcBef>
                <a:spcPct val="0"/>
              </a:spcBef>
              <a:defRPr/>
            </a:pPr>
            <a:r>
              <a:rPr lang="en-US" altLang="en-US" sz="4800" dirty="0">
                <a:latin typeface="+mn-lt"/>
                <a:cs typeface="Arial" panose="020B0604020202020204" pitchFamily="34" charset="0"/>
              </a:rPr>
              <a:t>Turbulent flow (</a:t>
            </a:r>
            <a:r>
              <a:rPr lang="en-US" altLang="en-US" sz="4800" dirty="0" err="1">
                <a:latin typeface="+mn-lt"/>
                <a:cs typeface="Arial" panose="020B0604020202020204" pitchFamily="34" charset="0"/>
              </a:rPr>
              <a:t>spf</a:t>
            </a:r>
            <a:r>
              <a:rPr lang="en-US" altLang="en-US" sz="4800" dirty="0">
                <a:latin typeface="+mn-lt"/>
                <a:cs typeface="Arial" panose="020B0604020202020204" pitchFamily="34" charset="0"/>
              </a:rPr>
              <a:t>) and heat transfer (</a:t>
            </a:r>
            <a:r>
              <a:rPr lang="en-US" altLang="en-US" sz="4800" dirty="0" err="1">
                <a:latin typeface="+mn-lt"/>
                <a:cs typeface="Arial" panose="020B0604020202020204" pitchFamily="34" charset="0"/>
              </a:rPr>
              <a:t>ht</a:t>
            </a:r>
            <a:r>
              <a:rPr lang="en-US" altLang="en-US" sz="4800" dirty="0">
                <a:latin typeface="+mn-lt"/>
                <a:cs typeface="Arial" panose="020B0604020202020204" pitchFamily="34" charset="0"/>
              </a:rPr>
              <a:t>) interfaces are coupled to obtain the finite element solution for flow pattern &amp; temperature profiles</a:t>
            </a:r>
            <a:r>
              <a:rPr lang="en-US" sz="4800" dirty="0"/>
              <a:t>.</a:t>
            </a: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a:p>
            <a:pPr algn="just" eaLnBrk="1" hangingPunct="1">
              <a:spcBef>
                <a:spcPct val="0"/>
              </a:spcBef>
              <a:buFontTx/>
              <a:buNone/>
              <a:defRPr/>
            </a:pPr>
            <a:endParaRPr lang="en-US" altLang="en-US" sz="4800" dirty="0">
              <a:latin typeface="+mn-lt"/>
              <a:cs typeface="Arial" panose="020B0604020202020204" pitchFamily="34" charset="0"/>
            </a:endParaRPr>
          </a:p>
        </p:txBody>
      </p:sp>
      <p:sp>
        <p:nvSpPr>
          <p:cNvPr id="4143" name="TextBox 33"/>
          <p:cNvSpPr txBox="1">
            <a:spLocks noChangeArrowheads="1"/>
          </p:cNvSpPr>
          <p:nvPr/>
        </p:nvSpPr>
        <p:spPr bwMode="auto">
          <a:xfrm>
            <a:off x="5612136" y="21299281"/>
            <a:ext cx="6266434"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1</a:t>
            </a:r>
            <a:r>
              <a:rPr lang="en-US" altLang="en-US" sz="3600" dirty="0">
                <a:cs typeface="Arial" panose="020B0604020202020204" pitchFamily="34" charset="0"/>
              </a:rPr>
              <a:t>. Baseline Model of BTM</a:t>
            </a:r>
          </a:p>
        </p:txBody>
      </p:sp>
      <p:sp>
        <p:nvSpPr>
          <p:cNvPr id="3082" name="TextBox 15"/>
          <p:cNvSpPr txBox="1">
            <a:spLocks noChangeArrowheads="1"/>
          </p:cNvSpPr>
          <p:nvPr/>
        </p:nvSpPr>
        <p:spPr bwMode="auto">
          <a:xfrm>
            <a:off x="17682583" y="5486400"/>
            <a:ext cx="13928725" cy="7478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685800" indent="-685800" algn="just" eaLnBrk="1" hangingPunct="1">
              <a:spcBef>
                <a:spcPct val="0"/>
              </a:spcBef>
              <a:defRPr/>
            </a:pPr>
            <a:endParaRPr lang="en-US" altLang="en-US" sz="4800" dirty="0">
              <a:cs typeface="Arial" panose="020B0604020202020204" pitchFamily="34" charset="0"/>
            </a:endParaRPr>
          </a:p>
          <a:p>
            <a:pPr marL="685800" indent="-685800" algn="just" eaLnBrk="1" hangingPunct="1">
              <a:spcBef>
                <a:spcPct val="0"/>
              </a:spcBef>
              <a:defRPr/>
            </a:pPr>
            <a:r>
              <a:rPr lang="en-US" altLang="en-US" sz="4800" dirty="0">
                <a:cs typeface="Arial" panose="020B0604020202020204" pitchFamily="34" charset="0"/>
              </a:rPr>
              <a:t>The airflow pattern indicate recirculation &amp; intermixing of hot and cold air.</a:t>
            </a:r>
          </a:p>
          <a:p>
            <a:pPr marL="685800" indent="-685800" algn="just" eaLnBrk="1" hangingPunct="1">
              <a:spcBef>
                <a:spcPct val="0"/>
              </a:spcBef>
              <a:defRPr/>
            </a:pPr>
            <a:r>
              <a:rPr lang="en-US" altLang="en-US" sz="4800" dirty="0">
                <a:cs typeface="Arial" panose="020B0604020202020204" pitchFamily="34" charset="0"/>
              </a:rPr>
              <a:t>The temperature is higher and non-uniform.</a:t>
            </a:r>
          </a:p>
          <a:p>
            <a:pPr marL="685800" indent="-685800" algn="just" eaLnBrk="1" hangingPunct="1">
              <a:spcBef>
                <a:spcPct val="0"/>
              </a:spcBef>
              <a:defRPr/>
            </a:pPr>
            <a:r>
              <a:rPr lang="en-US" altLang="en-US" sz="4800" dirty="0">
                <a:cs typeface="Arial" panose="020B0604020202020204" pitchFamily="34" charset="0"/>
              </a:rPr>
              <a:t>Hence a duct was designed to overcome the above concerns.</a:t>
            </a:r>
          </a:p>
          <a:p>
            <a:pPr marL="685800" indent="-685800" algn="just" eaLnBrk="1" hangingPunct="1">
              <a:spcBef>
                <a:spcPct val="0"/>
              </a:spcBef>
              <a:defRPr/>
            </a:pPr>
            <a:r>
              <a:rPr lang="en-US" altLang="en-US" sz="4800" dirty="0">
                <a:cs typeface="Arial" panose="020B0604020202020204" pitchFamily="34" charset="0"/>
              </a:rPr>
              <a:t>A series of simulations were carried out to finalize duct dimensions for equal mass flow rates in each limb.</a:t>
            </a:r>
          </a:p>
          <a:p>
            <a:pPr algn="just" eaLnBrk="1" hangingPunct="1">
              <a:spcBef>
                <a:spcPct val="0"/>
              </a:spcBef>
              <a:buFontTx/>
              <a:buNone/>
              <a:defRPr/>
            </a:pPr>
            <a:endParaRPr lang="en-US" altLang="en-US" sz="48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17736577" y="37490400"/>
            <a:ext cx="13600113" cy="600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685800" indent="-685800" algn="just" eaLnBrk="1" hangingPunct="1">
              <a:spcBef>
                <a:spcPct val="0"/>
              </a:spcBef>
              <a:defRPr/>
            </a:pPr>
            <a:endParaRPr lang="en-US" altLang="en-US" sz="4800" dirty="0">
              <a:latin typeface="Calibri" panose="020F0502020204030204" pitchFamily="34" charset="0"/>
              <a:cs typeface="Arial" panose="020B0604020202020204" pitchFamily="34" charset="0"/>
            </a:endParaRP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Reduction &amp; Uniformity in temperature profile obtained with a simplified solution.</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Desired cooling of batteries &amp; ambient air achieved.</a:t>
            </a:r>
          </a:p>
          <a:p>
            <a:pPr marL="685800" indent="-685800" algn="just" eaLnBrk="1" hangingPunct="1">
              <a:spcBef>
                <a:spcPct val="0"/>
              </a:spcBef>
              <a:defRPr/>
            </a:pPr>
            <a:r>
              <a:rPr lang="en-US" altLang="en-US" sz="4800" dirty="0">
                <a:latin typeface="Calibri" panose="020F0502020204030204" pitchFamily="34" charset="0"/>
                <a:cs typeface="Arial" panose="020B0604020202020204" pitchFamily="34" charset="0"/>
              </a:rPr>
              <a:t>Analysis helped to identify reliable and efficient solution.</a:t>
            </a:r>
          </a:p>
          <a:p>
            <a:pPr marL="685800" indent="-685800" algn="just" eaLnBrk="1" hangingPunct="1">
              <a:spcBef>
                <a:spcPct val="0"/>
              </a:spcBef>
              <a:defRPr/>
            </a:pPr>
            <a:endParaRPr lang="en-US" altLang="en-US" sz="4800" dirty="0">
              <a:latin typeface="Calibri" panose="020F050202020403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6F33F73A-FB21-4F33-996A-87C29DB24A3D}"/>
              </a:ext>
            </a:extLst>
          </p:cNvPr>
          <p:cNvGrpSpPr/>
          <p:nvPr/>
        </p:nvGrpSpPr>
        <p:grpSpPr>
          <a:xfrm>
            <a:off x="911704" y="914400"/>
            <a:ext cx="31092295" cy="3808199"/>
            <a:chOff x="911704" y="724590"/>
            <a:chExt cx="31092295" cy="3808199"/>
          </a:xfrm>
        </p:grpSpPr>
        <p:pic>
          <p:nvPicPr>
            <p:cNvPr id="9" name="Picture 8">
              <a:extLst>
                <a:ext uri="{FF2B5EF4-FFF2-40B4-BE49-F238E27FC236}">
                  <a16:creationId xmlns:a16="http://schemas.microsoft.com/office/drawing/2014/main" id="{D27D3090-90D4-4303-8F4A-B74A94B909E5}"/>
                </a:ext>
              </a:extLst>
            </p:cNvPr>
            <p:cNvPicPr>
              <a:picLocks noChangeAspect="1"/>
            </p:cNvPicPr>
            <p:nvPr/>
          </p:nvPicPr>
          <p:blipFill>
            <a:blip r:embed="rId3"/>
            <a:stretch>
              <a:fillRect/>
            </a:stretch>
          </p:blipFill>
          <p:spPr>
            <a:xfrm>
              <a:off x="911704" y="856582"/>
              <a:ext cx="31092295" cy="3676207"/>
            </a:xfrm>
            <a:prstGeom prst="rect">
              <a:avLst/>
            </a:prstGeom>
          </p:spPr>
        </p:pic>
        <p:sp>
          <p:nvSpPr>
            <p:cNvPr id="25" name="TextBox 3"/>
            <p:cNvSpPr txBox="1">
              <a:spLocks noChangeArrowheads="1"/>
            </p:cNvSpPr>
            <p:nvPr/>
          </p:nvSpPr>
          <p:spPr bwMode="auto">
            <a:xfrm>
              <a:off x="1886742" y="724590"/>
              <a:ext cx="29144913" cy="3303018"/>
            </a:xfrm>
            <a:prstGeom prst="roundRect">
              <a:avLst/>
            </a:prstGeom>
            <a:noFill/>
            <a:ln w="9525">
              <a:noFill/>
              <a:miter lim="800000"/>
              <a:headEnd/>
              <a:tailEnd/>
            </a:ln>
          </p:spPr>
          <p:txBody>
            <a:bodyPr lIns="91427" tIns="45714" rIns="91427" bIns="45714" anchor="ctr" anchorCtr="0">
              <a:spAutoFit/>
            </a:bodyPr>
            <a:lstStyle/>
            <a:p>
              <a:pPr algn="ctr" defTabSz="4387247" eaLnBrk="1" hangingPunct="1">
                <a:lnSpc>
                  <a:spcPct val="150000"/>
                </a:lnSpc>
                <a:defRPr/>
              </a:pPr>
              <a:r>
                <a:rPr lang="en-US" sz="7200" b="1" cap="all" dirty="0">
                  <a:solidFill>
                    <a:schemeClr val="bg1"/>
                  </a:solidFill>
                  <a:latin typeface="Calibri" panose="020F0502020204030204" pitchFamily="34" charset="0"/>
                  <a:ea typeface="+mn-ea"/>
                  <a:cs typeface="Arial" panose="020B0604020202020204" pitchFamily="34" charset="0"/>
                </a:rPr>
                <a:t>Thermal Design &amp; Analysis of BTM</a:t>
              </a:r>
            </a:p>
            <a:p>
              <a:pPr algn="ctr" defTabSz="4387247" eaLnBrk="1" hangingPunct="1">
                <a:defRPr/>
              </a:pPr>
              <a:r>
                <a:rPr lang="en-US" sz="4000" b="1" dirty="0">
                  <a:solidFill>
                    <a:schemeClr val="bg1"/>
                  </a:solidFill>
                  <a:latin typeface="Calibri" panose="020F0502020204030204" pitchFamily="34" charset="0"/>
                  <a:ea typeface="+mn-ea"/>
                  <a:cs typeface="Arial" panose="020B0604020202020204" pitchFamily="34" charset="0"/>
                </a:rPr>
                <a:t>H. S. Saiger, I</a:t>
              </a:r>
              <a:r>
                <a:rPr lang="en-US" sz="4000" b="1" dirty="0">
                  <a:solidFill>
                    <a:schemeClr val="bg1"/>
                  </a:solidFill>
                  <a:latin typeface="Calibri" panose="020F0502020204030204" pitchFamily="34" charset="0"/>
                  <a:cs typeface="Arial" panose="020B0604020202020204" pitchFamily="34" charset="0"/>
                </a:rPr>
                <a:t>. Jain</a:t>
              </a:r>
              <a:endParaRPr lang="en-US" sz="4000" b="1" baseline="30000" dirty="0">
                <a:solidFill>
                  <a:schemeClr val="bg1"/>
                </a:solidFill>
                <a:latin typeface="Calibri" panose="020F0502020204030204" pitchFamily="34" charset="0"/>
                <a:ea typeface="+mn-ea"/>
                <a:cs typeface="Arial" panose="020B0604020202020204" pitchFamily="34" charset="0"/>
              </a:endParaRPr>
            </a:p>
            <a:p>
              <a:pPr marL="914276" indent="-914276" algn="ctr" defTabSz="4387247" eaLnBrk="1" hangingPunct="1">
                <a:defRPr/>
              </a:pPr>
              <a:r>
                <a:rPr lang="en-US" sz="4000" b="1" dirty="0">
                  <a:solidFill>
                    <a:schemeClr val="bg1"/>
                  </a:solidFill>
                  <a:latin typeface="Calibri" panose="020F0502020204030204" pitchFamily="34" charset="0"/>
                  <a:ea typeface="+mn-ea"/>
                  <a:cs typeface="Arial" panose="020B0604020202020204" pitchFamily="34" charset="0"/>
                </a:rPr>
                <a:t>Raychem Innovation Centre</a:t>
              </a:r>
              <a:r>
                <a:rPr lang="en-US" sz="4000" b="1" dirty="0">
                  <a:solidFill>
                    <a:schemeClr val="bg1"/>
                  </a:solidFill>
                  <a:latin typeface="Calibri" panose="020F0502020204030204" pitchFamily="34" charset="0"/>
                  <a:cs typeface="Arial" panose="020B0604020202020204" pitchFamily="34" charset="0"/>
                </a:rPr>
                <a:t>, Raychem RPG Ltd</a:t>
              </a:r>
              <a:r>
                <a:rPr lang="en-US" sz="4000" b="1" dirty="0">
                  <a:solidFill>
                    <a:schemeClr val="bg1"/>
                  </a:solidFill>
                  <a:latin typeface="Calibri" panose="020F0502020204030204" pitchFamily="34" charset="0"/>
                  <a:ea typeface="+mn-ea"/>
                  <a:cs typeface="Arial" panose="020B0604020202020204" pitchFamily="34" charset="0"/>
                </a:rPr>
                <a:t>, Vadodara, GJ, India</a:t>
              </a:r>
            </a:p>
          </p:txBody>
        </p:sp>
      </p:grpSp>
      <p:sp>
        <p:nvSpPr>
          <p:cNvPr id="2" name="Rectangle 1"/>
          <p:cNvSpPr>
            <a:spLocks/>
          </p:cNvSpPr>
          <p:nvPr/>
        </p:nvSpPr>
        <p:spPr>
          <a:xfrm>
            <a:off x="914399" y="765175"/>
            <a:ext cx="31089600" cy="420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Calibri" panose="020F0502020204030204" pitchFamily="34" charset="0"/>
              <a:cs typeface="Arial" panose="020B0604020202020204" pitchFamily="34" charset="0"/>
            </a:endParaRPr>
          </a:p>
        </p:txBody>
      </p:sp>
      <p:sp>
        <p:nvSpPr>
          <p:cNvPr id="6" name="TextBox 5"/>
          <p:cNvSpPr txBox="1"/>
          <p:nvPr/>
        </p:nvSpPr>
        <p:spPr>
          <a:xfrm>
            <a:off x="5117034" y="43096818"/>
            <a:ext cx="21400566" cy="707886"/>
          </a:xfrm>
          <a:prstGeom prst="rect">
            <a:avLst/>
          </a:prstGeom>
          <a:noFill/>
        </p:spPr>
        <p:txBody>
          <a:bodyPr wrap="square" rtlCol="0">
            <a:spAutoFit/>
          </a:bodyPr>
          <a:lstStyle/>
          <a:p>
            <a:pPr algn="ctr"/>
            <a:r>
              <a:rPr lang="en-US" sz="4000" dirty="0">
                <a:solidFill>
                  <a:srgbClr val="0079C1"/>
                </a:solidFill>
                <a:latin typeface="Calibri" panose="020F0502020204030204" pitchFamily="34" charset="0"/>
              </a:rPr>
              <a:t>Excerpt from the Proceedings of the 2020 COMSOL Conference</a:t>
            </a:r>
          </a:p>
        </p:txBody>
      </p:sp>
      <p:sp>
        <p:nvSpPr>
          <p:cNvPr id="78" name="TextBox 26">
            <a:extLst>
              <a:ext uri="{FF2B5EF4-FFF2-40B4-BE49-F238E27FC236}">
                <a16:creationId xmlns:a16="http://schemas.microsoft.com/office/drawing/2014/main" id="{D19B04B4-0F20-459E-9820-04E3A073F295}"/>
              </a:ext>
            </a:extLst>
          </p:cNvPr>
          <p:cNvSpPr txBox="1">
            <a:spLocks noChangeArrowheads="1"/>
          </p:cNvSpPr>
          <p:nvPr/>
        </p:nvSpPr>
        <p:spPr bwMode="auto">
          <a:xfrm>
            <a:off x="29030373" y="23893522"/>
            <a:ext cx="2812166" cy="23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5</a:t>
            </a:r>
            <a:r>
              <a:rPr lang="en-US" altLang="en-US" sz="3600" dirty="0">
                <a:cs typeface="Arial" panose="020B0604020202020204" pitchFamily="34" charset="0"/>
              </a:rPr>
              <a:t>. Velocity profile in duct limbs</a:t>
            </a:r>
          </a:p>
        </p:txBody>
      </p:sp>
      <p:pic>
        <p:nvPicPr>
          <p:cNvPr id="49" name="Picture 48">
            <a:extLst>
              <a:ext uri="{FF2B5EF4-FFF2-40B4-BE49-F238E27FC236}">
                <a16:creationId xmlns:a16="http://schemas.microsoft.com/office/drawing/2014/main" id="{8255A889-4169-41DB-9AD8-C3E740605E25}"/>
              </a:ext>
            </a:extLst>
          </p:cNvPr>
          <p:cNvPicPr>
            <a:picLocks noChangeAspect="1"/>
          </p:cNvPicPr>
          <p:nvPr/>
        </p:nvPicPr>
        <p:blipFill rotWithShape="1">
          <a:blip r:embed="rId4"/>
          <a:srcRect r="5013"/>
          <a:stretch/>
        </p:blipFill>
        <p:spPr>
          <a:xfrm>
            <a:off x="3594942" y="12607021"/>
            <a:ext cx="10510455" cy="8423017"/>
          </a:xfrm>
          <a:prstGeom prst="rect">
            <a:avLst/>
          </a:prstGeom>
        </p:spPr>
      </p:pic>
      <p:grpSp>
        <p:nvGrpSpPr>
          <p:cNvPr id="51" name="Group 50">
            <a:extLst>
              <a:ext uri="{FF2B5EF4-FFF2-40B4-BE49-F238E27FC236}">
                <a16:creationId xmlns:a16="http://schemas.microsoft.com/office/drawing/2014/main" id="{D90E68CD-66F2-4C85-87CB-98ABEE3CBD36}"/>
              </a:ext>
            </a:extLst>
          </p:cNvPr>
          <p:cNvGrpSpPr/>
          <p:nvPr/>
        </p:nvGrpSpPr>
        <p:grpSpPr>
          <a:xfrm>
            <a:off x="1759833" y="28954546"/>
            <a:ext cx="11041767" cy="6001619"/>
            <a:chOff x="308789" y="1262540"/>
            <a:chExt cx="8847043" cy="4572000"/>
          </a:xfrm>
        </p:grpSpPr>
        <p:pic>
          <p:nvPicPr>
            <p:cNvPr id="54" name="Picture 53" descr="A close up of a map&#10;&#10;Description automatically generated">
              <a:extLst>
                <a:ext uri="{FF2B5EF4-FFF2-40B4-BE49-F238E27FC236}">
                  <a16:creationId xmlns:a16="http://schemas.microsoft.com/office/drawing/2014/main" id="{B332D978-23DE-4D30-A58B-85F4B8AF4F67}"/>
                </a:ext>
              </a:extLst>
            </p:cNvPr>
            <p:cNvPicPr>
              <a:picLocks noChangeAspect="1"/>
            </p:cNvPicPr>
            <p:nvPr/>
          </p:nvPicPr>
          <p:blipFill rotWithShape="1">
            <a:blip r:embed="rId5">
              <a:extLst>
                <a:ext uri="{28A0092B-C50C-407E-A947-70E740481C1C}">
                  <a14:useLocalDpi xmlns:a14="http://schemas.microsoft.com/office/drawing/2010/main" val="0"/>
                </a:ext>
              </a:extLst>
            </a:blip>
            <a:srcRect r="30307"/>
            <a:stretch/>
          </p:blipFill>
          <p:spPr>
            <a:xfrm>
              <a:off x="308789" y="1262540"/>
              <a:ext cx="4248472" cy="4572000"/>
            </a:xfrm>
            <a:prstGeom prst="rect">
              <a:avLst/>
            </a:prstGeom>
          </p:spPr>
        </p:pic>
        <p:pic>
          <p:nvPicPr>
            <p:cNvPr id="55" name="Picture 54" descr="A close up of a map&#10;&#10;Description automatically generated">
              <a:extLst>
                <a:ext uri="{FF2B5EF4-FFF2-40B4-BE49-F238E27FC236}">
                  <a16:creationId xmlns:a16="http://schemas.microsoft.com/office/drawing/2014/main" id="{CFF736F1-6FD1-43A8-BC06-09A7E0BD0F00}"/>
                </a:ext>
              </a:extLst>
            </p:cNvPr>
            <p:cNvPicPr>
              <a:picLocks noChangeAspect="1"/>
            </p:cNvPicPr>
            <p:nvPr/>
          </p:nvPicPr>
          <p:blipFill rotWithShape="1">
            <a:blip r:embed="rId6">
              <a:extLst>
                <a:ext uri="{28A0092B-C50C-407E-A947-70E740481C1C}">
                  <a14:useLocalDpi xmlns:a14="http://schemas.microsoft.com/office/drawing/2010/main" val="0"/>
                </a:ext>
              </a:extLst>
            </a:blip>
            <a:srcRect l="24806"/>
            <a:stretch/>
          </p:blipFill>
          <p:spPr>
            <a:xfrm>
              <a:off x="4572000" y="1262540"/>
              <a:ext cx="4583832" cy="4572000"/>
            </a:xfrm>
            <a:prstGeom prst="rect">
              <a:avLst/>
            </a:prstGeom>
          </p:spPr>
        </p:pic>
      </p:grpSp>
      <p:pic>
        <p:nvPicPr>
          <p:cNvPr id="56" name="Content Placeholder 5" descr="A picture containing drawing&#10;&#10;Description automatically generated">
            <a:extLst>
              <a:ext uri="{FF2B5EF4-FFF2-40B4-BE49-F238E27FC236}">
                <a16:creationId xmlns:a16="http://schemas.microsoft.com/office/drawing/2014/main" id="{F84FDF72-EA8A-467F-9FB9-C03EB1DF9A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7350510" y="35310742"/>
            <a:ext cx="9206659" cy="6904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Box 26">
            <a:extLst>
              <a:ext uri="{FF2B5EF4-FFF2-40B4-BE49-F238E27FC236}">
                <a16:creationId xmlns:a16="http://schemas.microsoft.com/office/drawing/2014/main" id="{7CCFFA40-4F88-4CBF-A531-FD4EC98539CE}"/>
              </a:ext>
            </a:extLst>
          </p:cNvPr>
          <p:cNvSpPr txBox="1">
            <a:spLocks noChangeArrowheads="1"/>
          </p:cNvSpPr>
          <p:nvPr/>
        </p:nvSpPr>
        <p:spPr bwMode="auto">
          <a:xfrm>
            <a:off x="12343053" y="31309037"/>
            <a:ext cx="4116148" cy="120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2</a:t>
            </a:r>
            <a:r>
              <a:rPr lang="en-US" altLang="en-US" sz="3600" dirty="0">
                <a:cs typeface="Arial" panose="020B0604020202020204" pitchFamily="34" charset="0"/>
              </a:rPr>
              <a:t>. Velocity vectors</a:t>
            </a:r>
          </a:p>
        </p:txBody>
      </p:sp>
      <p:sp>
        <p:nvSpPr>
          <p:cNvPr id="58" name="TextBox 26">
            <a:extLst>
              <a:ext uri="{FF2B5EF4-FFF2-40B4-BE49-F238E27FC236}">
                <a16:creationId xmlns:a16="http://schemas.microsoft.com/office/drawing/2014/main" id="{EE6D4221-8709-40A0-A746-BE355528C417}"/>
              </a:ext>
            </a:extLst>
          </p:cNvPr>
          <p:cNvSpPr txBox="1">
            <a:spLocks noChangeArrowheads="1"/>
          </p:cNvSpPr>
          <p:nvPr/>
        </p:nvSpPr>
        <p:spPr bwMode="auto">
          <a:xfrm>
            <a:off x="2777162" y="37690578"/>
            <a:ext cx="4116148" cy="120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3</a:t>
            </a:r>
            <a:r>
              <a:rPr lang="en-US" altLang="en-US" sz="3600" dirty="0">
                <a:cs typeface="Arial" panose="020B0604020202020204" pitchFamily="34" charset="0"/>
              </a:rPr>
              <a:t>. Temperature profile</a:t>
            </a:r>
          </a:p>
        </p:txBody>
      </p:sp>
      <p:pic>
        <p:nvPicPr>
          <p:cNvPr id="59" name="Picture 58">
            <a:extLst>
              <a:ext uri="{FF2B5EF4-FFF2-40B4-BE49-F238E27FC236}">
                <a16:creationId xmlns:a16="http://schemas.microsoft.com/office/drawing/2014/main" id="{3634EBBF-09FE-4FDE-91DB-E7971DCAC43D}"/>
              </a:ext>
            </a:extLst>
          </p:cNvPr>
          <p:cNvPicPr>
            <a:picLocks noChangeAspect="1"/>
          </p:cNvPicPr>
          <p:nvPr/>
        </p:nvPicPr>
        <p:blipFill rotWithShape="1">
          <a:blip r:embed="rId8"/>
          <a:srcRect l="9793" t="7808" r="9685" b="10274"/>
          <a:stretch/>
        </p:blipFill>
        <p:spPr>
          <a:xfrm>
            <a:off x="19202400" y="12801600"/>
            <a:ext cx="3724365" cy="5935707"/>
          </a:xfrm>
          <a:prstGeom prst="rect">
            <a:avLst/>
          </a:prstGeom>
        </p:spPr>
      </p:pic>
      <p:pic>
        <p:nvPicPr>
          <p:cNvPr id="60" name="Picture 59">
            <a:extLst>
              <a:ext uri="{FF2B5EF4-FFF2-40B4-BE49-F238E27FC236}">
                <a16:creationId xmlns:a16="http://schemas.microsoft.com/office/drawing/2014/main" id="{6621516B-64ED-4594-A2C2-6670B328DF88}"/>
              </a:ext>
            </a:extLst>
          </p:cNvPr>
          <p:cNvPicPr>
            <a:picLocks noChangeAspect="1"/>
          </p:cNvPicPr>
          <p:nvPr/>
        </p:nvPicPr>
        <p:blipFill>
          <a:blip r:embed="rId9"/>
          <a:stretch>
            <a:fillRect/>
          </a:stretch>
        </p:blipFill>
        <p:spPr>
          <a:xfrm>
            <a:off x="23841165" y="12801600"/>
            <a:ext cx="6199236" cy="5958857"/>
          </a:xfrm>
          <a:prstGeom prst="rect">
            <a:avLst/>
          </a:prstGeom>
        </p:spPr>
      </p:pic>
      <p:pic>
        <p:nvPicPr>
          <p:cNvPr id="7" name="Picture 6">
            <a:extLst>
              <a:ext uri="{FF2B5EF4-FFF2-40B4-BE49-F238E27FC236}">
                <a16:creationId xmlns:a16="http://schemas.microsoft.com/office/drawing/2014/main" id="{E1D0CFE8-83FC-40AC-BA79-3EB5B6E782A0}"/>
              </a:ext>
            </a:extLst>
          </p:cNvPr>
          <p:cNvPicPr>
            <a:picLocks noChangeAspect="1"/>
          </p:cNvPicPr>
          <p:nvPr/>
        </p:nvPicPr>
        <p:blipFill>
          <a:blip r:embed="rId10"/>
          <a:stretch>
            <a:fillRect/>
          </a:stretch>
        </p:blipFill>
        <p:spPr>
          <a:xfrm>
            <a:off x="18559448" y="21879705"/>
            <a:ext cx="9786952" cy="6049959"/>
          </a:xfrm>
          <a:prstGeom prst="rect">
            <a:avLst/>
          </a:prstGeom>
        </p:spPr>
      </p:pic>
      <p:pic>
        <p:nvPicPr>
          <p:cNvPr id="107" name="Picture 106" descr="A picture containing drawing&#10;&#10;Description automatically generated">
            <a:extLst>
              <a:ext uri="{FF2B5EF4-FFF2-40B4-BE49-F238E27FC236}">
                <a16:creationId xmlns:a16="http://schemas.microsoft.com/office/drawing/2014/main" id="{8740EC4F-843D-4D08-A818-C921D1B3E02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745769" y="28664156"/>
            <a:ext cx="9865539" cy="7399154"/>
          </a:xfrm>
          <a:prstGeom prst="rect">
            <a:avLst/>
          </a:prstGeom>
        </p:spPr>
      </p:pic>
      <p:sp>
        <p:nvSpPr>
          <p:cNvPr id="108" name="TextBox 26">
            <a:extLst>
              <a:ext uri="{FF2B5EF4-FFF2-40B4-BE49-F238E27FC236}">
                <a16:creationId xmlns:a16="http://schemas.microsoft.com/office/drawing/2014/main" id="{8A2981BE-F210-4DB1-B64E-56178CF01917}"/>
              </a:ext>
            </a:extLst>
          </p:cNvPr>
          <p:cNvSpPr txBox="1">
            <a:spLocks noChangeArrowheads="1"/>
          </p:cNvSpPr>
          <p:nvPr/>
        </p:nvSpPr>
        <p:spPr bwMode="auto">
          <a:xfrm>
            <a:off x="18933603" y="31089600"/>
            <a:ext cx="2812166" cy="1754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cs typeface="Arial" panose="020B0604020202020204" pitchFamily="34" charset="0"/>
              </a:rPr>
              <a:t>Figure 6</a:t>
            </a:r>
            <a:r>
              <a:rPr lang="en-US" altLang="en-US" sz="3600" dirty="0">
                <a:cs typeface="Arial" panose="020B0604020202020204" pitchFamily="34" charset="0"/>
              </a:rPr>
              <a:t>. Temperature Profile</a:t>
            </a:r>
          </a:p>
        </p:txBody>
      </p:sp>
      <p:grpSp>
        <p:nvGrpSpPr>
          <p:cNvPr id="32" name="Group 31">
            <a:extLst>
              <a:ext uri="{FF2B5EF4-FFF2-40B4-BE49-F238E27FC236}">
                <a16:creationId xmlns:a16="http://schemas.microsoft.com/office/drawing/2014/main" id="{76DE18B0-CEAC-4E81-94D4-9918A8DAA2E1}"/>
              </a:ext>
            </a:extLst>
          </p:cNvPr>
          <p:cNvGrpSpPr/>
          <p:nvPr/>
        </p:nvGrpSpPr>
        <p:grpSpPr>
          <a:xfrm>
            <a:off x="1886742" y="22300177"/>
            <a:ext cx="11952899" cy="863785"/>
            <a:chOff x="533400" y="5083230"/>
            <a:chExt cx="7315203" cy="717662"/>
          </a:xfrm>
        </p:grpSpPr>
        <p:sp>
          <p:nvSpPr>
            <p:cNvPr id="33" name="Arrow: Chevron 32">
              <a:extLst>
                <a:ext uri="{FF2B5EF4-FFF2-40B4-BE49-F238E27FC236}">
                  <a16:creationId xmlns:a16="http://schemas.microsoft.com/office/drawing/2014/main" id="{D08EF87A-B360-49B5-A4D1-C64C2F3F0606}"/>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34" name="Arrow: Pentagon 33">
              <a:extLst>
                <a:ext uri="{FF2B5EF4-FFF2-40B4-BE49-F238E27FC236}">
                  <a16:creationId xmlns:a16="http://schemas.microsoft.com/office/drawing/2014/main" id="{9B9C9D1A-C557-4B80-B2CB-6D583716A4D9}"/>
                </a:ext>
              </a:extLst>
            </p:cNvPr>
            <p:cNvSpPr/>
            <p:nvPr/>
          </p:nvSpPr>
          <p:spPr>
            <a:xfrm>
              <a:off x="533400" y="5083230"/>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NUMERICAL MODEL (3D, Stationery):</a:t>
              </a:r>
            </a:p>
          </p:txBody>
        </p:sp>
      </p:grpSp>
      <p:grpSp>
        <p:nvGrpSpPr>
          <p:cNvPr id="35" name="Group 34">
            <a:extLst>
              <a:ext uri="{FF2B5EF4-FFF2-40B4-BE49-F238E27FC236}">
                <a16:creationId xmlns:a16="http://schemas.microsoft.com/office/drawing/2014/main" id="{E67DC8A1-999B-48F1-A158-63E16DF1865D}"/>
              </a:ext>
            </a:extLst>
          </p:cNvPr>
          <p:cNvGrpSpPr/>
          <p:nvPr/>
        </p:nvGrpSpPr>
        <p:grpSpPr>
          <a:xfrm>
            <a:off x="1828800" y="27499369"/>
            <a:ext cx="11952899" cy="863785"/>
            <a:chOff x="533400" y="5083230"/>
            <a:chExt cx="7315203" cy="717662"/>
          </a:xfrm>
        </p:grpSpPr>
        <p:sp>
          <p:nvSpPr>
            <p:cNvPr id="36" name="Arrow: Chevron 35">
              <a:extLst>
                <a:ext uri="{FF2B5EF4-FFF2-40B4-BE49-F238E27FC236}">
                  <a16:creationId xmlns:a16="http://schemas.microsoft.com/office/drawing/2014/main" id="{FAC04249-B165-4036-B67E-162E511C1393}"/>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37" name="Arrow: Pentagon 36">
              <a:extLst>
                <a:ext uri="{FF2B5EF4-FFF2-40B4-BE49-F238E27FC236}">
                  <a16:creationId xmlns:a16="http://schemas.microsoft.com/office/drawing/2014/main" id="{DD77819D-F40C-44E4-8F9E-6449623C2583}"/>
                </a:ext>
              </a:extLst>
            </p:cNvPr>
            <p:cNvSpPr/>
            <p:nvPr/>
          </p:nvSpPr>
          <p:spPr>
            <a:xfrm>
              <a:off x="533400" y="5083230"/>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PRELIMINARY RESULTS:</a:t>
              </a:r>
            </a:p>
          </p:txBody>
        </p:sp>
      </p:grpSp>
      <p:grpSp>
        <p:nvGrpSpPr>
          <p:cNvPr id="38" name="Group 37">
            <a:extLst>
              <a:ext uri="{FF2B5EF4-FFF2-40B4-BE49-F238E27FC236}">
                <a16:creationId xmlns:a16="http://schemas.microsoft.com/office/drawing/2014/main" id="{DC884263-0070-4F54-A2A4-40ADD80439D5}"/>
              </a:ext>
            </a:extLst>
          </p:cNvPr>
          <p:cNvGrpSpPr/>
          <p:nvPr/>
        </p:nvGrpSpPr>
        <p:grpSpPr>
          <a:xfrm>
            <a:off x="17751511" y="5131712"/>
            <a:ext cx="11952899" cy="863785"/>
            <a:chOff x="533400" y="5083230"/>
            <a:chExt cx="7315203" cy="717662"/>
          </a:xfrm>
        </p:grpSpPr>
        <p:sp>
          <p:nvSpPr>
            <p:cNvPr id="39" name="Arrow: Chevron 38">
              <a:extLst>
                <a:ext uri="{FF2B5EF4-FFF2-40B4-BE49-F238E27FC236}">
                  <a16:creationId xmlns:a16="http://schemas.microsoft.com/office/drawing/2014/main" id="{90EA9748-6059-4E2B-B1EB-09B09240F972}"/>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40" name="Arrow: Pentagon 39">
              <a:extLst>
                <a:ext uri="{FF2B5EF4-FFF2-40B4-BE49-F238E27FC236}">
                  <a16:creationId xmlns:a16="http://schemas.microsoft.com/office/drawing/2014/main" id="{584AE47F-8D01-42D4-94E5-8B80DF6D7408}"/>
                </a:ext>
              </a:extLst>
            </p:cNvPr>
            <p:cNvSpPr/>
            <p:nvPr/>
          </p:nvSpPr>
          <p:spPr>
            <a:xfrm>
              <a:off x="533400" y="5083230"/>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 DUCT DESIGN:</a:t>
              </a:r>
            </a:p>
          </p:txBody>
        </p:sp>
      </p:grpSp>
      <p:grpSp>
        <p:nvGrpSpPr>
          <p:cNvPr id="41" name="Group 40">
            <a:extLst>
              <a:ext uri="{FF2B5EF4-FFF2-40B4-BE49-F238E27FC236}">
                <a16:creationId xmlns:a16="http://schemas.microsoft.com/office/drawing/2014/main" id="{6140BD78-F8D7-4E37-A54B-13A9979B7BB9}"/>
              </a:ext>
            </a:extLst>
          </p:cNvPr>
          <p:cNvGrpSpPr/>
          <p:nvPr/>
        </p:nvGrpSpPr>
        <p:grpSpPr>
          <a:xfrm>
            <a:off x="17751511" y="20217227"/>
            <a:ext cx="11952899" cy="863785"/>
            <a:chOff x="533400" y="5083230"/>
            <a:chExt cx="7315203" cy="717662"/>
          </a:xfrm>
        </p:grpSpPr>
        <p:sp>
          <p:nvSpPr>
            <p:cNvPr id="42" name="Arrow: Chevron 41">
              <a:extLst>
                <a:ext uri="{FF2B5EF4-FFF2-40B4-BE49-F238E27FC236}">
                  <a16:creationId xmlns:a16="http://schemas.microsoft.com/office/drawing/2014/main" id="{C8E215A8-F790-4B77-8E52-0C0BE4357665}"/>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43" name="Arrow: Pentagon 42">
              <a:extLst>
                <a:ext uri="{FF2B5EF4-FFF2-40B4-BE49-F238E27FC236}">
                  <a16:creationId xmlns:a16="http://schemas.microsoft.com/office/drawing/2014/main" id="{4A8AB7EE-A115-4DA5-B23A-60C4A05B9657}"/>
                </a:ext>
              </a:extLst>
            </p:cNvPr>
            <p:cNvSpPr/>
            <p:nvPr/>
          </p:nvSpPr>
          <p:spPr>
            <a:xfrm>
              <a:off x="533400" y="5083230"/>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IMPROVISED MODEL:</a:t>
              </a:r>
            </a:p>
          </p:txBody>
        </p:sp>
      </p:grpSp>
      <p:grpSp>
        <p:nvGrpSpPr>
          <p:cNvPr id="45" name="Group 44">
            <a:extLst>
              <a:ext uri="{FF2B5EF4-FFF2-40B4-BE49-F238E27FC236}">
                <a16:creationId xmlns:a16="http://schemas.microsoft.com/office/drawing/2014/main" id="{4DAEF2AC-DECF-4A64-B8E3-67B544376247}"/>
              </a:ext>
            </a:extLst>
          </p:cNvPr>
          <p:cNvGrpSpPr/>
          <p:nvPr/>
        </p:nvGrpSpPr>
        <p:grpSpPr>
          <a:xfrm>
            <a:off x="17751511" y="37045382"/>
            <a:ext cx="11952899" cy="863785"/>
            <a:chOff x="533400" y="5083230"/>
            <a:chExt cx="7315203" cy="717662"/>
          </a:xfrm>
        </p:grpSpPr>
        <p:sp>
          <p:nvSpPr>
            <p:cNvPr id="46" name="Arrow: Chevron 45">
              <a:extLst>
                <a:ext uri="{FF2B5EF4-FFF2-40B4-BE49-F238E27FC236}">
                  <a16:creationId xmlns:a16="http://schemas.microsoft.com/office/drawing/2014/main" id="{6636BC82-8E03-41FE-9F09-D546462CE7B2}"/>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47" name="Arrow: Pentagon 46">
              <a:extLst>
                <a:ext uri="{FF2B5EF4-FFF2-40B4-BE49-F238E27FC236}">
                  <a16:creationId xmlns:a16="http://schemas.microsoft.com/office/drawing/2014/main" id="{EEE06384-1EC5-409F-804B-A2B353067A35}"/>
                </a:ext>
              </a:extLst>
            </p:cNvPr>
            <p:cNvSpPr/>
            <p:nvPr/>
          </p:nvSpPr>
          <p:spPr>
            <a:xfrm>
              <a:off x="533400" y="5083230"/>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CONCLUSIONS:</a:t>
              </a:r>
            </a:p>
          </p:txBody>
        </p:sp>
      </p:grpSp>
      <p:grpSp>
        <p:nvGrpSpPr>
          <p:cNvPr id="70" name="Group 69">
            <a:extLst>
              <a:ext uri="{FF2B5EF4-FFF2-40B4-BE49-F238E27FC236}">
                <a16:creationId xmlns:a16="http://schemas.microsoft.com/office/drawing/2014/main" id="{1310394D-17CE-40D5-A354-20556C958216}"/>
              </a:ext>
            </a:extLst>
          </p:cNvPr>
          <p:cNvGrpSpPr/>
          <p:nvPr/>
        </p:nvGrpSpPr>
        <p:grpSpPr>
          <a:xfrm>
            <a:off x="1886742" y="5125420"/>
            <a:ext cx="11952899" cy="863784"/>
            <a:chOff x="533400" y="5083231"/>
            <a:chExt cx="7315203" cy="717661"/>
          </a:xfrm>
        </p:grpSpPr>
        <p:sp>
          <p:nvSpPr>
            <p:cNvPr id="71" name="Arrow: Chevron 70">
              <a:extLst>
                <a:ext uri="{FF2B5EF4-FFF2-40B4-BE49-F238E27FC236}">
                  <a16:creationId xmlns:a16="http://schemas.microsoft.com/office/drawing/2014/main" id="{F2A87D41-9C78-4ECB-899D-F3C2C349A154}"/>
                </a:ext>
              </a:extLst>
            </p:cNvPr>
            <p:cNvSpPr/>
            <p:nvPr/>
          </p:nvSpPr>
          <p:spPr>
            <a:xfrm>
              <a:off x="6605492" y="5083232"/>
              <a:ext cx="1243111" cy="717660"/>
            </a:xfrm>
            <a:prstGeom prst="chevron">
              <a:avLst/>
            </a:prstGeom>
            <a:solidFill>
              <a:srgbClr val="DA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rial"/>
                <a:ea typeface="+mn-ea"/>
                <a:cs typeface="+mn-cs"/>
              </a:endParaRPr>
            </a:p>
          </p:txBody>
        </p:sp>
        <p:sp>
          <p:nvSpPr>
            <p:cNvPr id="72" name="Arrow: Pentagon 71">
              <a:extLst>
                <a:ext uri="{FF2B5EF4-FFF2-40B4-BE49-F238E27FC236}">
                  <a16:creationId xmlns:a16="http://schemas.microsoft.com/office/drawing/2014/main" id="{3925DAA9-2769-4C92-B35D-20BB2456DAE4}"/>
                </a:ext>
              </a:extLst>
            </p:cNvPr>
            <p:cNvSpPr/>
            <p:nvPr/>
          </p:nvSpPr>
          <p:spPr>
            <a:xfrm>
              <a:off x="533400" y="5083231"/>
              <a:ext cx="7086601" cy="717661"/>
            </a:xfrm>
            <a:prstGeom prst="homePlate">
              <a:avLst/>
            </a:prstGeom>
            <a:solidFill>
              <a:srgbClr val="1F497D"/>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4800" b="1" kern="0" dirty="0">
                  <a:solidFill>
                    <a:prstClr val="white"/>
                  </a:solidFill>
                  <a:latin typeface="Arial"/>
                  <a:ea typeface="+mn-ea"/>
                </a:rPr>
                <a:t>INTRODUCTION:</a:t>
              </a:r>
            </a:p>
          </p:txBody>
        </p: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Words>
  <Application>Microsoft Office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2020-09-14T10:55:39Z</dcterms:modified>
</cp:coreProperties>
</file>