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4" r:id="rId3"/>
    <p:sldId id="263" r:id="rId4"/>
    <p:sldId id="265" r:id="rId5"/>
    <p:sldId id="283" r:id="rId6"/>
    <p:sldId id="281" r:id="rId7"/>
    <p:sldId id="285" r:id="rId8"/>
    <p:sldId id="286" r:id="rId9"/>
    <p:sldId id="287" r:id="rId10"/>
    <p:sldId id="291" r:id="rId11"/>
    <p:sldId id="288" r:id="rId12"/>
    <p:sldId id="289" r:id="rId13"/>
    <p:sldId id="290" r:id="rId14"/>
    <p:sldId id="292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0"/>
    <a:srgbClr val="376092"/>
    <a:srgbClr val="376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>
        <p:scale>
          <a:sx n="70" d="100"/>
          <a:sy n="70" d="100"/>
        </p:scale>
        <p:origin x="12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3B2B0-5452-440A-9E0E-8E1F50E6ACCC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83A63-AE9D-41AC-AAF8-C5FFB0E7C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5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83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31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41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04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18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73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28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14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74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79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0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7239000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066800"/>
            <a:ext cx="8001000" cy="510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858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6881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6800"/>
            <a:ext cx="4041775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801323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5620928" cy="6096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0"/>
            <a:ext cx="5111750" cy="49831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381000" cy="2992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2615-FB82-4BA2-84FB-9CAF666C8F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739905-584E-402D-9B29-05B6713E4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513" y="4495800"/>
            <a:ext cx="74789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3760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Thermal Design &amp; Analysis of BTM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94710E-C50A-4306-8805-E289089A7DA5}"/>
              </a:ext>
            </a:extLst>
          </p:cNvPr>
          <p:cNvSpPr/>
          <p:nvPr/>
        </p:nvSpPr>
        <p:spPr>
          <a:xfrm>
            <a:off x="3450026" y="5690325"/>
            <a:ext cx="22439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Raychem</a:t>
            </a:r>
            <a:r>
              <a:rPr lang="en-US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RPG 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(P) Ltd.</a:t>
            </a:r>
          </a:p>
          <a:p>
            <a:pPr algn="ctr"/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Halol, Gujarat 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7784CA-1D5C-4BE0-9424-FEB80715E202}"/>
              </a:ext>
            </a:extLst>
          </p:cNvPr>
          <p:cNvSpPr/>
          <p:nvPr/>
        </p:nvSpPr>
        <p:spPr>
          <a:xfrm>
            <a:off x="1066799" y="5257800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Hamza Saiger, Ishant Jain</a:t>
            </a: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picture containing indoor, truck, table, filled&#10;&#10;Description automatically generated">
            <a:extLst>
              <a:ext uri="{FF2B5EF4-FFF2-40B4-BE49-F238E27FC236}">
                <a16:creationId xmlns:a16="http://schemas.microsoft.com/office/drawing/2014/main" id="{38188105-96C1-40BD-8631-B4D29FB5DA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48658" y="1113836"/>
            <a:ext cx="3646682" cy="2735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0D41F3-E79F-42F9-9E65-FF0E6B2CD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303" y="658001"/>
            <a:ext cx="1695450" cy="790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CC861-E513-4B42-89D9-1A32E3C76E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67748"/>
            <a:ext cx="3276600" cy="12287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94EF70-D760-4885-88E8-A35D4EE75EF2}"/>
              </a:ext>
            </a:extLst>
          </p:cNvPr>
          <p:cNvSpPr/>
          <p:nvPr/>
        </p:nvSpPr>
        <p:spPr>
          <a:xfrm>
            <a:off x="5791200" y="67635"/>
            <a:ext cx="3276600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792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Duct Parametric Design</a:t>
              </a:r>
              <a:endParaRPr lang="en-IN" sz="2800" b="1" dirty="0"/>
            </a:p>
          </p:txBody>
        </p:sp>
      </p:grp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77D67515-173B-41FF-95F9-F0655CFA60D6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DoE – Limb C/S</a:t>
            </a:r>
            <a:endParaRPr lang="en-IN" sz="2000" b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2A1898E-380C-4EAC-82EC-132F15D47B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609683"/>
              </p:ext>
            </p:extLst>
          </p:nvPr>
        </p:nvGraphicFramePr>
        <p:xfrm>
          <a:off x="1043608" y="2875597"/>
          <a:ext cx="1879600" cy="12573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508506952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383504471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Length (mm)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Mass Flow (kg/s)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72880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0.124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15955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180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0.09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0465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240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0.167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022286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6CD2C8F-3E3E-4818-B7D2-68A38292A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698880"/>
              </p:ext>
            </p:extLst>
          </p:nvPr>
        </p:nvGraphicFramePr>
        <p:xfrm>
          <a:off x="3609211" y="2875597"/>
          <a:ext cx="1879600" cy="12573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2356797855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21657993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Length (mm)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Mass Flow (kg/s)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67211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0.124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20310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200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0.109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5092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220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0.155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332602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7E5AAD4-ADE9-47AF-810C-333740CE0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50956"/>
              </p:ext>
            </p:extLst>
          </p:nvPr>
        </p:nvGraphicFramePr>
        <p:xfrm>
          <a:off x="6187394" y="2875597"/>
          <a:ext cx="1879600" cy="12573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2715926992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195312304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Length (mm)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Mass Flow (kg/s)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59064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0.124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89816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200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0.11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16091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200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0.154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1196204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D91DDCA-96DB-49AE-902B-FAEF236A3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57017"/>
              </p:ext>
            </p:extLst>
          </p:nvPr>
        </p:nvGraphicFramePr>
        <p:xfrm>
          <a:off x="1043608" y="4723260"/>
          <a:ext cx="1879600" cy="12573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271529780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236070527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Length (mm)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 dirty="0">
                          <a:effectLst/>
                        </a:rPr>
                        <a:t>Mass Flow (kg/s)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73456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0.124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37283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220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0.124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9186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180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0.14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047459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59588D0-0ECF-4D4B-8DC6-DE98C3679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26416"/>
              </p:ext>
            </p:extLst>
          </p:nvPr>
        </p:nvGraphicFramePr>
        <p:xfrm>
          <a:off x="3632200" y="4723260"/>
          <a:ext cx="1879600" cy="12573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744688886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132410001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 dirty="0">
                          <a:effectLst/>
                        </a:rPr>
                        <a:t>Length (mm)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Mass Flow (kg/s)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95620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150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0.148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4300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220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0.127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8617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>
                          <a:effectLst/>
                        </a:rPr>
                        <a:t>150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0.112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196369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91EBBB65-A486-44F8-B667-55CABB2CD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84110"/>
              </p:ext>
            </p:extLst>
          </p:nvPr>
        </p:nvGraphicFramePr>
        <p:xfrm>
          <a:off x="6197739" y="4723260"/>
          <a:ext cx="1879600" cy="1257300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824108">
                  <a:extLst>
                    <a:ext uri="{9D8B030D-6E8A-4147-A177-3AD203B41FA5}">
                      <a16:colId xmlns:a16="http://schemas.microsoft.com/office/drawing/2014/main" val="1273528978"/>
                    </a:ext>
                  </a:extLst>
                </a:gridCol>
                <a:gridCol w="1055492">
                  <a:extLst>
                    <a:ext uri="{9D8B030D-6E8A-4147-A177-3AD203B41FA5}">
                      <a16:colId xmlns:a16="http://schemas.microsoft.com/office/drawing/2014/main" val="34619392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Length (mm)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u="none" strike="noStrike">
                          <a:effectLst/>
                        </a:rPr>
                        <a:t>Mass Flow (kg/s)</a:t>
                      </a:r>
                      <a:endParaRPr lang="en-IN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40011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130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0.133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51287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220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0.125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662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170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600" u="none" strike="noStrike" dirty="0">
                          <a:effectLst/>
                        </a:rPr>
                        <a:t>0.13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8512533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C114B830-2F24-48B9-9A00-3C4B5BA8C371}"/>
              </a:ext>
            </a:extLst>
          </p:cNvPr>
          <p:cNvSpPr txBox="1"/>
          <p:nvPr/>
        </p:nvSpPr>
        <p:spPr>
          <a:xfrm>
            <a:off x="6303099" y="606373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Final iteration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DD3B2D-8A21-42B0-9A79-96B4A335DCCA}"/>
              </a:ext>
            </a:extLst>
          </p:cNvPr>
          <p:cNvSpPr txBox="1"/>
          <p:nvPr/>
        </p:nvSpPr>
        <p:spPr>
          <a:xfrm>
            <a:off x="1062673" y="1667470"/>
            <a:ext cx="7300461" cy="923330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It was noted that there was lower mass flow rate in center limb, hence </a:t>
            </a:r>
            <a:r>
              <a:rPr lang="en-US" b="1" dirty="0">
                <a:solidFill>
                  <a:schemeClr val="accent2"/>
                </a:solidFill>
              </a:rPr>
              <a:t>c/s areas </a:t>
            </a:r>
            <a:r>
              <a:rPr lang="en-US" dirty="0">
                <a:solidFill>
                  <a:schemeClr val="tx2"/>
                </a:solidFill>
              </a:rPr>
              <a:t>needed to be </a:t>
            </a:r>
            <a:r>
              <a:rPr lang="en-US" b="1" dirty="0">
                <a:solidFill>
                  <a:schemeClr val="accent2"/>
                </a:solidFill>
              </a:rPr>
              <a:t>re-designed.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A series of iterations were carried out as shown below:</a:t>
            </a:r>
          </a:p>
        </p:txBody>
      </p:sp>
    </p:spTree>
    <p:extLst>
      <p:ext uri="{BB962C8B-B14F-4D97-AF65-F5344CB8AC3E}">
        <p14:creationId xmlns:p14="http://schemas.microsoft.com/office/powerpoint/2010/main" val="118700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Improvised Model with Duct</a:t>
              </a:r>
              <a:endParaRPr lang="en-IN" sz="2800" b="1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AD95FA9-D1FF-48BF-A72A-260AE3AE4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610" y="1371600"/>
            <a:ext cx="6590780" cy="468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03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Improvised Model with Duct Results</a:t>
              </a:r>
              <a:endParaRPr lang="en-IN" sz="28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A2F008-EDBF-421F-990F-560046C81920}"/>
              </a:ext>
            </a:extLst>
          </p:cNvPr>
          <p:cNvGrpSpPr/>
          <p:nvPr/>
        </p:nvGrpSpPr>
        <p:grpSpPr>
          <a:xfrm>
            <a:off x="1195163" y="5474504"/>
            <a:ext cx="4868015" cy="384437"/>
            <a:chOff x="809389" y="5715000"/>
            <a:chExt cx="5651466" cy="46461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62F80AD-7642-46B1-A33C-CF622F163336}"/>
                </a:ext>
              </a:extLst>
            </p:cNvPr>
            <p:cNvSpPr txBox="1"/>
            <p:nvPr/>
          </p:nvSpPr>
          <p:spPr>
            <a:xfrm>
              <a:off x="809389" y="5715000"/>
              <a:ext cx="1252896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01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C549FA-3302-402B-9257-27FB72528703}"/>
                </a:ext>
              </a:extLst>
            </p:cNvPr>
            <p:cNvSpPr txBox="1"/>
            <p:nvPr/>
          </p:nvSpPr>
          <p:spPr>
            <a:xfrm>
              <a:off x="5090133" y="5733255"/>
              <a:ext cx="1370722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03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940D33A-FC01-4C77-B77E-E7C0B1D64A6A}"/>
                </a:ext>
              </a:extLst>
            </p:cNvPr>
            <p:cNvSpPr txBox="1"/>
            <p:nvPr/>
          </p:nvSpPr>
          <p:spPr>
            <a:xfrm>
              <a:off x="2940771" y="5733256"/>
              <a:ext cx="1370722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02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</p:grp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77D67515-173B-41FF-95F9-F0655CFA60D6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Velocity Profiles</a:t>
            </a:r>
            <a:endParaRPr lang="en-IN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600200" y="6019800"/>
            <a:ext cx="5737992" cy="646331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Almost </a:t>
            </a:r>
            <a:r>
              <a:rPr lang="en-US" b="1" dirty="0">
                <a:solidFill>
                  <a:schemeClr val="accent2"/>
                </a:solidFill>
              </a:rPr>
              <a:t>equal distribution </a:t>
            </a:r>
            <a:r>
              <a:rPr lang="en-US" dirty="0"/>
              <a:t>between racks.</a:t>
            </a:r>
          </a:p>
          <a:p>
            <a:r>
              <a:rPr lang="en-US" b="1" dirty="0">
                <a:solidFill>
                  <a:schemeClr val="accent2"/>
                </a:solidFill>
              </a:rPr>
              <a:t>No inter-mixing </a:t>
            </a:r>
            <a:r>
              <a:rPr lang="en-US" dirty="0"/>
              <a:t>of hot &amp; cold air</a:t>
            </a:r>
            <a:endParaRPr lang="en-IN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FDAD06-1F5C-4881-AE4F-BCF7C989C227}"/>
              </a:ext>
            </a:extLst>
          </p:cNvPr>
          <p:cNvGrpSpPr/>
          <p:nvPr/>
        </p:nvGrpSpPr>
        <p:grpSpPr>
          <a:xfrm>
            <a:off x="838200" y="1680815"/>
            <a:ext cx="6915335" cy="3881785"/>
            <a:chOff x="134661" y="1044599"/>
            <a:chExt cx="8975541" cy="4604371"/>
          </a:xfrm>
        </p:grpSpPr>
        <p:pic>
          <p:nvPicPr>
            <p:cNvPr id="16" name="Picture 1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B6525B3-DC11-4A9E-AA15-1367F580A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46" r="9107"/>
            <a:stretch/>
          </p:blipFill>
          <p:spPr>
            <a:xfrm>
              <a:off x="4962024" y="1076970"/>
              <a:ext cx="4148178" cy="4572000"/>
            </a:xfrm>
            <a:prstGeom prst="rect">
              <a:avLst/>
            </a:prstGeom>
          </p:spPr>
        </p:pic>
        <p:pic>
          <p:nvPicPr>
            <p:cNvPr id="19" name="Picture 18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4414E007-E040-4948-86A3-E5BB77F150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39" r="40680"/>
            <a:stretch/>
          </p:blipFill>
          <p:spPr>
            <a:xfrm>
              <a:off x="134661" y="1044599"/>
              <a:ext cx="2376264" cy="4572000"/>
            </a:xfrm>
            <a:prstGeom prst="rect">
              <a:avLst/>
            </a:prstGeom>
          </p:spPr>
        </p:pic>
        <p:pic>
          <p:nvPicPr>
            <p:cNvPr id="20" name="Picture 1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3A8D236-07FA-46B4-A14A-8D4D350009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3" r="43195"/>
            <a:stretch/>
          </p:blipFill>
          <p:spPr>
            <a:xfrm>
              <a:off x="2669563" y="1058128"/>
              <a:ext cx="1991690" cy="457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1078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F500153D-21D3-4F10-A1CD-5FD0F572B2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8118"/>
            <a:ext cx="5905619" cy="44292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Improvised Model with Duct Results</a:t>
              </a:r>
              <a:endParaRPr lang="en-IN" sz="28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5397842" y="2828563"/>
            <a:ext cx="3593758" cy="2308324"/>
          </a:xfrm>
          <a:prstGeom prst="homePlate">
            <a:avLst>
              <a:gd name="adj" fmla="val 0"/>
            </a:avLst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pPr algn="just"/>
            <a:r>
              <a:rPr lang="en-US" b="1" dirty="0">
                <a:solidFill>
                  <a:schemeClr val="accent2"/>
                </a:solidFill>
              </a:rPr>
              <a:t>Reduction in temperature </a:t>
            </a:r>
            <a:r>
              <a:rPr lang="en-US" dirty="0"/>
              <a:t>from previous case.</a:t>
            </a:r>
          </a:p>
          <a:p>
            <a:pPr algn="just"/>
            <a:r>
              <a:rPr lang="en-US" b="1" dirty="0">
                <a:solidFill>
                  <a:schemeClr val="accent2"/>
                </a:solidFill>
              </a:rPr>
              <a:t>Uniformity in temperature profile </a:t>
            </a:r>
            <a:r>
              <a:rPr lang="en-US" dirty="0"/>
              <a:t>in all batteries.</a:t>
            </a:r>
          </a:p>
          <a:p>
            <a:pPr algn="just"/>
            <a:r>
              <a:rPr lang="en-US" dirty="0"/>
              <a:t>Temperature of batteries @ </a:t>
            </a:r>
            <a:r>
              <a:rPr lang="en-US" b="1" dirty="0">
                <a:solidFill>
                  <a:schemeClr val="accent2"/>
                </a:solidFill>
              </a:rPr>
              <a:t>28.7°C</a:t>
            </a:r>
          </a:p>
          <a:p>
            <a:pPr algn="just"/>
            <a:r>
              <a:rPr lang="en-US" dirty="0"/>
              <a:t>Temperature of ambient air in the cabinet @ </a:t>
            </a:r>
            <a:r>
              <a:rPr lang="en-US" b="1" dirty="0">
                <a:solidFill>
                  <a:schemeClr val="accent2"/>
                </a:solidFill>
              </a:rPr>
              <a:t>24°C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20E6F601-96E9-4EB4-81D9-25E95F007020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Temperature Profile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2211275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Conclusion &amp; Future Scope</a:t>
              </a:r>
              <a:endParaRPr lang="en-IN" sz="28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047934" y="1447800"/>
            <a:ext cx="7315201" cy="4370427"/>
          </a:xfrm>
          <a:prstGeom prst="homePlate">
            <a:avLst>
              <a:gd name="adj" fmla="val 0"/>
            </a:avLst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ducting system 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cabinet designed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the basis of extensive CFD simulations of cell layout and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airflow pattern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2000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Desired cooling 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batteries &amp; ambient air achieved.</a:t>
            </a:r>
          </a:p>
          <a:p>
            <a:pPr marL="0" indent="0" algn="just">
              <a:buNone/>
            </a:pPr>
            <a:endParaRPr lang="en-US" sz="2000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helped to identify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reliable and efficient solution.</a:t>
            </a:r>
          </a:p>
          <a:p>
            <a:pPr marL="0" indent="0" algn="just">
              <a:buNone/>
            </a:pPr>
            <a:endParaRPr lang="en-US" sz="2000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Verified methodology &amp; analysis can be extrapolated to</a:t>
            </a:r>
          </a:p>
          <a:p>
            <a:pPr marL="1485900" lvl="2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failure points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if any at design stage</a:t>
            </a:r>
          </a:p>
          <a:p>
            <a:pPr marL="1485900" lvl="2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product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</a:t>
            </a:r>
          </a:p>
          <a:p>
            <a:pPr marL="1485900" lvl="2" indent="-342900"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number of test iterations</a:t>
            </a:r>
          </a:p>
          <a:p>
            <a:pPr marL="1485900" lvl="2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</a:t>
            </a: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&amp; testing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</a:t>
            </a:r>
          </a:p>
          <a:p>
            <a:pPr marL="1485900" lvl="2" indent="-342900"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reliable design</a:t>
            </a:r>
            <a:r>
              <a:rPr lang="en-US" sz="2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0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3105834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Calibri "/>
              </a:rPr>
              <a:t>Q</a:t>
            </a:r>
            <a:r>
              <a:rPr lang="en-US" sz="3600" b="1" dirty="0">
                <a:solidFill>
                  <a:srgbClr val="002060"/>
                </a:solidFill>
                <a:latin typeface="Calibri "/>
              </a:rPr>
              <a:t>&amp;</a:t>
            </a:r>
            <a:r>
              <a:rPr lang="en-US" sz="3600" b="1" dirty="0">
                <a:solidFill>
                  <a:srgbClr val="FF0000"/>
                </a:solidFill>
                <a:latin typeface="Calibri "/>
              </a:rPr>
              <a:t>A</a:t>
            </a:r>
            <a:endParaRPr lang="en-US" sz="3600" b="1" dirty="0">
              <a:solidFill>
                <a:srgbClr val="376092"/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04177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A04D6-8F03-45FA-8FD8-98148515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D965CFD9-6AE7-45E1-8C63-F61D7153DE2D}"/>
              </a:ext>
            </a:extLst>
          </p:cNvPr>
          <p:cNvSpPr/>
          <p:nvPr/>
        </p:nvSpPr>
        <p:spPr>
          <a:xfrm>
            <a:off x="228600" y="1219200"/>
            <a:ext cx="4343400" cy="4862870"/>
          </a:xfrm>
          <a:prstGeom prst="homePlate">
            <a:avLst>
              <a:gd name="adj" fmla="val 0"/>
            </a:avLst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BTM</a:t>
            </a: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: Battery Energy Storage System.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Important system in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DC to AC conversion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from solar power plants.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Capturing and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storing electric charge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in special batteries.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Such systems are used at the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utility customer level.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Result in significant savings to businesses through </a:t>
            </a: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smart grid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chemeClr val="accent2"/>
                </a:solidFill>
                <a:latin typeface="Calibri" panose="020F0502020204030204"/>
              </a:rPr>
              <a:t>Improve energy security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by optimizing energy supply and demand.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E2CEF5-C429-4657-B818-CCE50D22B62F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15A0DE89-6C74-41F2-BE4E-50A53CB33073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" name="Arrow: Pentagon 1">
              <a:extLst>
                <a:ext uri="{FF2B5EF4-FFF2-40B4-BE49-F238E27FC236}">
                  <a16:creationId xmlns:a16="http://schemas.microsoft.com/office/drawing/2014/main" id="{109F0C8D-1BFA-4CF5-AAB1-54CF10FAF38C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Introduction</a:t>
              </a:r>
              <a:endParaRPr lang="en-IN" sz="2800" b="1" dirty="0"/>
            </a:p>
          </p:txBody>
        </p:sp>
      </p:grpSp>
      <p:pic>
        <p:nvPicPr>
          <p:cNvPr id="7" name="Picture 6" descr="A picture containing box, table, computer&#10;&#10;Description automatically generated">
            <a:extLst>
              <a:ext uri="{FF2B5EF4-FFF2-40B4-BE49-F238E27FC236}">
                <a16:creationId xmlns:a16="http://schemas.microsoft.com/office/drawing/2014/main" id="{F9CC3A63-ABED-4B4C-BA2C-E97BAC1773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7717" r="30000" b="12711"/>
          <a:stretch/>
        </p:blipFill>
        <p:spPr>
          <a:xfrm>
            <a:off x="4724400" y="1828800"/>
            <a:ext cx="4191000" cy="387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702754-FEBC-46D0-AE1D-4E12EABAFFF7}"/>
              </a:ext>
            </a:extLst>
          </p:cNvPr>
          <p:cNvCxnSpPr>
            <a:cxnSpLocks/>
          </p:cNvCxnSpPr>
          <p:nvPr/>
        </p:nvCxnSpPr>
        <p:spPr>
          <a:xfrm flipV="1">
            <a:off x="5562600" y="4038600"/>
            <a:ext cx="381000" cy="20434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C92EF2F-8817-4315-B934-C5BA432813F2}"/>
              </a:ext>
            </a:extLst>
          </p:cNvPr>
          <p:cNvCxnSpPr>
            <a:cxnSpLocks/>
          </p:cNvCxnSpPr>
          <p:nvPr/>
        </p:nvCxnSpPr>
        <p:spPr>
          <a:xfrm>
            <a:off x="7753535" y="1676400"/>
            <a:ext cx="685800" cy="14921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B72775B-41EB-4606-8D08-A9D224001AFD}"/>
              </a:ext>
            </a:extLst>
          </p:cNvPr>
          <p:cNvSpPr txBox="1"/>
          <p:nvPr/>
        </p:nvSpPr>
        <p:spPr>
          <a:xfrm>
            <a:off x="4993918" y="601753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Battery rack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83DD18-9537-4F8F-930A-C272EB1BA8E3}"/>
              </a:ext>
            </a:extLst>
          </p:cNvPr>
          <p:cNvSpPr txBox="1"/>
          <p:nvPr/>
        </p:nvSpPr>
        <p:spPr>
          <a:xfrm>
            <a:off x="7128708" y="1305800"/>
            <a:ext cx="125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Panel AC </a:t>
            </a:r>
            <a:endParaRPr lang="en-IN" b="1" dirty="0">
              <a:solidFill>
                <a:schemeClr val="accent2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44FD678-6E60-4225-A313-A2CFF2312CC5}"/>
              </a:ext>
            </a:extLst>
          </p:cNvPr>
          <p:cNvCxnSpPr>
            <a:cxnSpLocks/>
          </p:cNvCxnSpPr>
          <p:nvPr/>
        </p:nvCxnSpPr>
        <p:spPr>
          <a:xfrm>
            <a:off x="6105777" y="1598931"/>
            <a:ext cx="685800" cy="14921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7817136-6DA6-456B-A4A3-718FA98BC5E7}"/>
              </a:ext>
            </a:extLst>
          </p:cNvPr>
          <p:cNvSpPr txBox="1"/>
          <p:nvPr/>
        </p:nvSpPr>
        <p:spPr>
          <a:xfrm>
            <a:off x="5639797" y="122833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BTM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684A99-D978-478C-A976-68B0F0E70EA8}"/>
              </a:ext>
            </a:extLst>
          </p:cNvPr>
          <p:cNvSpPr txBox="1"/>
          <p:nvPr/>
        </p:nvSpPr>
        <p:spPr>
          <a:xfrm>
            <a:off x="7010400" y="5832872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Convertor System</a:t>
            </a:r>
            <a:endParaRPr lang="en-IN" b="1" dirty="0">
              <a:solidFill>
                <a:schemeClr val="accent2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98F5C25-DB37-486F-9A2E-D861EBFD712E}"/>
              </a:ext>
            </a:extLst>
          </p:cNvPr>
          <p:cNvCxnSpPr>
            <a:cxnSpLocks/>
          </p:cNvCxnSpPr>
          <p:nvPr/>
        </p:nvCxnSpPr>
        <p:spPr>
          <a:xfrm flipH="1" flipV="1">
            <a:off x="8058335" y="4745013"/>
            <a:ext cx="140003" cy="11057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59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4D6D9B-C701-4132-833B-270736F6F93F}"/>
              </a:ext>
            </a:extLst>
          </p:cNvPr>
          <p:cNvSpPr txBox="1"/>
          <p:nvPr/>
        </p:nvSpPr>
        <p:spPr>
          <a:xfrm>
            <a:off x="512817" y="1077754"/>
            <a:ext cx="5049783" cy="5170646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algn="just">
              <a:spcBef>
                <a:spcPts val="1200"/>
              </a:spcBef>
              <a:buFont typeface="Wingdings" panose="05000000000000000000" pitchFamily="2" charset="2"/>
              <a:buChar char="v"/>
              <a:defRPr sz="2000" b="1">
                <a:solidFill>
                  <a:srgbClr val="FF0000"/>
                </a:solidFill>
                <a:latin typeface="Calibri" panose="020F0502020204030204"/>
              </a:defRPr>
            </a:lvl1pPr>
          </a:lstStyle>
          <a:p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Battery &amp; fan </a:t>
            </a:r>
            <a:r>
              <a:rPr lang="en-US" dirty="0">
                <a:solidFill>
                  <a:schemeClr val="accent2"/>
                </a:solidFill>
              </a:rPr>
              <a:t>heat generation.</a:t>
            </a:r>
          </a:p>
          <a:p>
            <a:r>
              <a:rPr lang="en-US" dirty="0">
                <a:solidFill>
                  <a:schemeClr val="accent2"/>
                </a:solidFill>
              </a:rPr>
              <a:t>Temp Rise 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in the system.</a:t>
            </a:r>
          </a:p>
          <a:p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Thermal aspect important in design.</a:t>
            </a:r>
          </a:p>
          <a:p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Adding more cooling capacity 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  <a:sym typeface="Wingdings" panose="05000000000000000000" pitchFamily="2" charset="2"/>
              </a:rPr>
              <a:t> Inefficient design.</a:t>
            </a:r>
          </a:p>
          <a:p>
            <a:r>
              <a:rPr lang="en-US" dirty="0">
                <a:solidFill>
                  <a:schemeClr val="accent2"/>
                </a:solidFill>
                <a:sym typeface="Wingdings" panose="05000000000000000000" pitchFamily="2" charset="2"/>
              </a:rPr>
              <a:t>Re-circulation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  <a:sym typeface="Wingdings" panose="05000000000000000000" pitchFamily="2" charset="2"/>
              </a:rPr>
              <a:t> and </a:t>
            </a:r>
            <a:r>
              <a:rPr lang="en-US" dirty="0">
                <a:solidFill>
                  <a:schemeClr val="accent2"/>
                </a:solidFill>
                <a:sym typeface="Wingdings" panose="05000000000000000000" pitchFamily="2" charset="2"/>
              </a:rPr>
              <a:t>inter-mixing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  <a:sym typeface="Wingdings" panose="05000000000000000000" pitchFamily="2" charset="2"/>
              </a:rPr>
              <a:t> of hot-cold air to be avoided.</a:t>
            </a:r>
            <a:endParaRPr lang="en-US" b="0" dirty="0">
              <a:solidFill>
                <a:srgbClr val="5B9BD5">
                  <a:lumMod val="50000"/>
                </a:srgbClr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Reliable + Efficient Design 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  <a:sym typeface="Wingdings" panose="05000000000000000000" pitchFamily="2" charset="2"/>
              </a:rPr>
              <a:t>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 Performance &amp; Cost optimized end product.</a:t>
            </a:r>
          </a:p>
          <a:p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Testing each configuration- Time consuming/Expensive.</a:t>
            </a:r>
          </a:p>
          <a:p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Pursue </a:t>
            </a:r>
            <a:r>
              <a:rPr lang="en-US" dirty="0">
                <a:solidFill>
                  <a:schemeClr val="accent2"/>
                </a:solidFill>
              </a:rPr>
              <a:t>cooling solutions</a:t>
            </a:r>
            <a:r>
              <a:rPr lang="en-US" b="0" dirty="0">
                <a:solidFill>
                  <a:srgbClr val="5B9BD5">
                    <a:lumMod val="50000"/>
                  </a:srgbClr>
                </a:solidFill>
              </a:rPr>
              <a:t> from COMSOL® analysis.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14ECCA1-C015-48EC-A200-ECF4CE1435D2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E5DA3EB4-584A-4FAD-BB58-55F4ABDD6167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1F159458-723F-4116-AD89-E538D372E0B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Purpose &amp; Scope</a:t>
              </a:r>
              <a:endParaRPr lang="en-IN" sz="2800" b="1" dirty="0"/>
            </a:p>
          </p:txBody>
        </p: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5D7941-41F3-4BC3-9E85-3AF127B8F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113109"/>
              </p:ext>
            </p:extLst>
          </p:nvPr>
        </p:nvGraphicFramePr>
        <p:xfrm>
          <a:off x="5715000" y="1219200"/>
          <a:ext cx="3352800" cy="4784227"/>
        </p:xfrm>
        <a:graphic>
          <a:graphicData uri="http://schemas.openxmlformats.org/drawingml/2006/table">
            <a:tbl>
              <a:tblPr/>
              <a:tblGrid>
                <a:gridCol w="3352800">
                  <a:extLst>
                    <a:ext uri="{9D8B030D-6E8A-4147-A177-3AD203B41FA5}">
                      <a16:colId xmlns:a16="http://schemas.microsoft.com/office/drawing/2014/main" val="2613910214"/>
                    </a:ext>
                  </a:extLst>
                </a:gridCol>
              </a:tblGrid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&gt;37°C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High risk of damage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May negate battery warranty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961199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32-37°C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Risk of damage &amp; downtime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518160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27.1-32°C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Longer periods may compromise battery life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431265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25.1-27°C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Fans may require more power reducing efficiency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249169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25°C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Ideal temperature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Reliable &amp; Efficient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193119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18-24.9°C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Reliable operation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Temp Drop </a:t>
                      </a:r>
                      <a:r>
                        <a:rPr lang="en-I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 Efficiency drop</a:t>
                      </a:r>
                      <a:endParaRPr lang="en-IN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916388"/>
                  </a:ext>
                </a:extLst>
              </a:tr>
              <a:tr h="683461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&lt;18°C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Inefficient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Costly make-up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86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390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Baseline Model</a:t>
              </a:r>
              <a:endParaRPr lang="en-IN" sz="2800" b="1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4AFA6009-31FC-4627-8968-277DF5E9AB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13"/>
          <a:stretch/>
        </p:blipFill>
        <p:spPr>
          <a:xfrm>
            <a:off x="76200" y="1752600"/>
            <a:ext cx="4572000" cy="366397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784159D-8E19-4A2D-ABC4-A143EDF7585B}"/>
              </a:ext>
            </a:extLst>
          </p:cNvPr>
          <p:cNvGrpSpPr/>
          <p:nvPr/>
        </p:nvGrpSpPr>
        <p:grpSpPr>
          <a:xfrm>
            <a:off x="4800600" y="3352800"/>
            <a:ext cx="4130727" cy="2864502"/>
            <a:chOff x="4838319" y="3096955"/>
            <a:chExt cx="4130727" cy="2864502"/>
          </a:xfrm>
        </p:grpSpPr>
        <p:pic>
          <p:nvPicPr>
            <p:cNvPr id="35" name="Picture 34" descr="A close up of a device&#10;&#10;Description automatically generated">
              <a:extLst>
                <a:ext uri="{FF2B5EF4-FFF2-40B4-BE49-F238E27FC236}">
                  <a16:creationId xmlns:a16="http://schemas.microsoft.com/office/drawing/2014/main" id="{54821C96-4C68-4E69-A508-D999058E71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829"/>
            <a:stretch/>
          </p:blipFill>
          <p:spPr>
            <a:xfrm>
              <a:off x="4838319" y="4114800"/>
              <a:ext cx="2133600" cy="1442922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687D078-58EF-40C3-A858-68D59DF95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49365" y="3599257"/>
              <a:ext cx="2019681" cy="2362200"/>
            </a:xfrm>
            <a:prstGeom prst="rect">
              <a:avLst/>
            </a:prstGeom>
          </p:spPr>
        </p:pic>
        <p:sp>
          <p:nvSpPr>
            <p:cNvPr id="37" name="Arrow: Pentagon 36">
              <a:extLst>
                <a:ext uri="{FF2B5EF4-FFF2-40B4-BE49-F238E27FC236}">
                  <a16:creationId xmlns:a16="http://schemas.microsoft.com/office/drawing/2014/main" id="{A7670605-997E-41CB-928A-9FCC67985263}"/>
                </a:ext>
              </a:extLst>
            </p:cNvPr>
            <p:cNvSpPr/>
            <p:nvPr/>
          </p:nvSpPr>
          <p:spPr>
            <a:xfrm>
              <a:off x="5486399" y="3096955"/>
              <a:ext cx="2876735" cy="328223"/>
            </a:xfrm>
            <a:prstGeom prst="homePlat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Battery Model</a:t>
              </a:r>
              <a:endParaRPr lang="en-IN" sz="20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5547B0E-195B-45E8-BEFF-45660272DB1B}"/>
              </a:ext>
            </a:extLst>
          </p:cNvPr>
          <p:cNvSpPr txBox="1"/>
          <p:nvPr/>
        </p:nvSpPr>
        <p:spPr>
          <a:xfrm>
            <a:off x="4648201" y="1371600"/>
            <a:ext cx="4495800" cy="1477328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r>
              <a:rPr lang="en-US" b="1" dirty="0">
                <a:solidFill>
                  <a:schemeClr val="accent2"/>
                </a:solidFill>
              </a:rPr>
              <a:t>Physics: </a:t>
            </a:r>
            <a:r>
              <a:rPr lang="en-US" dirty="0"/>
              <a:t>CFD + Heat Transfer</a:t>
            </a:r>
          </a:p>
          <a:p>
            <a:r>
              <a:rPr lang="en-US" b="1" dirty="0">
                <a:solidFill>
                  <a:schemeClr val="accent2"/>
                </a:solidFill>
              </a:rPr>
              <a:t>Multiphysics: </a:t>
            </a:r>
            <a:r>
              <a:rPr lang="en-US" dirty="0"/>
              <a:t>Non-isothermal flow</a:t>
            </a:r>
          </a:p>
          <a:p>
            <a:r>
              <a:rPr lang="en-US" b="1" dirty="0">
                <a:solidFill>
                  <a:schemeClr val="accent2"/>
                </a:solidFill>
              </a:rPr>
              <a:t>Model: </a:t>
            </a:r>
            <a:r>
              <a:rPr lang="en-US" dirty="0"/>
              <a:t>Union Model</a:t>
            </a:r>
          </a:p>
          <a:p>
            <a:r>
              <a:rPr lang="en-US" b="1" dirty="0">
                <a:solidFill>
                  <a:schemeClr val="accent2"/>
                </a:solidFill>
              </a:rPr>
              <a:t>Solver: </a:t>
            </a:r>
            <a:r>
              <a:rPr lang="en-US" dirty="0"/>
              <a:t>Stationery, One Way Initialization NITF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30CFD8FB-383E-486D-A8F2-9E9A32F73C5E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Main Model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129356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Baseline Model Mesh</a:t>
              </a:r>
              <a:endParaRPr lang="en-IN" sz="2800" b="1" dirty="0"/>
            </a:p>
          </p:txBody>
        </p:sp>
      </p:grpSp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C6E4B34F-13F7-49C5-A4B3-5AA0FE016E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0" r="27069"/>
          <a:stretch/>
        </p:blipFill>
        <p:spPr>
          <a:xfrm>
            <a:off x="273325" y="1455824"/>
            <a:ext cx="3164233" cy="44559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4EFBFA-5271-4642-9D16-9B80E73B404C}"/>
              </a:ext>
            </a:extLst>
          </p:cNvPr>
          <p:cNvSpPr txBox="1"/>
          <p:nvPr/>
        </p:nvSpPr>
        <p:spPr>
          <a:xfrm>
            <a:off x="914400" y="5791200"/>
            <a:ext cx="239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Structured Tet Mesh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F3E0C5-F178-4AC7-9889-03C547F19B74}"/>
              </a:ext>
            </a:extLst>
          </p:cNvPr>
          <p:cNvSpPr txBox="1"/>
          <p:nvPr/>
        </p:nvSpPr>
        <p:spPr>
          <a:xfrm>
            <a:off x="5020197" y="5975866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Mesh Quality</a:t>
            </a:r>
            <a:endParaRPr lang="en-IN" b="1" dirty="0">
              <a:solidFill>
                <a:schemeClr val="accent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7ADCF-A78E-428B-BB1E-6EBAC895C2CA}"/>
              </a:ext>
            </a:extLst>
          </p:cNvPr>
          <p:cNvGrpSpPr/>
          <p:nvPr/>
        </p:nvGrpSpPr>
        <p:grpSpPr>
          <a:xfrm>
            <a:off x="3424306" y="1455824"/>
            <a:ext cx="5674410" cy="4455916"/>
            <a:chOff x="2460126" y="1455824"/>
            <a:chExt cx="5674410" cy="4455916"/>
          </a:xfrm>
        </p:grpSpPr>
        <p:pic>
          <p:nvPicPr>
            <p:cNvPr id="9" name="Picture 8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4EC21C3F-46D9-4299-A3C3-B3AB89373D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103"/>
            <a:stretch/>
          </p:blipFill>
          <p:spPr>
            <a:xfrm>
              <a:off x="2460126" y="1455824"/>
              <a:ext cx="5674410" cy="4455916"/>
            </a:xfrm>
            <a:prstGeom prst="rect">
              <a:avLst/>
            </a:prstGeom>
          </p:spPr>
        </p:pic>
        <p:pic>
          <p:nvPicPr>
            <p:cNvPr id="11" name="Picture 10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65F51D7D-B5EA-43A8-B1EE-602F0534B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889"/>
            <a:stretch/>
          </p:blipFill>
          <p:spPr>
            <a:xfrm>
              <a:off x="6641154" y="1455824"/>
              <a:ext cx="809477" cy="4455916"/>
            </a:xfrm>
            <a:prstGeom prst="rect">
              <a:avLst/>
            </a:prstGeom>
          </p:spPr>
        </p:pic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3A4EE5B3-9E58-4C31-8F97-44CC013BC9AF}"/>
              </a:ext>
            </a:extLst>
          </p:cNvPr>
          <p:cNvSpPr/>
          <p:nvPr/>
        </p:nvSpPr>
        <p:spPr>
          <a:xfrm>
            <a:off x="5257800" y="1455824"/>
            <a:ext cx="838200" cy="7539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5CF058-F3EC-48A7-A5A0-ED857EDC9F51}"/>
              </a:ext>
            </a:extLst>
          </p:cNvPr>
          <p:cNvSpPr/>
          <p:nvPr/>
        </p:nvSpPr>
        <p:spPr>
          <a:xfrm>
            <a:off x="3803892" y="2438400"/>
            <a:ext cx="1600200" cy="1524000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4E0930F-78FE-4DD7-A2AD-F739FF97B8C5}"/>
              </a:ext>
            </a:extLst>
          </p:cNvPr>
          <p:cNvCxnSpPr>
            <a:stCxn id="5" idx="1"/>
            <a:endCxn id="12" idx="1"/>
          </p:cNvCxnSpPr>
          <p:nvPr/>
        </p:nvCxnSpPr>
        <p:spPr>
          <a:xfrm flipH="1">
            <a:off x="4038236" y="1566241"/>
            <a:ext cx="1342316" cy="109534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AB1BBFC-2454-4CBD-8100-BA25704941C6}"/>
              </a:ext>
            </a:extLst>
          </p:cNvPr>
          <p:cNvCxnSpPr>
            <a:cxnSpLocks/>
            <a:endCxn id="12" idx="6"/>
          </p:cNvCxnSpPr>
          <p:nvPr/>
        </p:nvCxnSpPr>
        <p:spPr>
          <a:xfrm flipH="1">
            <a:off x="5404092" y="1949340"/>
            <a:ext cx="666697" cy="12510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660A777-266A-4E71-B28A-439048A0BE22}"/>
              </a:ext>
            </a:extLst>
          </p:cNvPr>
          <p:cNvSpPr txBox="1"/>
          <p:nvPr/>
        </p:nvSpPr>
        <p:spPr>
          <a:xfrm>
            <a:off x="3592390" y="4098320"/>
            <a:ext cx="1929056" cy="923330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pPr marL="0" indent="0">
              <a:buNone/>
            </a:pPr>
            <a:r>
              <a:rPr lang="en-US" dirty="0"/>
              <a:t>BL height of 3.9mm for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y+ layer &gt;30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789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Baseline Model Results</a:t>
              </a:r>
              <a:endParaRPr lang="en-IN" sz="28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A2F008-EDBF-421F-990F-560046C81920}"/>
              </a:ext>
            </a:extLst>
          </p:cNvPr>
          <p:cNvGrpSpPr/>
          <p:nvPr/>
        </p:nvGrpSpPr>
        <p:grpSpPr>
          <a:xfrm>
            <a:off x="900707" y="1676400"/>
            <a:ext cx="7381056" cy="4182546"/>
            <a:chOff x="467544" y="1124744"/>
            <a:chExt cx="8568952" cy="5054873"/>
          </a:xfrm>
        </p:grpSpPr>
        <p:pic>
          <p:nvPicPr>
            <p:cNvPr id="11" name="Picture 1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5A4DEF9-31ED-413E-9C26-22DED73904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24" r="40938"/>
            <a:stretch/>
          </p:blipFill>
          <p:spPr>
            <a:xfrm>
              <a:off x="467544" y="1124744"/>
              <a:ext cx="2160240" cy="4572000"/>
            </a:xfrm>
            <a:prstGeom prst="rect">
              <a:avLst/>
            </a:prstGeom>
          </p:spPr>
        </p:pic>
        <p:pic>
          <p:nvPicPr>
            <p:cNvPr id="12" name="Picture 11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430F627F-3EA4-4301-8D15-16A4183D1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34" r="40166"/>
            <a:stretch/>
          </p:blipFill>
          <p:spPr>
            <a:xfrm>
              <a:off x="2548980" y="1143000"/>
              <a:ext cx="2304257" cy="4572000"/>
            </a:xfrm>
            <a:prstGeom prst="rect">
              <a:avLst/>
            </a:prstGeom>
          </p:spPr>
        </p:pic>
        <p:pic>
          <p:nvPicPr>
            <p:cNvPr id="13" name="Picture 1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083C21B2-79EA-483B-AD05-4BF7B7EA6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0" r="6294"/>
            <a:stretch/>
          </p:blipFill>
          <p:spPr>
            <a:xfrm>
              <a:off x="4572000" y="1143000"/>
              <a:ext cx="4464496" cy="4572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62F80AD-7642-46B1-A33C-CF622F163336}"/>
                </a:ext>
              </a:extLst>
            </p:cNvPr>
            <p:cNvSpPr txBox="1"/>
            <p:nvPr/>
          </p:nvSpPr>
          <p:spPr>
            <a:xfrm>
              <a:off x="809389" y="5715000"/>
              <a:ext cx="1252896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01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C549FA-3302-402B-9257-27FB72528703}"/>
                </a:ext>
              </a:extLst>
            </p:cNvPr>
            <p:cNvSpPr txBox="1"/>
            <p:nvPr/>
          </p:nvSpPr>
          <p:spPr>
            <a:xfrm>
              <a:off x="5090133" y="5733255"/>
              <a:ext cx="1370722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03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940D33A-FC01-4C77-B77E-E7C0B1D64A6A}"/>
                </a:ext>
              </a:extLst>
            </p:cNvPr>
            <p:cNvSpPr txBox="1"/>
            <p:nvPr/>
          </p:nvSpPr>
          <p:spPr>
            <a:xfrm>
              <a:off x="2940771" y="5733256"/>
              <a:ext cx="1370722" cy="446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Rack</a:t>
              </a:r>
              <a:r>
                <a:rPr lang="en-US" b="1" dirty="0"/>
                <a:t> </a:t>
              </a:r>
              <a:r>
                <a:rPr lang="en-US" b="1" dirty="0">
                  <a:solidFill>
                    <a:srgbClr val="376092"/>
                  </a:solidFill>
                  <a:cs typeface="Calibri" panose="020F0502020204030204" pitchFamily="34" charset="0"/>
                </a:rPr>
                <a:t>02</a:t>
              </a:r>
              <a:endParaRPr lang="en-IN" b="1" dirty="0">
                <a:solidFill>
                  <a:srgbClr val="376092"/>
                </a:solidFill>
                <a:cs typeface="Calibri" panose="020F0502020204030204" pitchFamily="34" charset="0"/>
              </a:endParaRPr>
            </a:p>
          </p:txBody>
        </p:sp>
      </p:grp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77D67515-173B-41FF-95F9-F0655CFA60D6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Velocity Profiles</a:t>
            </a:r>
            <a:endParaRPr lang="en-IN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600200" y="6019800"/>
            <a:ext cx="5737992" cy="646331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2nd and 3rd racks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accent2"/>
                </a:solidFill>
              </a:rPr>
              <a:t>Low velocities </a:t>
            </a:r>
            <a:r>
              <a:rPr lang="en-US" dirty="0"/>
              <a:t>(flow rate)</a:t>
            </a:r>
          </a:p>
          <a:p>
            <a:r>
              <a:rPr lang="en-US" b="1" dirty="0">
                <a:solidFill>
                  <a:schemeClr val="accent2"/>
                </a:solidFill>
              </a:rPr>
              <a:t>Inefficient</a:t>
            </a:r>
            <a:r>
              <a:rPr lang="en-US" dirty="0"/>
              <a:t> &amp; </a:t>
            </a:r>
            <a:r>
              <a:rPr lang="en-US" b="1" dirty="0">
                <a:solidFill>
                  <a:schemeClr val="accent2"/>
                </a:solidFill>
              </a:rPr>
              <a:t>unreliable</a:t>
            </a:r>
            <a:r>
              <a:rPr lang="en-US" dirty="0"/>
              <a:t> design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9855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Baseline Model Results</a:t>
              </a:r>
              <a:endParaRPr lang="en-IN" sz="2800" b="1" dirty="0"/>
            </a:p>
          </p:txBody>
        </p:sp>
      </p:grp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77D67515-173B-41FF-95F9-F0655CFA60D6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Velocity Vectors</a:t>
            </a:r>
            <a:endParaRPr lang="en-IN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524000" y="5782270"/>
            <a:ext cx="6023926" cy="923330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2"/>
                </a:solidFill>
              </a:rPr>
              <a:t>Recirculation</a:t>
            </a:r>
            <a:r>
              <a:rPr lang="en-US" dirty="0">
                <a:solidFill>
                  <a:schemeClr val="tx2"/>
                </a:solidFill>
              </a:rPr>
              <a:t> observed near inlet outlet interface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Hence </a:t>
            </a:r>
            <a:r>
              <a:rPr lang="en-US" b="1" dirty="0">
                <a:solidFill>
                  <a:schemeClr val="accent2"/>
                </a:solidFill>
              </a:rPr>
              <a:t>flow separation </a:t>
            </a:r>
            <a:r>
              <a:rPr lang="en-US" dirty="0">
                <a:solidFill>
                  <a:schemeClr val="tx2"/>
                </a:solidFill>
              </a:rPr>
              <a:t>of hot-cold air at different temp is </a:t>
            </a:r>
            <a:r>
              <a:rPr lang="en-US" b="1" dirty="0">
                <a:solidFill>
                  <a:schemeClr val="accent2"/>
                </a:solidFill>
              </a:rPr>
              <a:t>necessary</a:t>
            </a:r>
            <a:r>
              <a:rPr lang="en-US" dirty="0">
                <a:solidFill>
                  <a:schemeClr val="tx2"/>
                </a:solidFill>
              </a:rPr>
              <a:t>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B61F33-C180-4186-976E-A862F967CDC0}"/>
              </a:ext>
            </a:extLst>
          </p:cNvPr>
          <p:cNvGrpSpPr/>
          <p:nvPr/>
        </p:nvGrpSpPr>
        <p:grpSpPr>
          <a:xfrm>
            <a:off x="1295400" y="1752600"/>
            <a:ext cx="6473011" cy="4046712"/>
            <a:chOff x="609600" y="1926707"/>
            <a:chExt cx="6473011" cy="404671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CC44113-C13A-4DB9-95E0-F51E208E2303}"/>
                </a:ext>
              </a:extLst>
            </p:cNvPr>
            <p:cNvGrpSpPr/>
            <p:nvPr/>
          </p:nvGrpSpPr>
          <p:grpSpPr>
            <a:xfrm>
              <a:off x="609600" y="1926707"/>
              <a:ext cx="6473011" cy="3624740"/>
              <a:chOff x="308789" y="1262540"/>
              <a:chExt cx="8847043" cy="4572000"/>
            </a:xfrm>
          </p:grpSpPr>
          <p:pic>
            <p:nvPicPr>
              <p:cNvPr id="16" name="Picture 15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18249AAF-DD17-40AD-BCEA-D815316482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0307"/>
              <a:stretch/>
            </p:blipFill>
            <p:spPr>
              <a:xfrm>
                <a:off x="308789" y="1262540"/>
                <a:ext cx="4248472" cy="4572000"/>
              </a:xfrm>
              <a:prstGeom prst="rect">
                <a:avLst/>
              </a:prstGeom>
            </p:spPr>
          </p:pic>
          <p:pic>
            <p:nvPicPr>
              <p:cNvPr id="19" name="Picture 18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2EFF972F-0BDB-4CC7-8493-42F21D5041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06"/>
              <a:stretch/>
            </p:blipFill>
            <p:spPr>
              <a:xfrm>
                <a:off x="4572000" y="1262540"/>
                <a:ext cx="4583832" cy="4572000"/>
              </a:xfrm>
              <a:prstGeom prst="rect">
                <a:avLst/>
              </a:prstGeom>
            </p:spPr>
          </p:pic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898BC63-E2E4-4859-B1F5-0626F1CF0CA2}"/>
                </a:ext>
              </a:extLst>
            </p:cNvPr>
            <p:cNvSpPr/>
            <p:nvPr/>
          </p:nvSpPr>
          <p:spPr>
            <a:xfrm>
              <a:off x="3429000" y="2895600"/>
              <a:ext cx="1143000" cy="1295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9" name="Connector: Curved 8">
              <a:extLst>
                <a:ext uri="{FF2B5EF4-FFF2-40B4-BE49-F238E27FC236}">
                  <a16:creationId xmlns:a16="http://schemas.microsoft.com/office/drawing/2014/main" id="{D3B9207D-C779-4F6F-B981-2107453E7A0F}"/>
                </a:ext>
              </a:extLst>
            </p:cNvPr>
            <p:cNvCxnSpPr/>
            <p:nvPr/>
          </p:nvCxnSpPr>
          <p:spPr>
            <a:xfrm rot="5400000">
              <a:off x="2714532" y="4800204"/>
              <a:ext cx="1828800" cy="517629"/>
            </a:xfrm>
            <a:prstGeom prst="curvedConnector3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620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Baseline Model Results</a:t>
              </a:r>
              <a:endParaRPr lang="en-IN" sz="2800" b="1" dirty="0"/>
            </a:p>
          </p:txBody>
        </p:sp>
      </p:grp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77D67515-173B-41FF-95F9-F0655CFA60D6}"/>
              </a:ext>
            </a:extLst>
          </p:cNvPr>
          <p:cNvSpPr/>
          <p:nvPr/>
        </p:nvSpPr>
        <p:spPr>
          <a:xfrm>
            <a:off x="1047935" y="1143000"/>
            <a:ext cx="2876735" cy="32822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Temperature Profile</a:t>
            </a:r>
            <a:endParaRPr lang="en-IN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524000" y="5782270"/>
            <a:ext cx="6023926" cy="923330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2"/>
                </a:solidFill>
              </a:rPr>
              <a:t>Unequal </a:t>
            </a:r>
            <a:r>
              <a:rPr lang="en-US" dirty="0">
                <a:solidFill>
                  <a:schemeClr val="tx2"/>
                </a:solidFill>
              </a:rPr>
              <a:t>temperature distribution.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2"/>
                </a:solidFill>
              </a:rPr>
              <a:t>Higher temperatures </a:t>
            </a:r>
            <a:r>
              <a:rPr lang="en-US" dirty="0">
                <a:solidFill>
                  <a:schemeClr val="tx2"/>
                </a:solidFill>
              </a:rPr>
              <a:t>observed due to less airflow in the region.</a:t>
            </a:r>
          </a:p>
        </p:txBody>
      </p:sp>
      <p:pic>
        <p:nvPicPr>
          <p:cNvPr id="14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84F4EB-372A-4F83-8236-B6AA106F5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34988"/>
            <a:ext cx="4768552" cy="3576414"/>
          </a:xfr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BE8D4EF5-1539-4EAD-B790-662BC1ED3C0B}"/>
              </a:ext>
            </a:extLst>
          </p:cNvPr>
          <p:cNvSpPr/>
          <p:nvPr/>
        </p:nvSpPr>
        <p:spPr>
          <a:xfrm>
            <a:off x="3810000" y="4522675"/>
            <a:ext cx="1065513" cy="78872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3CFF4485-D801-4515-98E1-8B0496537496}"/>
              </a:ext>
            </a:extLst>
          </p:cNvPr>
          <p:cNvCxnSpPr>
            <a:cxnSpLocks/>
            <a:stCxn id="14" idx="2"/>
          </p:cNvCxnSpPr>
          <p:nvPr/>
        </p:nvCxnSpPr>
        <p:spPr>
          <a:xfrm rot="5400000">
            <a:off x="3966742" y="5400580"/>
            <a:ext cx="487912" cy="309556"/>
          </a:xfrm>
          <a:prstGeom prst="curvedConnector3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034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986834B-8A93-449A-8CD4-4943082E2C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93" t="7808" r="9685" b="10274"/>
          <a:stretch/>
        </p:blipFill>
        <p:spPr>
          <a:xfrm>
            <a:off x="1219200" y="2514600"/>
            <a:ext cx="2438400" cy="3886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1A715F-FA09-4B3B-98F6-90F92AA48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5798" y="2499442"/>
            <a:ext cx="4058737" cy="39013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6505A3A-BEAF-4FEA-B65A-ADD70A7ADD65}"/>
              </a:ext>
            </a:extLst>
          </p:cNvPr>
          <p:cNvGrpSpPr/>
          <p:nvPr/>
        </p:nvGrpSpPr>
        <p:grpSpPr>
          <a:xfrm>
            <a:off x="1047935" y="457200"/>
            <a:ext cx="7315200" cy="489061"/>
            <a:chOff x="533400" y="5083230"/>
            <a:chExt cx="7315200" cy="717661"/>
          </a:xfrm>
        </p:grpSpPr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E15C1208-F9D5-46C7-86AB-83DAC996790B}"/>
                </a:ext>
              </a:extLst>
            </p:cNvPr>
            <p:cNvSpPr/>
            <p:nvPr/>
          </p:nvSpPr>
          <p:spPr>
            <a:xfrm>
              <a:off x="7239000" y="5083231"/>
              <a:ext cx="609600" cy="717660"/>
            </a:xfrm>
            <a:prstGeom prst="chevron">
              <a:avLst/>
            </a:prstGeom>
            <a:solidFill>
              <a:srgbClr val="D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5FF4053-1B2A-4A9F-873B-A3EF9321F467}"/>
                </a:ext>
              </a:extLst>
            </p:cNvPr>
            <p:cNvSpPr/>
            <p:nvPr/>
          </p:nvSpPr>
          <p:spPr>
            <a:xfrm>
              <a:off x="533400" y="5083230"/>
              <a:ext cx="7086600" cy="717661"/>
            </a:xfrm>
            <a:prstGeom prst="homePlat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Duct Design</a:t>
              </a:r>
              <a:endParaRPr lang="en-IN" sz="28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3A79983-BB96-4939-B8F7-7C91FFA03384}"/>
              </a:ext>
            </a:extLst>
          </p:cNvPr>
          <p:cNvSpPr txBox="1"/>
          <p:nvPr/>
        </p:nvSpPr>
        <p:spPr>
          <a:xfrm>
            <a:off x="1062673" y="1182469"/>
            <a:ext cx="7300461" cy="1200329"/>
          </a:xfrm>
          <a:prstGeom prst="homePlate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2"/>
                </a:solidFill>
              </a:rPr>
              <a:t>Negate</a:t>
            </a:r>
            <a:r>
              <a:rPr lang="en-US" dirty="0">
                <a:solidFill>
                  <a:schemeClr val="tx2"/>
                </a:solidFill>
              </a:rPr>
              <a:t> the recirculation &amp; intermixing of hot &amp; cold air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 a </a:t>
            </a:r>
            <a:r>
              <a:rPr lang="en-US" b="1" dirty="0">
                <a:solidFill>
                  <a:schemeClr val="accent2"/>
                </a:solidFill>
              </a:rPr>
              <a:t>duct was designed.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Duct with </a:t>
            </a:r>
            <a:r>
              <a:rPr lang="en-US" b="1" dirty="0">
                <a:solidFill>
                  <a:schemeClr val="accent2"/>
                </a:solidFill>
              </a:rPr>
              <a:t>unequal c/s limbs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account for </a:t>
            </a:r>
            <a:r>
              <a:rPr lang="en-US" b="1" dirty="0">
                <a:solidFill>
                  <a:schemeClr val="accent2"/>
                </a:solidFill>
                <a:sym typeface="Wingdings" panose="05000000000000000000" pitchFamily="2" charset="2"/>
              </a:rPr>
              <a:t>equal mass flow rate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93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RRL PPT Template Std. Size - Aug 17" id="{28350C91-AA38-4739-82B5-380D6A6C3103}" vid="{77382B24-AE20-4528-A7F9-520D5D6F0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1070</TotalTime>
  <Words>696</Words>
  <Application>Microsoft Office PowerPoint</Application>
  <PresentationFormat>On-screen Show (4:3)</PresentationFormat>
  <Paragraphs>182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Raghav Upasani</dc:creator>
  <cp:lastModifiedBy>Hamza</cp:lastModifiedBy>
  <cp:revision>108</cp:revision>
  <dcterms:created xsi:type="dcterms:W3CDTF">2019-11-25T04:53:05Z</dcterms:created>
  <dcterms:modified xsi:type="dcterms:W3CDTF">2020-09-14T10:31:48Z</dcterms:modified>
</cp:coreProperties>
</file>