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32918400" cy="43891200"/>
  <p:notesSz cx="6858000" cy="9144000"/>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p:cViewPr>
        <p:scale>
          <a:sx n="30" d="100"/>
          <a:sy n="30" d="100"/>
        </p:scale>
        <p:origin x="534" y="-1482"/>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10/2/2020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dirty="0"/>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10/2/2020</a:t>
            </a:fld>
            <a:endParaRPr lang="en-US" altLang="en-US" dirty="0"/>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dirty="0"/>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dirty="0">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10/2/2020</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dirty="0"/>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10/2/2020</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dirty="0"/>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10/2/2020</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dirty="0"/>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10/2/2020</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dirty="0"/>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10/2/2020</a:t>
            </a:fld>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dirty="0"/>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10/2/2020</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dirty="0"/>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10/2/2020</a:t>
            </a:fld>
            <a:endParaRPr lang="en-US" altLang="en-US" dirty="0"/>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dirty="0"/>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10/2/2020</a:t>
            </a:fld>
            <a:endParaRPr lang="en-US" altLang="en-US" dirty="0"/>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dirty="0"/>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10/2/2020</a:t>
            </a:fld>
            <a:endParaRPr lang="en-US" altLang="en-US" dirty="0"/>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dirty="0"/>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10/2/2020</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dirty="0"/>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dirty="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10/2/2020</a:t>
            </a:fld>
            <a:endParaRPr lang="en-US" altLang="en-US" dirty="0"/>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dirty="0"/>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10/2/2020</a:t>
            </a:fld>
            <a:endParaRPr lang="en-US" altLang="en-US" dirty="0"/>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11" Type="http://schemas.openxmlformats.org/officeDocument/2006/relationships/image" Target="../media/image9.jpg"/><Relationship Id="rId5" Type="http://schemas.openxmlformats.org/officeDocument/2006/relationships/image" Target="../media/image3.jpe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jp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2109030" y="4123880"/>
            <a:ext cx="13454063" cy="674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ea typeface="Cambria" charset="0"/>
                <a:cs typeface="Arial" panose="020B0604020202020204" pitchFamily="34" charset="0"/>
              </a:rPr>
              <a:t>INTRODUCTION</a:t>
            </a:r>
            <a:r>
              <a:rPr lang="en-US" altLang="en-US" sz="4800" dirty="0">
                <a:latin typeface="Calibri" panose="020F0502020204030204" pitchFamily="34" charset="0"/>
                <a:ea typeface="Cambria" charset="0"/>
                <a:cs typeface="Arial" panose="020B0604020202020204" pitchFamily="34" charset="0"/>
              </a:rPr>
              <a:t>: Shroud is used to provide protection against dirt or foreign substance gathering on cable gland assembly. Mostly they provide mechanical impact resistance and serve as additional protection.  The existing shroud is made up of Polyvinylchloride which is inherently a self-extinguishing fire-retardant material however having limited elasticity which prohibit the expansion and variability . </a:t>
            </a:r>
          </a:p>
        </p:txBody>
      </p:sp>
      <p:sp>
        <p:nvSpPr>
          <p:cNvPr id="24" name="TextBox 23"/>
          <p:cNvSpPr txBox="1"/>
          <p:nvPr/>
        </p:nvSpPr>
        <p:spPr>
          <a:xfrm>
            <a:off x="17432551" y="39308791"/>
            <a:ext cx="14202479" cy="3847195"/>
          </a:xfrm>
          <a:prstGeom prst="rect">
            <a:avLst/>
          </a:prstGeom>
          <a:noFill/>
        </p:spPr>
        <p:txBody>
          <a:bodyPr wrap="square" lIns="91427" tIns="45714" rIns="91427" bIns="45714">
            <a:spAutoFit/>
          </a:bodyPr>
          <a:lstStyle/>
          <a:p>
            <a:pPr defTabSz="4388517" eaLnBrk="1" fontAlgn="auto" hangingPunct="1">
              <a:spcBef>
                <a:spcPts val="0"/>
              </a:spcBef>
              <a:spcAft>
                <a:spcPts val="0"/>
              </a:spcAft>
              <a:defRPr/>
            </a:pPr>
            <a:r>
              <a:rPr lang="en-US" sz="4800" b="1" dirty="0">
                <a:latin typeface="Calibri" panose="020F0502020204030204" pitchFamily="34" charset="0"/>
                <a:ea typeface="+mn-ea"/>
                <a:cs typeface="Arial" panose="020B0604020202020204" pitchFamily="34" charset="0"/>
              </a:rPr>
              <a:t>REFERENCES:</a:t>
            </a:r>
            <a:endParaRPr lang="en-US" sz="2800" dirty="0">
              <a:latin typeface="Calibri" panose="020F0502020204030204" pitchFamily="34" charset="0"/>
              <a:ea typeface="+mn-ea"/>
              <a:cs typeface="Arial" panose="020B0604020202020204" pitchFamily="34" charset="0"/>
            </a:endParaRPr>
          </a:p>
          <a:p>
            <a:pPr marL="514350" indent="-514350" defTabSz="4388517" eaLnBrk="1" fontAlgn="auto" hangingPunct="1">
              <a:spcBef>
                <a:spcPts val="0"/>
              </a:spcBef>
              <a:spcAft>
                <a:spcPts val="0"/>
              </a:spcAft>
              <a:buFont typeface="+mj-lt"/>
              <a:buAutoNum type="arabicPeriod"/>
              <a:defRPr/>
            </a:pPr>
            <a:r>
              <a:rPr lang="en-US" sz="2800" dirty="0">
                <a:latin typeface="Calibri" panose="020F0502020204030204" pitchFamily="34" charset="0"/>
                <a:ea typeface="+mn-ea"/>
                <a:cs typeface="Arial" panose="020B0604020202020204" pitchFamily="34" charset="0"/>
              </a:rPr>
              <a:t>Michael Rackl, “Curve Fitting for Ogden, Yeoh and Polynomial Models” 8th September 2017.</a:t>
            </a:r>
          </a:p>
          <a:p>
            <a:pPr marL="514350" indent="-514350" defTabSz="4388517" eaLnBrk="1" fontAlgn="auto" hangingPunct="1">
              <a:spcBef>
                <a:spcPts val="0"/>
              </a:spcBef>
              <a:spcAft>
                <a:spcPts val="0"/>
              </a:spcAft>
              <a:buFont typeface="+mj-lt"/>
              <a:buAutoNum type="arabicPeriod"/>
              <a:defRPr/>
            </a:pPr>
            <a:r>
              <a:rPr lang="en-US" sz="2800" dirty="0">
                <a:latin typeface="Calibri" panose="020F0502020204030204" pitchFamily="34" charset="0"/>
                <a:ea typeface="+mn-ea"/>
                <a:cs typeface="Arial" panose="020B0604020202020204" pitchFamily="34" charset="0"/>
              </a:rPr>
              <a:t>Nomesh Kumar, V. Venkateswara Rao, “Hyperelastic Mooney-Rivlin Model: Determination and Physical Interpretation of Material Constants”, MIT International Journal of Mechanical Engineering, Vol. 6, No. 1, January 2016, pp. 43-46</a:t>
            </a:r>
          </a:p>
          <a:p>
            <a:pPr marL="514350" indent="-514350" defTabSz="4388517" eaLnBrk="1" fontAlgn="auto" hangingPunct="1">
              <a:spcBef>
                <a:spcPts val="0"/>
              </a:spcBef>
              <a:spcAft>
                <a:spcPts val="0"/>
              </a:spcAft>
              <a:buFont typeface="+mj-lt"/>
              <a:buAutoNum type="arabicPeriod"/>
              <a:defRPr/>
            </a:pPr>
            <a:r>
              <a:rPr lang="en-US" sz="2800" dirty="0">
                <a:latin typeface="Calibri" panose="020F0502020204030204" pitchFamily="34" charset="0"/>
                <a:ea typeface="+mn-ea"/>
                <a:cs typeface="Arial" panose="020B0604020202020204" pitchFamily="34" charset="0"/>
              </a:rPr>
              <a:t>Walter Frei, “Curve fitting of  Experimental data with COMSOL Multiphysics” 9</a:t>
            </a:r>
            <a:r>
              <a:rPr lang="en-US" sz="2800" baseline="30000" dirty="0">
                <a:latin typeface="Calibri" panose="020F0502020204030204" pitchFamily="34" charset="0"/>
                <a:ea typeface="+mn-ea"/>
                <a:cs typeface="Arial" panose="020B0604020202020204" pitchFamily="34" charset="0"/>
              </a:rPr>
              <a:t>th</a:t>
            </a:r>
            <a:r>
              <a:rPr lang="en-US" sz="2800" dirty="0">
                <a:latin typeface="Calibri" panose="020F0502020204030204" pitchFamily="34" charset="0"/>
                <a:ea typeface="+mn-ea"/>
                <a:cs typeface="Arial" panose="020B0604020202020204" pitchFamily="34" charset="0"/>
              </a:rPr>
              <a:t> Mrch 2015, COMSOL Blog. </a:t>
            </a:r>
          </a:p>
          <a:p>
            <a:pPr marL="514350" indent="-514350" defTabSz="4388517" eaLnBrk="1" fontAlgn="auto" hangingPunct="1">
              <a:spcBef>
                <a:spcPts val="0"/>
              </a:spcBef>
              <a:spcAft>
                <a:spcPts val="0"/>
              </a:spcAft>
              <a:buFont typeface="+mj-lt"/>
              <a:buAutoNum type="arabicPeriod"/>
              <a:defRPr/>
            </a:pPr>
            <a:endParaRPr lang="en-US" sz="2800" dirty="0">
              <a:latin typeface="Calibri" panose="020F0502020204030204" pitchFamily="34" charset="0"/>
              <a:ea typeface="+mn-ea"/>
              <a:cs typeface="Arial" panose="020B0604020202020204" pitchFamily="34" charset="0"/>
            </a:endParaRPr>
          </a:p>
        </p:txBody>
      </p:sp>
      <p:sp>
        <p:nvSpPr>
          <p:cNvPr id="25" name="TextBox 3"/>
          <p:cNvSpPr txBox="1">
            <a:spLocks noChangeArrowheads="1"/>
          </p:cNvSpPr>
          <p:nvPr/>
        </p:nvSpPr>
        <p:spPr bwMode="auto">
          <a:xfrm>
            <a:off x="1886742" y="826950"/>
            <a:ext cx="29144913" cy="2985421"/>
          </a:xfrm>
          <a:prstGeom prst="rect">
            <a:avLst/>
          </a:prstGeom>
          <a:noFill/>
          <a:ln w="9525">
            <a:noFill/>
            <a:miter lim="800000"/>
            <a:headEnd/>
            <a:tailEnd/>
          </a:ln>
        </p:spPr>
        <p:txBody>
          <a:bodyPr lIns="91427" tIns="45714" rIns="91427" bIns="45714" anchor="ctr" anchorCtr="0">
            <a:spAutoFit/>
          </a:bodyPr>
          <a:lstStyle/>
          <a:p>
            <a:pPr algn="ctr" defTabSz="4387247" eaLnBrk="1" hangingPunct="1">
              <a:lnSpc>
                <a:spcPct val="150000"/>
              </a:lnSpc>
              <a:defRPr/>
            </a:pPr>
            <a:r>
              <a:rPr lang="en-US" sz="7200" dirty="0">
                <a:latin typeface="Calibri" panose="020F0502020204030204" pitchFamily="34" charset="0"/>
                <a:ea typeface="+mn-ea"/>
                <a:cs typeface="Arial" panose="020B0604020202020204" pitchFamily="34" charset="0"/>
              </a:rPr>
              <a:t>Non-linear analysis of shroud expansion</a:t>
            </a:r>
          </a:p>
          <a:p>
            <a:pPr algn="ctr" defTabSz="4387247" eaLnBrk="1" hangingPunct="1">
              <a:defRPr/>
            </a:pPr>
            <a:r>
              <a:rPr lang="en-US" sz="4000" dirty="0">
                <a:latin typeface="Calibri" panose="020F0502020204030204" pitchFamily="34" charset="0"/>
                <a:ea typeface="+mn-ea"/>
                <a:cs typeface="Arial" panose="020B0604020202020204" pitchFamily="34" charset="0"/>
              </a:rPr>
              <a:t>Ganesh Bhoye</a:t>
            </a:r>
            <a:r>
              <a:rPr lang="en-US" sz="4000" baseline="30000" dirty="0">
                <a:latin typeface="Calibri" panose="020F0502020204030204" pitchFamily="34" charset="0"/>
                <a:ea typeface="+mn-ea"/>
                <a:cs typeface="Arial" panose="020B0604020202020204" pitchFamily="34" charset="0"/>
              </a:rPr>
              <a:t>1</a:t>
            </a:r>
            <a:r>
              <a:rPr lang="en-US" sz="4000" dirty="0">
                <a:latin typeface="Calibri" panose="020F0502020204030204" pitchFamily="34" charset="0"/>
                <a:ea typeface="+mn-ea"/>
                <a:cs typeface="Arial" panose="020B0604020202020204" pitchFamily="34" charset="0"/>
              </a:rPr>
              <a:t>, Ishant</a:t>
            </a:r>
            <a:r>
              <a:rPr lang="en-US" sz="4000" dirty="0">
                <a:latin typeface="Calibri" panose="020F0502020204030204" pitchFamily="34" charset="0"/>
                <a:cs typeface="Arial" panose="020B0604020202020204" pitchFamily="34" charset="0"/>
              </a:rPr>
              <a:t>. Jain</a:t>
            </a:r>
            <a:r>
              <a:rPr lang="en-US" sz="4000" baseline="30000" dirty="0">
                <a:latin typeface="Calibri" panose="020F0502020204030204" pitchFamily="34" charset="0"/>
                <a:cs typeface="Arial" panose="020B0604020202020204" pitchFamily="34" charset="0"/>
              </a:rPr>
              <a:t>2 </a:t>
            </a:r>
            <a:endParaRPr lang="en-US" sz="4000" baseline="30000" dirty="0">
              <a:latin typeface="Calibri" panose="020F0502020204030204" pitchFamily="34" charset="0"/>
              <a:ea typeface="+mn-ea"/>
              <a:cs typeface="Arial" panose="020B0604020202020204" pitchFamily="34" charset="0"/>
            </a:endParaRPr>
          </a:p>
          <a:p>
            <a:pPr marL="914276" indent="-914276" algn="ctr" defTabSz="4387247" eaLnBrk="1" hangingPunct="1">
              <a:defRPr/>
            </a:pPr>
            <a:r>
              <a:rPr lang="en-US" sz="4000" dirty="0">
                <a:latin typeface="Calibri" panose="020F0502020204030204" pitchFamily="34" charset="0"/>
                <a:ea typeface="+mn-ea"/>
                <a:cs typeface="Arial" panose="020B0604020202020204" pitchFamily="34" charset="0"/>
              </a:rPr>
              <a:t>1,2.  Raychem Innovation Centre</a:t>
            </a:r>
            <a:r>
              <a:rPr lang="en-US" sz="4000" dirty="0">
                <a:latin typeface="Calibri" panose="020F0502020204030204" pitchFamily="34" charset="0"/>
                <a:cs typeface="Arial" panose="020B0604020202020204" pitchFamily="34" charset="0"/>
              </a:rPr>
              <a:t>, Raychem RPG Pvt Ltd</a:t>
            </a:r>
            <a:r>
              <a:rPr lang="en-US" sz="4000" dirty="0">
                <a:latin typeface="Calibri" panose="020F0502020204030204" pitchFamily="34" charset="0"/>
                <a:ea typeface="+mn-ea"/>
                <a:cs typeface="Arial" panose="020B0604020202020204" pitchFamily="34" charset="0"/>
              </a:rPr>
              <a:t>, Vadodara, GJ, India </a:t>
            </a:r>
          </a:p>
        </p:txBody>
      </p:sp>
      <p:sp>
        <p:nvSpPr>
          <p:cNvPr id="2" name="Rectangle 1"/>
          <p:cNvSpPr>
            <a:spLocks/>
          </p:cNvSpPr>
          <p:nvPr/>
        </p:nvSpPr>
        <p:spPr>
          <a:xfrm>
            <a:off x="914399" y="765175"/>
            <a:ext cx="31089600" cy="420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cs typeface="Arial" panose="020B0604020202020204" pitchFamily="34" charset="0"/>
            </a:endParaRPr>
          </a:p>
        </p:txBody>
      </p:sp>
      <p:cxnSp>
        <p:nvCxnSpPr>
          <p:cNvPr id="5" name="Straight Connector 4"/>
          <p:cNvCxnSpPr/>
          <p:nvPr/>
        </p:nvCxnSpPr>
        <p:spPr>
          <a:xfrm>
            <a:off x="914399" y="4016653"/>
            <a:ext cx="31089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27">
            <a:extLst>
              <a:ext uri="{FF2B5EF4-FFF2-40B4-BE49-F238E27FC236}">
                <a16:creationId xmlns:a16="http://schemas.microsoft.com/office/drawing/2014/main" id="{DB47B7A5-84E7-427A-B1C5-8040552C2469}"/>
              </a:ext>
            </a:extLst>
          </p:cNvPr>
          <p:cNvSpPr txBox="1">
            <a:spLocks noChangeArrowheads="1"/>
          </p:cNvSpPr>
          <p:nvPr/>
        </p:nvSpPr>
        <p:spPr bwMode="auto">
          <a:xfrm>
            <a:off x="1561674" y="50377269"/>
            <a:ext cx="881758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defRPr/>
            </a:pPr>
            <a:r>
              <a:rPr lang="en-US" altLang="en-US" sz="3600" b="1" dirty="0">
                <a:latin typeface="Calibri" panose="020F0502020204030204" pitchFamily="34" charset="0"/>
                <a:cs typeface="Arial" panose="020B0604020202020204" pitchFamily="34" charset="0"/>
              </a:rPr>
              <a:t>Table 1</a:t>
            </a:r>
            <a:r>
              <a:rPr lang="en-US" altLang="en-US" sz="3600" dirty="0">
                <a:latin typeface="Calibri" panose="020F0502020204030204" pitchFamily="34" charset="0"/>
                <a:cs typeface="Arial" panose="020B0604020202020204" pitchFamily="34" charset="0"/>
              </a:rPr>
              <a:t>. Static Force Calculation for simulation</a:t>
            </a:r>
          </a:p>
        </p:txBody>
      </p:sp>
      <p:sp>
        <p:nvSpPr>
          <p:cNvPr id="43" name="TextBox 24">
            <a:extLst>
              <a:ext uri="{FF2B5EF4-FFF2-40B4-BE49-F238E27FC236}">
                <a16:creationId xmlns:a16="http://schemas.microsoft.com/office/drawing/2014/main" id="{386E39F8-2707-4CEC-B52A-938CF3A3C58A}"/>
              </a:ext>
            </a:extLst>
          </p:cNvPr>
          <p:cNvSpPr txBox="1">
            <a:spLocks noChangeArrowheads="1"/>
          </p:cNvSpPr>
          <p:nvPr/>
        </p:nvSpPr>
        <p:spPr bwMode="auto">
          <a:xfrm>
            <a:off x="11370362" y="50377268"/>
            <a:ext cx="4970565"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600" b="1" dirty="0">
                <a:cs typeface="Arial" panose="020B0604020202020204" pitchFamily="34" charset="0"/>
              </a:rPr>
              <a:t>Figure 4</a:t>
            </a:r>
            <a:r>
              <a:rPr lang="en-US" altLang="en-US" sz="3600" dirty="0">
                <a:cs typeface="Arial" panose="020B0604020202020204" pitchFamily="34" charset="0"/>
              </a:rPr>
              <a:t>. Input Waveform</a:t>
            </a:r>
          </a:p>
        </p:txBody>
      </p:sp>
      <p:sp>
        <p:nvSpPr>
          <p:cNvPr id="45" name="TextBox 7">
            <a:extLst>
              <a:ext uri="{FF2B5EF4-FFF2-40B4-BE49-F238E27FC236}">
                <a16:creationId xmlns:a16="http://schemas.microsoft.com/office/drawing/2014/main" id="{5ED58B1C-E007-4A32-A1A8-19D24A1551DC}"/>
              </a:ext>
            </a:extLst>
          </p:cNvPr>
          <p:cNvSpPr txBox="1">
            <a:spLocks noChangeArrowheads="1"/>
          </p:cNvSpPr>
          <p:nvPr/>
        </p:nvSpPr>
        <p:spPr bwMode="auto">
          <a:xfrm>
            <a:off x="1884957" y="21052211"/>
            <a:ext cx="13591629" cy="821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US" altLang="en-US" sz="4800" b="1" dirty="0">
                <a:latin typeface="Calibri" panose="020F0502020204030204" pitchFamily="34" charset="0"/>
                <a:cs typeface="Arial" panose="020B0604020202020204" pitchFamily="34" charset="0"/>
              </a:rPr>
              <a:t>OPTIMIZATION FOR CURVE FITTING</a:t>
            </a:r>
            <a:r>
              <a:rPr lang="en-US" altLang="en-US" sz="4800" dirty="0">
                <a:latin typeface="Calibri" panose="020F0502020204030204" pitchFamily="34" charset="0"/>
                <a:cs typeface="Arial" panose="020B0604020202020204" pitchFamily="34" charset="0"/>
              </a:rPr>
              <a:t>:</a:t>
            </a:r>
          </a:p>
          <a:p>
            <a:pPr algn="just" eaLnBrk="1" hangingPunct="1">
              <a:spcBef>
                <a:spcPct val="0"/>
              </a:spcBef>
              <a:buNone/>
              <a:defRPr/>
            </a:pPr>
            <a:r>
              <a:rPr lang="en-US" altLang="en-US" sz="4800" dirty="0">
                <a:solidFill>
                  <a:schemeClr val="tx1">
                    <a:lumMod val="95000"/>
                    <a:lumOff val="5000"/>
                  </a:schemeClr>
                </a:solidFill>
                <a:latin typeface="Calibri" panose="020F0502020204030204" pitchFamily="34" charset="0"/>
                <a:cs typeface="Arial" panose="020B0604020202020204" pitchFamily="34" charset="0"/>
              </a:rPr>
              <a:t>The different material models have been established for hyper-elastic materials. Theses material model’s equations have been used for Analysis in order to find a best fit model for a shroud material compositions. In Optimization study, Curve fitting is done on experimental stress strain data for material composition collected from UTM. In current study, curve fitting is done for different material models like</a:t>
            </a:r>
          </a:p>
          <a:p>
            <a:pPr algn="just" eaLnBrk="1" hangingPunct="1">
              <a:spcBef>
                <a:spcPct val="0"/>
              </a:spcBef>
              <a:buNone/>
              <a:defRPr/>
            </a:pPr>
            <a:endParaRPr lang="en-US" altLang="en-US" sz="4800" dirty="0">
              <a:solidFill>
                <a:schemeClr val="tx1">
                  <a:lumMod val="95000"/>
                  <a:lumOff val="5000"/>
                </a:schemeClr>
              </a:solidFill>
              <a:latin typeface="Calibri" panose="020F0502020204030204" pitchFamily="34" charset="0"/>
              <a:cs typeface="Arial" panose="020B0604020202020204" pitchFamily="34" charset="0"/>
            </a:endParaRPr>
          </a:p>
          <a:p>
            <a:pPr algn="just" eaLnBrk="1" hangingPunct="1">
              <a:spcBef>
                <a:spcPct val="0"/>
              </a:spcBef>
              <a:buNone/>
              <a:defRPr/>
            </a:pPr>
            <a:endParaRPr lang="en-US" altLang="en-US" sz="4800" dirty="0">
              <a:solidFill>
                <a:schemeClr val="tx1">
                  <a:lumMod val="95000"/>
                  <a:lumOff val="5000"/>
                </a:schemeClr>
              </a:solidFill>
              <a:latin typeface="Calibri" panose="020F0502020204030204" pitchFamily="34" charset="0"/>
              <a:cs typeface="Arial" panose="020B0604020202020204" pitchFamily="34" charset="0"/>
            </a:endParaRPr>
          </a:p>
        </p:txBody>
      </p:sp>
      <p:sp>
        <p:nvSpPr>
          <p:cNvPr id="65" name="TextBox 22">
            <a:extLst>
              <a:ext uri="{FF2B5EF4-FFF2-40B4-BE49-F238E27FC236}">
                <a16:creationId xmlns:a16="http://schemas.microsoft.com/office/drawing/2014/main" id="{B149A238-960D-4F71-904B-0AA6BF1C33E9}"/>
              </a:ext>
            </a:extLst>
          </p:cNvPr>
          <p:cNvSpPr txBox="1">
            <a:spLocks noChangeArrowheads="1"/>
          </p:cNvSpPr>
          <p:nvPr/>
        </p:nvSpPr>
        <p:spPr bwMode="auto">
          <a:xfrm>
            <a:off x="16524826" y="33317569"/>
            <a:ext cx="14649406" cy="600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b="1" dirty="0">
                <a:latin typeface="Calibri" panose="020F0502020204030204" pitchFamily="34" charset="0"/>
                <a:cs typeface="Arial" panose="020B0604020202020204" pitchFamily="34" charset="0"/>
              </a:rPr>
              <a:t>CONCLUSIONS</a:t>
            </a:r>
            <a:r>
              <a:rPr lang="en-US" altLang="en-US" sz="4800" dirty="0">
                <a:latin typeface="Calibri" panose="020F0502020204030204" pitchFamily="34" charset="0"/>
                <a:cs typeface="Arial" panose="020B0604020202020204" pitchFamily="34" charset="0"/>
              </a:rPr>
              <a:t>:</a:t>
            </a:r>
          </a:p>
          <a:p>
            <a:pPr marL="914400" indent="-914400" algn="just" eaLnBrk="1" hangingPunct="1">
              <a:spcBef>
                <a:spcPct val="0"/>
              </a:spcBef>
              <a:buFontTx/>
              <a:buAutoNum type="arabicPeriod"/>
              <a:defRPr/>
            </a:pPr>
            <a:r>
              <a:rPr lang="en-IN" altLang="en-US" sz="4800" dirty="0">
                <a:latin typeface="Calibri" panose="020F0502020204030204" pitchFamily="34" charset="0"/>
                <a:cs typeface="Arial" panose="020B0604020202020204" pitchFamily="34" charset="0"/>
              </a:rPr>
              <a:t>From Fig 7 &amp; Fig 8 Though Sliding Expansion is more practical approach, Maximum radial expansion can be observed in Direct expansion variant. </a:t>
            </a:r>
          </a:p>
          <a:p>
            <a:pPr marL="914400" indent="-914400" algn="just" eaLnBrk="1" hangingPunct="1">
              <a:spcBef>
                <a:spcPct val="0"/>
              </a:spcBef>
              <a:buFontTx/>
              <a:buAutoNum type="arabicPeriod"/>
              <a:defRPr/>
            </a:pPr>
            <a:r>
              <a:rPr lang="en-IN" altLang="en-US" sz="4800" dirty="0">
                <a:latin typeface="Calibri" panose="020F0502020204030204" pitchFamily="34" charset="0"/>
                <a:cs typeface="Arial" panose="020B0604020202020204" pitchFamily="34" charset="0"/>
              </a:rPr>
              <a:t>Shroud can be expanded by 15 mm diametrically Hence single size of the shroud can be used for more than Three Cable glands.</a:t>
            </a:r>
          </a:p>
          <a:p>
            <a:pPr marL="914400" indent="-914400" algn="just" eaLnBrk="1" hangingPunct="1">
              <a:spcBef>
                <a:spcPct val="0"/>
              </a:spcBef>
              <a:buFontTx/>
              <a:buAutoNum type="arabicPeriod"/>
              <a:defRPr/>
            </a:pPr>
            <a:r>
              <a:rPr lang="en-IN" altLang="en-US" sz="4800" dirty="0">
                <a:latin typeface="Calibri" panose="020F0502020204030204" pitchFamily="34" charset="0"/>
                <a:cs typeface="Arial" panose="020B0604020202020204" pitchFamily="34" charset="0"/>
              </a:rPr>
              <a:t>Optimum Thickness has been determined &amp; selected.</a:t>
            </a:r>
          </a:p>
        </p:txBody>
      </p:sp>
      <p:sp>
        <p:nvSpPr>
          <p:cNvPr id="4097" name="Rectangle 4096">
            <a:extLst>
              <a:ext uri="{FF2B5EF4-FFF2-40B4-BE49-F238E27FC236}">
                <a16:creationId xmlns:a16="http://schemas.microsoft.com/office/drawing/2014/main" id="{90264F1F-7AF5-49FE-A554-B04F7A55D696}"/>
              </a:ext>
            </a:extLst>
          </p:cNvPr>
          <p:cNvSpPr/>
          <p:nvPr/>
        </p:nvSpPr>
        <p:spPr>
          <a:xfrm>
            <a:off x="16299842" y="13250009"/>
            <a:ext cx="15099374" cy="3785652"/>
          </a:xfrm>
          <a:prstGeom prst="rect">
            <a:avLst/>
          </a:prstGeom>
        </p:spPr>
        <p:txBody>
          <a:bodyPr wrap="square">
            <a:spAutoFit/>
          </a:bodyPr>
          <a:lstStyle/>
          <a:p>
            <a:pPr algn="just"/>
            <a:r>
              <a:rPr lang="en-US" altLang="en-US" sz="4800" b="1" dirty="0">
                <a:latin typeface="Calibri" panose="020F0502020204030204" pitchFamily="34" charset="0"/>
                <a:ea typeface="ＭＳ Ｐゴシック" charset="-128"/>
                <a:cs typeface="Arial" panose="020B0604020202020204" pitchFamily="34" charset="0"/>
              </a:rPr>
              <a:t>HYPER-ELASTIC STUDY FOR SHROUD EXPANSION</a:t>
            </a:r>
            <a:r>
              <a:rPr lang="en-US" altLang="en-US" sz="4800" b="1" dirty="0">
                <a:latin typeface="Calibri" panose="020F0502020204030204" pitchFamily="34" charset="0"/>
                <a:cs typeface="Arial" panose="020B0604020202020204" pitchFamily="34" charset="0"/>
              </a:rPr>
              <a:t>:</a:t>
            </a:r>
            <a:r>
              <a:rPr lang="en-IN" altLang="en-US" sz="4800" b="1" dirty="0">
                <a:latin typeface="Calibri" panose="020F0502020204030204" pitchFamily="34" charset="0"/>
                <a:ea typeface="ＭＳ Ｐゴシック" charset="-128"/>
                <a:cs typeface="Arial" panose="020B0604020202020204" pitchFamily="34" charset="0"/>
              </a:rPr>
              <a:t> </a:t>
            </a:r>
            <a:r>
              <a:rPr lang="en-IN" altLang="en-US" sz="4800" dirty="0">
                <a:latin typeface="Calibri" panose="020F0502020204030204" pitchFamily="34" charset="0"/>
                <a:ea typeface="ＭＳ Ｐゴシック" charset="-128"/>
                <a:cs typeface="Arial" panose="020B0604020202020204" pitchFamily="34" charset="0"/>
              </a:rPr>
              <a:t>Direct Expansion and Sliding expansion are two different Phenomenon have been studied. Figure 4, Figure 5 and Figure 6 show the Boundary conditions for Direct expansion, Sliding expansion and Mesh generation resp.</a:t>
            </a:r>
          </a:p>
        </p:txBody>
      </p:sp>
      <p:sp>
        <p:nvSpPr>
          <p:cNvPr id="44" name="Rectangle 43">
            <a:extLst>
              <a:ext uri="{FF2B5EF4-FFF2-40B4-BE49-F238E27FC236}">
                <a16:creationId xmlns:a16="http://schemas.microsoft.com/office/drawing/2014/main" id="{D8DD8F40-DD75-4509-9AA4-68965CEED90E}"/>
              </a:ext>
            </a:extLst>
          </p:cNvPr>
          <p:cNvSpPr/>
          <p:nvPr/>
        </p:nvSpPr>
        <p:spPr>
          <a:xfrm>
            <a:off x="1810771" y="31106948"/>
            <a:ext cx="14167369" cy="11172289"/>
          </a:xfrm>
          <a:prstGeom prst="rect">
            <a:avLst/>
          </a:prstGeom>
        </p:spPr>
        <p:txBody>
          <a:bodyPr wrap="square">
            <a:spAutoFit/>
          </a:bodyPr>
          <a:lstStyle/>
          <a:p>
            <a:pPr algn="just"/>
            <a:r>
              <a:rPr lang="en-IN" sz="4800" dirty="0">
                <a:latin typeface="Calibri" panose="020F0502020204030204" pitchFamily="34" charset="0"/>
                <a:cs typeface="Arial" panose="020B0604020202020204" pitchFamily="34" charset="0"/>
              </a:rPr>
              <a:t>Total squared error for each model has been determined and model with least total squared error has been found. </a:t>
            </a:r>
            <a:r>
              <a:rPr lang="en-IN" sz="4800" dirty="0">
                <a:latin typeface="Calibri" panose="020F0502020204030204" pitchFamily="34" charset="0"/>
                <a:ea typeface="ＭＳ Ｐゴシック" charset="-128"/>
                <a:cs typeface="Arial" panose="020B0604020202020204" pitchFamily="34" charset="0"/>
              </a:rPr>
              <a:t>Figure 2 shows curve fitting of MR-2 parameter, MR-3 parameter, MR-5 parameter, MR-9 parameter and Ogden 6 parameter with Experimental data for uniaxial stress-strain curve. It is clear from the graphs that</a:t>
            </a:r>
            <a:r>
              <a:rPr lang="en-IN" sz="4800" dirty="0">
                <a:latin typeface="Calibri" panose="020F0502020204030204" pitchFamily="34" charset="0"/>
                <a:cs typeface="Arial" panose="020B0604020202020204" pitchFamily="34" charset="0"/>
              </a:rPr>
              <a:t> Mooney Rivlin 9 parameter material model has least square error and matches the experimental Uniaxial stress strain curve. While  A special fixture has been developed in order to carry the biaxial tensile testing. Figure 3 shows biaxial tensile test data and curve fitting for same with MR9 parameter model being best fit model for experimental data. Material Constants have been determined for MR 9 parameter material model which are input to next Hyper-elastic study.</a:t>
            </a:r>
            <a:endParaRPr lang="en-US" altLang="en-US" sz="4800" b="1" dirty="0">
              <a:latin typeface="Calibri" panose="020F0502020204030204" pitchFamily="34" charset="0"/>
              <a:cs typeface="Arial" panose="020B0604020202020204" pitchFamily="34" charset="0"/>
            </a:endParaRPr>
          </a:p>
        </p:txBody>
      </p:sp>
      <p:grpSp>
        <p:nvGrpSpPr>
          <p:cNvPr id="51" name="Group 50">
            <a:extLst>
              <a:ext uri="{FF2B5EF4-FFF2-40B4-BE49-F238E27FC236}">
                <a16:creationId xmlns:a16="http://schemas.microsoft.com/office/drawing/2014/main" id="{F3426735-5D4F-4F8E-8504-7EC266B9079D}"/>
              </a:ext>
            </a:extLst>
          </p:cNvPr>
          <p:cNvGrpSpPr/>
          <p:nvPr/>
        </p:nvGrpSpPr>
        <p:grpSpPr>
          <a:xfrm>
            <a:off x="1656242" y="10662308"/>
            <a:ext cx="13598943" cy="4849835"/>
            <a:chOff x="2068741" y="10406502"/>
            <a:chExt cx="13598943" cy="5258307"/>
          </a:xfrm>
        </p:grpSpPr>
        <p:grpSp>
          <p:nvGrpSpPr>
            <p:cNvPr id="31" name="Group 30">
              <a:extLst>
                <a:ext uri="{FF2B5EF4-FFF2-40B4-BE49-F238E27FC236}">
                  <a16:creationId xmlns:a16="http://schemas.microsoft.com/office/drawing/2014/main" id="{965A1DED-1FC4-4A3A-B374-6DD168749FF7}"/>
                </a:ext>
              </a:extLst>
            </p:cNvPr>
            <p:cNvGrpSpPr/>
            <p:nvPr/>
          </p:nvGrpSpPr>
          <p:grpSpPr>
            <a:xfrm>
              <a:off x="2068741" y="10406502"/>
              <a:ext cx="13598943" cy="4753293"/>
              <a:chOff x="1374649" y="12624579"/>
              <a:chExt cx="13598943" cy="4753293"/>
            </a:xfrm>
          </p:grpSpPr>
          <p:pic>
            <p:nvPicPr>
              <p:cNvPr id="49" name="Picture 48">
                <a:extLst>
                  <a:ext uri="{FF2B5EF4-FFF2-40B4-BE49-F238E27FC236}">
                    <a16:creationId xmlns:a16="http://schemas.microsoft.com/office/drawing/2014/main" id="{A6F78289-0262-4CE2-96BF-98A27D91F76C}"/>
                  </a:ext>
                </a:extLst>
              </p:cNvPr>
              <p:cNvPicPr>
                <a:picLocks noChangeAspect="1"/>
              </p:cNvPicPr>
              <p:nvPr/>
            </p:nvPicPr>
            <p:blipFill rotWithShape="1">
              <a:blip r:embed="rId3">
                <a:extLst>
                  <a:ext uri="{28A0092B-C50C-407E-A947-70E740481C1C}">
                    <a14:useLocalDpi xmlns:a14="http://schemas.microsoft.com/office/drawing/2010/main" val="0"/>
                  </a:ext>
                </a:extLst>
              </a:blip>
              <a:srcRect t="8156"/>
              <a:stretch/>
            </p:blipFill>
            <p:spPr>
              <a:xfrm>
                <a:off x="7194389" y="12624580"/>
                <a:ext cx="7779203" cy="4753292"/>
              </a:xfrm>
              <a:prstGeom prst="rect">
                <a:avLst/>
              </a:prstGeom>
            </p:spPr>
          </p:pic>
          <p:grpSp>
            <p:nvGrpSpPr>
              <p:cNvPr id="29" name="Group 28">
                <a:extLst>
                  <a:ext uri="{FF2B5EF4-FFF2-40B4-BE49-F238E27FC236}">
                    <a16:creationId xmlns:a16="http://schemas.microsoft.com/office/drawing/2014/main" id="{1583B3A6-AEE8-412C-84A1-21C56BE43A35}"/>
                  </a:ext>
                </a:extLst>
              </p:cNvPr>
              <p:cNvGrpSpPr/>
              <p:nvPr/>
            </p:nvGrpSpPr>
            <p:grpSpPr>
              <a:xfrm>
                <a:off x="1374649" y="12624579"/>
                <a:ext cx="5779751" cy="4538380"/>
                <a:chOff x="1374649" y="12646168"/>
                <a:chExt cx="5779751" cy="4517341"/>
              </a:xfrm>
            </p:grpSpPr>
            <p:pic>
              <p:nvPicPr>
                <p:cNvPr id="46" name="Picture 45">
                  <a:extLst>
                    <a:ext uri="{FF2B5EF4-FFF2-40B4-BE49-F238E27FC236}">
                      <a16:creationId xmlns:a16="http://schemas.microsoft.com/office/drawing/2014/main" id="{9CB5BC03-5E98-4B08-8F3F-992B2080EE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4649" y="12646168"/>
                  <a:ext cx="5779751" cy="3249712"/>
                </a:xfrm>
                <a:prstGeom prst="rect">
                  <a:avLst/>
                </a:prstGeom>
              </p:spPr>
            </p:pic>
            <p:sp>
              <p:nvSpPr>
                <p:cNvPr id="47" name="TextBox 46">
                  <a:extLst>
                    <a:ext uri="{FF2B5EF4-FFF2-40B4-BE49-F238E27FC236}">
                      <a16:creationId xmlns:a16="http://schemas.microsoft.com/office/drawing/2014/main" id="{2AD59AB4-5702-4640-B800-C9DD1973EB70}"/>
                    </a:ext>
                  </a:extLst>
                </p:cNvPr>
                <p:cNvSpPr txBox="1"/>
                <p:nvPr/>
              </p:nvSpPr>
              <p:spPr>
                <a:xfrm>
                  <a:off x="3157100" y="16455623"/>
                  <a:ext cx="2648482" cy="707886"/>
                </a:xfrm>
                <a:prstGeom prst="rect">
                  <a:avLst/>
                </a:prstGeom>
                <a:noFill/>
              </p:spPr>
              <p:txBody>
                <a:bodyPr wrap="none" rtlCol="0">
                  <a:spAutoFit/>
                </a:bodyPr>
                <a:lstStyle/>
                <a:p>
                  <a:r>
                    <a:rPr lang="en-IN" sz="4000" dirty="0">
                      <a:latin typeface="Times New Roman" panose="02020603050405020304" pitchFamily="18" charset="0"/>
                      <a:cs typeface="Times New Roman" panose="02020603050405020304" pitchFamily="18" charset="0"/>
                    </a:rPr>
                    <a:t>Cable gland</a:t>
                  </a:r>
                </a:p>
              </p:txBody>
            </p:sp>
            <p:cxnSp>
              <p:nvCxnSpPr>
                <p:cNvPr id="27" name="Straight Arrow Connector 26">
                  <a:extLst>
                    <a:ext uri="{FF2B5EF4-FFF2-40B4-BE49-F238E27FC236}">
                      <a16:creationId xmlns:a16="http://schemas.microsoft.com/office/drawing/2014/main" id="{FF59378B-705A-4BD3-A081-C919F8D3913E}"/>
                    </a:ext>
                  </a:extLst>
                </p:cNvPr>
                <p:cNvCxnSpPr>
                  <a:cxnSpLocks/>
                </p:cNvCxnSpPr>
                <p:nvPr/>
              </p:nvCxnSpPr>
              <p:spPr>
                <a:xfrm flipV="1">
                  <a:off x="4481341" y="14384279"/>
                  <a:ext cx="0" cy="2069221"/>
                </a:xfrm>
                <a:prstGeom prst="straightConnector1">
                  <a:avLst/>
                </a:prstGeom>
                <a:ln w="4445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4" name="Rectangle 33">
              <a:extLst>
                <a:ext uri="{FF2B5EF4-FFF2-40B4-BE49-F238E27FC236}">
                  <a16:creationId xmlns:a16="http://schemas.microsoft.com/office/drawing/2014/main" id="{8CBCA1CD-757E-428E-90DE-3F964B527E6F}"/>
                </a:ext>
              </a:extLst>
            </p:cNvPr>
            <p:cNvSpPr/>
            <p:nvPr/>
          </p:nvSpPr>
          <p:spPr>
            <a:xfrm>
              <a:off x="4689285" y="15018478"/>
              <a:ext cx="8293552" cy="646331"/>
            </a:xfrm>
            <a:prstGeom prst="rect">
              <a:avLst/>
            </a:prstGeom>
          </p:spPr>
          <p:txBody>
            <a:bodyPr wrap="none">
              <a:spAutoFit/>
            </a:bodyPr>
            <a:lstStyle/>
            <a:p>
              <a:r>
                <a:rPr lang="en-US" altLang="en-US" sz="3600" dirty="0">
                  <a:latin typeface="Calibri" panose="020F0502020204030204" pitchFamily="34" charset="0"/>
                  <a:cs typeface="Arial" panose="020B0604020202020204" pitchFamily="34" charset="0"/>
                </a:rPr>
                <a:t>Figure 1. Cable Gland and Shroud Assembly</a:t>
              </a:r>
              <a:endParaRPr lang="en-IN" sz="3600" dirty="0">
                <a:latin typeface="Calibri" panose="020F0502020204030204" pitchFamily="34" charset="0"/>
                <a:cs typeface="Arial" panose="020B0604020202020204" pitchFamily="34" charset="0"/>
              </a:endParaRPr>
            </a:p>
          </p:txBody>
        </p:sp>
      </p:grpSp>
      <p:graphicFrame>
        <p:nvGraphicFramePr>
          <p:cNvPr id="35" name="Table 36">
            <a:extLst>
              <a:ext uri="{FF2B5EF4-FFF2-40B4-BE49-F238E27FC236}">
                <a16:creationId xmlns:a16="http://schemas.microsoft.com/office/drawing/2014/main" id="{06896769-6ADF-446C-96BC-32863A79D2DB}"/>
              </a:ext>
            </a:extLst>
          </p:cNvPr>
          <p:cNvGraphicFramePr>
            <a:graphicFrameLocks noGrp="1"/>
          </p:cNvGraphicFramePr>
          <p:nvPr>
            <p:extLst>
              <p:ext uri="{D42A27DB-BD31-4B8C-83A1-F6EECF244321}">
                <p14:modId xmlns:p14="http://schemas.microsoft.com/office/powerpoint/2010/main" val="1369769811"/>
              </p:ext>
            </p:extLst>
          </p:nvPr>
        </p:nvGraphicFramePr>
        <p:xfrm>
          <a:off x="1904776" y="27799957"/>
          <a:ext cx="13874520" cy="3298803"/>
        </p:xfrm>
        <a:graphic>
          <a:graphicData uri="http://schemas.openxmlformats.org/drawingml/2006/table">
            <a:tbl>
              <a:tblPr firstRow="1" bandRow="1">
                <a:tableStyleId>{5940675A-B579-460E-94D1-54222C63F5DA}</a:tableStyleId>
              </a:tblPr>
              <a:tblGrid>
                <a:gridCol w="7207020">
                  <a:extLst>
                    <a:ext uri="{9D8B030D-6E8A-4147-A177-3AD203B41FA5}">
                      <a16:colId xmlns:a16="http://schemas.microsoft.com/office/drawing/2014/main" val="2887480127"/>
                    </a:ext>
                  </a:extLst>
                </a:gridCol>
                <a:gridCol w="6667500">
                  <a:extLst>
                    <a:ext uri="{9D8B030D-6E8A-4147-A177-3AD203B41FA5}">
                      <a16:colId xmlns:a16="http://schemas.microsoft.com/office/drawing/2014/main" val="626287445"/>
                    </a:ext>
                  </a:extLst>
                </a:gridCol>
              </a:tblGrid>
              <a:tr h="684288">
                <a:tc>
                  <a:txBody>
                    <a:bodyPr/>
                    <a:lstStyle/>
                    <a:p>
                      <a:r>
                        <a:rPr lang="en-IN" sz="4400" dirty="0"/>
                        <a:t>1. Arruda Boyce</a:t>
                      </a:r>
                    </a:p>
                  </a:txBody>
                  <a:tcPr/>
                </a:tc>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2. Yeoh</a:t>
                      </a:r>
                      <a:endParaRPr lang="en-IN" sz="4400" dirty="0"/>
                    </a:p>
                  </a:txBody>
                  <a:tcPr/>
                </a:tc>
                <a:extLst>
                  <a:ext uri="{0D108BD9-81ED-4DB2-BD59-A6C34878D82A}">
                    <a16:rowId xmlns:a16="http://schemas.microsoft.com/office/drawing/2014/main" val="971410504"/>
                  </a:ext>
                </a:extLst>
              </a:tr>
              <a:tr h="845601">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3. Mooney Rivlin 9- parameter</a:t>
                      </a:r>
                      <a:endParaRPr lang="en-IN" sz="4400" dirty="0"/>
                    </a:p>
                  </a:txBody>
                  <a:tcPr/>
                </a:tc>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4. MR-5 Parameter</a:t>
                      </a:r>
                      <a:endParaRPr lang="en-IN" sz="4400" dirty="0"/>
                    </a:p>
                  </a:txBody>
                  <a:tcPr/>
                </a:tc>
                <a:extLst>
                  <a:ext uri="{0D108BD9-81ED-4DB2-BD59-A6C34878D82A}">
                    <a16:rowId xmlns:a16="http://schemas.microsoft.com/office/drawing/2014/main" val="3646157609"/>
                  </a:ext>
                </a:extLst>
              </a:tr>
              <a:tr h="845601">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5. MR-3 Parameter</a:t>
                      </a:r>
                      <a:endParaRPr lang="en-IN" sz="4400" dirty="0"/>
                    </a:p>
                  </a:txBody>
                  <a:tcPr/>
                </a:tc>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6. MR-2 Parameter</a:t>
                      </a:r>
                      <a:endParaRPr lang="en-IN" sz="4400" dirty="0"/>
                    </a:p>
                  </a:txBody>
                  <a:tcPr/>
                </a:tc>
                <a:extLst>
                  <a:ext uri="{0D108BD9-81ED-4DB2-BD59-A6C34878D82A}">
                    <a16:rowId xmlns:a16="http://schemas.microsoft.com/office/drawing/2014/main" val="3489520621"/>
                  </a:ext>
                </a:extLst>
              </a:tr>
              <a:tr h="845601">
                <a:tc>
                  <a:txBody>
                    <a:bodyPr/>
                    <a:lstStyle/>
                    <a:p>
                      <a:r>
                        <a:rPr lang="en-US" altLang="en-US" sz="4400" dirty="0">
                          <a:solidFill>
                            <a:schemeClr val="tx1">
                              <a:lumMod val="95000"/>
                              <a:lumOff val="5000"/>
                            </a:schemeClr>
                          </a:solidFill>
                          <a:latin typeface="Calibri" panose="020F0502020204030204" pitchFamily="34" charset="0"/>
                          <a:cs typeface="Arial" panose="020B0604020202020204" pitchFamily="34" charset="0"/>
                        </a:rPr>
                        <a:t>7. Ogden 6-parameter model </a:t>
                      </a:r>
                      <a:endParaRPr lang="en-IN" sz="4400" dirty="0"/>
                    </a:p>
                  </a:txBody>
                  <a:tcPr/>
                </a:tc>
                <a:tc>
                  <a:txBody>
                    <a:bodyPr/>
                    <a:lstStyle/>
                    <a:p>
                      <a:pPr marL="0" marR="0" lvl="0" indent="0" algn="l" defTabSz="4388517" rtl="0" eaLnBrk="1" fontAlgn="auto" latinLnBrk="0" hangingPunct="1">
                        <a:lnSpc>
                          <a:spcPct val="100000"/>
                        </a:lnSpc>
                        <a:spcBef>
                          <a:spcPts val="0"/>
                        </a:spcBef>
                        <a:spcAft>
                          <a:spcPts val="0"/>
                        </a:spcAft>
                        <a:buClrTx/>
                        <a:buSzTx/>
                        <a:buFontTx/>
                        <a:buNone/>
                        <a:tabLst/>
                        <a:defRPr/>
                      </a:pPr>
                      <a:r>
                        <a:rPr lang="en-US" altLang="en-US" sz="4400" dirty="0">
                          <a:solidFill>
                            <a:schemeClr val="tx1">
                              <a:lumMod val="95000"/>
                              <a:lumOff val="5000"/>
                            </a:schemeClr>
                          </a:solidFill>
                          <a:latin typeface="Calibri" panose="020F0502020204030204" pitchFamily="34" charset="0"/>
                          <a:cs typeface="Arial" panose="020B0604020202020204" pitchFamily="34" charset="0"/>
                        </a:rPr>
                        <a:t>8. Ogden 8-parameter</a:t>
                      </a:r>
                    </a:p>
                  </a:txBody>
                  <a:tcPr/>
                </a:tc>
                <a:extLst>
                  <a:ext uri="{0D108BD9-81ED-4DB2-BD59-A6C34878D82A}">
                    <a16:rowId xmlns:a16="http://schemas.microsoft.com/office/drawing/2014/main" val="621593569"/>
                  </a:ext>
                </a:extLst>
              </a:tr>
            </a:tbl>
          </a:graphicData>
        </a:graphic>
      </p:graphicFrame>
      <p:sp>
        <p:nvSpPr>
          <p:cNvPr id="74" name="TextBox 6">
            <a:extLst>
              <a:ext uri="{FF2B5EF4-FFF2-40B4-BE49-F238E27FC236}">
                <a16:creationId xmlns:a16="http://schemas.microsoft.com/office/drawing/2014/main" id="{1444FF77-7C38-4A40-9854-9C98075A3652}"/>
              </a:ext>
            </a:extLst>
          </p:cNvPr>
          <p:cNvSpPr txBox="1">
            <a:spLocks noChangeArrowheads="1"/>
          </p:cNvSpPr>
          <p:nvPr/>
        </p:nvSpPr>
        <p:spPr bwMode="auto">
          <a:xfrm>
            <a:off x="2022523" y="15237070"/>
            <a:ext cx="13454063" cy="600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dirty="0">
                <a:latin typeface="Calibri" panose="020F0502020204030204" pitchFamily="34" charset="0"/>
                <a:ea typeface="Cambria" charset="0"/>
                <a:cs typeface="Arial" panose="020B0604020202020204" pitchFamily="34" charset="0"/>
              </a:rPr>
              <a:t>In current work, various design of shrouds ( fig-1) made up of Hyper-elastic material-based are designed and analyzed to study the non-linear expansion behavior. Least square regression model is fitted with various hyperelastic models available in literature using optimization module of COMSOL In-house setup was designed and developed to extract biaxial stress strain curve. </a:t>
            </a:r>
            <a:endParaRPr lang="en-US" sz="4800" dirty="0">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grpSp>
        <p:nvGrpSpPr>
          <p:cNvPr id="56" name="Group 55">
            <a:extLst>
              <a:ext uri="{FF2B5EF4-FFF2-40B4-BE49-F238E27FC236}">
                <a16:creationId xmlns:a16="http://schemas.microsoft.com/office/drawing/2014/main" id="{BDDC3FC6-DFCE-4210-AD82-03A63316C2C6}"/>
              </a:ext>
            </a:extLst>
          </p:cNvPr>
          <p:cNvGrpSpPr/>
          <p:nvPr/>
        </p:nvGrpSpPr>
        <p:grpSpPr>
          <a:xfrm>
            <a:off x="16757724" y="4108700"/>
            <a:ext cx="14718374" cy="8938008"/>
            <a:chOff x="16417127" y="6451904"/>
            <a:chExt cx="14718374" cy="10081258"/>
          </a:xfrm>
        </p:grpSpPr>
        <p:grpSp>
          <p:nvGrpSpPr>
            <p:cNvPr id="53" name="Group 52">
              <a:extLst>
                <a:ext uri="{FF2B5EF4-FFF2-40B4-BE49-F238E27FC236}">
                  <a16:creationId xmlns:a16="http://schemas.microsoft.com/office/drawing/2014/main" id="{E56C9F22-6325-4F4E-A531-548615EC0579}"/>
                </a:ext>
              </a:extLst>
            </p:cNvPr>
            <p:cNvGrpSpPr/>
            <p:nvPr/>
          </p:nvGrpSpPr>
          <p:grpSpPr>
            <a:xfrm>
              <a:off x="16417127" y="6451904"/>
              <a:ext cx="14718374" cy="5075931"/>
              <a:chOff x="16417127" y="6451904"/>
              <a:chExt cx="14718374" cy="5075931"/>
            </a:xfrm>
          </p:grpSpPr>
          <p:sp>
            <p:nvSpPr>
              <p:cNvPr id="108" name="TextBox 24">
                <a:extLst>
                  <a:ext uri="{FF2B5EF4-FFF2-40B4-BE49-F238E27FC236}">
                    <a16:creationId xmlns:a16="http://schemas.microsoft.com/office/drawing/2014/main" id="{2F5FD809-6BFD-410F-B5B2-D9E907FA7C54}"/>
                  </a:ext>
                </a:extLst>
              </p:cNvPr>
              <p:cNvSpPr txBox="1">
                <a:spLocks noChangeArrowheads="1"/>
              </p:cNvSpPr>
              <p:nvPr/>
            </p:nvSpPr>
            <p:spPr bwMode="auto">
              <a:xfrm>
                <a:off x="16971153" y="10881516"/>
                <a:ext cx="13796763"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2</a:t>
                </a:r>
                <a:r>
                  <a:rPr lang="en-US" altLang="en-US" sz="3600" dirty="0">
                    <a:cs typeface="Arial" panose="020B0604020202020204" pitchFamily="34" charset="0"/>
                  </a:rPr>
                  <a:t>. Curve Fitting Uniaxial Tensile test data</a:t>
                </a:r>
              </a:p>
            </p:txBody>
          </p:sp>
          <p:grpSp>
            <p:nvGrpSpPr>
              <p:cNvPr id="52" name="Group 51">
                <a:extLst>
                  <a:ext uri="{FF2B5EF4-FFF2-40B4-BE49-F238E27FC236}">
                    <a16:creationId xmlns:a16="http://schemas.microsoft.com/office/drawing/2014/main" id="{D152E2DF-58CD-4E6B-BFC9-A0412E9FF23A}"/>
                  </a:ext>
                </a:extLst>
              </p:cNvPr>
              <p:cNvGrpSpPr/>
              <p:nvPr/>
            </p:nvGrpSpPr>
            <p:grpSpPr>
              <a:xfrm>
                <a:off x="16417127" y="6451904"/>
                <a:ext cx="14718374" cy="4537177"/>
                <a:chOff x="16417127" y="6451904"/>
                <a:chExt cx="14718374" cy="4537177"/>
              </a:xfrm>
            </p:grpSpPr>
            <p:pic>
              <p:nvPicPr>
                <p:cNvPr id="78" name="Picture 77">
                  <a:extLst>
                    <a:ext uri="{FF2B5EF4-FFF2-40B4-BE49-F238E27FC236}">
                      <a16:creationId xmlns:a16="http://schemas.microsoft.com/office/drawing/2014/main" id="{14755845-251A-40B3-9A1E-9B5335B414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17127" y="6451904"/>
                  <a:ext cx="6900402" cy="4537177"/>
                </a:xfrm>
                <a:prstGeom prst="rect">
                  <a:avLst/>
                </a:prstGeom>
              </p:spPr>
            </p:pic>
            <p:pic>
              <p:nvPicPr>
                <p:cNvPr id="82" name="Picture 81">
                  <a:extLst>
                    <a:ext uri="{FF2B5EF4-FFF2-40B4-BE49-F238E27FC236}">
                      <a16:creationId xmlns:a16="http://schemas.microsoft.com/office/drawing/2014/main" id="{53128935-DEAF-4AD7-ADFA-B87580D3C3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679729" y="6451904"/>
                  <a:ext cx="7455772" cy="4537177"/>
                </a:xfrm>
                <a:prstGeom prst="rect">
                  <a:avLst/>
                </a:prstGeom>
              </p:spPr>
            </p:pic>
          </p:grpSp>
        </p:grpSp>
        <p:grpSp>
          <p:nvGrpSpPr>
            <p:cNvPr id="54" name="Group 53">
              <a:extLst>
                <a:ext uri="{FF2B5EF4-FFF2-40B4-BE49-F238E27FC236}">
                  <a16:creationId xmlns:a16="http://schemas.microsoft.com/office/drawing/2014/main" id="{8A670458-A7F1-458A-AE94-5E56E3CB4A9D}"/>
                </a:ext>
              </a:extLst>
            </p:cNvPr>
            <p:cNvGrpSpPr/>
            <p:nvPr/>
          </p:nvGrpSpPr>
          <p:grpSpPr>
            <a:xfrm>
              <a:off x="18632200" y="11582170"/>
              <a:ext cx="10481104" cy="4950992"/>
              <a:chOff x="18632200" y="11582170"/>
              <a:chExt cx="10481104" cy="4950992"/>
            </a:xfrm>
          </p:grpSpPr>
          <p:pic>
            <p:nvPicPr>
              <p:cNvPr id="85" name="Picture 84">
                <a:extLst>
                  <a:ext uri="{FF2B5EF4-FFF2-40B4-BE49-F238E27FC236}">
                    <a16:creationId xmlns:a16="http://schemas.microsoft.com/office/drawing/2014/main" id="{44E7F91C-5EB0-40E1-8846-A02E4A5255D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488308" y="11582170"/>
                <a:ext cx="7658442" cy="4384050"/>
              </a:xfrm>
              <a:prstGeom prst="rect">
                <a:avLst/>
              </a:prstGeom>
            </p:spPr>
          </p:pic>
          <p:sp>
            <p:nvSpPr>
              <p:cNvPr id="90" name="TextBox 24">
                <a:extLst>
                  <a:ext uri="{FF2B5EF4-FFF2-40B4-BE49-F238E27FC236}">
                    <a16:creationId xmlns:a16="http://schemas.microsoft.com/office/drawing/2014/main" id="{1497F160-148A-4CFE-951A-AEB807541EAB}"/>
                  </a:ext>
                </a:extLst>
              </p:cNvPr>
              <p:cNvSpPr txBox="1">
                <a:spLocks noChangeArrowheads="1"/>
              </p:cNvSpPr>
              <p:nvPr/>
            </p:nvSpPr>
            <p:spPr bwMode="auto">
              <a:xfrm>
                <a:off x="18632200" y="15886843"/>
                <a:ext cx="10481104"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3</a:t>
                </a:r>
                <a:r>
                  <a:rPr lang="en-US" altLang="en-US" sz="3600" dirty="0">
                    <a:cs typeface="Arial" panose="020B0604020202020204" pitchFamily="34" charset="0"/>
                  </a:rPr>
                  <a:t>. Curve Fitting Biaxial Tensile test data</a:t>
                </a:r>
              </a:p>
            </p:txBody>
          </p:sp>
        </p:grpSp>
      </p:grpSp>
      <p:grpSp>
        <p:nvGrpSpPr>
          <p:cNvPr id="59" name="Group 58">
            <a:extLst>
              <a:ext uri="{FF2B5EF4-FFF2-40B4-BE49-F238E27FC236}">
                <a16:creationId xmlns:a16="http://schemas.microsoft.com/office/drawing/2014/main" id="{19516C45-EC38-4D96-8105-E374E0F5C1CC}"/>
              </a:ext>
            </a:extLst>
          </p:cNvPr>
          <p:cNvGrpSpPr/>
          <p:nvPr/>
        </p:nvGrpSpPr>
        <p:grpSpPr>
          <a:xfrm>
            <a:off x="15827819" y="16998981"/>
            <a:ext cx="16541490" cy="7225636"/>
            <a:chOff x="15925546" y="16254805"/>
            <a:chExt cx="16541490" cy="8807472"/>
          </a:xfrm>
        </p:grpSpPr>
        <p:grpSp>
          <p:nvGrpSpPr>
            <p:cNvPr id="113" name="Group 112">
              <a:extLst>
                <a:ext uri="{FF2B5EF4-FFF2-40B4-BE49-F238E27FC236}">
                  <a16:creationId xmlns:a16="http://schemas.microsoft.com/office/drawing/2014/main" id="{4DC41AFF-FE45-4735-8AF2-1CDE4D47134A}"/>
                </a:ext>
              </a:extLst>
            </p:cNvPr>
            <p:cNvGrpSpPr/>
            <p:nvPr/>
          </p:nvGrpSpPr>
          <p:grpSpPr>
            <a:xfrm>
              <a:off x="16334429" y="16254805"/>
              <a:ext cx="6029977" cy="8612536"/>
              <a:chOff x="-1059432" y="1457011"/>
              <a:chExt cx="7225177" cy="4572000"/>
            </a:xfrm>
          </p:grpSpPr>
          <p:grpSp>
            <p:nvGrpSpPr>
              <p:cNvPr id="115" name="Group 114">
                <a:extLst>
                  <a:ext uri="{FF2B5EF4-FFF2-40B4-BE49-F238E27FC236}">
                    <a16:creationId xmlns:a16="http://schemas.microsoft.com/office/drawing/2014/main" id="{A1F5D33D-0FF5-47D6-BDFF-F7E6F7B39A58}"/>
                  </a:ext>
                </a:extLst>
              </p:cNvPr>
              <p:cNvGrpSpPr/>
              <p:nvPr/>
            </p:nvGrpSpPr>
            <p:grpSpPr>
              <a:xfrm>
                <a:off x="-1059432" y="1457011"/>
                <a:ext cx="7225177" cy="4572000"/>
                <a:chOff x="-992718" y="1492559"/>
                <a:chExt cx="6495914" cy="4572000"/>
              </a:xfrm>
            </p:grpSpPr>
            <p:pic>
              <p:nvPicPr>
                <p:cNvPr id="117" name="Picture 116" descr="A close up of a logo&#10;&#10;Description automatically generated">
                  <a:extLst>
                    <a:ext uri="{FF2B5EF4-FFF2-40B4-BE49-F238E27FC236}">
                      <a16:creationId xmlns:a16="http://schemas.microsoft.com/office/drawing/2014/main" id="{B75230E0-BC2A-4C7E-AB9F-9F8F8006E1E9}"/>
                    </a:ext>
                  </a:extLst>
                </p:cNvPr>
                <p:cNvPicPr>
                  <a:picLocks noChangeAspect="1"/>
                </p:cNvPicPr>
                <p:nvPr/>
              </p:nvPicPr>
              <p:blipFill rotWithShape="1">
                <a:blip r:embed="rId8">
                  <a:extLst>
                    <a:ext uri="{28A0092B-C50C-407E-A947-70E740481C1C}">
                      <a14:useLocalDpi xmlns:a14="http://schemas.microsoft.com/office/drawing/2010/main" val="0"/>
                    </a:ext>
                  </a:extLst>
                </a:blip>
                <a:srcRect l="35633" r="38683"/>
                <a:stretch/>
              </p:blipFill>
              <p:spPr>
                <a:xfrm>
                  <a:off x="1715141" y="1492559"/>
                  <a:ext cx="1565750" cy="4572000"/>
                </a:xfrm>
                <a:prstGeom prst="rect">
                  <a:avLst/>
                </a:prstGeom>
              </p:spPr>
            </p:pic>
            <p:cxnSp>
              <p:nvCxnSpPr>
                <p:cNvPr id="118" name="Straight Arrow Connector 117">
                  <a:extLst>
                    <a:ext uri="{FF2B5EF4-FFF2-40B4-BE49-F238E27FC236}">
                      <a16:creationId xmlns:a16="http://schemas.microsoft.com/office/drawing/2014/main" id="{47988209-8EEE-495C-99A4-1AFDC8C83294}"/>
                    </a:ext>
                  </a:extLst>
                </p:cNvPr>
                <p:cNvCxnSpPr>
                  <a:cxnSpLocks/>
                </p:cNvCxnSpPr>
                <p:nvPr/>
              </p:nvCxnSpPr>
              <p:spPr>
                <a:xfrm>
                  <a:off x="1756837" y="3859702"/>
                  <a:ext cx="62678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19" name="Rectangle 118">
                  <a:extLst>
                    <a:ext uri="{FF2B5EF4-FFF2-40B4-BE49-F238E27FC236}">
                      <a16:creationId xmlns:a16="http://schemas.microsoft.com/office/drawing/2014/main" id="{92CAA62F-85E6-42AB-9A5C-13EB7F81C84F}"/>
                    </a:ext>
                  </a:extLst>
                </p:cNvPr>
                <p:cNvSpPr/>
                <p:nvPr/>
              </p:nvSpPr>
              <p:spPr>
                <a:xfrm>
                  <a:off x="-311792" y="3690424"/>
                  <a:ext cx="2085544" cy="343107"/>
                </a:xfrm>
                <a:prstGeom prst="rect">
                  <a:avLst/>
                </a:prstGeom>
              </p:spPr>
              <p:txBody>
                <a:bodyPr wrap="square">
                  <a:spAutoFit/>
                </a:bodyPr>
                <a:lstStyle/>
                <a:p>
                  <a:r>
                    <a:rPr lang="en-US" sz="3600" dirty="0">
                      <a:solidFill>
                        <a:srgbClr val="376092"/>
                      </a:solidFill>
                      <a:latin typeface="Calibri" panose="020F0502020204030204" pitchFamily="34" charset="0"/>
                    </a:rPr>
                    <a:t>Contact</a:t>
                  </a:r>
                  <a:endParaRPr lang="en-IN" sz="3600" dirty="0">
                    <a:solidFill>
                      <a:srgbClr val="376092"/>
                    </a:solidFill>
                    <a:latin typeface="Calibri" panose="020F0502020204030204" pitchFamily="34" charset="0"/>
                  </a:endParaRPr>
                </a:p>
              </p:txBody>
            </p:sp>
            <p:cxnSp>
              <p:nvCxnSpPr>
                <p:cNvPr id="120" name="Straight Connector 119">
                  <a:extLst>
                    <a:ext uri="{FF2B5EF4-FFF2-40B4-BE49-F238E27FC236}">
                      <a16:creationId xmlns:a16="http://schemas.microsoft.com/office/drawing/2014/main" id="{41657FF1-C41F-4CEC-B5A3-936A54FFEFDF}"/>
                    </a:ext>
                  </a:extLst>
                </p:cNvPr>
                <p:cNvCxnSpPr>
                  <a:cxnSpLocks/>
                </p:cNvCxnSpPr>
                <p:nvPr/>
              </p:nvCxnSpPr>
              <p:spPr>
                <a:xfrm>
                  <a:off x="2310113" y="1621994"/>
                  <a:ext cx="314965" cy="1981388"/>
                </a:xfrm>
                <a:prstGeom prst="line">
                  <a:avLst/>
                </a:prstGeom>
                <a:ln w="25400"/>
              </p:spPr>
              <p:style>
                <a:lnRef idx="3">
                  <a:schemeClr val="accent1"/>
                </a:lnRef>
                <a:fillRef idx="0">
                  <a:schemeClr val="accent1"/>
                </a:fillRef>
                <a:effectRef idx="2">
                  <a:schemeClr val="accent1"/>
                </a:effectRef>
                <a:fontRef idx="minor">
                  <a:schemeClr val="tx1"/>
                </a:fontRef>
              </p:style>
            </p:cxnSp>
            <p:cxnSp>
              <p:nvCxnSpPr>
                <p:cNvPr id="121" name="Straight Arrow Connector 120">
                  <a:extLst>
                    <a:ext uri="{FF2B5EF4-FFF2-40B4-BE49-F238E27FC236}">
                      <a16:creationId xmlns:a16="http://schemas.microsoft.com/office/drawing/2014/main" id="{1BF4363F-294B-46C7-86FD-E7B544B3F173}"/>
                    </a:ext>
                  </a:extLst>
                </p:cNvPr>
                <p:cNvCxnSpPr>
                  <a:cxnSpLocks/>
                </p:cNvCxnSpPr>
                <p:nvPr/>
              </p:nvCxnSpPr>
              <p:spPr>
                <a:xfrm flipH="1">
                  <a:off x="2393437" y="2219914"/>
                  <a:ext cx="34849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2" name="Straight Arrow Connector 121">
                  <a:extLst>
                    <a:ext uri="{FF2B5EF4-FFF2-40B4-BE49-F238E27FC236}">
                      <a16:creationId xmlns:a16="http://schemas.microsoft.com/office/drawing/2014/main" id="{76C8A13D-A4AB-4C92-A785-C1AFA574F3FE}"/>
                    </a:ext>
                  </a:extLst>
                </p:cNvPr>
                <p:cNvCxnSpPr>
                  <a:cxnSpLocks/>
                </p:cNvCxnSpPr>
                <p:nvPr/>
              </p:nvCxnSpPr>
              <p:spPr>
                <a:xfrm>
                  <a:off x="1993532" y="5682260"/>
                  <a:ext cx="45951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3" name="Straight Arrow Connector 122">
                  <a:extLst>
                    <a:ext uri="{FF2B5EF4-FFF2-40B4-BE49-F238E27FC236}">
                      <a16:creationId xmlns:a16="http://schemas.microsoft.com/office/drawing/2014/main" id="{ECE9533B-7927-41FB-9B5F-0D7B1A4828C0}"/>
                    </a:ext>
                  </a:extLst>
                </p:cNvPr>
                <p:cNvCxnSpPr>
                  <a:cxnSpLocks/>
                </p:cNvCxnSpPr>
                <p:nvPr/>
              </p:nvCxnSpPr>
              <p:spPr>
                <a:xfrm>
                  <a:off x="1366745" y="4618359"/>
                  <a:ext cx="62678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24" name="Rectangle 123">
                  <a:extLst>
                    <a:ext uri="{FF2B5EF4-FFF2-40B4-BE49-F238E27FC236}">
                      <a16:creationId xmlns:a16="http://schemas.microsoft.com/office/drawing/2014/main" id="{7E5F397A-37CC-4182-A4B7-B204FD0856EB}"/>
                    </a:ext>
                  </a:extLst>
                </p:cNvPr>
                <p:cNvSpPr/>
                <p:nvPr/>
              </p:nvSpPr>
              <p:spPr>
                <a:xfrm>
                  <a:off x="-992718" y="4438615"/>
                  <a:ext cx="2986252" cy="637200"/>
                </a:xfrm>
                <a:prstGeom prst="rect">
                  <a:avLst/>
                </a:prstGeom>
              </p:spPr>
              <p:txBody>
                <a:bodyPr wrap="square">
                  <a:spAutoFit/>
                </a:bodyPr>
                <a:lstStyle/>
                <a:p>
                  <a:pPr lvl="0"/>
                  <a:r>
                    <a:rPr lang="en-US" sz="3600" dirty="0">
                      <a:solidFill>
                        <a:srgbClr val="376092"/>
                      </a:solidFill>
                      <a:latin typeface="+mn-lt"/>
                    </a:rPr>
                    <a:t>Prescribed</a:t>
                  </a:r>
                  <a:r>
                    <a:rPr lang="en-US" sz="3600" dirty="0">
                      <a:latin typeface="+mn-lt"/>
                    </a:rPr>
                    <a:t> </a:t>
                  </a:r>
                  <a:r>
                    <a:rPr lang="en-US" sz="3600" dirty="0">
                      <a:solidFill>
                        <a:srgbClr val="376092"/>
                      </a:solidFill>
                      <a:latin typeface="+mn-lt"/>
                    </a:rPr>
                    <a:t>displacement</a:t>
                  </a:r>
                  <a:endParaRPr lang="en-IN" sz="3600" dirty="0">
                    <a:solidFill>
                      <a:srgbClr val="376092"/>
                    </a:solidFill>
                    <a:latin typeface="+mn-lt"/>
                  </a:endParaRPr>
                </a:p>
              </p:txBody>
            </p:sp>
            <p:sp>
              <p:nvSpPr>
                <p:cNvPr id="125" name="Rectangle 124">
                  <a:extLst>
                    <a:ext uri="{FF2B5EF4-FFF2-40B4-BE49-F238E27FC236}">
                      <a16:creationId xmlns:a16="http://schemas.microsoft.com/office/drawing/2014/main" id="{52DF412E-C8BE-4F5A-A376-11BA76C35075}"/>
                    </a:ext>
                  </a:extLst>
                </p:cNvPr>
                <p:cNvSpPr/>
                <p:nvPr/>
              </p:nvSpPr>
              <p:spPr>
                <a:xfrm>
                  <a:off x="2721166" y="1852212"/>
                  <a:ext cx="2782030" cy="643860"/>
                </a:xfrm>
                <a:prstGeom prst="rect">
                  <a:avLst/>
                </a:prstGeom>
              </p:spPr>
              <p:txBody>
                <a:bodyPr wrap="square">
                  <a:spAutoFit/>
                </a:bodyPr>
                <a:lstStyle/>
                <a:p>
                  <a:pPr lvl="0"/>
                  <a:r>
                    <a:rPr lang="en-US" sz="3600" dirty="0">
                      <a:solidFill>
                        <a:srgbClr val="376092"/>
                      </a:solidFill>
                      <a:latin typeface="Calibri" panose="020F0502020204030204" pitchFamily="34" charset="0"/>
                    </a:rPr>
                    <a:t>Fixed Constraint</a:t>
                  </a:r>
                  <a:endParaRPr lang="en-IN" sz="3600" dirty="0">
                    <a:solidFill>
                      <a:srgbClr val="376092"/>
                    </a:solidFill>
                    <a:latin typeface="Calibri" panose="020F0502020204030204" pitchFamily="34" charset="0"/>
                  </a:endParaRPr>
                </a:p>
              </p:txBody>
            </p:sp>
          </p:grpSp>
          <p:cxnSp>
            <p:nvCxnSpPr>
              <p:cNvPr id="116" name="Straight Arrow Connector 115">
                <a:extLst>
                  <a:ext uri="{FF2B5EF4-FFF2-40B4-BE49-F238E27FC236}">
                    <a16:creationId xmlns:a16="http://schemas.microsoft.com/office/drawing/2014/main" id="{E4EC41CF-0263-40A7-B779-F857CAE3B9A8}"/>
                  </a:ext>
                </a:extLst>
              </p:cNvPr>
              <p:cNvCxnSpPr>
                <a:cxnSpLocks/>
              </p:cNvCxnSpPr>
              <p:nvPr/>
            </p:nvCxnSpPr>
            <p:spPr>
              <a:xfrm flipV="1">
                <a:off x="2686799" y="3420988"/>
                <a:ext cx="81519" cy="90132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27" name="Group 126">
              <a:extLst>
                <a:ext uri="{FF2B5EF4-FFF2-40B4-BE49-F238E27FC236}">
                  <a16:creationId xmlns:a16="http://schemas.microsoft.com/office/drawing/2014/main" id="{3B7FBD2F-14C6-4884-9E34-45830FC9778C}"/>
                </a:ext>
              </a:extLst>
            </p:cNvPr>
            <p:cNvGrpSpPr/>
            <p:nvPr/>
          </p:nvGrpSpPr>
          <p:grpSpPr>
            <a:xfrm>
              <a:off x="22061917" y="16294991"/>
              <a:ext cx="5370083" cy="8612536"/>
              <a:chOff x="3566561" y="1196752"/>
              <a:chExt cx="4419014" cy="4939948"/>
            </a:xfrm>
          </p:grpSpPr>
          <p:sp>
            <p:nvSpPr>
              <p:cNvPr id="129" name="Content Placeholder 2">
                <a:extLst>
                  <a:ext uri="{FF2B5EF4-FFF2-40B4-BE49-F238E27FC236}">
                    <a16:creationId xmlns:a16="http://schemas.microsoft.com/office/drawing/2014/main" id="{9577640E-A0DF-424D-8E5B-B0B53EC88BDF}"/>
                  </a:ext>
                </a:extLst>
              </p:cNvPr>
              <p:cNvSpPr txBox="1">
                <a:spLocks/>
              </p:cNvSpPr>
              <p:nvPr/>
            </p:nvSpPr>
            <p:spPr>
              <a:xfrm>
                <a:off x="3566561" y="1196752"/>
                <a:ext cx="4419014" cy="414645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100" dirty="0"/>
              </a:p>
              <a:p>
                <a:pPr marL="0" indent="0">
                  <a:buNone/>
                </a:pPr>
                <a:endParaRPr lang="en-IN" sz="2100" dirty="0"/>
              </a:p>
            </p:txBody>
          </p:sp>
          <p:pic>
            <p:nvPicPr>
              <p:cNvPr id="130" name="Picture 129" descr="A close up of a logo&#10;&#10;Description automatically generated">
                <a:extLst>
                  <a:ext uri="{FF2B5EF4-FFF2-40B4-BE49-F238E27FC236}">
                    <a16:creationId xmlns:a16="http://schemas.microsoft.com/office/drawing/2014/main" id="{06222442-18C9-4B4D-AA9D-31198C77F9E7}"/>
                  </a:ext>
                </a:extLst>
              </p:cNvPr>
              <p:cNvPicPr>
                <a:picLocks noChangeAspect="1"/>
              </p:cNvPicPr>
              <p:nvPr/>
            </p:nvPicPr>
            <p:blipFill rotWithShape="1">
              <a:blip r:embed="rId9">
                <a:extLst>
                  <a:ext uri="{28A0092B-C50C-407E-A947-70E740481C1C}">
                    <a14:useLocalDpi xmlns:a14="http://schemas.microsoft.com/office/drawing/2010/main" val="0"/>
                  </a:ext>
                </a:extLst>
              </a:blip>
              <a:srcRect l="15807" t="16007" r="50000" b="11459"/>
              <a:stretch/>
            </p:blipFill>
            <p:spPr>
              <a:xfrm>
                <a:off x="5721428" y="1409347"/>
                <a:ext cx="1373500" cy="4727353"/>
              </a:xfrm>
              <a:prstGeom prst="rect">
                <a:avLst/>
              </a:prstGeom>
            </p:spPr>
          </p:pic>
          <p:cxnSp>
            <p:nvCxnSpPr>
              <p:cNvPr id="131" name="Straight Arrow Connector 130">
                <a:extLst>
                  <a:ext uri="{FF2B5EF4-FFF2-40B4-BE49-F238E27FC236}">
                    <a16:creationId xmlns:a16="http://schemas.microsoft.com/office/drawing/2014/main" id="{CA90445B-BBBB-4D3B-B198-24FD473E98B1}"/>
                  </a:ext>
                </a:extLst>
              </p:cNvPr>
              <p:cNvCxnSpPr>
                <a:cxnSpLocks/>
              </p:cNvCxnSpPr>
              <p:nvPr/>
            </p:nvCxnSpPr>
            <p:spPr>
              <a:xfrm flipV="1">
                <a:off x="6427343" y="2924944"/>
                <a:ext cx="88873" cy="129614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1629805F-6599-4E11-99C3-CED4045170BA}"/>
                  </a:ext>
                </a:extLst>
              </p:cNvPr>
              <p:cNvCxnSpPr>
                <a:cxnSpLocks/>
              </p:cNvCxnSpPr>
              <p:nvPr/>
            </p:nvCxnSpPr>
            <p:spPr>
              <a:xfrm>
                <a:off x="5447842" y="4651120"/>
                <a:ext cx="62678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3" name="Rectangle 132">
                <a:extLst>
                  <a:ext uri="{FF2B5EF4-FFF2-40B4-BE49-F238E27FC236}">
                    <a16:creationId xmlns:a16="http://schemas.microsoft.com/office/drawing/2014/main" id="{E718EF05-2D6F-4914-B7E3-4C280086544D}"/>
                  </a:ext>
                </a:extLst>
              </p:cNvPr>
              <p:cNvSpPr/>
              <p:nvPr/>
            </p:nvSpPr>
            <p:spPr>
              <a:xfrm>
                <a:off x="3566562" y="4471378"/>
                <a:ext cx="2105545" cy="547567"/>
              </a:xfrm>
              <a:prstGeom prst="rect">
                <a:avLst/>
              </a:prstGeom>
            </p:spPr>
            <p:txBody>
              <a:bodyPr wrap="square">
                <a:spAutoFit/>
              </a:bodyPr>
              <a:lstStyle/>
              <a:p>
                <a:pPr lvl="0"/>
                <a:r>
                  <a:rPr lang="en-US" sz="3600" dirty="0">
                    <a:solidFill>
                      <a:srgbClr val="376092"/>
                    </a:solidFill>
                    <a:latin typeface="+mn-lt"/>
                  </a:rPr>
                  <a:t>Fixed</a:t>
                </a:r>
                <a:r>
                  <a:rPr lang="en-US" sz="3600" dirty="0">
                    <a:latin typeface="+mn-lt"/>
                  </a:rPr>
                  <a:t> </a:t>
                </a:r>
                <a:r>
                  <a:rPr lang="en-US" sz="3600" dirty="0">
                    <a:solidFill>
                      <a:srgbClr val="376092"/>
                    </a:solidFill>
                    <a:latin typeface="+mn-lt"/>
                  </a:rPr>
                  <a:t>Constraint</a:t>
                </a:r>
                <a:endParaRPr lang="en-IN" sz="3600" dirty="0">
                  <a:solidFill>
                    <a:srgbClr val="376092"/>
                  </a:solidFill>
                  <a:latin typeface="+mn-lt"/>
                </a:endParaRPr>
              </a:p>
            </p:txBody>
          </p:sp>
          <p:cxnSp>
            <p:nvCxnSpPr>
              <p:cNvPr id="134" name="Straight Arrow Connector 133">
                <a:extLst>
                  <a:ext uri="{FF2B5EF4-FFF2-40B4-BE49-F238E27FC236}">
                    <a16:creationId xmlns:a16="http://schemas.microsoft.com/office/drawing/2014/main" id="{0E3DCDDA-F988-4295-9C62-792D7A63A45C}"/>
                  </a:ext>
                </a:extLst>
              </p:cNvPr>
              <p:cNvCxnSpPr>
                <a:cxnSpLocks/>
              </p:cNvCxnSpPr>
              <p:nvPr/>
            </p:nvCxnSpPr>
            <p:spPr>
              <a:xfrm>
                <a:off x="5776067" y="2230724"/>
                <a:ext cx="74014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5" name="Rectangle 134">
                <a:extLst>
                  <a:ext uri="{FF2B5EF4-FFF2-40B4-BE49-F238E27FC236}">
                    <a16:creationId xmlns:a16="http://schemas.microsoft.com/office/drawing/2014/main" id="{54E23DBF-C029-4A30-A1F7-3182D7B99770}"/>
                  </a:ext>
                </a:extLst>
              </p:cNvPr>
              <p:cNvSpPr/>
              <p:nvPr/>
            </p:nvSpPr>
            <p:spPr>
              <a:xfrm>
                <a:off x="3687313" y="1882643"/>
                <a:ext cx="2386889" cy="547567"/>
              </a:xfrm>
              <a:prstGeom prst="rect">
                <a:avLst/>
              </a:prstGeom>
            </p:spPr>
            <p:txBody>
              <a:bodyPr wrap="square">
                <a:spAutoFit/>
              </a:bodyPr>
              <a:lstStyle/>
              <a:p>
                <a:pPr lvl="0"/>
                <a:r>
                  <a:rPr lang="en-US" sz="3600" dirty="0">
                    <a:solidFill>
                      <a:srgbClr val="376092"/>
                    </a:solidFill>
                    <a:latin typeface="Calibri" panose="020F0502020204030204" pitchFamily="34" charset="0"/>
                  </a:rPr>
                  <a:t>Prescribed displacement</a:t>
                </a:r>
                <a:endParaRPr lang="en-IN" sz="3600" dirty="0">
                  <a:solidFill>
                    <a:srgbClr val="376092"/>
                  </a:solidFill>
                  <a:latin typeface="Calibri" panose="020F0502020204030204" pitchFamily="34" charset="0"/>
                </a:endParaRPr>
              </a:p>
            </p:txBody>
          </p:sp>
          <p:cxnSp>
            <p:nvCxnSpPr>
              <p:cNvPr id="136" name="Straight Arrow Connector 135">
                <a:extLst>
                  <a:ext uri="{FF2B5EF4-FFF2-40B4-BE49-F238E27FC236}">
                    <a16:creationId xmlns:a16="http://schemas.microsoft.com/office/drawing/2014/main" id="{1A8B9D70-9815-4CF9-9ED3-125195FA93D7}"/>
                  </a:ext>
                </a:extLst>
              </p:cNvPr>
              <p:cNvCxnSpPr>
                <a:cxnSpLocks/>
              </p:cNvCxnSpPr>
              <p:nvPr/>
            </p:nvCxnSpPr>
            <p:spPr>
              <a:xfrm>
                <a:off x="5844991" y="3573016"/>
                <a:ext cx="62678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7" name="Rectangle 136">
                <a:extLst>
                  <a:ext uri="{FF2B5EF4-FFF2-40B4-BE49-F238E27FC236}">
                    <a16:creationId xmlns:a16="http://schemas.microsoft.com/office/drawing/2014/main" id="{7759774F-9939-44F0-A16C-70F52BC8E624}"/>
                  </a:ext>
                </a:extLst>
              </p:cNvPr>
              <p:cNvSpPr/>
              <p:nvPr/>
            </p:nvSpPr>
            <p:spPr>
              <a:xfrm>
                <a:off x="4371258" y="3403738"/>
                <a:ext cx="1524363" cy="294844"/>
              </a:xfrm>
              <a:prstGeom prst="rect">
                <a:avLst/>
              </a:prstGeom>
            </p:spPr>
            <p:txBody>
              <a:bodyPr wrap="square">
                <a:spAutoFit/>
              </a:bodyPr>
              <a:lstStyle/>
              <a:p>
                <a:r>
                  <a:rPr lang="en-US" sz="3600" dirty="0">
                    <a:solidFill>
                      <a:srgbClr val="376092"/>
                    </a:solidFill>
                    <a:latin typeface="Calibri" panose="020F0502020204030204" pitchFamily="34" charset="0"/>
                  </a:rPr>
                  <a:t>Contact</a:t>
                </a:r>
                <a:endParaRPr lang="en-IN" sz="3600" dirty="0">
                  <a:solidFill>
                    <a:srgbClr val="376092"/>
                  </a:solidFill>
                  <a:latin typeface="Calibri" panose="020F0502020204030204" pitchFamily="34" charset="0"/>
                </a:endParaRPr>
              </a:p>
            </p:txBody>
          </p:sp>
        </p:grpSp>
        <p:sp>
          <p:nvSpPr>
            <p:cNvPr id="138" name="TextBox 24">
              <a:extLst>
                <a:ext uri="{FF2B5EF4-FFF2-40B4-BE49-F238E27FC236}">
                  <a16:creationId xmlns:a16="http://schemas.microsoft.com/office/drawing/2014/main" id="{E05E0739-23F0-449A-888C-340C9DAF4592}"/>
                </a:ext>
              </a:extLst>
            </p:cNvPr>
            <p:cNvSpPr txBox="1">
              <a:spLocks noChangeArrowheads="1"/>
            </p:cNvSpPr>
            <p:nvPr/>
          </p:nvSpPr>
          <p:spPr bwMode="auto">
            <a:xfrm>
              <a:off x="15925546" y="24395413"/>
              <a:ext cx="5802792"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4</a:t>
              </a:r>
              <a:r>
                <a:rPr lang="en-US" altLang="en-US" sz="3600" dirty="0">
                  <a:cs typeface="Arial" panose="020B0604020202020204" pitchFamily="34" charset="0"/>
                </a:rPr>
                <a:t>. Direct Expansion</a:t>
              </a:r>
            </a:p>
          </p:txBody>
        </p:sp>
        <p:sp>
          <p:nvSpPr>
            <p:cNvPr id="139" name="TextBox 24">
              <a:extLst>
                <a:ext uri="{FF2B5EF4-FFF2-40B4-BE49-F238E27FC236}">
                  <a16:creationId xmlns:a16="http://schemas.microsoft.com/office/drawing/2014/main" id="{4252024F-8BA3-4356-AA31-662A478B8D0E}"/>
                </a:ext>
              </a:extLst>
            </p:cNvPr>
            <p:cNvSpPr txBox="1">
              <a:spLocks noChangeArrowheads="1"/>
            </p:cNvSpPr>
            <p:nvPr/>
          </p:nvSpPr>
          <p:spPr bwMode="auto">
            <a:xfrm>
              <a:off x="21438585" y="24415958"/>
              <a:ext cx="5802792"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5</a:t>
              </a:r>
              <a:r>
                <a:rPr lang="en-US" altLang="en-US" sz="3600" dirty="0">
                  <a:cs typeface="Arial" panose="020B0604020202020204" pitchFamily="34" charset="0"/>
                </a:rPr>
                <a:t>. Sliding  Expansion</a:t>
              </a:r>
            </a:p>
          </p:txBody>
        </p:sp>
        <p:grpSp>
          <p:nvGrpSpPr>
            <p:cNvPr id="163" name="Group 162">
              <a:extLst>
                <a:ext uri="{FF2B5EF4-FFF2-40B4-BE49-F238E27FC236}">
                  <a16:creationId xmlns:a16="http://schemas.microsoft.com/office/drawing/2014/main" id="{1A259898-5A02-452A-AD37-B56FDE2FB35F}"/>
                </a:ext>
              </a:extLst>
            </p:cNvPr>
            <p:cNvGrpSpPr/>
            <p:nvPr/>
          </p:nvGrpSpPr>
          <p:grpSpPr>
            <a:xfrm>
              <a:off x="27019676" y="16294992"/>
              <a:ext cx="4713081" cy="8017880"/>
              <a:chOff x="827584" y="711860"/>
              <a:chExt cx="3150188" cy="3365212"/>
            </a:xfrm>
          </p:grpSpPr>
          <p:pic>
            <p:nvPicPr>
              <p:cNvPr id="165" name="Picture 164" descr="A close up of a device&#10;&#10;Description automatically generated">
                <a:extLst>
                  <a:ext uri="{FF2B5EF4-FFF2-40B4-BE49-F238E27FC236}">
                    <a16:creationId xmlns:a16="http://schemas.microsoft.com/office/drawing/2014/main" id="{366133CC-E77E-421C-AE33-E63AF82E07BA}"/>
                  </a:ext>
                </a:extLst>
              </p:cNvPr>
              <p:cNvPicPr>
                <a:picLocks noChangeAspect="1"/>
              </p:cNvPicPr>
              <p:nvPr/>
            </p:nvPicPr>
            <p:blipFill rotWithShape="1">
              <a:blip r:embed="rId10">
                <a:extLst>
                  <a:ext uri="{28A0092B-C50C-407E-A947-70E740481C1C}">
                    <a14:useLocalDpi xmlns:a14="http://schemas.microsoft.com/office/drawing/2010/main" val="0"/>
                  </a:ext>
                </a:extLst>
              </a:blip>
              <a:srcRect r="52362" b="56868"/>
              <a:stretch/>
            </p:blipFill>
            <p:spPr>
              <a:xfrm>
                <a:off x="2195736" y="2823937"/>
                <a:ext cx="1782036" cy="1210125"/>
              </a:xfrm>
              <a:prstGeom prst="rect">
                <a:avLst/>
              </a:prstGeom>
            </p:spPr>
          </p:pic>
          <p:pic>
            <p:nvPicPr>
              <p:cNvPr id="166" name="Picture 165" descr="A picture containing room&#10;&#10;Description automatically generated">
                <a:extLst>
                  <a:ext uri="{FF2B5EF4-FFF2-40B4-BE49-F238E27FC236}">
                    <a16:creationId xmlns:a16="http://schemas.microsoft.com/office/drawing/2014/main" id="{AAE0AD35-2F3E-40BC-833F-F14F60C9E790}"/>
                  </a:ext>
                </a:extLst>
              </p:cNvPr>
              <p:cNvPicPr>
                <a:picLocks noChangeAspect="1"/>
              </p:cNvPicPr>
              <p:nvPr/>
            </p:nvPicPr>
            <p:blipFill rotWithShape="1">
              <a:blip r:embed="rId11">
                <a:extLst>
                  <a:ext uri="{28A0092B-C50C-407E-A947-70E740481C1C}">
                    <a14:useLocalDpi xmlns:a14="http://schemas.microsoft.com/office/drawing/2010/main" val="0"/>
                  </a:ext>
                </a:extLst>
              </a:blip>
              <a:srcRect l="20081" r="57475" b="5502"/>
              <a:stretch/>
            </p:blipFill>
            <p:spPr>
              <a:xfrm>
                <a:off x="827584" y="711860"/>
                <a:ext cx="1368152" cy="3365212"/>
              </a:xfrm>
              <a:prstGeom prst="rect">
                <a:avLst/>
              </a:prstGeom>
            </p:spPr>
          </p:pic>
        </p:grpSp>
        <p:sp>
          <p:nvSpPr>
            <p:cNvPr id="167" name="TextBox 24">
              <a:extLst>
                <a:ext uri="{FF2B5EF4-FFF2-40B4-BE49-F238E27FC236}">
                  <a16:creationId xmlns:a16="http://schemas.microsoft.com/office/drawing/2014/main" id="{296E655C-F6DC-4DFE-A4F6-DAF24A22E4BE}"/>
                </a:ext>
              </a:extLst>
            </p:cNvPr>
            <p:cNvSpPr txBox="1">
              <a:spLocks noChangeArrowheads="1"/>
            </p:cNvSpPr>
            <p:nvPr/>
          </p:nvSpPr>
          <p:spPr bwMode="auto">
            <a:xfrm>
              <a:off x="26664244" y="24395414"/>
              <a:ext cx="5802792"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6</a:t>
              </a:r>
              <a:r>
                <a:rPr lang="en-US" altLang="en-US" sz="3600" dirty="0">
                  <a:cs typeface="Arial" panose="020B0604020202020204" pitchFamily="34" charset="0"/>
                </a:rPr>
                <a:t>. Mesh Generation</a:t>
              </a:r>
            </a:p>
          </p:txBody>
        </p:sp>
      </p:grpSp>
      <p:grpSp>
        <p:nvGrpSpPr>
          <p:cNvPr id="60" name="Group 59">
            <a:extLst>
              <a:ext uri="{FF2B5EF4-FFF2-40B4-BE49-F238E27FC236}">
                <a16:creationId xmlns:a16="http://schemas.microsoft.com/office/drawing/2014/main" id="{59F6802F-3573-4930-A70A-D6606278460D}"/>
              </a:ext>
            </a:extLst>
          </p:cNvPr>
          <p:cNvGrpSpPr/>
          <p:nvPr/>
        </p:nvGrpSpPr>
        <p:grpSpPr>
          <a:xfrm>
            <a:off x="16598827" y="24294816"/>
            <a:ext cx="14983329" cy="8511055"/>
            <a:chOff x="16661114" y="25326329"/>
            <a:chExt cx="14983329" cy="8511055"/>
          </a:xfrm>
        </p:grpSpPr>
        <p:grpSp>
          <p:nvGrpSpPr>
            <p:cNvPr id="168" name="Group 167">
              <a:extLst>
                <a:ext uri="{FF2B5EF4-FFF2-40B4-BE49-F238E27FC236}">
                  <a16:creationId xmlns:a16="http://schemas.microsoft.com/office/drawing/2014/main" id="{626BF0CF-F482-4AF5-A685-5C8D327BC89B}"/>
                </a:ext>
              </a:extLst>
            </p:cNvPr>
            <p:cNvGrpSpPr/>
            <p:nvPr/>
          </p:nvGrpSpPr>
          <p:grpSpPr>
            <a:xfrm>
              <a:off x="16661114" y="25697308"/>
              <a:ext cx="8208517" cy="7126345"/>
              <a:chOff x="391258" y="1423079"/>
              <a:chExt cx="4180741" cy="3843750"/>
            </a:xfrm>
          </p:grpSpPr>
          <p:pic>
            <p:nvPicPr>
              <p:cNvPr id="169" name="Picture 168">
                <a:extLst>
                  <a:ext uri="{FF2B5EF4-FFF2-40B4-BE49-F238E27FC236}">
                    <a16:creationId xmlns:a16="http://schemas.microsoft.com/office/drawing/2014/main" id="{AA9CE2FA-16BE-42A3-9B5B-B34BC60A731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91258" y="1423079"/>
                <a:ext cx="2331720" cy="3843750"/>
              </a:xfrm>
              <a:prstGeom prst="rect">
                <a:avLst/>
              </a:prstGeom>
              <a:ln>
                <a:noFill/>
              </a:ln>
            </p:spPr>
          </p:pic>
          <p:pic>
            <p:nvPicPr>
              <p:cNvPr id="170" name="Picture 169">
                <a:extLst>
                  <a:ext uri="{FF2B5EF4-FFF2-40B4-BE49-F238E27FC236}">
                    <a16:creationId xmlns:a16="http://schemas.microsoft.com/office/drawing/2014/main" id="{18A6A2A9-0F44-4674-90FD-07299DA81C6A}"/>
                  </a:ext>
                </a:extLst>
              </p:cNvPr>
              <p:cNvPicPr>
                <a:picLocks noChangeAspect="1"/>
              </p:cNvPicPr>
              <p:nvPr/>
            </p:nvPicPr>
            <p:blipFill>
              <a:blip r:embed="rId13"/>
              <a:stretch>
                <a:fillRect/>
              </a:stretch>
            </p:blipFill>
            <p:spPr>
              <a:xfrm>
                <a:off x="2722978" y="2002847"/>
                <a:ext cx="1849021" cy="1845656"/>
              </a:xfrm>
              <a:prstGeom prst="rect">
                <a:avLst/>
              </a:prstGeom>
              <a:ln w="22225">
                <a:solidFill>
                  <a:srgbClr val="FF0000"/>
                </a:solidFill>
              </a:ln>
            </p:spPr>
          </p:pic>
          <p:sp>
            <p:nvSpPr>
              <p:cNvPr id="171" name="Rectangle 170">
                <a:extLst>
                  <a:ext uri="{FF2B5EF4-FFF2-40B4-BE49-F238E27FC236}">
                    <a16:creationId xmlns:a16="http://schemas.microsoft.com/office/drawing/2014/main" id="{4E8C047B-B06D-437C-B48C-4CDFA428853E}"/>
                  </a:ext>
                </a:extLst>
              </p:cNvPr>
              <p:cNvSpPr/>
              <p:nvPr/>
            </p:nvSpPr>
            <p:spPr>
              <a:xfrm>
                <a:off x="801858" y="2340107"/>
                <a:ext cx="1234441" cy="117113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cxnSp>
            <p:nvCxnSpPr>
              <p:cNvPr id="172" name="Straight Arrow Connector 171">
                <a:extLst>
                  <a:ext uri="{FF2B5EF4-FFF2-40B4-BE49-F238E27FC236}">
                    <a16:creationId xmlns:a16="http://schemas.microsoft.com/office/drawing/2014/main" id="{F10EC883-1BD5-406A-90C5-1CB63FF4CAE1}"/>
                  </a:ext>
                </a:extLst>
              </p:cNvPr>
              <p:cNvCxnSpPr>
                <a:cxnSpLocks/>
                <a:stCxn id="171" idx="3"/>
                <a:endCxn id="170" idx="1"/>
              </p:cNvCxnSpPr>
              <p:nvPr/>
            </p:nvCxnSpPr>
            <p:spPr>
              <a:xfrm>
                <a:off x="2036299" y="2925675"/>
                <a:ext cx="686679"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173" name="Picture 172">
              <a:extLst>
                <a:ext uri="{FF2B5EF4-FFF2-40B4-BE49-F238E27FC236}">
                  <a16:creationId xmlns:a16="http://schemas.microsoft.com/office/drawing/2014/main" id="{A59A598B-6D1C-4256-AE4C-BF152CB91EB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5433302" y="25326329"/>
              <a:ext cx="6211141" cy="7766568"/>
            </a:xfrm>
            <a:prstGeom prst="rect">
              <a:avLst/>
            </a:prstGeom>
          </p:spPr>
        </p:pic>
        <p:sp>
          <p:nvSpPr>
            <p:cNvPr id="174" name="TextBox 24">
              <a:extLst>
                <a:ext uri="{FF2B5EF4-FFF2-40B4-BE49-F238E27FC236}">
                  <a16:creationId xmlns:a16="http://schemas.microsoft.com/office/drawing/2014/main" id="{2963474E-EE22-44D3-A926-666100AC828D}"/>
                </a:ext>
              </a:extLst>
            </p:cNvPr>
            <p:cNvSpPr txBox="1">
              <a:spLocks noChangeArrowheads="1"/>
            </p:cNvSpPr>
            <p:nvPr/>
          </p:nvSpPr>
          <p:spPr bwMode="auto">
            <a:xfrm>
              <a:off x="24728539" y="33184943"/>
              <a:ext cx="6887726"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8</a:t>
              </a:r>
              <a:r>
                <a:rPr lang="en-US" altLang="en-US" sz="3600" dirty="0">
                  <a:cs typeface="Arial" panose="020B0604020202020204" pitchFamily="34" charset="0"/>
                </a:rPr>
                <a:t>. FEA for Sliding  Expansion</a:t>
              </a:r>
            </a:p>
          </p:txBody>
        </p:sp>
        <p:sp>
          <p:nvSpPr>
            <p:cNvPr id="175" name="TextBox 24">
              <a:extLst>
                <a:ext uri="{FF2B5EF4-FFF2-40B4-BE49-F238E27FC236}">
                  <a16:creationId xmlns:a16="http://schemas.microsoft.com/office/drawing/2014/main" id="{D1BFD4DE-BC66-4872-889D-34571E9C39DD}"/>
                </a:ext>
              </a:extLst>
            </p:cNvPr>
            <p:cNvSpPr txBox="1">
              <a:spLocks noChangeArrowheads="1"/>
            </p:cNvSpPr>
            <p:nvPr/>
          </p:nvSpPr>
          <p:spPr bwMode="auto">
            <a:xfrm>
              <a:off x="16872982" y="33191065"/>
              <a:ext cx="7312423"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7</a:t>
              </a:r>
              <a:r>
                <a:rPr lang="en-US" altLang="en-US" sz="3600" dirty="0">
                  <a:cs typeface="Arial" panose="020B0604020202020204" pitchFamily="34" charset="0"/>
                </a:rPr>
                <a:t>. FEA for Direct Expansion</a:t>
              </a:r>
            </a:p>
          </p:txBody>
        </p: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646</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2020-10-02T18:32:31Z</dcterms:modified>
</cp:coreProperties>
</file>