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2" r:id="rId2"/>
    <p:sldId id="260" r:id="rId3"/>
    <p:sldId id="263" r:id="rId4"/>
    <p:sldId id="265" r:id="rId5"/>
    <p:sldId id="264" r:id="rId6"/>
    <p:sldId id="268" r:id="rId7"/>
    <p:sldId id="275" r:id="rId8"/>
    <p:sldId id="284" r:id="rId9"/>
    <p:sldId id="273" r:id="rId10"/>
    <p:sldId id="285" r:id="rId11"/>
    <p:sldId id="261" r:id="rId12"/>
    <p:sldId id="267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>
      <p:cViewPr varScale="1">
        <p:scale>
          <a:sx n="72" d="100"/>
          <a:sy n="72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3B2B0-5452-440A-9E0E-8E1F50E6AC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83A63-AE9D-41AC-AAF8-C5FFB0E7C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5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5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8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19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79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5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18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7239000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066800"/>
            <a:ext cx="8001000" cy="510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858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6881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6800"/>
            <a:ext cx="4041775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801323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5620928" cy="6096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0"/>
            <a:ext cx="5111750" cy="49831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381000" cy="2992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2615-FB82-4BA2-84FB-9CAF666C8F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8.jpeg"/><Relationship Id="rId7" Type="http://schemas.openxmlformats.org/officeDocument/2006/relationships/image" Target="../media/image17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6"/>
            <a:ext cx="9144000" cy="6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77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6E5D8-6937-4316-9CFF-0FA9C07F1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A9CED0-848C-420E-A97D-0BC8AB112F38}"/>
              </a:ext>
            </a:extLst>
          </p:cNvPr>
          <p:cNvSpPr/>
          <p:nvPr/>
        </p:nvSpPr>
        <p:spPr>
          <a:xfrm>
            <a:off x="2817507" y="332656"/>
            <a:ext cx="3204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Concluding Remarks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9FC80D-2263-4855-81CC-F677D3D2F8C8}"/>
              </a:ext>
            </a:extLst>
          </p:cNvPr>
          <p:cNvSpPr/>
          <p:nvPr/>
        </p:nvSpPr>
        <p:spPr>
          <a:xfrm>
            <a:off x="467544" y="1052736"/>
            <a:ext cx="8143056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Though Sliding Expansion is more practical approach, Maximum radial expansion can be observed in Direct expansion variant.</a:t>
            </a: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It was clear from the results that minimum expansion of 7.5 mm can be achieved failure (tearing of shroud) </a:t>
            </a: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</a:rPr>
              <a:t>i.e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 Shroud can be expanded by 15 mm diametrically.</a:t>
            </a: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Hence single size of the shroud can be used for more than 3 Cable glands.</a:t>
            </a: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Effect of thickness of the shroud has also been determined and optimum thickness has been selected for product.</a:t>
            </a: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Application of Optimization and Hyper-elastic module in Design phase of the product can reduce tooling cost and tooling </a:t>
            </a:r>
            <a:r>
              <a:rPr lang="en-US" sz="1600">
                <a:solidFill>
                  <a:srgbClr val="C00000"/>
                </a:solidFill>
                <a:latin typeface="Calibri" panose="020F0502020204030204" pitchFamily="34" charset="0"/>
              </a:rPr>
              <a:t>time significantly.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US" sz="16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491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03376" y="3044279"/>
            <a:ext cx="3737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52C1F56-47D9-413C-8BC0-9B55D9AA8AB5}"/>
              </a:ext>
            </a:extLst>
          </p:cNvPr>
          <p:cNvSpPr txBox="1">
            <a:spLocks/>
          </p:cNvSpPr>
          <p:nvPr/>
        </p:nvSpPr>
        <p:spPr>
          <a:xfrm>
            <a:off x="8512037" y="639125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776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37D314-4D9E-4E54-AA78-2C40D1C8C9CA}"/>
              </a:ext>
            </a:extLst>
          </p:cNvPr>
          <p:cNvSpPr/>
          <p:nvPr/>
        </p:nvSpPr>
        <p:spPr>
          <a:xfrm>
            <a:off x="3675171" y="188640"/>
            <a:ext cx="146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Meshing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F96F12-372B-4546-92DE-FD92032A721C}"/>
              </a:ext>
            </a:extLst>
          </p:cNvPr>
          <p:cNvGrpSpPr/>
          <p:nvPr/>
        </p:nvGrpSpPr>
        <p:grpSpPr>
          <a:xfrm>
            <a:off x="717956" y="711860"/>
            <a:ext cx="3150188" cy="3365212"/>
            <a:chOff x="827584" y="711860"/>
            <a:chExt cx="3150188" cy="3365212"/>
          </a:xfrm>
        </p:grpSpPr>
        <p:pic>
          <p:nvPicPr>
            <p:cNvPr id="5" name="Picture 4" descr="A close up of a device&#10;&#10;Description automatically generated">
              <a:extLst>
                <a:ext uri="{FF2B5EF4-FFF2-40B4-BE49-F238E27FC236}">
                  <a16:creationId xmlns:a16="http://schemas.microsoft.com/office/drawing/2014/main" id="{FE5F8682-4565-4F81-BFAB-C61C216F3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362" b="56868"/>
            <a:stretch/>
          </p:blipFill>
          <p:spPr>
            <a:xfrm>
              <a:off x="2195736" y="2823937"/>
              <a:ext cx="1782036" cy="1210125"/>
            </a:xfrm>
            <a:prstGeom prst="rect">
              <a:avLst/>
            </a:prstGeom>
          </p:spPr>
        </p:pic>
        <p:pic>
          <p:nvPicPr>
            <p:cNvPr id="9" name="Picture 8" descr="A picture containing room&#10;&#10;Description automatically generated">
              <a:extLst>
                <a:ext uri="{FF2B5EF4-FFF2-40B4-BE49-F238E27FC236}">
                  <a16:creationId xmlns:a16="http://schemas.microsoft.com/office/drawing/2014/main" id="{5F496765-028D-45AF-AF73-AC8F2CA283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81" r="57475" b="5502"/>
            <a:stretch/>
          </p:blipFill>
          <p:spPr>
            <a:xfrm>
              <a:off x="827584" y="711860"/>
              <a:ext cx="1368152" cy="336521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870FF2A-2513-489A-99BB-32AAAB262BF2}"/>
              </a:ext>
            </a:extLst>
          </p:cNvPr>
          <p:cNvGrpSpPr/>
          <p:nvPr/>
        </p:nvGrpSpPr>
        <p:grpSpPr>
          <a:xfrm>
            <a:off x="6041622" y="1096809"/>
            <a:ext cx="2732149" cy="3365212"/>
            <a:chOff x="6041622" y="1096809"/>
            <a:chExt cx="2732149" cy="3365212"/>
          </a:xfrm>
        </p:grpSpPr>
        <p:pic>
          <p:nvPicPr>
            <p:cNvPr id="13" name="Picture 12" descr="A picture containing table, mirror&#10;&#10;Description automatically generated">
              <a:extLst>
                <a:ext uri="{FF2B5EF4-FFF2-40B4-BE49-F238E27FC236}">
                  <a16:creationId xmlns:a16="http://schemas.microsoft.com/office/drawing/2014/main" id="{580B6246-C907-4591-BEC1-64415BA54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85" r="45275" b="10940"/>
            <a:stretch/>
          </p:blipFill>
          <p:spPr>
            <a:xfrm>
              <a:off x="6041622" y="1096809"/>
              <a:ext cx="1465466" cy="3365212"/>
            </a:xfrm>
            <a:prstGeom prst="rect">
              <a:avLst/>
            </a:prstGeom>
          </p:spPr>
        </p:pic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8B61F793-A64E-4A68-B4AB-E4C13C3987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0" t="19513" r="27405" b="13525"/>
            <a:stretch/>
          </p:blipFill>
          <p:spPr>
            <a:xfrm>
              <a:off x="7308304" y="3190799"/>
              <a:ext cx="1465467" cy="1271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6146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D6E5-17B5-479B-90E5-CCAF7A7FE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66986"/>
            <a:ext cx="4159599" cy="485812"/>
          </a:xfrm>
        </p:spPr>
        <p:txBody>
          <a:bodyPr>
            <a:normAutofit fontScale="90000"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+mn-ea"/>
                <a:cs typeface="+mn-cs"/>
              </a:rPr>
              <a:t>FEA –Hyper-Elastic Study</a:t>
            </a:r>
            <a:endParaRPr lang="en-IN" sz="2800" b="1" dirty="0">
              <a:solidFill>
                <a:srgbClr val="0070C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4E1748-7B87-406D-8545-6A9AA4B8061C}"/>
              </a:ext>
            </a:extLst>
          </p:cNvPr>
          <p:cNvSpPr txBox="1">
            <a:spLocks/>
          </p:cNvSpPr>
          <p:nvPr/>
        </p:nvSpPr>
        <p:spPr>
          <a:xfrm>
            <a:off x="4571998" y="1438016"/>
            <a:ext cx="4419014" cy="41464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IN" sz="21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76E90A-4EE1-4F49-9A25-6437E707F726}"/>
              </a:ext>
            </a:extLst>
          </p:cNvPr>
          <p:cNvGrpSpPr/>
          <p:nvPr/>
        </p:nvGrpSpPr>
        <p:grpSpPr>
          <a:xfrm>
            <a:off x="249835" y="1901324"/>
            <a:ext cx="2464952" cy="3055351"/>
            <a:chOff x="388209" y="2138147"/>
            <a:chExt cx="2669553" cy="34463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633FA3-E549-4165-8DC1-10402923A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37" r="41684"/>
            <a:stretch/>
          </p:blipFill>
          <p:spPr>
            <a:xfrm>
              <a:off x="388209" y="2145805"/>
              <a:ext cx="1242460" cy="343866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2EAB5DA-4814-41B9-8EA4-E6B4EE0C7D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92" r="43369"/>
            <a:stretch/>
          </p:blipFill>
          <p:spPr>
            <a:xfrm>
              <a:off x="1783158" y="2138147"/>
              <a:ext cx="1274604" cy="343866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38E2590-5061-49A8-B4CB-0B68F15D1138}"/>
              </a:ext>
            </a:extLst>
          </p:cNvPr>
          <p:cNvGrpSpPr/>
          <p:nvPr/>
        </p:nvGrpSpPr>
        <p:grpSpPr>
          <a:xfrm>
            <a:off x="4509490" y="1390353"/>
            <a:ext cx="2646968" cy="3046759"/>
            <a:chOff x="5138684" y="2355807"/>
            <a:chExt cx="3340715" cy="327417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7ED6C05-9631-419B-AC62-44938320AB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15" r="42925"/>
            <a:stretch/>
          </p:blipFill>
          <p:spPr>
            <a:xfrm>
              <a:off x="5138684" y="2355807"/>
              <a:ext cx="1505155" cy="32668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CC4F1D8-FF95-46CF-ACE2-0757E6F505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87" t="2460" r="37816" b="2256"/>
            <a:stretch/>
          </p:blipFill>
          <p:spPr>
            <a:xfrm>
              <a:off x="6974244" y="2355807"/>
              <a:ext cx="1505155" cy="327417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DEC86C-56E1-4D34-9BA2-3A836348BF20}"/>
              </a:ext>
            </a:extLst>
          </p:cNvPr>
          <p:cNvGrpSpPr/>
          <p:nvPr/>
        </p:nvGrpSpPr>
        <p:grpSpPr>
          <a:xfrm>
            <a:off x="2614773" y="3954642"/>
            <a:ext cx="1773540" cy="2569926"/>
            <a:chOff x="827584" y="711860"/>
            <a:chExt cx="3150188" cy="3365212"/>
          </a:xfrm>
        </p:grpSpPr>
        <p:pic>
          <p:nvPicPr>
            <p:cNvPr id="13" name="Picture 12" descr="A close up of a device&#10;&#10;Description automatically generated">
              <a:extLst>
                <a:ext uri="{FF2B5EF4-FFF2-40B4-BE49-F238E27FC236}">
                  <a16:creationId xmlns:a16="http://schemas.microsoft.com/office/drawing/2014/main" id="{DA94F530-AC29-491D-A325-1685151A80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362" b="56868"/>
            <a:stretch/>
          </p:blipFill>
          <p:spPr>
            <a:xfrm>
              <a:off x="2195736" y="2823937"/>
              <a:ext cx="1782036" cy="1210125"/>
            </a:xfrm>
            <a:prstGeom prst="rect">
              <a:avLst/>
            </a:prstGeom>
          </p:spPr>
        </p:pic>
        <p:pic>
          <p:nvPicPr>
            <p:cNvPr id="15" name="Picture 14" descr="A picture containing room&#10;&#10;Description automatically generated">
              <a:extLst>
                <a:ext uri="{FF2B5EF4-FFF2-40B4-BE49-F238E27FC236}">
                  <a16:creationId xmlns:a16="http://schemas.microsoft.com/office/drawing/2014/main" id="{C00CCB1D-CD9F-42D8-80CF-D159834EA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81" r="57475" b="5502"/>
            <a:stretch/>
          </p:blipFill>
          <p:spPr>
            <a:xfrm>
              <a:off x="827584" y="711860"/>
              <a:ext cx="1368152" cy="3365212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8137780-D65E-403D-BA5A-93732942CFB3}"/>
              </a:ext>
            </a:extLst>
          </p:cNvPr>
          <p:cNvSpPr/>
          <p:nvPr/>
        </p:nvSpPr>
        <p:spPr>
          <a:xfrm>
            <a:off x="875842" y="486017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376092"/>
                </a:solidFill>
                <a:latin typeface="Calibri" panose="020F0502020204030204" pitchFamily="34" charset="0"/>
              </a:rPr>
              <a:t>Expansion Phenomenon</a:t>
            </a:r>
          </a:p>
          <a:p>
            <a:pPr marL="18288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Direct Expansion</a:t>
            </a:r>
            <a:endParaRPr lang="en-IN" dirty="0">
              <a:solidFill>
                <a:srgbClr val="376092"/>
              </a:solidFill>
              <a:latin typeface="Calibri" panose="020F0502020204030204" pitchFamily="34" charset="0"/>
            </a:endParaRPr>
          </a:p>
          <a:p>
            <a:pPr marL="18288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Sliding expansion</a:t>
            </a:r>
            <a:endParaRPr lang="en-IN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E4CE9E-7FCE-485B-8D15-3D944ED077BA}"/>
              </a:ext>
            </a:extLst>
          </p:cNvPr>
          <p:cNvGrpSpPr/>
          <p:nvPr/>
        </p:nvGrpSpPr>
        <p:grpSpPr>
          <a:xfrm>
            <a:off x="6764062" y="4139119"/>
            <a:ext cx="2050050" cy="2200971"/>
            <a:chOff x="6041622" y="1096809"/>
            <a:chExt cx="2732149" cy="3365212"/>
          </a:xfrm>
        </p:grpSpPr>
        <p:pic>
          <p:nvPicPr>
            <p:cNvPr id="18" name="Picture 17" descr="A picture containing table, mirror&#10;&#10;Description automatically generated">
              <a:extLst>
                <a:ext uri="{FF2B5EF4-FFF2-40B4-BE49-F238E27FC236}">
                  <a16:creationId xmlns:a16="http://schemas.microsoft.com/office/drawing/2014/main" id="{34F495C4-9C7D-466C-B1A6-FD8EB77268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85" r="45275" b="10940"/>
            <a:stretch/>
          </p:blipFill>
          <p:spPr>
            <a:xfrm>
              <a:off x="6041622" y="1096809"/>
              <a:ext cx="1465466" cy="3365212"/>
            </a:xfrm>
            <a:prstGeom prst="rect">
              <a:avLst/>
            </a:prstGeom>
          </p:spPr>
        </p:pic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C7A35ECB-74BF-47F7-98AA-38272155B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0" t="19513" r="27405" b="13525"/>
            <a:stretch/>
          </p:blipFill>
          <p:spPr>
            <a:xfrm>
              <a:off x="7308304" y="3190799"/>
              <a:ext cx="1465467" cy="1271222"/>
            </a:xfrm>
            <a:prstGeom prst="rect">
              <a:avLst/>
            </a:prstGeom>
          </p:spPr>
        </p:pic>
      </p:grp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46CE9F0C-3A79-463C-943D-F6B12DAD6D12}"/>
              </a:ext>
            </a:extLst>
          </p:cNvPr>
          <p:cNvSpPr txBox="1">
            <a:spLocks/>
          </p:cNvSpPr>
          <p:nvPr/>
        </p:nvSpPr>
        <p:spPr>
          <a:xfrm>
            <a:off x="8512037" y="639125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32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aseball&#10;&#10;Description automatically generated">
            <a:extLst>
              <a:ext uri="{FF2B5EF4-FFF2-40B4-BE49-F238E27FC236}">
                <a16:creationId xmlns:a16="http://schemas.microsoft.com/office/drawing/2014/main" id="{20571A8F-496F-46AE-B3BB-16F2F474CC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26900" r="7485" b="29029"/>
          <a:stretch/>
        </p:blipFill>
        <p:spPr>
          <a:xfrm>
            <a:off x="1862860" y="2348880"/>
            <a:ext cx="5418280" cy="2825475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3404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6B89D67-7C89-4EA3-ACBB-DAD6464350C6}"/>
              </a:ext>
            </a:extLst>
          </p:cNvPr>
          <p:cNvSpPr txBox="1">
            <a:spLocks/>
          </p:cNvSpPr>
          <p:nvPr/>
        </p:nvSpPr>
        <p:spPr>
          <a:xfrm>
            <a:off x="1043608" y="622914"/>
            <a:ext cx="7056784" cy="215956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Non-linear Analysis</a:t>
            </a:r>
          </a:p>
          <a:p>
            <a:pPr algn="ctr"/>
            <a:r>
              <a:rPr lang="en-IN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</a:p>
          <a:p>
            <a:pPr algn="ctr"/>
            <a:r>
              <a:rPr lang="en-IN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Shroud expansion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A7C467B-B716-46AD-AC29-4A9ADC171F0A}"/>
              </a:ext>
            </a:extLst>
          </p:cNvPr>
          <p:cNvSpPr txBox="1">
            <a:spLocks/>
          </p:cNvSpPr>
          <p:nvPr/>
        </p:nvSpPr>
        <p:spPr>
          <a:xfrm>
            <a:off x="2074430" y="5373599"/>
            <a:ext cx="4995140" cy="1149438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rgbClr val="002060"/>
                </a:solidFill>
              </a:rPr>
              <a:t>Ganesh Bhoye, Dr. Sunita Mohapatra, Ishant Jain</a:t>
            </a:r>
          </a:p>
          <a:p>
            <a:pPr algn="ctr">
              <a:spcBef>
                <a:spcPts val="1200"/>
              </a:spcBef>
            </a:pPr>
            <a:r>
              <a:rPr lang="en-US" sz="1400" b="1" i="1" dirty="0"/>
              <a:t>Raychem Innovation Centre, </a:t>
            </a:r>
          </a:p>
          <a:p>
            <a:pPr algn="ctr"/>
            <a:r>
              <a:rPr lang="en-US" sz="1400" b="1" i="1" dirty="0"/>
              <a:t>Raychem RPG Pvt. Ltd., Halol, Gujarat-389350</a:t>
            </a:r>
          </a:p>
        </p:txBody>
      </p:sp>
    </p:spTree>
    <p:extLst>
      <p:ext uri="{BB962C8B-B14F-4D97-AF65-F5344CB8AC3E}">
        <p14:creationId xmlns:p14="http://schemas.microsoft.com/office/powerpoint/2010/main" val="20779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4D1081C-FB87-4B26-93C2-9FAC886AEE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3462"/>
            <a:ext cx="4442813" cy="23636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76B559-5BF8-4925-8B36-1B86C54955EF}"/>
              </a:ext>
            </a:extLst>
          </p:cNvPr>
          <p:cNvSpPr/>
          <p:nvPr/>
        </p:nvSpPr>
        <p:spPr>
          <a:xfrm>
            <a:off x="408315" y="260648"/>
            <a:ext cx="85114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Shroud for Cable Gland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Shroud give additional ingress protection to cable gland assembly.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Existing Shroud is made up of PVC which have limited elasticity which prohibit the expansion and variability.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New shroud is made up of the Fire retardant and Halogen free material.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1C6B76-87BB-405F-AADB-9BE57944A073}"/>
              </a:ext>
            </a:extLst>
          </p:cNvPr>
          <p:cNvSpPr/>
          <p:nvPr/>
        </p:nvSpPr>
        <p:spPr>
          <a:xfrm>
            <a:off x="365820" y="4504472"/>
            <a:ext cx="8511480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Need for FEA Analysis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To select Optimised elasticity for Shroud based on material composition.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To Reduce Tooling cost and tooling Time.</a:t>
            </a:r>
          </a:p>
        </p:txBody>
      </p:sp>
    </p:spTree>
    <p:extLst>
      <p:ext uri="{BB962C8B-B14F-4D97-AF65-F5344CB8AC3E}">
        <p14:creationId xmlns:p14="http://schemas.microsoft.com/office/powerpoint/2010/main" val="3499390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13BCEA-46B8-4733-B216-E89CC35DE207}"/>
              </a:ext>
            </a:extLst>
          </p:cNvPr>
          <p:cNvSpPr/>
          <p:nvPr/>
        </p:nvSpPr>
        <p:spPr>
          <a:xfrm>
            <a:off x="596380" y="795060"/>
            <a:ext cx="82809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To determine expansion of shroud design using Hyper-elastic Material Module.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For Verification and optimization of the design.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To incorporate modularity in the design.</a:t>
            </a:r>
          </a:p>
          <a:p>
            <a:pPr marL="18288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376092"/>
                </a:solidFill>
                <a:latin typeface="Calibri" panose="020F0502020204030204" pitchFamily="34" charset="0"/>
              </a:rPr>
              <a:t>To optimize thickness of the Shroud for effective material utilization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EC4A37-316E-4B26-84DC-74E538842297}"/>
              </a:ext>
            </a:extLst>
          </p:cNvPr>
          <p:cNvSpPr/>
          <p:nvPr/>
        </p:nvSpPr>
        <p:spPr>
          <a:xfrm>
            <a:off x="4319465" y="2457053"/>
            <a:ext cx="482453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</a:rPr>
              <a:t>Optimization (Curve fitting)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Error Estimation-total squared error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Model selection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Material constants estimation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Input of material constants to the actual geometry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</a:rPr>
              <a:t>Solid Mechanics (Hyper-elastic simulation)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Application of the boundary conditions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Meshing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Analyze and postprocessing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Results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IN" b="1" dirty="0">
                <a:solidFill>
                  <a:srgbClr val="376092"/>
                </a:solidFill>
                <a:latin typeface="Calibri" panose="020F0502020204030204" pitchFamily="34" charset="0"/>
              </a:rPr>
              <a:t>Physical Phenomenon: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376092"/>
                </a:solidFill>
                <a:latin typeface="Calibri" panose="020F0502020204030204" pitchFamily="34" charset="0"/>
              </a:rPr>
              <a:t>Sliding expansion</a:t>
            </a:r>
          </a:p>
          <a:p>
            <a:pPr marL="182880" lvl="1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376092"/>
                </a:solidFill>
                <a:latin typeface="Calibri" panose="020F0502020204030204" pitchFamily="34" charset="0"/>
              </a:rPr>
              <a:t>Direct expansion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5131CC9-834D-4983-A1D7-22BA9F4E3801}"/>
              </a:ext>
            </a:extLst>
          </p:cNvPr>
          <p:cNvGrpSpPr/>
          <p:nvPr/>
        </p:nvGrpSpPr>
        <p:grpSpPr>
          <a:xfrm>
            <a:off x="323528" y="2852936"/>
            <a:ext cx="3762400" cy="3343102"/>
            <a:chOff x="396550" y="2516449"/>
            <a:chExt cx="3762400" cy="334310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44BF5F-1549-44A5-8159-3CBCDBF98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3" t="14454" r="6911" b="828"/>
            <a:stretch/>
          </p:blipFill>
          <p:spPr>
            <a:xfrm>
              <a:off x="408382" y="2516449"/>
              <a:ext cx="3750568" cy="148861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000B0F-5630-4947-A329-F12C55A7E9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3" t="20446" r="5513" b="1556"/>
            <a:stretch/>
          </p:blipFill>
          <p:spPr>
            <a:xfrm>
              <a:off x="396550" y="4005065"/>
              <a:ext cx="3750568" cy="1488616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A917380-A91C-4197-A8E8-DEBD61059037}"/>
                </a:ext>
              </a:extLst>
            </p:cNvPr>
            <p:cNvSpPr/>
            <p:nvPr/>
          </p:nvSpPr>
          <p:spPr>
            <a:xfrm>
              <a:off x="536008" y="5520997"/>
              <a:ext cx="349531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600" dirty="0">
                  <a:solidFill>
                    <a:srgbClr val="376092"/>
                  </a:solidFill>
                  <a:latin typeface="Calibri" panose="020F0502020204030204" pitchFamily="34" charset="0"/>
                </a:rPr>
                <a:t>Fig. Sectional View of the shroud design</a:t>
              </a:r>
              <a:endParaRPr lang="en-IN" sz="1600" dirty="0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30400CB0-586E-4AF3-8086-6DEC69D07784}"/>
              </a:ext>
            </a:extLst>
          </p:cNvPr>
          <p:cNvSpPr/>
          <p:nvPr/>
        </p:nvSpPr>
        <p:spPr>
          <a:xfrm>
            <a:off x="2813571" y="234381"/>
            <a:ext cx="3011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936240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37D314-4D9E-4E54-AA78-2C40D1C8C9CA}"/>
              </a:ext>
            </a:extLst>
          </p:cNvPr>
          <p:cNvSpPr/>
          <p:nvPr/>
        </p:nvSpPr>
        <p:spPr>
          <a:xfrm>
            <a:off x="1705242" y="60691"/>
            <a:ext cx="5456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Optimization study for Curve fitting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E39D86-D21A-4EED-B606-36288D27D370}"/>
              </a:ext>
            </a:extLst>
          </p:cNvPr>
          <p:cNvSpPr txBox="1">
            <a:spLocks/>
          </p:cNvSpPr>
          <p:nvPr/>
        </p:nvSpPr>
        <p:spPr>
          <a:xfrm>
            <a:off x="251520" y="703191"/>
            <a:ext cx="4824536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Material behavior to be predicted.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Curve fitted to stress strain curve data from UTM after processing.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Following material models were used,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Arruda Boyce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Yeoh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7030A0"/>
                </a:solidFill>
                <a:latin typeface="Calibri" panose="020F0502020204030204" pitchFamily="34" charset="0"/>
              </a:rPr>
              <a:t>Mooney Rivlin 9- parameter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,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MR-5 Parameter,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MR-3 Parameter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MR-2 Parameter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</a:rPr>
              <a:t>Ogden 6 and 8 parameter model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54459C-15FC-44FD-BB62-6C9481C48640}"/>
              </a:ext>
            </a:extLst>
          </p:cNvPr>
          <p:cNvSpPr/>
          <p:nvPr/>
        </p:nvSpPr>
        <p:spPr>
          <a:xfrm>
            <a:off x="266700" y="4355011"/>
            <a:ext cx="497008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76092"/>
                </a:solidFill>
                <a:latin typeface="Calibri" panose="020F0502020204030204" pitchFamily="34" charset="0"/>
              </a:rPr>
              <a:t>Total squared error-</a:t>
            </a:r>
          </a:p>
          <a:p>
            <a:pPr marL="228600" lvl="1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Model with least squared error is selected.</a:t>
            </a:r>
          </a:p>
          <a:p>
            <a:pPr marL="228600" lvl="1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best fit model is used i.e. Mooney Rivlin 9 parameter model fits best for this data.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Determination of parameters i.e. Material constants like C01, C10, C11, C12, C02, C20, C21, C03, C30.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8150F0-B54F-4700-864E-19B32E4252C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844852" y="701632"/>
            <a:ext cx="4032448" cy="23529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20CD009-0EFD-407A-B24B-381346ABB3DF}"/>
              </a:ext>
            </a:extLst>
          </p:cNvPr>
          <p:cNvSpPr/>
          <p:nvPr/>
        </p:nvSpPr>
        <p:spPr>
          <a:xfrm>
            <a:off x="6103440" y="2947189"/>
            <a:ext cx="24703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Uniaxial tensile testing data</a:t>
            </a:r>
            <a:endParaRPr lang="en-IN" sz="1600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F72B6B5-8C90-407E-9BC5-B7590D29D9B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4969787" y="3490338"/>
            <a:ext cx="4032448" cy="245894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4FB902F-752F-4994-A02F-5BA52D6EB740}"/>
              </a:ext>
            </a:extLst>
          </p:cNvPr>
          <p:cNvSpPr/>
          <p:nvPr/>
        </p:nvSpPr>
        <p:spPr>
          <a:xfrm>
            <a:off x="6003870" y="5949280"/>
            <a:ext cx="23437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srgbClr val="376092"/>
                </a:solidFill>
                <a:latin typeface="Calibri" panose="020F0502020204030204" pitchFamily="34" charset="0"/>
              </a:rPr>
              <a:t>Biaxial tensile testing data</a:t>
            </a:r>
            <a:endParaRPr lang="en-IN" sz="1600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C9D625-F788-43BE-814F-7E486CEE3092}"/>
              </a:ext>
            </a:extLst>
          </p:cNvPr>
          <p:cNvSpPr/>
          <p:nvPr/>
        </p:nvSpPr>
        <p:spPr>
          <a:xfrm>
            <a:off x="1705242" y="6229178"/>
            <a:ext cx="5315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Mooney Rivlin 9 parameter model fits best for selected material composition.</a:t>
            </a:r>
          </a:p>
        </p:txBody>
      </p:sp>
    </p:spTree>
    <p:extLst>
      <p:ext uri="{BB962C8B-B14F-4D97-AF65-F5344CB8AC3E}">
        <p14:creationId xmlns:p14="http://schemas.microsoft.com/office/powerpoint/2010/main" val="832673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E1DFD3-E06C-40FD-BE23-F427F85CBDA7}"/>
              </a:ext>
            </a:extLst>
          </p:cNvPr>
          <p:cNvGrpSpPr/>
          <p:nvPr/>
        </p:nvGrpSpPr>
        <p:grpSpPr>
          <a:xfrm>
            <a:off x="272035" y="583911"/>
            <a:ext cx="4176464" cy="2841527"/>
            <a:chOff x="7838084" y="-257845"/>
            <a:chExt cx="4254167" cy="331459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2D0AE00-4545-4825-89EB-D71F75AC0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8084" y="-257845"/>
              <a:ext cx="4254167" cy="292970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776D1D7-F56E-48B5-AE61-A7123AE4CF5E}"/>
                </a:ext>
              </a:extLst>
            </p:cNvPr>
            <p:cNvSpPr/>
            <p:nvPr/>
          </p:nvSpPr>
          <p:spPr>
            <a:xfrm>
              <a:off x="8563089" y="2671858"/>
              <a:ext cx="3388633" cy="384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600" dirty="0">
                  <a:solidFill>
                    <a:srgbClr val="376092"/>
                  </a:solidFill>
                  <a:latin typeface="Calibri" panose="020F0502020204030204" pitchFamily="34" charset="0"/>
                </a:rPr>
                <a:t>Curve fitting for uniaxial testing data</a:t>
              </a:r>
              <a:endParaRPr lang="en-IN" sz="1600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8D0786-E93F-4DF6-BD23-FC48FE599150}"/>
              </a:ext>
            </a:extLst>
          </p:cNvPr>
          <p:cNvGrpSpPr/>
          <p:nvPr/>
        </p:nvGrpSpPr>
        <p:grpSpPr>
          <a:xfrm>
            <a:off x="4845663" y="539088"/>
            <a:ext cx="4083108" cy="2826661"/>
            <a:chOff x="4836379" y="722948"/>
            <a:chExt cx="4083108" cy="28993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3357D0C-6CDC-49AF-8999-6D8282E80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6379" y="722948"/>
              <a:ext cx="4083108" cy="256080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13C1670-F0DC-496F-8BBD-70FF4C10B8DE}"/>
                </a:ext>
              </a:extLst>
            </p:cNvPr>
            <p:cNvSpPr/>
            <p:nvPr/>
          </p:nvSpPr>
          <p:spPr>
            <a:xfrm>
              <a:off x="5421353" y="3283752"/>
              <a:ext cx="332673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600" dirty="0">
                  <a:solidFill>
                    <a:srgbClr val="376092"/>
                  </a:solidFill>
                  <a:latin typeface="Calibri" panose="020F0502020204030204" pitchFamily="34" charset="0"/>
                </a:rPr>
                <a:t>Curve fitting for uniaxial testing data</a:t>
              </a:r>
              <a:endParaRPr lang="en-IN" sz="1600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BB0BA3-FB55-46C7-BF7A-01F5FEAFAA7C}"/>
              </a:ext>
            </a:extLst>
          </p:cNvPr>
          <p:cNvGrpSpPr/>
          <p:nvPr/>
        </p:nvGrpSpPr>
        <p:grpSpPr>
          <a:xfrm>
            <a:off x="4752307" y="3425438"/>
            <a:ext cx="4176464" cy="2759219"/>
            <a:chOff x="7665829" y="3391514"/>
            <a:chExt cx="4526171" cy="354557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05CD5C1-3D24-459D-A2C2-E394CAA01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829" y="3391514"/>
              <a:ext cx="4526171" cy="3137336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681C2C-4F83-4A89-AB95-B0DC4C469014}"/>
                </a:ext>
              </a:extLst>
            </p:cNvPr>
            <p:cNvSpPr/>
            <p:nvPr/>
          </p:nvSpPr>
          <p:spPr>
            <a:xfrm>
              <a:off x="8412079" y="6490390"/>
              <a:ext cx="3361395" cy="4466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376092"/>
                  </a:solidFill>
                  <a:latin typeface="Calibri" panose="020F0502020204030204" pitchFamily="34" charset="0"/>
                </a:rPr>
                <a:t>Curve fitting for Biaxial testing data</a:t>
              </a:r>
              <a:endParaRPr lang="en-IN" sz="1600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9312070-ADAB-4B51-BC9D-D70A2CEAE982}"/>
              </a:ext>
            </a:extLst>
          </p:cNvPr>
          <p:cNvGrpSpPr/>
          <p:nvPr/>
        </p:nvGrpSpPr>
        <p:grpSpPr>
          <a:xfrm>
            <a:off x="363149" y="3429000"/>
            <a:ext cx="3994235" cy="2663674"/>
            <a:chOff x="442066" y="3754257"/>
            <a:chExt cx="3592085" cy="266367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63FEBDA-A3EF-4C0B-AE35-FEF96F8BD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066" y="3754257"/>
              <a:ext cx="3592085" cy="2377806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A31AE0D-6D0D-4CEF-BF67-4E04FC0EFF65}"/>
                </a:ext>
              </a:extLst>
            </p:cNvPr>
            <p:cNvSpPr/>
            <p:nvPr/>
          </p:nvSpPr>
          <p:spPr>
            <a:xfrm>
              <a:off x="818424" y="6079377"/>
              <a:ext cx="31016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376092"/>
                  </a:solidFill>
                  <a:latin typeface="Calibri" panose="020F0502020204030204" pitchFamily="34" charset="0"/>
                </a:rPr>
                <a:t>Curve fitting for Biaxial testing data</a:t>
              </a:r>
              <a:endParaRPr lang="en-IN" sz="1600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DEAAD20-CDF9-493B-BB67-28BA3BC6AC72}"/>
              </a:ext>
            </a:extLst>
          </p:cNvPr>
          <p:cNvSpPr/>
          <p:nvPr/>
        </p:nvSpPr>
        <p:spPr>
          <a:xfrm>
            <a:off x="1705242" y="60691"/>
            <a:ext cx="5456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Optimization study for Curve fitting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482AF5-5A07-4185-828F-B87675D0209A}"/>
              </a:ext>
            </a:extLst>
          </p:cNvPr>
          <p:cNvSpPr/>
          <p:nvPr/>
        </p:nvSpPr>
        <p:spPr>
          <a:xfrm>
            <a:off x="1705242" y="6244346"/>
            <a:ext cx="610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More realistic material behavior can be predicted from Biaxial Tensile test Data</a:t>
            </a:r>
          </a:p>
        </p:txBody>
      </p:sp>
    </p:spTree>
    <p:extLst>
      <p:ext uri="{BB962C8B-B14F-4D97-AF65-F5344CB8AC3E}">
        <p14:creationId xmlns:p14="http://schemas.microsoft.com/office/powerpoint/2010/main" val="440028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D6E5-17B5-479B-90E5-CCAF7A7FE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66986"/>
            <a:ext cx="4159599" cy="485812"/>
          </a:xfrm>
        </p:spPr>
        <p:txBody>
          <a:bodyPr>
            <a:normAutofit fontScale="90000"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+mn-ea"/>
                <a:cs typeface="+mn-cs"/>
              </a:rPr>
              <a:t>FEA –Hyper-Elastic Study</a:t>
            </a:r>
            <a:endParaRPr lang="en-IN" sz="2800" b="1" dirty="0">
              <a:solidFill>
                <a:srgbClr val="0070C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137780-D65E-403D-BA5A-93732942CFB3}"/>
              </a:ext>
            </a:extLst>
          </p:cNvPr>
          <p:cNvSpPr/>
          <p:nvPr/>
        </p:nvSpPr>
        <p:spPr>
          <a:xfrm>
            <a:off x="875842" y="486017"/>
            <a:ext cx="62164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</a:rPr>
              <a:t>Expansion Phenomenon- Boundary conditions and Meshing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Direct Expansion</a:t>
            </a:r>
            <a:endParaRPr lang="en-IN" dirty="0">
              <a:solidFill>
                <a:srgbClr val="376092"/>
              </a:solidFill>
              <a:latin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</a:rPr>
              <a:t>Sliding expansion</a:t>
            </a:r>
            <a:endParaRPr lang="en-IN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46CE9F0C-3A79-463C-943D-F6B12DAD6D12}"/>
              </a:ext>
            </a:extLst>
          </p:cNvPr>
          <p:cNvSpPr txBox="1">
            <a:spLocks/>
          </p:cNvSpPr>
          <p:nvPr/>
        </p:nvSpPr>
        <p:spPr>
          <a:xfrm>
            <a:off x="8512037" y="639125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19A43A3-B63D-4FD2-92ED-7B68186C4F96}"/>
              </a:ext>
            </a:extLst>
          </p:cNvPr>
          <p:cNvGrpSpPr/>
          <p:nvPr/>
        </p:nvGrpSpPr>
        <p:grpSpPr>
          <a:xfrm>
            <a:off x="3668315" y="1828378"/>
            <a:ext cx="3210886" cy="4214986"/>
            <a:chOff x="5059293" y="1382779"/>
            <a:chExt cx="3210886" cy="4185272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916071B-2BCC-439A-8D70-EAF597A6D178}"/>
                </a:ext>
              </a:extLst>
            </p:cNvPr>
            <p:cNvGrpSpPr/>
            <p:nvPr/>
          </p:nvGrpSpPr>
          <p:grpSpPr>
            <a:xfrm>
              <a:off x="5059293" y="1382779"/>
              <a:ext cx="3210886" cy="3844914"/>
              <a:chOff x="3566561" y="1196752"/>
              <a:chExt cx="4419014" cy="4824563"/>
            </a:xfrm>
          </p:grpSpPr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F04E1748-7B87-406D-8545-6A9AA4B806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66561" y="1196752"/>
                <a:ext cx="4419014" cy="4146453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IN" sz="2100" dirty="0"/>
              </a:p>
            </p:txBody>
          </p:sp>
          <p:pic>
            <p:nvPicPr>
              <p:cNvPr id="56" name="Picture 55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15A6FF3B-55C2-495E-977A-A77324542C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07" t="16007" r="50000" b="11459"/>
              <a:stretch/>
            </p:blipFill>
            <p:spPr>
              <a:xfrm>
                <a:off x="5721428" y="1409347"/>
                <a:ext cx="1373500" cy="4611968"/>
              </a:xfrm>
              <a:prstGeom prst="rect">
                <a:avLst/>
              </a:prstGeom>
            </p:spPr>
          </p:pic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68553F08-DC2E-4460-B697-03D1603B81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27343" y="2924944"/>
                <a:ext cx="88873" cy="129614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2DF5E61F-AF69-4A38-AD23-1203296CA2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47842" y="4651120"/>
                <a:ext cx="62678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3F387FC-7AA5-485D-9AE0-898C9BBC92DE}"/>
                  </a:ext>
                </a:extLst>
              </p:cNvPr>
              <p:cNvSpPr/>
              <p:nvPr/>
            </p:nvSpPr>
            <p:spPr>
              <a:xfrm>
                <a:off x="3880032" y="4471378"/>
                <a:ext cx="1792074" cy="811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>
                    <a:solidFill>
                      <a:srgbClr val="376092"/>
                    </a:solidFill>
                    <a:latin typeface="Calibri" panose="020F0502020204030204" pitchFamily="34" charset="0"/>
                  </a:rPr>
                  <a:t>Fixed</a:t>
                </a:r>
                <a:r>
                  <a:rPr lang="en-US" sz="1600" dirty="0"/>
                  <a:t> </a:t>
                </a:r>
                <a:r>
                  <a:rPr lang="en-US" dirty="0">
                    <a:solidFill>
                      <a:srgbClr val="376092"/>
                    </a:solidFill>
                    <a:latin typeface="Calibri" panose="020F0502020204030204" pitchFamily="34" charset="0"/>
                  </a:rPr>
                  <a:t>Constraint</a:t>
                </a:r>
                <a:endParaRPr lang="en-IN" dirty="0">
                  <a:solidFill>
                    <a:srgbClr val="376092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61ED844A-F96F-4577-81B0-7BB3E77649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6068" y="2230724"/>
                <a:ext cx="74014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3EF1D88-63E4-42B8-90CC-989691AE2212}"/>
                  </a:ext>
                </a:extLst>
              </p:cNvPr>
              <p:cNvSpPr/>
              <p:nvPr/>
            </p:nvSpPr>
            <p:spPr>
              <a:xfrm>
                <a:off x="3971303" y="1882642"/>
                <a:ext cx="1992496" cy="811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>
                    <a:solidFill>
                      <a:srgbClr val="376092"/>
                    </a:solidFill>
                    <a:latin typeface="Calibri" panose="020F0502020204030204" pitchFamily="34" charset="0"/>
                  </a:rPr>
                  <a:t>Prescribed displacement</a:t>
                </a:r>
                <a:endParaRPr lang="en-IN" dirty="0">
                  <a:solidFill>
                    <a:srgbClr val="376092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AE3BE4EE-0999-452E-AF41-DE7EA0D04A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4992" y="3573016"/>
                <a:ext cx="62678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B0A21E6-07EB-4B5D-88EB-7B929656AD99}"/>
                  </a:ext>
                </a:extLst>
              </p:cNvPr>
              <p:cNvSpPr/>
              <p:nvPr/>
            </p:nvSpPr>
            <p:spPr>
              <a:xfrm>
                <a:off x="4641951" y="3403738"/>
                <a:ext cx="1253670" cy="463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376092"/>
                    </a:solidFill>
                    <a:latin typeface="Calibri" panose="020F0502020204030204" pitchFamily="34" charset="0"/>
                  </a:rPr>
                  <a:t>Contact</a:t>
                </a:r>
                <a:endParaRPr lang="en-IN" dirty="0">
                  <a:solidFill>
                    <a:srgbClr val="376092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017D8A2-4654-4500-BC33-B69CC81F7BE8}"/>
                </a:ext>
              </a:extLst>
            </p:cNvPr>
            <p:cNvSpPr/>
            <p:nvPr/>
          </p:nvSpPr>
          <p:spPr>
            <a:xfrm>
              <a:off x="5442786" y="5198719"/>
              <a:ext cx="208419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376092"/>
                  </a:solidFill>
                  <a:latin typeface="Calibri" panose="020F0502020204030204" pitchFamily="34" charset="0"/>
                </a:rPr>
                <a:t>Sliding Expansion</a:t>
              </a:r>
              <a:endParaRPr lang="en-IN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1C7D267-CA62-49FE-ADE9-92C60E554DBB}"/>
              </a:ext>
            </a:extLst>
          </p:cNvPr>
          <p:cNvGrpSpPr/>
          <p:nvPr/>
        </p:nvGrpSpPr>
        <p:grpSpPr>
          <a:xfrm>
            <a:off x="6627829" y="1608700"/>
            <a:ext cx="2345719" cy="4595577"/>
            <a:chOff x="3282786" y="3593049"/>
            <a:chExt cx="1773540" cy="3213192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B9623D2-B84D-4C40-83E0-54EF2CC817FD}"/>
                </a:ext>
              </a:extLst>
            </p:cNvPr>
            <p:cNvGrpSpPr/>
            <p:nvPr/>
          </p:nvGrpSpPr>
          <p:grpSpPr>
            <a:xfrm>
              <a:off x="3282786" y="3593049"/>
              <a:ext cx="1773540" cy="2569926"/>
              <a:chOff x="827584" y="711860"/>
              <a:chExt cx="3150188" cy="3365212"/>
            </a:xfrm>
          </p:grpSpPr>
          <p:pic>
            <p:nvPicPr>
              <p:cNvPr id="94" name="Picture 93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CB89D567-9C3B-4700-90B2-2CAAA11E36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2362" b="56868"/>
              <a:stretch/>
            </p:blipFill>
            <p:spPr>
              <a:xfrm>
                <a:off x="2195736" y="2823937"/>
                <a:ext cx="1782036" cy="1210125"/>
              </a:xfrm>
              <a:prstGeom prst="rect">
                <a:avLst/>
              </a:prstGeom>
            </p:spPr>
          </p:pic>
          <p:pic>
            <p:nvPicPr>
              <p:cNvPr id="95" name="Picture 94" descr="A picture containing room&#10;&#10;Description automatically generated">
                <a:extLst>
                  <a:ext uri="{FF2B5EF4-FFF2-40B4-BE49-F238E27FC236}">
                    <a16:creationId xmlns:a16="http://schemas.microsoft.com/office/drawing/2014/main" id="{B58D2B01-B0C8-48FE-8CAA-F80A598DF1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081" r="57475" b="5502"/>
              <a:stretch/>
            </p:blipFill>
            <p:spPr>
              <a:xfrm>
                <a:off x="827584" y="711860"/>
                <a:ext cx="1368152" cy="3365212"/>
              </a:xfrm>
              <a:prstGeom prst="rect">
                <a:avLst/>
              </a:prstGeom>
            </p:spPr>
          </p:pic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2DDE386-C9FA-4066-B4DA-00AF4E2AD55B}"/>
                </a:ext>
              </a:extLst>
            </p:cNvPr>
            <p:cNvSpPr/>
            <p:nvPr/>
          </p:nvSpPr>
          <p:spPr>
            <a:xfrm>
              <a:off x="3499750" y="6436909"/>
              <a:ext cx="14695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376092"/>
                  </a:solidFill>
                  <a:latin typeface="Calibri" panose="020F0502020204030204" pitchFamily="34" charset="0"/>
                </a:rPr>
                <a:t>Mesh Generation</a:t>
              </a:r>
              <a:endParaRPr lang="en-IN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EF86E4E-CE8A-4CC8-B8DF-C76344197A48}"/>
              </a:ext>
            </a:extLst>
          </p:cNvPr>
          <p:cNvGrpSpPr/>
          <p:nvPr/>
        </p:nvGrpSpPr>
        <p:grpSpPr>
          <a:xfrm>
            <a:off x="173726" y="1867483"/>
            <a:ext cx="3235341" cy="4208367"/>
            <a:chOff x="1" y="1456897"/>
            <a:chExt cx="3687211" cy="4208367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B8C5694-46E4-4838-854F-F0B2028DD665}"/>
                </a:ext>
              </a:extLst>
            </p:cNvPr>
            <p:cNvGrpSpPr/>
            <p:nvPr/>
          </p:nvGrpSpPr>
          <p:grpSpPr>
            <a:xfrm>
              <a:off x="1" y="1456897"/>
              <a:ext cx="3687211" cy="3844915"/>
              <a:chOff x="-86359" y="1457011"/>
              <a:chExt cx="4899279" cy="4572000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85F659F9-D57D-480E-B4C8-4D727EA73660}"/>
                  </a:ext>
                </a:extLst>
              </p:cNvPr>
              <p:cNvGrpSpPr/>
              <p:nvPr/>
            </p:nvGrpSpPr>
            <p:grpSpPr>
              <a:xfrm>
                <a:off x="-86359" y="1457011"/>
                <a:ext cx="4899279" cy="4572000"/>
                <a:chOff x="-117861" y="1492559"/>
                <a:chExt cx="4404778" cy="4572000"/>
              </a:xfrm>
            </p:grpSpPr>
            <p:pic>
              <p:nvPicPr>
                <p:cNvPr id="109" name="Picture 108" descr="A close up of a logo&#10;&#10;Description automatically generated">
                  <a:extLst>
                    <a:ext uri="{FF2B5EF4-FFF2-40B4-BE49-F238E27FC236}">
                      <a16:creationId xmlns:a16="http://schemas.microsoft.com/office/drawing/2014/main" id="{4440D6C1-7467-41B3-8AC7-D52D9993F2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633" r="38683"/>
                <a:stretch/>
              </p:blipFill>
              <p:spPr>
                <a:xfrm>
                  <a:off x="1715141" y="1492559"/>
                  <a:ext cx="1565750" cy="4572000"/>
                </a:xfrm>
                <a:prstGeom prst="rect">
                  <a:avLst/>
                </a:prstGeom>
              </p:spPr>
            </p:pic>
            <p:cxnSp>
              <p:nvCxnSpPr>
                <p:cNvPr id="110" name="Straight Arrow Connector 109">
                  <a:extLst>
                    <a:ext uri="{FF2B5EF4-FFF2-40B4-BE49-F238E27FC236}">
                      <a16:creationId xmlns:a16="http://schemas.microsoft.com/office/drawing/2014/main" id="{00C94BA2-26FD-4E41-A39C-F21A571AC4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56837" y="3859702"/>
                  <a:ext cx="6267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129766E4-F6BA-4ABE-9C4F-02E13E938C1C}"/>
                    </a:ext>
                  </a:extLst>
                </p:cNvPr>
                <p:cNvSpPr/>
                <p:nvPr/>
              </p:nvSpPr>
              <p:spPr>
                <a:xfrm>
                  <a:off x="500672" y="3690424"/>
                  <a:ext cx="1273079" cy="43917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>
                      <a:solidFill>
                        <a:srgbClr val="376092"/>
                      </a:solidFill>
                      <a:latin typeface="Calibri" panose="020F0502020204030204" pitchFamily="34" charset="0"/>
                    </a:rPr>
                    <a:t>Contact</a:t>
                  </a:r>
                  <a:endParaRPr lang="en-IN" dirty="0">
                    <a:solidFill>
                      <a:srgbClr val="376092"/>
                    </a:solidFill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8A6AB0E1-E43F-45F1-95D2-8962953E2B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0113" y="1621994"/>
                  <a:ext cx="314965" cy="1981388"/>
                </a:xfrm>
                <a:prstGeom prst="line">
                  <a:avLst/>
                </a:prstGeom>
                <a:ln w="25400"/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>
                  <a:extLst>
                    <a:ext uri="{FF2B5EF4-FFF2-40B4-BE49-F238E27FC236}">
                      <a16:creationId xmlns:a16="http://schemas.microsoft.com/office/drawing/2014/main" id="{6141D86D-F670-4501-8EDB-BFE9752E77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93437" y="2219914"/>
                  <a:ext cx="34849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>
                  <a:extLst>
                    <a:ext uri="{FF2B5EF4-FFF2-40B4-BE49-F238E27FC236}">
                      <a16:creationId xmlns:a16="http://schemas.microsoft.com/office/drawing/2014/main" id="{4FE84A1F-94DE-4482-97DE-3DA9C1633A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93532" y="5682260"/>
                  <a:ext cx="459519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CB2D89CE-5EE7-4D71-82D0-E4B09C1483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66745" y="4618359"/>
                  <a:ext cx="62678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AD3E283F-5C80-47F0-8447-9E56515C8D2A}"/>
                    </a:ext>
                  </a:extLst>
                </p:cNvPr>
                <p:cNvSpPr/>
                <p:nvPr/>
              </p:nvSpPr>
              <p:spPr>
                <a:xfrm>
                  <a:off x="-117861" y="4438616"/>
                  <a:ext cx="2111393" cy="76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dirty="0">
                      <a:solidFill>
                        <a:srgbClr val="376092"/>
                      </a:solidFill>
                      <a:latin typeface="Calibri" panose="020F0502020204030204" pitchFamily="34" charset="0"/>
                    </a:rPr>
                    <a:t>Prescribed</a:t>
                  </a:r>
                  <a:r>
                    <a:rPr lang="en-US" sz="1600" dirty="0"/>
                    <a:t> </a:t>
                  </a:r>
                  <a:r>
                    <a:rPr lang="en-US" dirty="0">
                      <a:solidFill>
                        <a:srgbClr val="376092"/>
                      </a:solidFill>
                      <a:latin typeface="Calibri" panose="020F0502020204030204" pitchFamily="34" charset="0"/>
                    </a:rPr>
                    <a:t>displacement</a:t>
                  </a:r>
                  <a:endParaRPr lang="en-IN" dirty="0">
                    <a:solidFill>
                      <a:srgbClr val="376092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566E9562-11AA-4EF2-BF1E-6F2B67BC68A4}"/>
                    </a:ext>
                  </a:extLst>
                </p:cNvPr>
                <p:cNvSpPr/>
                <p:nvPr/>
              </p:nvSpPr>
              <p:spPr>
                <a:xfrm>
                  <a:off x="2721166" y="1852212"/>
                  <a:ext cx="1565751" cy="76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dirty="0">
                      <a:solidFill>
                        <a:srgbClr val="376092"/>
                      </a:solidFill>
                      <a:latin typeface="Calibri" panose="020F0502020204030204" pitchFamily="34" charset="0"/>
                    </a:rPr>
                    <a:t>Fixed Constraint</a:t>
                  </a:r>
                  <a:endParaRPr lang="en-IN" dirty="0">
                    <a:solidFill>
                      <a:srgbClr val="376092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D1C18080-AC23-438C-9A7E-1CAEDBBE2D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86799" y="3420988"/>
                <a:ext cx="81519" cy="90132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4187899C-D1DF-4801-845B-D13DD1E2F111}"/>
                </a:ext>
              </a:extLst>
            </p:cNvPr>
            <p:cNvSpPr/>
            <p:nvPr/>
          </p:nvSpPr>
          <p:spPr>
            <a:xfrm>
              <a:off x="943471" y="5295932"/>
              <a:ext cx="23481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376092"/>
                  </a:solidFill>
                  <a:latin typeface="Calibri" panose="020F0502020204030204" pitchFamily="34" charset="0"/>
                </a:rPr>
                <a:t>Direct Expansion</a:t>
              </a:r>
              <a:endParaRPr lang="en-IN" dirty="0">
                <a:solidFill>
                  <a:srgbClr val="376092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51AAF06-238B-41B4-A0DC-DB4629CD2470}"/>
              </a:ext>
            </a:extLst>
          </p:cNvPr>
          <p:cNvCxnSpPr>
            <a:cxnSpLocks/>
          </p:cNvCxnSpPr>
          <p:nvPr/>
        </p:nvCxnSpPr>
        <p:spPr>
          <a:xfrm>
            <a:off x="3347864" y="1409347"/>
            <a:ext cx="0" cy="4630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3A0D1AAE-1A2A-4908-BFE9-90757095F8FC}"/>
              </a:ext>
            </a:extLst>
          </p:cNvPr>
          <p:cNvCxnSpPr>
            <a:cxnSpLocks/>
          </p:cNvCxnSpPr>
          <p:nvPr/>
        </p:nvCxnSpPr>
        <p:spPr>
          <a:xfrm>
            <a:off x="6372200" y="1409347"/>
            <a:ext cx="55143" cy="4630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B7EB3E3-701F-40C4-8CE9-48D9351B30C8}"/>
              </a:ext>
            </a:extLst>
          </p:cNvPr>
          <p:cNvSpPr/>
          <p:nvPr/>
        </p:nvSpPr>
        <p:spPr>
          <a:xfrm>
            <a:off x="1396142" y="6170534"/>
            <a:ext cx="610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Expansion with two types have been determined to find maximum deformations and critical points in design and to optimize thickness.</a:t>
            </a:r>
          </a:p>
        </p:txBody>
      </p:sp>
    </p:spTree>
    <p:extLst>
      <p:ext uri="{BB962C8B-B14F-4D97-AF65-F5344CB8AC3E}">
        <p14:creationId xmlns:p14="http://schemas.microsoft.com/office/powerpoint/2010/main" val="3691119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4E1748-7B87-406D-8545-6A9AA4B8061C}"/>
              </a:ext>
            </a:extLst>
          </p:cNvPr>
          <p:cNvSpPr txBox="1">
            <a:spLocks/>
          </p:cNvSpPr>
          <p:nvPr/>
        </p:nvSpPr>
        <p:spPr>
          <a:xfrm>
            <a:off x="4571998" y="1438016"/>
            <a:ext cx="4419014" cy="41464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IN" sz="21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8D6F86A-5046-4912-97F9-2AED8C3C3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8" y="1423079"/>
            <a:ext cx="2331720" cy="3843750"/>
          </a:xfrm>
          <a:prstGeom prst="rect">
            <a:avLst/>
          </a:prstGeom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686F70-C375-419B-AF4B-E56D955D9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978" y="1583344"/>
            <a:ext cx="1849021" cy="1845656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33AC41C-6601-4E51-A0CD-017BA550BA8B}"/>
              </a:ext>
            </a:extLst>
          </p:cNvPr>
          <p:cNvSpPr/>
          <p:nvPr/>
        </p:nvSpPr>
        <p:spPr>
          <a:xfrm>
            <a:off x="801858" y="2340107"/>
            <a:ext cx="1234441" cy="1171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BA88D4-E476-49F3-BF12-EA82149625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626" y="1519993"/>
            <a:ext cx="4103328" cy="381801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587D87-8C78-4E0B-B44F-F383ECA5871A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036299" y="2545374"/>
            <a:ext cx="686679" cy="38030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9212A869-AE82-44E6-9031-7E79F7289706}"/>
              </a:ext>
            </a:extLst>
          </p:cNvPr>
          <p:cNvSpPr txBox="1">
            <a:spLocks/>
          </p:cNvSpPr>
          <p:nvPr/>
        </p:nvSpPr>
        <p:spPr>
          <a:xfrm>
            <a:off x="8512037" y="639125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B6DDEB2-C344-4CFB-B716-AA6869D9852E}"/>
              </a:ext>
            </a:extLst>
          </p:cNvPr>
          <p:cNvSpPr txBox="1">
            <a:spLocks/>
          </p:cNvSpPr>
          <p:nvPr/>
        </p:nvSpPr>
        <p:spPr>
          <a:xfrm>
            <a:off x="2492198" y="190243"/>
            <a:ext cx="4159599" cy="48581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+mn-ea"/>
                <a:cs typeface="+mn-cs"/>
              </a:rPr>
              <a:t>FEA –Hyper-Elastic Study</a:t>
            </a:r>
            <a:endParaRPr lang="en-IN" sz="2800" b="1" dirty="0">
              <a:solidFill>
                <a:srgbClr val="0070C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ECFA5D-9744-4CC0-A04A-D0085735BD68}"/>
              </a:ext>
            </a:extLst>
          </p:cNvPr>
          <p:cNvSpPr/>
          <p:nvPr/>
        </p:nvSpPr>
        <p:spPr>
          <a:xfrm>
            <a:off x="683568" y="78749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</a:rPr>
              <a:t>Direct Expansion</a:t>
            </a:r>
            <a:endParaRPr lang="en-IN" b="1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196476-057F-429B-A60B-863674D26382}"/>
              </a:ext>
            </a:extLst>
          </p:cNvPr>
          <p:cNvSpPr/>
          <p:nvPr/>
        </p:nvSpPr>
        <p:spPr>
          <a:xfrm>
            <a:off x="1799689" y="6183857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Maximum Expansion and critical points can be observed in this type of expansion.</a:t>
            </a:r>
          </a:p>
        </p:txBody>
      </p:sp>
    </p:spTree>
    <p:extLst>
      <p:ext uri="{BB962C8B-B14F-4D97-AF65-F5344CB8AC3E}">
        <p14:creationId xmlns:p14="http://schemas.microsoft.com/office/powerpoint/2010/main" val="36789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4E1748-7B87-406D-8545-6A9AA4B8061C}"/>
              </a:ext>
            </a:extLst>
          </p:cNvPr>
          <p:cNvSpPr txBox="1">
            <a:spLocks/>
          </p:cNvSpPr>
          <p:nvPr/>
        </p:nvSpPr>
        <p:spPr>
          <a:xfrm>
            <a:off x="4571998" y="1438016"/>
            <a:ext cx="4419014" cy="41464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IN" sz="21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9745DB-B9D8-4EED-9F23-1C320B959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60" y="1423079"/>
            <a:ext cx="2857500" cy="3843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E09645-76B9-4F89-8E88-1168E05BFF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1423079"/>
            <a:ext cx="3892775" cy="384375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71B1E69-BD3D-46B1-A3B8-6F994B1BDFCF}"/>
              </a:ext>
            </a:extLst>
          </p:cNvPr>
          <p:cNvSpPr txBox="1">
            <a:spLocks/>
          </p:cNvSpPr>
          <p:nvPr/>
        </p:nvSpPr>
        <p:spPr>
          <a:xfrm>
            <a:off x="8512037" y="639125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A05D6FF-5D0C-4281-A6AD-52AD180AE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198" y="260648"/>
            <a:ext cx="4159599" cy="485812"/>
          </a:xfrm>
        </p:spPr>
        <p:txBody>
          <a:bodyPr>
            <a:normAutofit fontScale="90000"/>
          </a:bodyPr>
          <a:lstStyle/>
          <a:p>
            <a:pPr algn="ctr" defTabSz="685800"/>
            <a:r>
              <a:rPr 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+mn-ea"/>
                <a:cs typeface="+mn-cs"/>
              </a:rPr>
              <a:t>FEA –Hyper-Elastic Study</a:t>
            </a:r>
            <a:endParaRPr lang="en-IN" sz="2800" b="1" dirty="0">
              <a:solidFill>
                <a:srgbClr val="0070C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B0B514-CCD8-423B-A288-97173E6E2CED}"/>
              </a:ext>
            </a:extLst>
          </p:cNvPr>
          <p:cNvSpPr/>
          <p:nvPr/>
        </p:nvSpPr>
        <p:spPr>
          <a:xfrm>
            <a:off x="526660" y="7754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</a:rPr>
              <a:t>Sliding expansion</a:t>
            </a:r>
            <a:endParaRPr lang="en-IN" b="1" dirty="0">
              <a:solidFill>
                <a:srgbClr val="376092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2FE44D-B7C3-4C14-B23B-10A0F6DE0E91}"/>
              </a:ext>
            </a:extLst>
          </p:cNvPr>
          <p:cNvSpPr/>
          <p:nvPr/>
        </p:nvSpPr>
        <p:spPr>
          <a:xfrm>
            <a:off x="1518438" y="6174092"/>
            <a:ext cx="610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</a:rPr>
              <a:t>Sliding Expansion is more practical approach similar  installation of shroud</a:t>
            </a:r>
          </a:p>
        </p:txBody>
      </p:sp>
    </p:spTree>
    <p:extLst>
      <p:ext uri="{BB962C8B-B14F-4D97-AF65-F5344CB8AC3E}">
        <p14:creationId xmlns:p14="http://schemas.microsoft.com/office/powerpoint/2010/main" val="75623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RRL PPT Template Std. Size - Aug 17" id="{28350C91-AA38-4739-82B5-380D6A6C3103}" vid="{77382B24-AE20-4528-A7F9-520D5D6F0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1399</TotalTime>
  <Words>595</Words>
  <Application>Microsoft Office PowerPoint</Application>
  <PresentationFormat>On-screen Show (4:3)</PresentationFormat>
  <Paragraphs>115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 –Hyper-Elastic Study</vt:lpstr>
      <vt:lpstr>PowerPoint Presentation</vt:lpstr>
      <vt:lpstr>FEA –Hyper-Elastic Study</vt:lpstr>
      <vt:lpstr>PowerPoint Presentation</vt:lpstr>
      <vt:lpstr>PowerPoint Presentation</vt:lpstr>
      <vt:lpstr>PowerPoint Presentation</vt:lpstr>
      <vt:lpstr>FEA –Hyper-Elastic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Ganesh Bhoye</dc:creator>
  <cp:lastModifiedBy>Ganesh Bhoye</cp:lastModifiedBy>
  <cp:revision>70</cp:revision>
  <dcterms:created xsi:type="dcterms:W3CDTF">2020-09-14T06:02:01Z</dcterms:created>
  <dcterms:modified xsi:type="dcterms:W3CDTF">2020-09-25T04:09:05Z</dcterms:modified>
</cp:coreProperties>
</file>