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6858000" cy="9906000" type="A4"/>
  <p:notesSz cx="6858000" cy="9144000"/>
  <p:defaultTextStyle>
    <a:defPPr>
      <a:defRPr lang="en-US"/>
    </a:defPPr>
    <a:lvl1pPr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77925" indent="-378184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56543" indent="-757061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435508" indent="-1136285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914126" indent="-1515162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498705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598445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698187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797928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9C1"/>
    <a:srgbClr val="DEECF8"/>
    <a:srgbClr val="DEEBF8"/>
    <a:srgbClr val="CADDF8"/>
    <a:srgbClr val="D9F8F4"/>
    <a:srgbClr val="D0F8F7"/>
    <a:srgbClr val="AEE6F8"/>
    <a:srgbClr val="2B9AF5"/>
    <a:srgbClr val="5BB0F7"/>
    <a:srgbClr val="78BE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7029" autoAdjust="0"/>
    <p:restoredTop sz="94779" autoAdjust="0"/>
  </p:normalViewPr>
  <p:slideViewPr>
    <p:cSldViewPr>
      <p:cViewPr>
        <p:scale>
          <a:sx n="209" d="100"/>
          <a:sy n="209" d="100"/>
        </p:scale>
        <p:origin x="280" y="-3016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7A49201A-7505-4B7D-9D84-C2AF0BC8D17F}" type="datetimeFigureOut">
              <a:rPr lang="en-US"/>
              <a:pPr>
                <a:defRPr/>
              </a:pPr>
              <a:t>9/25/20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2EAD9E59-F8D1-4D21-8803-D28193E70FB9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5323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3B1E44C4-76E0-4510-BF89-2236422CE1B1}" type="datetimeFigureOut">
              <a:rPr lang="en-US" altLang="en-US"/>
              <a:pPr>
                <a:defRPr/>
              </a:pPr>
              <a:t>9/25/20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C7275B16-A72A-4DD8-A2FF-9D3665BC87DD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47362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99395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199136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298876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398617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498636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6pPr>
    <a:lvl7pPr marL="598364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7pPr>
    <a:lvl8pPr marL="698091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8pPr>
    <a:lvl9pPr marL="797818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241550" y="685800"/>
            <a:ext cx="23749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800E2F5-9325-49D0-9CA7-003E887F6141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7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1" y="3077282"/>
            <a:ext cx="5829300" cy="212336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70584-CE83-4C86-A8A6-90D479AF1694}" type="datetimeFigureOut">
              <a:rPr lang="en-US" altLang="en-US"/>
              <a:pPr>
                <a:defRPr/>
              </a:pPr>
              <a:t>9/25/20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17850-2264-4BB2-BF85-8562A1142915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0264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9B170-3FD2-4166-8F99-7C5ACB6DEC97}" type="datetimeFigureOut">
              <a:rPr lang="en-US" altLang="en-US"/>
              <a:pPr>
                <a:defRPr/>
              </a:pPr>
              <a:t>9/25/20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8C773-9DA3-4359-9C28-7DD1554617A1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6692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899857" y="2538414"/>
            <a:ext cx="5554266" cy="540954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4679" y="2538414"/>
            <a:ext cx="16550878" cy="5409547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BDFF8-C9F9-45D4-9049-FD5E4E486AB6}" type="datetimeFigureOut">
              <a:rPr lang="en-US" altLang="en-US"/>
              <a:pPr>
                <a:defRPr/>
              </a:pPr>
              <a:t>9/25/20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5E088-61DA-430C-9D99-F1B9976A3745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433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41B9A-0EE9-4713-ABF5-56D3A419B13D}" type="datetimeFigureOut">
              <a:rPr lang="en-US" altLang="en-US"/>
              <a:pPr>
                <a:defRPr/>
              </a:pPr>
              <a:t>9/25/20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B739F-F50A-42E8-BF2A-DEC102E7C0CA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8066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91" indent="0">
              <a:buNone/>
              <a:defRPr sz="1791">
                <a:solidFill>
                  <a:schemeClr val="tx1">
                    <a:tint val="75000"/>
                  </a:schemeClr>
                </a:solidFill>
              </a:defRPr>
            </a:lvl2pPr>
            <a:lvl3pPr marL="914181" indent="0">
              <a:buNone/>
              <a:defRPr sz="1604">
                <a:solidFill>
                  <a:schemeClr val="tx1">
                    <a:tint val="75000"/>
                  </a:schemeClr>
                </a:solidFill>
              </a:defRPr>
            </a:lvl3pPr>
            <a:lvl4pPr marL="1371272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4pPr>
            <a:lvl5pPr marL="1828362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5pPr>
            <a:lvl6pPr marL="2285453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6pPr>
            <a:lvl7pPr marL="2742543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7pPr>
            <a:lvl8pPr marL="3199634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8pPr>
            <a:lvl9pPr marL="3656724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2635E-513B-410C-9E11-543414069F4B}" type="datetimeFigureOut">
              <a:rPr lang="en-US" altLang="en-US"/>
              <a:pPr>
                <a:defRPr/>
              </a:pPr>
              <a:t>9/25/20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611B7-A08A-453F-ADAC-FA7D979D7AC1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1177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4679" y="14792502"/>
            <a:ext cx="11052572" cy="41841384"/>
          </a:xfrm>
        </p:spPr>
        <p:txBody>
          <a:bodyPr/>
          <a:lstStyle>
            <a:lvl1pPr>
              <a:defRPr sz="2812"/>
            </a:lvl1pPr>
            <a:lvl2pPr>
              <a:defRPr sz="2396"/>
            </a:lvl2pPr>
            <a:lvl3pPr>
              <a:defRPr sz="2000"/>
            </a:lvl3pPr>
            <a:lvl4pPr>
              <a:defRPr sz="1791"/>
            </a:lvl4pPr>
            <a:lvl5pPr>
              <a:defRPr sz="1791"/>
            </a:lvl5pPr>
            <a:lvl6pPr>
              <a:defRPr sz="1791"/>
            </a:lvl6pPr>
            <a:lvl7pPr>
              <a:defRPr sz="1791"/>
            </a:lvl7pPr>
            <a:lvl8pPr>
              <a:defRPr sz="1791"/>
            </a:lvl8pPr>
            <a:lvl9pPr>
              <a:defRPr sz="179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401551" y="14792502"/>
            <a:ext cx="11052572" cy="41841384"/>
          </a:xfrm>
        </p:spPr>
        <p:txBody>
          <a:bodyPr/>
          <a:lstStyle>
            <a:lvl1pPr>
              <a:defRPr sz="2812"/>
            </a:lvl1pPr>
            <a:lvl2pPr>
              <a:defRPr sz="2396"/>
            </a:lvl2pPr>
            <a:lvl3pPr>
              <a:defRPr sz="2000"/>
            </a:lvl3pPr>
            <a:lvl4pPr>
              <a:defRPr sz="1791"/>
            </a:lvl4pPr>
            <a:lvl5pPr>
              <a:defRPr sz="1791"/>
            </a:lvl5pPr>
            <a:lvl6pPr>
              <a:defRPr sz="1791"/>
            </a:lvl6pPr>
            <a:lvl7pPr>
              <a:defRPr sz="1791"/>
            </a:lvl7pPr>
            <a:lvl8pPr>
              <a:defRPr sz="1791"/>
            </a:lvl8pPr>
            <a:lvl9pPr>
              <a:defRPr sz="179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BF237-0882-4343-A6E2-E8DF0B642C23}" type="datetimeFigureOut">
              <a:rPr lang="en-US" altLang="en-US"/>
              <a:pPr>
                <a:defRPr/>
              </a:pPr>
              <a:t>9/25/20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A5CF2-18D3-4565-8442-C13E320DDFA4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4084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6"/>
            <a:ext cx="3030141" cy="924101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7091" indent="0">
              <a:buNone/>
              <a:defRPr sz="2000" b="1"/>
            </a:lvl2pPr>
            <a:lvl3pPr marL="914181" indent="0">
              <a:buNone/>
              <a:defRPr sz="1791" b="1"/>
            </a:lvl3pPr>
            <a:lvl4pPr marL="1371272" indent="0">
              <a:buNone/>
              <a:defRPr sz="1604" b="1"/>
            </a:lvl4pPr>
            <a:lvl5pPr marL="1828362" indent="0">
              <a:buNone/>
              <a:defRPr sz="1604" b="1"/>
            </a:lvl5pPr>
            <a:lvl6pPr marL="2285453" indent="0">
              <a:buNone/>
              <a:defRPr sz="1604" b="1"/>
            </a:lvl6pPr>
            <a:lvl7pPr marL="2742543" indent="0">
              <a:buNone/>
              <a:defRPr sz="1604" b="1"/>
            </a:lvl7pPr>
            <a:lvl8pPr marL="3199634" indent="0">
              <a:buNone/>
              <a:defRPr sz="1604" b="1"/>
            </a:lvl8pPr>
            <a:lvl9pPr marL="3656724" indent="0">
              <a:buNone/>
              <a:defRPr sz="160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396"/>
            </a:lvl1pPr>
            <a:lvl2pPr>
              <a:defRPr sz="2000"/>
            </a:lvl2pPr>
            <a:lvl3pPr>
              <a:defRPr sz="1791"/>
            </a:lvl3pPr>
            <a:lvl4pPr>
              <a:defRPr sz="1604"/>
            </a:lvl4pPr>
            <a:lvl5pPr>
              <a:defRPr sz="1604"/>
            </a:lvl5pPr>
            <a:lvl6pPr>
              <a:defRPr sz="1604"/>
            </a:lvl6pPr>
            <a:lvl7pPr>
              <a:defRPr sz="1604"/>
            </a:lvl7pPr>
            <a:lvl8pPr>
              <a:defRPr sz="1604"/>
            </a:lvl8pPr>
            <a:lvl9pPr>
              <a:defRPr sz="16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6"/>
            <a:ext cx="3031332" cy="924101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7091" indent="0">
              <a:buNone/>
              <a:defRPr sz="2000" b="1"/>
            </a:lvl2pPr>
            <a:lvl3pPr marL="914181" indent="0">
              <a:buNone/>
              <a:defRPr sz="1791" b="1"/>
            </a:lvl3pPr>
            <a:lvl4pPr marL="1371272" indent="0">
              <a:buNone/>
              <a:defRPr sz="1604" b="1"/>
            </a:lvl4pPr>
            <a:lvl5pPr marL="1828362" indent="0">
              <a:buNone/>
              <a:defRPr sz="1604" b="1"/>
            </a:lvl5pPr>
            <a:lvl6pPr marL="2285453" indent="0">
              <a:buNone/>
              <a:defRPr sz="1604" b="1"/>
            </a:lvl6pPr>
            <a:lvl7pPr marL="2742543" indent="0">
              <a:buNone/>
              <a:defRPr sz="1604" b="1"/>
            </a:lvl7pPr>
            <a:lvl8pPr marL="3199634" indent="0">
              <a:buNone/>
              <a:defRPr sz="1604" b="1"/>
            </a:lvl8pPr>
            <a:lvl9pPr marL="3656724" indent="0">
              <a:buNone/>
              <a:defRPr sz="160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396"/>
            </a:lvl1pPr>
            <a:lvl2pPr>
              <a:defRPr sz="2000"/>
            </a:lvl2pPr>
            <a:lvl3pPr>
              <a:defRPr sz="1791"/>
            </a:lvl3pPr>
            <a:lvl4pPr>
              <a:defRPr sz="1604"/>
            </a:lvl4pPr>
            <a:lvl5pPr>
              <a:defRPr sz="1604"/>
            </a:lvl5pPr>
            <a:lvl6pPr>
              <a:defRPr sz="1604"/>
            </a:lvl6pPr>
            <a:lvl7pPr>
              <a:defRPr sz="1604"/>
            </a:lvl7pPr>
            <a:lvl8pPr>
              <a:defRPr sz="1604"/>
            </a:lvl8pPr>
            <a:lvl9pPr>
              <a:defRPr sz="16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0EBE0-87FE-4EB3-BED7-C65F8246E07D}" type="datetimeFigureOut">
              <a:rPr lang="en-US" altLang="en-US"/>
              <a:pPr>
                <a:defRPr/>
              </a:pPr>
              <a:t>9/25/20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21328-5078-47A0-B579-5C84232C2786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6862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8AC96-B8EA-494A-AAF5-FFE9C69C5B9A}" type="datetimeFigureOut">
              <a:rPr lang="en-US" altLang="en-US"/>
              <a:pPr>
                <a:defRPr/>
              </a:pPr>
              <a:t>9/25/20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D85E0-A158-4BAA-80D5-356E7FD89A6F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8965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3B864-8E65-44B0-AAAC-856EC5B5702A}" type="datetimeFigureOut">
              <a:rPr lang="en-US" altLang="en-US"/>
              <a:pPr>
                <a:defRPr/>
              </a:pPr>
              <a:t>9/25/20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1E8A8-87F2-4885-95EF-4A36E81D6CD1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3851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7"/>
            <a:ext cx="3833812" cy="8454497"/>
          </a:xfrm>
        </p:spPr>
        <p:txBody>
          <a:bodyPr/>
          <a:lstStyle>
            <a:lvl1pPr>
              <a:defRPr sz="3208"/>
            </a:lvl1pPr>
            <a:lvl2pPr>
              <a:defRPr sz="2812"/>
            </a:lvl2pPr>
            <a:lvl3pPr>
              <a:defRPr sz="2396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396"/>
            </a:lvl1pPr>
            <a:lvl2pPr marL="457091" indent="0">
              <a:buNone/>
              <a:defRPr sz="1208"/>
            </a:lvl2pPr>
            <a:lvl3pPr marL="914181" indent="0">
              <a:buNone/>
              <a:defRPr sz="1000"/>
            </a:lvl3pPr>
            <a:lvl4pPr marL="1371272" indent="0">
              <a:buNone/>
              <a:defRPr sz="896"/>
            </a:lvl4pPr>
            <a:lvl5pPr marL="1828362" indent="0">
              <a:buNone/>
              <a:defRPr sz="896"/>
            </a:lvl5pPr>
            <a:lvl6pPr marL="2285453" indent="0">
              <a:buNone/>
              <a:defRPr sz="896"/>
            </a:lvl6pPr>
            <a:lvl7pPr marL="2742543" indent="0">
              <a:buNone/>
              <a:defRPr sz="896"/>
            </a:lvl7pPr>
            <a:lvl8pPr marL="3199634" indent="0">
              <a:buNone/>
              <a:defRPr sz="896"/>
            </a:lvl8pPr>
            <a:lvl9pPr marL="3656724" indent="0">
              <a:buNone/>
              <a:defRPr sz="8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26E59-54E6-4E03-9E07-D40B85935CA5}" type="datetimeFigureOut">
              <a:rPr lang="en-US" altLang="en-US"/>
              <a:pPr>
                <a:defRPr/>
              </a:pPr>
              <a:t>9/25/20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6EF51-CF3D-453A-8691-04CB516D3109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5547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20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3208"/>
            </a:lvl1pPr>
            <a:lvl2pPr marL="457091" indent="0">
              <a:buNone/>
              <a:defRPr sz="2812"/>
            </a:lvl2pPr>
            <a:lvl3pPr marL="914181" indent="0">
              <a:buNone/>
              <a:defRPr sz="2396"/>
            </a:lvl3pPr>
            <a:lvl4pPr marL="1371272" indent="0">
              <a:buNone/>
              <a:defRPr sz="2000"/>
            </a:lvl4pPr>
            <a:lvl5pPr marL="1828362" indent="0">
              <a:buNone/>
              <a:defRPr sz="2000"/>
            </a:lvl5pPr>
            <a:lvl6pPr marL="2285453" indent="0">
              <a:buNone/>
              <a:defRPr sz="2000"/>
            </a:lvl6pPr>
            <a:lvl7pPr marL="2742543" indent="0">
              <a:buNone/>
              <a:defRPr sz="2000"/>
            </a:lvl7pPr>
            <a:lvl8pPr marL="3199634" indent="0">
              <a:buNone/>
              <a:defRPr sz="2000"/>
            </a:lvl8pPr>
            <a:lvl9pPr marL="3656724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396"/>
            </a:lvl1pPr>
            <a:lvl2pPr marL="457091" indent="0">
              <a:buNone/>
              <a:defRPr sz="1208"/>
            </a:lvl2pPr>
            <a:lvl3pPr marL="914181" indent="0">
              <a:buNone/>
              <a:defRPr sz="1000"/>
            </a:lvl3pPr>
            <a:lvl4pPr marL="1371272" indent="0">
              <a:buNone/>
              <a:defRPr sz="896"/>
            </a:lvl4pPr>
            <a:lvl5pPr marL="1828362" indent="0">
              <a:buNone/>
              <a:defRPr sz="896"/>
            </a:lvl5pPr>
            <a:lvl6pPr marL="2285453" indent="0">
              <a:buNone/>
              <a:defRPr sz="896"/>
            </a:lvl6pPr>
            <a:lvl7pPr marL="2742543" indent="0">
              <a:buNone/>
              <a:defRPr sz="896"/>
            </a:lvl7pPr>
            <a:lvl8pPr marL="3199634" indent="0">
              <a:buNone/>
              <a:defRPr sz="896"/>
            </a:lvl8pPr>
            <a:lvl9pPr marL="3656724" indent="0">
              <a:buNone/>
              <a:defRPr sz="8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CA4E6-9543-4DFD-A949-1A245BABB9B8}" type="datetimeFigureOut">
              <a:rPr lang="en-US" altLang="en-US"/>
              <a:pPr>
                <a:defRPr/>
              </a:pPr>
              <a:t>9/25/20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5EDFF-D8FA-4C07-B392-D32C37DB6171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2572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66" y="396627"/>
            <a:ext cx="6172068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66" y="2311329"/>
            <a:ext cx="6172068" cy="6537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66" y="9181538"/>
            <a:ext cx="16000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8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B72D218E-FCE8-4527-8743-B5A6254E7791}" type="datetimeFigureOut">
              <a:rPr lang="en-US" altLang="en-US"/>
              <a:pPr>
                <a:defRPr/>
              </a:pPr>
              <a:t>9/25/20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216" y="9181538"/>
            <a:ext cx="21715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8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66" y="9181538"/>
            <a:ext cx="16000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8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0B562D54-643E-44AB-ACA5-972A5DA01750}" type="slidenum">
              <a:rPr lang="en-US" altLang="en-US"/>
              <a:pPr>
                <a:defRPr/>
              </a:pPr>
              <a:t>‹N°›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3381" rtl="0" eaLnBrk="0" fontAlgn="base" hangingPunct="0">
        <a:spcBef>
          <a:spcPct val="0"/>
        </a:spcBef>
        <a:spcAft>
          <a:spcPct val="0"/>
        </a:spcAft>
        <a:defRPr sz="4395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95227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6pPr>
      <a:lvl7pPr marL="190455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7pPr>
      <a:lvl8pPr marL="285682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8pPr>
      <a:lvl9pPr marL="380909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9pPr>
    </p:titleStyle>
    <p:bodyStyle>
      <a:lvl1pPr marL="342270" indent="-34227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8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080" indent="-28539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12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2553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396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599574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6264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3998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88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79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70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1pPr>
      <a:lvl2pPr marL="457091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2pPr>
      <a:lvl3pPr marL="914181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3pPr>
      <a:lvl4pPr marL="1371272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4pPr>
      <a:lvl5pPr marL="1828362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5pPr>
      <a:lvl6pPr marL="2285453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6pPr>
      <a:lvl7pPr marL="2742543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7pPr>
      <a:lvl8pPr marL="3199634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8pPr>
      <a:lvl9pPr marL="3656724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9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3.tiff"/><Relationship Id="rId5" Type="http://schemas.openxmlformats.org/officeDocument/2006/relationships/image" Target="../media/image3.png"/><Relationship Id="rId15" Type="http://schemas.openxmlformats.org/officeDocument/2006/relationships/image" Target="../media/image11.png"/><Relationship Id="rId10" Type="http://schemas.openxmlformats.org/officeDocument/2006/relationships/image" Target="../media/image2.tiff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Box 6"/>
          <p:cNvSpPr txBox="1">
            <a:spLocks noChangeArrowheads="1"/>
          </p:cNvSpPr>
          <p:nvPr/>
        </p:nvSpPr>
        <p:spPr bwMode="auto">
          <a:xfrm>
            <a:off x="248333" y="1524000"/>
            <a:ext cx="3125743" cy="3712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INTRODUCTION</a:t>
            </a:r>
            <a:r>
              <a:rPr lang="en-US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: Laser Powder Bed Fusion (or Selective Layer Melting) is one of the metallic </a:t>
            </a:r>
            <a:r>
              <a:rPr lang="en-US" altLang="en-US" sz="1000" dirty="0">
                <a:solidFill>
                  <a:srgbClr val="0079C1"/>
                </a:solidFill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3D printing</a:t>
            </a:r>
            <a:r>
              <a:rPr lang="en-US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 method. Industries are currently trying to master and improve this accurate process. 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Baser on the selective and sequential melting of powder layers by laser, some defects remains present and annoying (Figure 1): </a:t>
            </a:r>
          </a:p>
          <a:p>
            <a:pPr marL="171450" indent="-171450" eaLnBrk="1" hangingPunct="1">
              <a:spcBef>
                <a:spcPts val="600"/>
              </a:spcBef>
              <a:buFontTx/>
              <a:buChar char="-"/>
              <a:defRPr/>
            </a:pPr>
            <a:r>
              <a:rPr lang="en-US" altLang="en-US" sz="1000" u="sng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Aggregates on powder bed </a:t>
            </a:r>
            <a:r>
              <a:rPr lang="en-US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(downfall of spatters)</a:t>
            </a:r>
          </a:p>
          <a:p>
            <a:pPr marL="171450" indent="-171450" eaLnBrk="1" hangingPunct="1">
              <a:spcBef>
                <a:spcPts val="600"/>
              </a:spcBef>
              <a:buFontTx/>
              <a:buChar char="-"/>
              <a:defRPr/>
            </a:pPr>
            <a:r>
              <a:rPr lang="en-US" altLang="en-US" sz="1000" u="sng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Lack of feeding material </a:t>
            </a:r>
            <a:r>
              <a:rPr lang="en-US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(denudation of powder)</a:t>
            </a:r>
          </a:p>
          <a:p>
            <a:pPr marL="171450" indent="-171450" eaLnBrk="1" hangingPunct="1">
              <a:spcBef>
                <a:spcPts val="600"/>
              </a:spcBef>
              <a:buFontTx/>
              <a:buChar char="-"/>
              <a:defRPr/>
            </a:pPr>
            <a:r>
              <a:rPr lang="en-US" altLang="en-US" sz="1000" u="sng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Unstable built</a:t>
            </a:r>
            <a:r>
              <a:rPr lang="en-US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 (flow instabilities)</a:t>
            </a:r>
          </a:p>
          <a:p>
            <a:pPr marL="171450" indent="-171450" eaLnBrk="1" hangingPunct="1">
              <a:spcBef>
                <a:spcPts val="600"/>
              </a:spcBef>
              <a:buFontTx/>
              <a:buChar char="-"/>
              <a:defRPr/>
            </a:pPr>
            <a:endParaRPr lang="en-US" altLang="en-US" sz="10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ts val="600"/>
              </a:spcBef>
              <a:buFontTx/>
              <a:buChar char="-"/>
              <a:defRPr/>
            </a:pPr>
            <a:endParaRPr lang="en-US" altLang="en-US" sz="10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ts val="600"/>
              </a:spcBef>
              <a:buFontTx/>
              <a:buChar char="-"/>
              <a:defRPr/>
            </a:pPr>
            <a:endParaRPr lang="en-US" altLang="en-US" sz="10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ts val="600"/>
              </a:spcBef>
              <a:buFontTx/>
              <a:buChar char="-"/>
              <a:defRPr/>
            </a:pPr>
            <a:endParaRPr lang="en-US" altLang="en-US" sz="10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marL="171450" indent="-171450" eaLnBrk="1" hangingPunct="1">
              <a:spcBef>
                <a:spcPts val="600"/>
              </a:spcBef>
              <a:buFontTx/>
              <a:buChar char="-"/>
              <a:defRPr/>
            </a:pPr>
            <a:endParaRPr lang="en-US" altLang="en-US" sz="10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eaLnBrk="1" hangingPunct="1">
              <a:spcBef>
                <a:spcPts val="600"/>
              </a:spcBef>
              <a:buNone/>
              <a:defRPr/>
            </a:pPr>
            <a:r>
              <a:rPr lang="en-US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As shown in the figure 1, these defects occurs at the size of the molten pool, i.e. </a:t>
            </a:r>
            <a:r>
              <a:rPr lang="en-US" altLang="en-US" sz="1000" dirty="0">
                <a:solidFill>
                  <a:srgbClr val="0079C1"/>
                </a:solidFill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the mesoscale</a:t>
            </a:r>
            <a:r>
              <a:rPr lang="en-US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.</a:t>
            </a:r>
          </a:p>
          <a:p>
            <a:pPr algn="just" eaLnBrk="1" hangingPunct="1">
              <a:spcBef>
                <a:spcPts val="600"/>
              </a:spcBef>
              <a:buNone/>
              <a:defRPr/>
            </a:pPr>
            <a:r>
              <a:rPr lang="en-US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To improve the process understanding at this scale, a </a:t>
            </a:r>
            <a:r>
              <a:rPr lang="en-US" altLang="en-US" sz="1000" dirty="0" err="1">
                <a:solidFill>
                  <a:srgbClr val="0079C1"/>
                </a:solidFill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multiphysical</a:t>
            </a:r>
            <a:r>
              <a:rPr lang="en-US" altLang="en-US" sz="1000" dirty="0">
                <a:solidFill>
                  <a:srgbClr val="0079C1"/>
                </a:solidFill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 simulation </a:t>
            </a:r>
            <a:r>
              <a:rPr lang="en-US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of single track</a:t>
            </a:r>
            <a:r>
              <a:rPr lang="en-US" altLang="en-US" sz="1000" dirty="0">
                <a:solidFill>
                  <a:srgbClr val="0079C1"/>
                </a:solidFill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 </a:t>
            </a:r>
            <a:r>
              <a:rPr lang="en-US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is proposed.</a:t>
            </a:r>
          </a:p>
        </p:txBody>
      </p:sp>
      <p:sp>
        <p:nvSpPr>
          <p:cNvPr id="3076" name="TextBox 7"/>
          <p:cNvSpPr txBox="1">
            <a:spLocks noChangeArrowheads="1"/>
          </p:cNvSpPr>
          <p:nvPr/>
        </p:nvSpPr>
        <p:spPr bwMode="auto">
          <a:xfrm>
            <a:off x="243108" y="5378927"/>
            <a:ext cx="3117145" cy="463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 dirty="0">
                <a:latin typeface="Calibri" panose="020F0502020204030204" pitchFamily="34" charset="0"/>
                <a:cs typeface="Arial" panose="020B0604020202020204" pitchFamily="34" charset="0"/>
              </a:rPr>
              <a:t>COMPUTATIONAL METHODS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: At the scale of the molten pool, sensitive phenomena are: </a:t>
            </a:r>
            <a:r>
              <a:rPr lang="en-US" altLang="en-US" sz="1000" dirty="0">
                <a:solidFill>
                  <a:srgbClr val="0079C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1-heat transfers, 2-fluid flows and 3-free boundary tracking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3619500" y="3374808"/>
            <a:ext cx="2990167" cy="78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 dirty="0">
                <a:latin typeface="Calibri" panose="020F0502020204030204" pitchFamily="34" charset="0"/>
                <a:cs typeface="Arial" panose="020B0604020202020204" pitchFamily="34" charset="0"/>
              </a:rPr>
              <a:t>RESULTS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: The results of the simulation are shown in figure 3 in terms of temperature field during laser irradiation, for 0.4 m/s and in figure 4 for scanning speed from 0.4 to 1 m/s. Some track instabilities appears at high velocities and balling effect at 1 m/s.</a:t>
            </a: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1332929"/>
              </p:ext>
            </p:extLst>
          </p:nvPr>
        </p:nvGraphicFramePr>
        <p:xfrm>
          <a:off x="3578107" y="7810472"/>
          <a:ext cx="2929706" cy="795533"/>
        </p:xfrm>
        <a:graphic>
          <a:graphicData uri="http://schemas.openxmlformats.org/drawingml/2006/table">
            <a:tbl>
              <a:tblPr/>
              <a:tblGrid>
                <a:gridCol w="9763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14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09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0919">
                  <a:extLst>
                    <a:ext uri="{9D8B030D-6E8A-4147-A177-3AD203B41FA5}">
                      <a16:colId xmlns:a16="http://schemas.microsoft.com/office/drawing/2014/main" val="1513629512"/>
                    </a:ext>
                  </a:extLst>
                </a:gridCol>
              </a:tblGrid>
              <a:tr h="140801"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Scanning speed (m/s)</a:t>
                      </a: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Length (µm)</a:t>
                      </a: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Width (µm)</a:t>
                      </a: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Thickness (µm)</a:t>
                      </a: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491"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0.4</a:t>
                      </a: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220</a:t>
                      </a: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78</a:t>
                      </a: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40</a:t>
                      </a: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3090"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0.6</a:t>
                      </a: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170</a:t>
                      </a: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57</a:t>
                      </a: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30</a:t>
                      </a: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3090"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0.8</a:t>
                      </a: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168</a:t>
                      </a: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55</a:t>
                      </a: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24</a:t>
                      </a: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1061"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1</a:t>
                      </a: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175</a:t>
                      </a: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4387850" eaLnBrk="0" hangingPunct="0">
                        <a:spcBef>
                          <a:spcPct val="20000"/>
                        </a:spcBef>
                        <a:buFont typeface="Arial" charset="0"/>
                        <a:defRPr sz="14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defTabSz="4387850" eaLnBrk="0" hangingPunct="0">
                        <a:spcBef>
                          <a:spcPct val="20000"/>
                        </a:spcBef>
                        <a:buFont typeface="Arial" charset="0"/>
                        <a:defRPr sz="123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105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defTabSz="4387850" eaLnBrk="0" hangingPunct="0">
                        <a:spcBef>
                          <a:spcPct val="20000"/>
                        </a:spcBef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defTabSz="438785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8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51</a:t>
                      </a: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3878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20</a:t>
                      </a:r>
                    </a:p>
                  </a:txBody>
                  <a:tcPr marL="19060" marR="19060" marT="9528" marB="95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10" name="TextBox 22"/>
          <p:cNvSpPr txBox="1">
            <a:spLocks noChangeArrowheads="1"/>
          </p:cNvSpPr>
          <p:nvPr/>
        </p:nvSpPr>
        <p:spPr bwMode="auto">
          <a:xfrm>
            <a:off x="3646979" y="8671031"/>
            <a:ext cx="2833357" cy="942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 dirty="0">
                <a:latin typeface="Calibri" panose="020F0502020204030204" pitchFamily="34" charset="0"/>
                <a:cs typeface="Arial" panose="020B0604020202020204" pitchFamily="34" charset="0"/>
              </a:rPr>
              <a:t>CONCLUSIONS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: Lost of track regularity with the velocity is well described with this model but the assumption on gas flows does not allow to observe spatters and denudation. 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Some current and future works are thus about vapor ejection due to vaporization with Phase field method. </a:t>
            </a:r>
          </a:p>
        </p:txBody>
      </p:sp>
      <p:sp>
        <p:nvSpPr>
          <p:cNvPr id="4135" name="TextBox 24"/>
          <p:cNvSpPr txBox="1">
            <a:spLocks noChangeArrowheads="1"/>
          </p:cNvSpPr>
          <p:nvPr/>
        </p:nvSpPr>
        <p:spPr bwMode="auto">
          <a:xfrm>
            <a:off x="3578107" y="3098628"/>
            <a:ext cx="3072951" cy="13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2</a:t>
            </a:r>
            <a:r>
              <a:rPr lang="en-US" altLang="en-US" sz="750" dirty="0">
                <a:cs typeface="Arial" panose="020B0604020202020204" pitchFamily="34" charset="0"/>
              </a:rPr>
              <a:t>. External geometry (left) and internal powder description (right </a:t>
            </a:r>
            <a:r>
              <a:rPr lang="en-US" altLang="en-US" sz="750" i="1" dirty="0" err="1">
                <a:latin typeface="Symbol" pitchFamily="2" charset="2"/>
                <a:cs typeface="Arial" panose="020B0604020202020204" pitchFamily="34" charset="0"/>
              </a:rPr>
              <a:t>F</a:t>
            </a:r>
            <a:r>
              <a:rPr lang="en-US" altLang="en-US" sz="750" i="1" baseline="-25000" dirty="0" err="1">
                <a:cs typeface="Arial" panose="020B0604020202020204" pitchFamily="34" charset="0"/>
              </a:rPr>
              <a:t>init</a:t>
            </a:r>
            <a:r>
              <a:rPr lang="en-US" altLang="en-US" sz="750" dirty="0">
                <a:cs typeface="Arial" panose="020B0604020202020204" pitchFamily="34" charset="0"/>
              </a:rPr>
              <a:t>) </a:t>
            </a:r>
          </a:p>
        </p:txBody>
      </p:sp>
      <p:sp>
        <p:nvSpPr>
          <p:cNvPr id="4136" name="TextBox 25"/>
          <p:cNvSpPr txBox="1">
            <a:spLocks noChangeArrowheads="1"/>
          </p:cNvSpPr>
          <p:nvPr/>
        </p:nvSpPr>
        <p:spPr bwMode="auto">
          <a:xfrm>
            <a:off x="4000353" y="5629950"/>
            <a:ext cx="2085501" cy="13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3</a:t>
            </a:r>
            <a:r>
              <a:rPr lang="en-US" altLang="en-US" sz="750" dirty="0">
                <a:cs typeface="Arial" panose="020B0604020202020204" pitchFamily="34" charset="0"/>
              </a:rPr>
              <a:t>. Thermal field at the interface (v = 0.4 m/s).</a:t>
            </a:r>
          </a:p>
        </p:txBody>
      </p:sp>
      <p:sp>
        <p:nvSpPr>
          <p:cNvPr id="4137" name="TextBox 26"/>
          <p:cNvSpPr txBox="1">
            <a:spLocks noChangeArrowheads="1"/>
          </p:cNvSpPr>
          <p:nvPr/>
        </p:nvSpPr>
        <p:spPr bwMode="auto">
          <a:xfrm>
            <a:off x="4008160" y="7608905"/>
            <a:ext cx="2014969" cy="13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4</a:t>
            </a:r>
            <a:r>
              <a:rPr lang="en-US" altLang="en-US" sz="750" dirty="0">
                <a:cs typeface="Arial" panose="020B0604020202020204" pitchFamily="34" charset="0"/>
              </a:rPr>
              <a:t>. Effect of scanning speed on track shapes.</a:t>
            </a:r>
          </a:p>
        </p:txBody>
      </p:sp>
      <p:sp>
        <p:nvSpPr>
          <p:cNvPr id="3115" name="TextBox 27"/>
          <p:cNvSpPr txBox="1">
            <a:spLocks noChangeArrowheads="1"/>
          </p:cNvSpPr>
          <p:nvPr/>
        </p:nvSpPr>
        <p:spPr bwMode="auto">
          <a:xfrm>
            <a:off x="4525955" y="6997686"/>
            <a:ext cx="1025917" cy="13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750" b="1" dirty="0">
                <a:latin typeface="Calibri" panose="020F0502020204030204" pitchFamily="34" charset="0"/>
                <a:cs typeface="Arial" panose="020B0604020202020204" pitchFamily="34" charset="0"/>
              </a:rPr>
              <a:t>Table 1</a:t>
            </a:r>
            <a:r>
              <a:rPr lang="en-US" altLang="en-US" sz="750" dirty="0">
                <a:latin typeface="Calibri" panose="020F0502020204030204" pitchFamily="34" charset="0"/>
                <a:cs typeface="Arial" panose="020B0604020202020204" pitchFamily="34" charset="0"/>
              </a:rPr>
              <a:t>. Title of the table</a:t>
            </a:r>
          </a:p>
        </p:txBody>
      </p:sp>
      <p:sp>
        <p:nvSpPr>
          <p:cNvPr id="4143" name="TextBox 33"/>
          <p:cNvSpPr txBox="1">
            <a:spLocks noChangeArrowheads="1"/>
          </p:cNvSpPr>
          <p:nvPr/>
        </p:nvSpPr>
        <p:spPr bwMode="auto">
          <a:xfrm>
            <a:off x="963929" y="4304083"/>
            <a:ext cx="1883523" cy="13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1</a:t>
            </a:r>
            <a:r>
              <a:rPr lang="en-US" altLang="en-US" sz="750" dirty="0">
                <a:cs typeface="Arial" panose="020B0604020202020204" pitchFamily="34" charset="0"/>
              </a:rPr>
              <a:t>. LPBF single-track high-speed imaging</a:t>
            </a:r>
          </a:p>
        </p:txBody>
      </p:sp>
      <p:sp>
        <p:nvSpPr>
          <p:cNvPr id="25" name="TextBox 3"/>
          <p:cNvSpPr txBox="1">
            <a:spLocks noChangeArrowheads="1"/>
          </p:cNvSpPr>
          <p:nvPr/>
        </p:nvSpPr>
        <p:spPr bwMode="auto">
          <a:xfrm>
            <a:off x="190500" y="181584"/>
            <a:ext cx="6477000" cy="1281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9047" tIns="9524" rIns="19047" bIns="9524" anchor="ctr" anchorCtr="0">
            <a:spAutoFit/>
          </a:bodyPr>
          <a:lstStyle/>
          <a:p>
            <a:pPr algn="ctr" defTabSz="913916" eaLnBrk="1" hangingPunct="1">
              <a:lnSpc>
                <a:spcPct val="150000"/>
              </a:lnSpc>
              <a:defRPr/>
            </a:pPr>
            <a:r>
              <a:rPr lang="fr-FR" sz="1800" dirty="0"/>
              <a:t>Powder </a:t>
            </a:r>
            <a:r>
              <a:rPr lang="fr-FR" sz="1800" dirty="0" err="1"/>
              <a:t>Consideration</a:t>
            </a:r>
            <a:r>
              <a:rPr lang="fr-FR" sz="1800" dirty="0"/>
              <a:t> For Additive </a:t>
            </a:r>
            <a:r>
              <a:rPr lang="fr-FR" sz="1800" dirty="0" err="1"/>
              <a:t>Manufacturing</a:t>
            </a:r>
            <a:r>
              <a:rPr lang="fr-FR" sz="1800" dirty="0"/>
              <a:t> Simulation</a:t>
            </a:r>
          </a:p>
          <a:p>
            <a:pPr algn="ctr" defTabSz="913916" eaLnBrk="1" hangingPunct="1">
              <a:lnSpc>
                <a:spcPct val="150000"/>
              </a:lnSpc>
              <a:defRPr/>
            </a:pP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M. Dal</a:t>
            </a:r>
            <a:r>
              <a:rPr lang="en-US" sz="1000" baseline="30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1</a:t>
            </a: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Y. Mayi</a:t>
            </a:r>
            <a:r>
              <a:rPr lang="en-US" sz="1000" baseline="30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1</a:t>
            </a: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K. Marchais</a:t>
            </a:r>
            <a:r>
              <a:rPr lang="en-US" sz="1000" baseline="30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2</a:t>
            </a: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P. Peyre</a:t>
            </a:r>
            <a:r>
              <a:rPr lang="en-US" sz="1000" baseline="30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1</a:t>
            </a:r>
          </a:p>
          <a:p>
            <a:pPr marL="190455" indent="-190455" algn="just" defTabSz="913916" eaLnBrk="1" hangingPunct="1">
              <a:defRPr/>
            </a:pP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1. </a:t>
            </a:r>
            <a:r>
              <a:rPr lang="en-US" sz="1000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Laboratoire</a:t>
            </a: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sz="1000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Procédés</a:t>
            </a: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et </a:t>
            </a:r>
            <a:r>
              <a:rPr lang="en-US" sz="1000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Ingénierie</a:t>
            </a: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sz="1000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en</a:t>
            </a: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sz="1000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Mécanique</a:t>
            </a: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et </a:t>
            </a:r>
            <a:r>
              <a:rPr lang="en-US" sz="1000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Matériaux</a:t>
            </a: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(PIMM) – UMR 8006, Arts et </a:t>
            </a:r>
            <a:r>
              <a:rPr lang="en-US" sz="1000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Metiers</a:t>
            </a: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Institute of Technology, CNRS, CNAM, PIMM, HESAM </a:t>
            </a:r>
            <a:r>
              <a:rPr lang="en-US" sz="1000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Université</a:t>
            </a: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F-75013 Paris, France</a:t>
            </a:r>
          </a:p>
          <a:p>
            <a:pPr marL="190455" indent="-190455" algn="just" defTabSz="913916" eaLnBrk="1" hangingPunct="1">
              <a:defRPr/>
            </a:pP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2. Arts et </a:t>
            </a:r>
            <a:r>
              <a:rPr lang="en-US" sz="1000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Metiers</a:t>
            </a: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Institute of Technology, University of Bordeaux, CNRS, Bordeaux INP, INRAE, I2M Bordeaux, </a:t>
            </a:r>
            <a:r>
              <a:rPr lang="en-US" sz="1000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Talence</a:t>
            </a:r>
            <a:r>
              <a:rPr lang="en-US" sz="10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F-33400, France</a:t>
            </a:r>
          </a:p>
        </p:txBody>
      </p:sp>
      <p:sp>
        <p:nvSpPr>
          <p:cNvPr id="2" name="Rectangle 1"/>
          <p:cNvSpPr>
            <a:spLocks/>
          </p:cNvSpPr>
          <p:nvPr/>
        </p:nvSpPr>
        <p:spPr>
          <a:xfrm>
            <a:off x="163096" y="268100"/>
            <a:ext cx="6531987" cy="93698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704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90500" y="1473535"/>
            <a:ext cx="6477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66049" y="9636905"/>
            <a:ext cx="4458451" cy="220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33" dirty="0">
                <a:solidFill>
                  <a:srgbClr val="0079C1"/>
                </a:solidFill>
                <a:latin typeface="Calibri" panose="020F0502020204030204" pitchFamily="34" charset="0"/>
              </a:rPr>
              <a:t>Excerpt from the Proceedings of the 2020 COMSOL Conference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FB0A695-E384-FB4F-8FD0-267ACB1190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132" y="3283547"/>
            <a:ext cx="2769928" cy="105033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66845A66-1B2F-E047-ADD8-AE2525899B47}"/>
                  </a:ext>
                </a:extLst>
              </p:cNvPr>
              <p:cNvSpPr/>
              <p:nvPr/>
            </p:nvSpPr>
            <p:spPr>
              <a:xfrm>
                <a:off x="256930" y="5984021"/>
                <a:ext cx="3092558" cy="3849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0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000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fr-FR" sz="1000" i="0">
                              <a:latin typeface="Cambria Math" panose="02040503050406030204" pitchFamily="18" charset="0"/>
                            </a:rPr>
                            <m:t>∅</m:t>
                          </m:r>
                        </m:sub>
                      </m:sSub>
                      <m:sSubSup>
                        <m:sSubSupPr>
                          <m:ctrlPr>
                            <a:rPr lang="fr-FR" sz="1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sSub>
                            <m:sSubPr>
                              <m:ctrlPr>
                                <a:rPr lang="fr-FR" sz="1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0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fr-FR" sz="10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e>
                        <m:sub>
                          <m:r>
                            <a:rPr lang="fr-FR" sz="1000" i="0">
                              <a:latin typeface="Cambria Math" panose="02040503050406030204" pitchFamily="18" charset="0"/>
                            </a:rPr>
                            <m:t>∅</m:t>
                          </m:r>
                        </m:sub>
                        <m:sup>
                          <m:r>
                            <a:rPr lang="fr-FR" sz="1000" i="1">
                              <a:latin typeface="Cambria Math" panose="02040503050406030204" pitchFamily="18" charset="0"/>
                            </a:rPr>
                            <m:t>𝑒𝑞</m:t>
                          </m:r>
                        </m:sup>
                      </m:sSubSup>
                      <m:f>
                        <m:fPr>
                          <m:ctrlPr>
                            <a:rPr lang="fr-FR" sz="1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000" i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fr-FR" sz="1000" i="1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fr-FR" sz="1000" i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fr-FR" sz="10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fr-FR" sz="1000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sz="1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000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fr-FR" sz="1000" i="0">
                              <a:latin typeface="Cambria Math" panose="02040503050406030204" pitchFamily="18" charset="0"/>
                            </a:rPr>
                            <m:t>∅</m:t>
                          </m:r>
                        </m:sub>
                      </m:sSub>
                      <m:sSub>
                        <m:sSubPr>
                          <m:ctrlPr>
                            <a:rPr lang="fr-FR" sz="1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fr-FR" sz="1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0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fr-FR" sz="10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e>
                        <m:sub>
                          <m:r>
                            <a:rPr lang="fr-FR" sz="1000" i="0">
                              <a:latin typeface="Cambria Math" panose="02040503050406030204" pitchFamily="18" charset="0"/>
                            </a:rPr>
                            <m:t>∅</m:t>
                          </m:r>
                        </m:sub>
                      </m:sSub>
                      <m:acc>
                        <m:accPr>
                          <m:chr m:val="⃗"/>
                          <m:ctrlPr>
                            <a:rPr lang="fr-FR" sz="1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10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  <m:r>
                        <a:rPr lang="fr-FR" sz="1000" i="0">
                          <a:latin typeface="Cambria Math" panose="02040503050406030204" pitchFamily="18" charset="0"/>
                        </a:rPr>
                        <m:t>.</m:t>
                      </m:r>
                      <m:acc>
                        <m:accPr>
                          <m:chr m:val="⃗"/>
                          <m:ctrlPr>
                            <a:rPr lang="fr-FR" sz="1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1000" i="0">
                              <a:latin typeface="Cambria Math" panose="02040503050406030204" pitchFamily="18" charset="0"/>
                            </a:rPr>
                            <m:t>∇</m:t>
                          </m:r>
                          <m:r>
                            <a:rPr lang="fr-FR" sz="10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acc>
                      <m:r>
                        <a:rPr lang="fr-FR" sz="1000" i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sz="1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1000" i="0">
                              <a:latin typeface="Cambria Math" panose="02040503050406030204" pitchFamily="18" charset="0"/>
                            </a:rPr>
                            <m:t>∇</m:t>
                          </m:r>
                        </m:e>
                      </m:acc>
                      <m:r>
                        <a:rPr lang="fr-FR" sz="1000" i="0">
                          <a:latin typeface="Cambria Math" panose="02040503050406030204" pitchFamily="18" charset="0"/>
                        </a:rPr>
                        <m:t>.</m:t>
                      </m:r>
                      <m:d>
                        <m:dPr>
                          <m:ctrlPr>
                            <a:rPr lang="fr-FR" sz="1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sz="1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000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fr-FR" sz="1000" i="0"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sub>
                          </m:sSub>
                          <m:r>
                            <a:rPr lang="fr-FR" sz="1000" i="0">
                              <a:latin typeface="Cambria Math" panose="02040503050406030204" pitchFamily="18" charset="0"/>
                            </a:rPr>
                            <m:t> </m:t>
                          </m:r>
                          <m:acc>
                            <m:accPr>
                              <m:chr m:val="⃗"/>
                              <m:ctrlPr>
                                <a:rPr lang="fr-FR" sz="1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fr-FR" sz="1000" i="0">
                                  <a:latin typeface="Cambria Math" panose="02040503050406030204" pitchFamily="18" charset="0"/>
                                </a:rPr>
                                <m:t>∇</m:t>
                              </m:r>
                              <m:r>
                                <a:rPr lang="fr-FR" sz="1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acc>
                        </m:e>
                      </m:d>
                      <m:r>
                        <a:rPr lang="fr-FR" sz="1000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1000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fr-FR" sz="1000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fr-FR" sz="1000" i="1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fr-FR" sz="1000" i="0">
                          <a:latin typeface="Cambria Math" panose="02040503050406030204" pitchFamily="18" charset="0"/>
                        </a:rPr>
                        <m:t>∅</m:t>
                      </m:r>
                    </m:oMath>
                  </m:oMathPara>
                </a14:m>
                <a:endParaRPr lang="fr-FR" sz="1000" dirty="0"/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66845A66-1B2F-E047-ADD8-AE2525899B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930" y="5984021"/>
                <a:ext cx="3092558" cy="3849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4C2B81B1-56B4-6A4B-992A-35E8EBD1636A}"/>
                  </a:ext>
                </a:extLst>
              </p:cNvPr>
              <p:cNvSpPr/>
              <p:nvPr/>
            </p:nvSpPr>
            <p:spPr>
              <a:xfrm>
                <a:off x="256930" y="6517175"/>
                <a:ext cx="3117145" cy="6785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000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fr-FR" sz="1000" i="0">
                              <a:latin typeface="Cambria Math" panose="02040503050406030204" pitchFamily="18" charset="0"/>
                            </a:rPr>
                            <m:t>∅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fr-FR" sz="1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fr-FR" sz="1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1000" i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acc>
                                <m:accPr>
                                  <m:chr m:val="⃗"/>
                                  <m:ctrlPr>
                                    <a:rPr lang="fr-FR" sz="1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sz="1000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</m:acc>
                            </m:num>
                            <m:den>
                              <m:r>
                                <a:rPr lang="fr-FR" sz="1000" i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fr-FR" sz="10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fr-FR" sz="1000" i="0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fr-FR" sz="1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fr-FR" sz="1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sz="1000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</m:acc>
                              <m:r>
                                <a:rPr lang="fr-FR" sz="1000" i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acc>
                                <m:accPr>
                                  <m:chr m:val="⃗"/>
                                  <m:ctrlPr>
                                    <a:rPr lang="fr-FR" sz="1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1000" i="0">
                                      <a:latin typeface="Cambria Math" panose="02040503050406030204" pitchFamily="18" charset="0"/>
                                    </a:rPr>
                                    <m:t>∇</m:t>
                                  </m:r>
                                </m:e>
                              </m:acc>
                            </m:e>
                          </m:d>
                          <m:acc>
                            <m:accPr>
                              <m:chr m:val="⃗"/>
                              <m:ctrlPr>
                                <a:rPr lang="fr-FR" sz="1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10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  <m:r>
                            <a:rPr lang="fr-FR" sz="1000" i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a:rPr lang="fr-FR" sz="1000" i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sz="1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1000" i="0">
                              <a:latin typeface="Cambria Math" panose="02040503050406030204" pitchFamily="18" charset="0"/>
                            </a:rPr>
                            <m:t>∇</m:t>
                          </m:r>
                        </m:e>
                      </m:acc>
                      <m:r>
                        <a:rPr lang="fr-FR" sz="1000" i="0">
                          <a:latin typeface="Cambria Math" panose="02040503050406030204" pitchFamily="18" charset="0"/>
                        </a:rPr>
                        <m:t>.</m:t>
                      </m:r>
                      <m:d>
                        <m:dPr>
                          <m:ctrlPr>
                            <a:rPr lang="fr-FR" sz="1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000" i="1">
                              <a:latin typeface="Cambria Math" panose="02040503050406030204" pitchFamily="18" charset="0"/>
                            </a:rPr>
                            <m:t>𝑝𝐼</m:t>
                          </m:r>
                          <m:r>
                            <a:rPr lang="fr-FR" sz="1000" i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fr-FR" sz="1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000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fr-FR" sz="1000" i="0"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sub>
                          </m:sSub>
                          <m:r>
                            <a:rPr lang="fr-FR" sz="1000" i="0">
                              <a:latin typeface="Cambria Math" panose="02040503050406030204" pitchFamily="18" charset="0"/>
                            </a:rPr>
                            <m:t>(</m:t>
                          </m:r>
                          <m:acc>
                            <m:accPr>
                              <m:chr m:val="⃗"/>
                              <m:ctrlPr>
                                <a:rPr lang="fr-FR" sz="1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fr-FR" sz="1000" i="0">
                                  <a:latin typeface="Cambria Math" panose="02040503050406030204" pitchFamily="18" charset="0"/>
                                </a:rPr>
                                <m:t>∇</m:t>
                              </m:r>
                            </m:e>
                          </m:acc>
                          <m:acc>
                            <m:accPr>
                              <m:chr m:val="⃗"/>
                              <m:ctrlPr>
                                <a:rPr lang="fr-FR" sz="1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10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  <m:r>
                            <a:rPr lang="fr-FR" sz="1000" i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fr-FR" sz="1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fr-FR" sz="1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fr-FR" sz="10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fr-FR" sz="1000" i="0">
                                          <a:latin typeface="Cambria Math" panose="02040503050406030204" pitchFamily="18" charset="0"/>
                                        </a:rPr>
                                        <m:t>∇</m:t>
                                      </m:r>
                                    </m:e>
                                  </m:acc>
                                  <m:acc>
                                    <m:accPr>
                                      <m:chr m:val="⃗"/>
                                      <m:ctrlPr>
                                        <a:rPr lang="fr-FR" sz="10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fr-FR" sz="1000" i="1"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</m:acc>
                                </m:e>
                              </m:d>
                            </m:e>
                            <m:sup>
                              <m:r>
                                <a:rPr lang="fr-FR" sz="10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p>
                          </m:sSup>
                        </m:e>
                      </m:d>
                      <m:r>
                        <a:rPr lang="fr-FR" sz="1000" i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fr-FR" sz="1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000" i="1">
                              <a:latin typeface="Cambria Math" panose="02040503050406030204" pitchFamily="18" charset="0"/>
                            </a:rPr>
                            <m:t>𝜎𝜅</m:t>
                          </m:r>
                          <m:r>
                            <a:rPr lang="fr-FR" sz="1000" i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fr-FR" sz="1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0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fr-FR" sz="1000" i="1">
                                  <a:latin typeface="Cambria Math" panose="02040503050406030204" pitchFamily="18" charset="0"/>
                                </a:rPr>
                                <m:t>𝑟𝑒𝑐</m:t>
                              </m:r>
                            </m:sub>
                          </m:sSub>
                        </m:e>
                      </m:d>
                      <m:r>
                        <a:rPr lang="fr-FR" sz="1000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fr-FR" sz="1000" i="1">
                          <a:latin typeface="Cambria Math" panose="02040503050406030204" pitchFamily="18" charset="0"/>
                        </a:rPr>
                        <m:t>𝛿𝜙</m:t>
                      </m:r>
                    </m:oMath>
                  </m:oMathPara>
                </a14:m>
                <a:endParaRPr lang="fr-FR" sz="1000" dirty="0"/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4C2B81B1-56B4-6A4B-992A-35E8EBD1636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930" y="6517175"/>
                <a:ext cx="3117145" cy="67858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6F5F36D0-1BCB-F149-B25B-9593F5648551}"/>
                  </a:ext>
                </a:extLst>
              </p:cNvPr>
              <p:cNvSpPr/>
              <p:nvPr/>
            </p:nvSpPr>
            <p:spPr>
              <a:xfrm>
                <a:off x="258167" y="7195759"/>
                <a:ext cx="656205" cy="2648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1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1000">
                              <a:latin typeface="Cambria Math" panose="02040503050406030204" pitchFamily="18" charset="0"/>
                            </a:rPr>
                            <m:t>∇</m:t>
                          </m:r>
                          <m:r>
                            <a:rPr lang="fr-FR" sz="1000" i="0">
                              <a:latin typeface="Cambria Math" panose="02040503050406030204" pitchFamily="18" charset="0"/>
                            </a:rPr>
                            <m:t>.</m:t>
                          </m:r>
                        </m:e>
                      </m:acc>
                      <m:acc>
                        <m:accPr>
                          <m:chr m:val="⃗"/>
                          <m:ctrlPr>
                            <a:rPr lang="fr-FR" sz="1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10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  <m:r>
                        <a:rPr lang="fr-FR" sz="1000" i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1000" dirty="0"/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6F5F36D0-1BCB-F149-B25B-9593F564855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167" y="7195759"/>
                <a:ext cx="656205" cy="26488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868FEE69-5BD1-AA4D-A6C0-C9032C652E34}"/>
                  </a:ext>
                </a:extLst>
              </p:cNvPr>
              <p:cNvSpPr/>
              <p:nvPr/>
            </p:nvSpPr>
            <p:spPr>
              <a:xfrm>
                <a:off x="281906" y="7664079"/>
                <a:ext cx="3147094" cy="3849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00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fr-FR" sz="1000" i="1">
                              <a:latin typeface="Cambria Math" panose="02040503050406030204" pitchFamily="18" charset="0"/>
                            </a:rPr>
                            <m:t>𝜙</m:t>
                          </m:r>
                        </m:num>
                        <m:den>
                          <m:r>
                            <a:rPr lang="fr-FR" sz="1000" i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fr-FR" sz="10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fr-FR" sz="1000" i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fr-FR" sz="1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10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  <m:r>
                        <a:rPr lang="fr-FR" sz="1000" i="0">
                          <a:latin typeface="Cambria Math" panose="02040503050406030204" pitchFamily="18" charset="0"/>
                        </a:rPr>
                        <m:t>.</m:t>
                      </m:r>
                      <m:acc>
                        <m:accPr>
                          <m:chr m:val="⃗"/>
                          <m:ctrlPr>
                            <a:rPr lang="fr-FR" sz="1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1000" i="0">
                              <a:latin typeface="Cambria Math" panose="02040503050406030204" pitchFamily="18" charset="0"/>
                            </a:rPr>
                            <m:t>∇</m:t>
                          </m:r>
                          <m:r>
                            <a:rPr lang="fr-FR" sz="1000" i="1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acc>
                      <m:r>
                        <a:rPr lang="fr-FR" sz="1000" i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sz="1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1000" i="0">
                              <a:latin typeface="Cambria Math" panose="02040503050406030204" pitchFamily="18" charset="0"/>
                            </a:rPr>
                            <m:t>∇</m:t>
                          </m:r>
                        </m:e>
                      </m:acc>
                      <m:r>
                        <a:rPr lang="fr-FR" sz="1000" i="0">
                          <a:latin typeface="Cambria Math" panose="02040503050406030204" pitchFamily="18" charset="0"/>
                        </a:rPr>
                        <m:t>.</m:t>
                      </m:r>
                      <m:f>
                        <m:fPr>
                          <m:ctrlPr>
                            <a:rPr lang="fr-FR" sz="1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000" i="1">
                              <a:latin typeface="Cambria Math" panose="02040503050406030204" pitchFamily="18" charset="0"/>
                            </a:rPr>
                            <m:t>𝛾𝜆</m:t>
                          </m:r>
                        </m:num>
                        <m:den>
                          <m:sSup>
                            <m:sSupPr>
                              <m:ctrlPr>
                                <a:rPr lang="fr-FR" sz="1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000" i="1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p>
                              <m:r>
                                <a:rPr lang="fr-FR" sz="1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acc>
                        <m:accPr>
                          <m:chr m:val="⃗"/>
                          <m:ctrlPr>
                            <a:rPr lang="fr-FR" sz="1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1000" i="0">
                              <a:latin typeface="Cambria Math" panose="02040503050406030204" pitchFamily="18" charset="0"/>
                            </a:rPr>
                            <m:t>∇</m:t>
                          </m:r>
                          <m:r>
                            <a:rPr lang="fr-FR" sz="1000" i="1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acc>
                    </m:oMath>
                  </m:oMathPara>
                </a14:m>
                <a:endParaRPr lang="fr-FR" sz="1000" dirty="0"/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868FEE69-5BD1-AA4D-A6C0-C9032C652E3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906" y="7664079"/>
                <a:ext cx="3147094" cy="38497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0E12A15F-2F2A-CD4B-898C-1B8646150002}"/>
                  </a:ext>
                </a:extLst>
              </p:cNvPr>
              <p:cNvSpPr/>
              <p:nvPr/>
            </p:nvSpPr>
            <p:spPr>
              <a:xfrm>
                <a:off x="281906" y="7912727"/>
                <a:ext cx="2871722" cy="42704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1000" i="1"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fr-FR" sz="1000" i="0">
                          <a:latin typeface="Cambria Math" panose="02040503050406030204" pitchFamily="18" charset="0"/>
                        </a:rPr>
                        <m:t>=−</m:t>
                      </m:r>
                      <m:acc>
                        <m:accPr>
                          <m:chr m:val="⃗"/>
                          <m:ctrlPr>
                            <a:rPr lang="fr-FR" sz="1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1000" i="0">
                              <a:latin typeface="Cambria Math" panose="02040503050406030204" pitchFamily="18" charset="0"/>
                            </a:rPr>
                            <m:t>∇</m:t>
                          </m:r>
                        </m:e>
                      </m:acc>
                      <m:r>
                        <a:rPr lang="fr-FR" sz="1000" i="0"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fr-FR" sz="1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0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p>
                          <m:r>
                            <a:rPr lang="fr-FR" sz="10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acc>
                        <m:accPr>
                          <m:chr m:val="⃗"/>
                          <m:ctrlPr>
                            <a:rPr lang="fr-FR" sz="1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1000" i="0">
                              <a:latin typeface="Cambria Math" panose="02040503050406030204" pitchFamily="18" charset="0"/>
                            </a:rPr>
                            <m:t>∇</m:t>
                          </m:r>
                          <m:r>
                            <a:rPr lang="fr-FR" sz="1000" i="1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acc>
                      <m:r>
                        <a:rPr lang="fr-FR" sz="1000" i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fr-FR" sz="1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endChr m:val=""/>
                              <m:ctrlPr>
                                <a:rPr lang="fr-FR" sz="1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000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</m:d>
                        </m:e>
                        <m:sup>
                          <m:r>
                            <a:rPr lang="fr-FR" sz="10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1000" i="0">
                          <a:latin typeface="Cambria Math" panose="02040503050406030204" pitchFamily="18" charset="0"/>
                        </a:rPr>
                        <m:t>−1)</m:t>
                      </m:r>
                      <m:r>
                        <a:rPr lang="fr-FR" sz="1000" i="1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fr-FR" sz="1000" i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1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FR" sz="1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000" i="1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p>
                              <m:r>
                                <a:rPr lang="fr-FR" sz="1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fr-FR" sz="1000" i="1">
                              <a:latin typeface="Cambria Math" panose="02040503050406030204" pitchFamily="18" charset="0"/>
                            </a:rPr>
                            <m:t>𝜆</m:t>
                          </m:r>
                        </m:den>
                      </m:f>
                      <m:f>
                        <m:fPr>
                          <m:ctrlPr>
                            <a:rPr lang="fr-FR" sz="1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000" i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fr-FR" sz="1000" i="1">
                              <a:latin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r>
                            <a:rPr lang="fr-FR" sz="1000" i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fr-FR" sz="1000" i="1">
                              <a:latin typeface="Cambria Math" panose="02040503050406030204" pitchFamily="18" charset="0"/>
                            </a:rPr>
                            <m:t>𝜙</m:t>
                          </m:r>
                        </m:den>
                      </m:f>
                    </m:oMath>
                  </m:oMathPara>
                </a14:m>
                <a:endParaRPr lang="fr-FR" sz="1000" dirty="0"/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0E12A15F-2F2A-CD4B-898C-1B864615000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906" y="7912727"/>
                <a:ext cx="2871722" cy="427040"/>
              </a:xfrm>
              <a:prstGeom prst="rect">
                <a:avLst/>
              </a:prstGeom>
              <a:blipFill>
                <a:blip r:embed="rId8"/>
                <a:stretch>
                  <a:fillRect t="-30303" b="-6363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30DA46AA-121E-7744-8605-5265BA5128D4}"/>
              </a:ext>
            </a:extLst>
          </p:cNvPr>
          <p:cNvSpPr/>
          <p:nvPr/>
        </p:nvSpPr>
        <p:spPr>
          <a:xfrm>
            <a:off x="215900" y="5833989"/>
            <a:ext cx="101662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1-</a:t>
            </a:r>
            <a:r>
              <a:rPr lang="en-US" altLang="en-US" sz="1000" u="sng" dirty="0">
                <a:latin typeface="Calibri" panose="020F0502020204030204" pitchFamily="34" charset="0"/>
                <a:cs typeface="Arial" panose="020B0604020202020204" pitchFamily="34" charset="0"/>
              </a:rPr>
              <a:t>heat transfers</a:t>
            </a:r>
            <a:endParaRPr lang="fr-FR" sz="1000" u="sng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B0D075-B3DB-984B-9D00-42EF4466AF63}"/>
              </a:ext>
            </a:extLst>
          </p:cNvPr>
          <p:cNvSpPr/>
          <p:nvPr/>
        </p:nvSpPr>
        <p:spPr>
          <a:xfrm>
            <a:off x="212547" y="6368998"/>
            <a:ext cx="82426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2-</a:t>
            </a:r>
            <a:r>
              <a:rPr lang="en-US" altLang="en-US" sz="1000" u="sng" dirty="0">
                <a:latin typeface="Calibri" panose="020F0502020204030204" pitchFamily="34" charset="0"/>
                <a:cs typeface="Arial" panose="020B0604020202020204" pitchFamily="34" charset="0"/>
              </a:rPr>
              <a:t>fluid flows</a:t>
            </a:r>
            <a:endParaRPr lang="fr-FR" sz="1000" u="sng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6E0E4A6-7C28-6F41-8D59-D33B75D55905}"/>
              </a:ext>
            </a:extLst>
          </p:cNvPr>
          <p:cNvSpPr/>
          <p:nvPr/>
        </p:nvSpPr>
        <p:spPr>
          <a:xfrm>
            <a:off x="193497" y="7476672"/>
            <a:ext cx="147668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3-</a:t>
            </a:r>
            <a:r>
              <a:rPr lang="en-US" altLang="en-US" sz="1000" u="sng" dirty="0">
                <a:latin typeface="Calibri" panose="020F0502020204030204" pitchFamily="34" charset="0"/>
                <a:cs typeface="Arial" panose="020B0604020202020204" pitchFamily="34" charset="0"/>
              </a:rPr>
              <a:t>free boundary tracking</a:t>
            </a:r>
            <a:endParaRPr lang="fr-FR" sz="10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BECE18D9-408E-E146-8104-412164D7ACF0}"/>
                  </a:ext>
                </a:extLst>
              </p:cNvPr>
              <p:cNvSpPr/>
              <p:nvPr/>
            </p:nvSpPr>
            <p:spPr>
              <a:xfrm>
                <a:off x="242929" y="8549729"/>
                <a:ext cx="3170806" cy="108119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000" b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fr-FR" sz="1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fr-FR" sz="1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𝑖𝑛𝑖𝑡</m:t>
                          </m:r>
                        </m:sub>
                      </m:sSub>
                      <m:r>
                        <a:rPr lang="fr-FR" sz="1000" b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1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FR" sz="1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fr-FR" sz="1000" b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unc>
                        <m:funcPr>
                          <m:ctrlPr>
                            <a:rPr lang="fr-FR" sz="1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fr-FR" sz="1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𝑡𝑎𝑛h</m:t>
                          </m:r>
                        </m:fName>
                        <m:e>
                          <m:d>
                            <m:dPr>
                              <m:ctrlPr>
                                <a:rPr lang="fr-FR" sz="1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fr-FR" sz="1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10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  <m:r>
                                    <a:rPr lang="fr-FR" sz="1000" b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fr-FR" sz="1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0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fr-FR" sz="10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fr-FR" sz="10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fr-FR" sz="1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fr-FR" sz="10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e>
                                  </m:rad>
                                </m:den>
                              </m:f>
                            </m:e>
                          </m:d>
                        </m:e>
                      </m:func>
                      <m:r>
                        <a:rPr lang="fr-FR" sz="1000" b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fr-FR" sz="1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fr-FR" sz="1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fr-FR" sz="1000" b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fr-FR" sz="1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fr-FR" sz="1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0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fr-FR" sz="10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fr-FR" sz="1000" b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r>
                            <a:rPr lang="fr-FR" sz="1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𝑡𝑎𝑛</m:t>
                          </m:r>
                          <m:func>
                            <m:funcPr>
                              <m:ctrlPr>
                                <a:rPr lang="fr-FR" sz="1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fr-FR" sz="10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fr-FR" sz="1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fr-FR" sz="1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ad>
                                        <m:radPr>
                                          <m:degHide m:val="on"/>
                                          <m:ctrlPr>
                                            <a:rPr lang="fr-FR" sz="10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radPr>
                                        <m:deg/>
                                        <m:e>
                                          <m:sSup>
                                            <m:sSupPr>
                                              <m:ctrlPr>
                                                <a:rPr lang="fr-FR" sz="100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d>
                                                <m:dPr>
                                                  <m:ctrlPr>
                                                    <a:rPr lang="fr-FR" sz="1000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r>
                                                    <a:rPr lang="fr-FR" sz="1000" b="0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𝑥</m:t>
                                                  </m:r>
                                                  <m:r>
                                                    <a:rPr lang="fr-FR" sz="1000" b="0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−</m:t>
                                                  </m:r>
                                                  <m:sSubSup>
                                                    <m:sSubSupPr>
                                                      <m:ctrlPr>
                                                        <a:rPr lang="fr-FR" sz="1000" i="1">
                                                          <a:solidFill>
                                                            <a:schemeClr val="tx1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SupPr>
                                                    <m:e>
                                                      <m:r>
                                                        <a:rPr lang="fr-FR" sz="1000" b="0" i="1">
                                                          <a:solidFill>
                                                            <a:schemeClr val="tx1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𝑥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fr-FR" sz="1000" b="0" i="1">
                                                          <a:solidFill>
                                                            <a:schemeClr val="tx1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0</m:t>
                                                      </m:r>
                                                    </m:sub>
                                                    <m:sup>
                                                      <m:r>
                                                        <a:rPr lang="fr-FR" sz="1000" b="0" i="1">
                                                          <a:solidFill>
                                                            <a:schemeClr val="tx1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𝑖</m:t>
                                                      </m:r>
                                                    </m:sup>
                                                  </m:sSubSup>
                                                </m:e>
                                              </m:d>
                                            </m:e>
                                            <m:sup>
                                              <m:r>
                                                <a:rPr lang="fr-FR" sz="1000" b="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  <m:r>
                                            <a:rPr lang="fr-FR" sz="1000" b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fr-FR" sz="100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d>
                                                <m:dPr>
                                                  <m:ctrlPr>
                                                    <a:rPr lang="fr-FR" sz="1000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r>
                                                    <a:rPr lang="fr-FR" sz="1000" b="0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𝑦</m:t>
                                                  </m:r>
                                                  <m:r>
                                                    <a:rPr lang="fr-FR" sz="1000" b="0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−</m:t>
                                                  </m:r>
                                                  <m:sSubSup>
                                                    <m:sSubSupPr>
                                                      <m:ctrlPr>
                                                        <a:rPr lang="fr-FR" sz="1000" i="1">
                                                          <a:solidFill>
                                                            <a:schemeClr val="tx1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SupPr>
                                                    <m:e>
                                                      <m:r>
                                                        <a:rPr lang="fr-FR" sz="1000" b="0" i="1">
                                                          <a:solidFill>
                                                            <a:schemeClr val="tx1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𝑦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fr-FR" sz="1000" b="0" i="1">
                                                          <a:solidFill>
                                                            <a:schemeClr val="tx1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0</m:t>
                                                      </m:r>
                                                    </m:sub>
                                                    <m:sup>
                                                      <m:r>
                                                        <a:rPr lang="fr-FR" sz="1000" b="0" i="1">
                                                          <a:solidFill>
                                                            <a:schemeClr val="tx1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𝑖</m:t>
                                                      </m:r>
                                                    </m:sup>
                                                  </m:sSubSup>
                                                </m:e>
                                              </m:d>
                                            </m:e>
                                            <m:sup>
                                              <m:r>
                                                <a:rPr lang="fr-FR" sz="1000" b="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  <m:r>
                                            <a:rPr lang="fr-FR" sz="1000" b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fr-FR" sz="100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d>
                                                <m:dPr>
                                                  <m:ctrlPr>
                                                    <a:rPr lang="fr-FR" sz="1000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r>
                                                    <a:rPr lang="fr-FR" sz="1000" b="0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𝑧</m:t>
                                                  </m:r>
                                                  <m:r>
                                                    <a:rPr lang="fr-FR" sz="1000" b="0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−</m:t>
                                                  </m:r>
                                                  <m:sSubSup>
                                                    <m:sSubSupPr>
                                                      <m:ctrlPr>
                                                        <a:rPr lang="fr-FR" sz="1000" i="1">
                                                          <a:solidFill>
                                                            <a:schemeClr val="tx1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SupPr>
                                                    <m:e>
                                                      <m:r>
                                                        <a:rPr lang="fr-FR" sz="1000" b="0" i="1">
                                                          <a:solidFill>
                                                            <a:schemeClr val="tx1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𝑧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fr-FR" sz="1000" b="0" i="1">
                                                          <a:solidFill>
                                                            <a:schemeClr val="tx1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0</m:t>
                                                      </m:r>
                                                    </m:sub>
                                                    <m:sup>
                                                      <m:r>
                                                        <a:rPr lang="fr-FR" sz="1000" b="0" i="1">
                                                          <a:solidFill>
                                                            <a:schemeClr val="tx1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𝑖</m:t>
                                                      </m:r>
                                                    </m:sup>
                                                  </m:sSubSup>
                                                </m:e>
                                              </m:d>
                                            </m:e>
                                            <m:sup>
                                              <m:r>
                                                <a:rPr lang="fr-FR" sz="1000" b="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e>
                                      </m:rad>
                                      <m:r>
                                        <a:rPr lang="fr-FR" sz="10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fr-FR" sz="10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10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e>
                                        <m:sub>
                                          <m:r>
                                            <a:rPr lang="fr-FR" sz="10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fr-FR" sz="10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𝜀</m:t>
                                      </m:r>
                                      <m:rad>
                                        <m:radPr>
                                          <m:degHide m:val="on"/>
                                          <m:ctrlPr>
                                            <a:rPr lang="fr-FR" sz="10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radPr>
                                        <m:deg/>
                                        <m:e>
                                          <m:r>
                                            <a:rPr lang="fr-FR" sz="10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e>
                                      </m:rad>
                                    </m:den>
                                  </m:f>
                                </m:e>
                              </m:d>
                            </m:e>
                          </m:func>
                        </m:e>
                      </m:nary>
                    </m:oMath>
                  </m:oMathPara>
                </a14:m>
                <a:endParaRPr lang="fr-FR" sz="1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BECE18D9-408E-E146-8104-412164D7AC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929" y="8549729"/>
                <a:ext cx="3170806" cy="1081193"/>
              </a:xfrm>
              <a:prstGeom prst="rect">
                <a:avLst/>
              </a:prstGeom>
              <a:blipFill>
                <a:blip r:embed="rId9"/>
                <a:stretch>
                  <a:fillRect l="-8434" b="-6705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2" name="Groupe 51">
            <a:extLst>
              <a:ext uri="{FF2B5EF4-FFF2-40B4-BE49-F238E27FC236}">
                <a16:creationId xmlns:a16="http://schemas.microsoft.com/office/drawing/2014/main" id="{A311A97B-8A5E-344E-A319-7A900D64A370}"/>
              </a:ext>
            </a:extLst>
          </p:cNvPr>
          <p:cNvGrpSpPr/>
          <p:nvPr/>
        </p:nvGrpSpPr>
        <p:grpSpPr>
          <a:xfrm>
            <a:off x="3544468" y="1523811"/>
            <a:ext cx="3028267" cy="1765114"/>
            <a:chOff x="1896170" y="4822045"/>
            <a:chExt cx="9732354" cy="6071526"/>
          </a:xfrm>
        </p:grpSpPr>
        <p:pic>
          <p:nvPicPr>
            <p:cNvPr id="53" name="Image 52" descr="Une image contenant lumière, allumé, sombre, grand&#10;&#10;Description générée automatiquement">
              <a:extLst>
                <a:ext uri="{FF2B5EF4-FFF2-40B4-BE49-F238E27FC236}">
                  <a16:creationId xmlns:a16="http://schemas.microsoft.com/office/drawing/2014/main" id="{20ADDEED-3AF6-3243-B37E-6BB72CC0C3DE}"/>
                </a:ext>
              </a:extLst>
            </p:cNvPr>
            <p:cNvPicPr/>
            <p:nvPr/>
          </p:nvPicPr>
          <p:blipFill rotWithShape="1">
            <a:blip r:embed="rId10"/>
            <a:srcRect l="52181" t="14267" b="4956"/>
            <a:stretch/>
          </p:blipFill>
          <p:spPr bwMode="auto">
            <a:xfrm>
              <a:off x="7239749" y="4822045"/>
              <a:ext cx="4388775" cy="6071526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54" name="Image 53" descr="Une image contenant assis, table, ordinateur&#10;&#10;Description générée automatiquement">
              <a:extLst>
                <a:ext uri="{FF2B5EF4-FFF2-40B4-BE49-F238E27FC236}">
                  <a16:creationId xmlns:a16="http://schemas.microsoft.com/office/drawing/2014/main" id="{88755DE7-90DD-9A40-9327-CBF3DDE364A7}"/>
                </a:ext>
              </a:extLst>
            </p:cNvPr>
            <p:cNvPicPr/>
            <p:nvPr/>
          </p:nvPicPr>
          <p:blipFill rotWithShape="1">
            <a:blip r:embed="rId11"/>
            <a:srcRect l="1453" t="4258" r="48730" b="7190"/>
            <a:stretch/>
          </p:blipFill>
          <p:spPr bwMode="auto">
            <a:xfrm>
              <a:off x="1896170" y="4864765"/>
              <a:ext cx="5266802" cy="5335118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55" name="Rectangle 54">
            <a:extLst>
              <a:ext uri="{FF2B5EF4-FFF2-40B4-BE49-F238E27FC236}">
                <a16:creationId xmlns:a16="http://schemas.microsoft.com/office/drawing/2014/main" id="{6A66F267-2198-2840-B31A-17F3A670CA5E}"/>
              </a:ext>
            </a:extLst>
          </p:cNvPr>
          <p:cNvSpPr/>
          <p:nvPr/>
        </p:nvSpPr>
        <p:spPr>
          <a:xfrm>
            <a:off x="325404" y="8360773"/>
            <a:ext cx="31902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Initial Phase field solution coming from DEM simulation</a:t>
            </a:r>
            <a:r>
              <a:rPr lang="en-US" altLang="en-US" sz="1000" baseline="30000" dirty="0">
                <a:latin typeface="Calibri" panose="020F0502020204030204" pitchFamily="34" charset="0"/>
                <a:cs typeface="Arial" panose="020B0604020202020204" pitchFamily="34" charset="0"/>
              </a:rPr>
              <a:t>*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 :</a:t>
            </a:r>
            <a:endParaRPr lang="fr-FR" sz="1000" u="sng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86A062B-6C74-5D49-8DA8-9D1F34916902}"/>
              </a:ext>
            </a:extLst>
          </p:cNvPr>
          <p:cNvSpPr txBox="1"/>
          <p:nvPr/>
        </p:nvSpPr>
        <p:spPr>
          <a:xfrm>
            <a:off x="114911" y="9679924"/>
            <a:ext cx="111761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/>
              <a:t>* Java </a:t>
            </a:r>
            <a:r>
              <a:rPr lang="fr-FR" sz="800" dirty="0" err="1"/>
              <a:t>Programming</a:t>
            </a:r>
            <a:endParaRPr lang="fr-FR" sz="800" dirty="0"/>
          </a:p>
        </p:txBody>
      </p:sp>
      <p:pic>
        <p:nvPicPr>
          <p:cNvPr id="58" name="Image 57" descr="Une image contenant table, ordinateur, neige, assis&#10;&#10;Description générée automatiquement">
            <a:extLst>
              <a:ext uri="{FF2B5EF4-FFF2-40B4-BE49-F238E27FC236}">
                <a16:creationId xmlns:a16="http://schemas.microsoft.com/office/drawing/2014/main" id="{E725B71B-D7B9-EB42-8AC5-E6E9B0F16F43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t="1379"/>
          <a:stretch/>
        </p:blipFill>
        <p:spPr bwMode="auto">
          <a:xfrm>
            <a:off x="3936861" y="4206385"/>
            <a:ext cx="2256596" cy="14181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8" name="Groupe 17">
            <a:extLst>
              <a:ext uri="{FF2B5EF4-FFF2-40B4-BE49-F238E27FC236}">
                <a16:creationId xmlns:a16="http://schemas.microsoft.com/office/drawing/2014/main" id="{9E6B0FB6-0AA2-4944-B541-4E158872830A}"/>
              </a:ext>
            </a:extLst>
          </p:cNvPr>
          <p:cNvGrpSpPr/>
          <p:nvPr/>
        </p:nvGrpSpPr>
        <p:grpSpPr>
          <a:xfrm>
            <a:off x="3582534" y="5792817"/>
            <a:ext cx="2936083" cy="1817711"/>
            <a:chOff x="3619500" y="7174306"/>
            <a:chExt cx="2936083" cy="1817711"/>
          </a:xfrm>
        </p:grpSpPr>
        <p:grpSp>
          <p:nvGrpSpPr>
            <p:cNvPr id="15" name="Groupe 14">
              <a:extLst>
                <a:ext uri="{FF2B5EF4-FFF2-40B4-BE49-F238E27FC236}">
                  <a16:creationId xmlns:a16="http://schemas.microsoft.com/office/drawing/2014/main" id="{A24D021B-AFDB-5746-AAFE-D0AD74AA59A6}"/>
                </a:ext>
              </a:extLst>
            </p:cNvPr>
            <p:cNvGrpSpPr/>
            <p:nvPr/>
          </p:nvGrpSpPr>
          <p:grpSpPr>
            <a:xfrm>
              <a:off x="3619500" y="7174306"/>
              <a:ext cx="2936083" cy="1817711"/>
              <a:chOff x="3681594" y="5438579"/>
              <a:chExt cx="2872988" cy="1613772"/>
            </a:xfrm>
          </p:grpSpPr>
          <p:pic>
            <p:nvPicPr>
              <p:cNvPr id="59" name="Image 58" descr="Une image contenant miroir, rideau&#10;&#10;Description générée automatiquement">
                <a:extLst>
                  <a:ext uri="{FF2B5EF4-FFF2-40B4-BE49-F238E27FC236}">
                    <a16:creationId xmlns:a16="http://schemas.microsoft.com/office/drawing/2014/main" id="{9BD30B3F-EAD0-E347-A7DC-95C028AB6A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92359" y="5438580"/>
                <a:ext cx="1440000" cy="826487"/>
              </a:xfrm>
              <a:prstGeom prst="rect">
                <a:avLst/>
              </a:prstGeom>
            </p:spPr>
          </p:pic>
          <p:pic>
            <p:nvPicPr>
              <p:cNvPr id="60" name="Image 59">
                <a:extLst>
                  <a:ext uri="{FF2B5EF4-FFF2-40B4-BE49-F238E27FC236}">
                    <a16:creationId xmlns:a16="http://schemas.microsoft.com/office/drawing/2014/main" id="{16E5F014-EA7D-F940-BEB6-FD327F61FE4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69" r="748"/>
              <a:stretch/>
            </p:blipFill>
            <p:spPr>
              <a:xfrm>
                <a:off x="5125346" y="5438579"/>
                <a:ext cx="1429235" cy="826487"/>
              </a:xfrm>
              <a:prstGeom prst="rect">
                <a:avLst/>
              </a:prstGeom>
            </p:spPr>
          </p:pic>
          <p:pic>
            <p:nvPicPr>
              <p:cNvPr id="61" name="Image 60">
                <a:extLst>
                  <a:ext uri="{FF2B5EF4-FFF2-40B4-BE49-F238E27FC236}">
                    <a16:creationId xmlns:a16="http://schemas.microsoft.com/office/drawing/2014/main" id="{EBA10736-ACB0-6C46-B609-088862E8B53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81594" y="6223131"/>
                <a:ext cx="1440000" cy="829220"/>
              </a:xfrm>
              <a:prstGeom prst="rect">
                <a:avLst/>
              </a:prstGeom>
            </p:spPr>
          </p:pic>
          <p:pic>
            <p:nvPicPr>
              <p:cNvPr id="62" name="Image 61">
                <a:extLst>
                  <a:ext uri="{FF2B5EF4-FFF2-40B4-BE49-F238E27FC236}">
                    <a16:creationId xmlns:a16="http://schemas.microsoft.com/office/drawing/2014/main" id="{CDFBC6FD-C9B7-BC4B-A9E8-19DB71D9A0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" b="3414"/>
              <a:stretch/>
            </p:blipFill>
            <p:spPr>
              <a:xfrm>
                <a:off x="5114582" y="6223130"/>
                <a:ext cx="1440000" cy="829221"/>
              </a:xfrm>
              <a:prstGeom prst="rect">
                <a:avLst/>
              </a:prstGeom>
            </p:spPr>
          </p:pic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6D8BFA6-26C6-1E43-9779-3401F0964D47}"/>
                </a:ext>
              </a:extLst>
            </p:cNvPr>
            <p:cNvSpPr/>
            <p:nvPr/>
          </p:nvSpPr>
          <p:spPr>
            <a:xfrm>
              <a:off x="3642595" y="7316566"/>
              <a:ext cx="53572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defTabSz="4387850" eaLnBrk="1" hangingPunct="1"/>
              <a:r>
                <a:rPr lang="en-US" altLang="en-US" sz="800" b="1" dirty="0">
                  <a:solidFill>
                    <a:schemeClr val="bg1"/>
                  </a:solidFill>
                  <a:latin typeface="Arial" charset="0"/>
                  <a:cs typeface="Arial" charset="0"/>
                </a:rPr>
                <a:t>0.4 m/s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75263B52-0A3F-E54A-A4D5-75D766CBBBE2}"/>
                </a:ext>
              </a:extLst>
            </p:cNvPr>
            <p:cNvSpPr/>
            <p:nvPr/>
          </p:nvSpPr>
          <p:spPr>
            <a:xfrm>
              <a:off x="5124494" y="7323167"/>
              <a:ext cx="53572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defTabSz="4387850" eaLnBrk="1" hangingPunct="1"/>
              <a:r>
                <a:rPr lang="en-US" altLang="en-US" sz="800" b="1" dirty="0">
                  <a:solidFill>
                    <a:schemeClr val="bg1"/>
                  </a:solidFill>
                  <a:latin typeface="Arial" charset="0"/>
                  <a:cs typeface="Arial" charset="0"/>
                </a:rPr>
                <a:t>0.6 m/s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47D97A88-1F61-C149-A729-42280878D6B0}"/>
                </a:ext>
              </a:extLst>
            </p:cNvPr>
            <p:cNvSpPr/>
            <p:nvPr/>
          </p:nvSpPr>
          <p:spPr>
            <a:xfrm>
              <a:off x="3677970" y="8212241"/>
              <a:ext cx="53572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defTabSz="4387850" eaLnBrk="1" hangingPunct="1"/>
              <a:r>
                <a:rPr lang="en-US" altLang="en-US" sz="800" b="1" dirty="0">
                  <a:solidFill>
                    <a:schemeClr val="bg1"/>
                  </a:solidFill>
                  <a:latin typeface="Arial" charset="0"/>
                  <a:cs typeface="Arial" charset="0"/>
                </a:rPr>
                <a:t>0.8 m/s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6A3575EC-9588-8E4F-B950-E3005AFC5641}"/>
                </a:ext>
              </a:extLst>
            </p:cNvPr>
            <p:cNvSpPr/>
            <p:nvPr/>
          </p:nvSpPr>
          <p:spPr>
            <a:xfrm>
              <a:off x="5144827" y="8212241"/>
              <a:ext cx="44916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defTabSz="4387850" eaLnBrk="1" hangingPunct="1"/>
              <a:r>
                <a:rPr lang="en-US" altLang="en-US" sz="800" b="1" dirty="0">
                  <a:solidFill>
                    <a:schemeClr val="bg1"/>
                  </a:solidFill>
                  <a:latin typeface="Arial" charset="0"/>
                  <a:cs typeface="Arial" charset="0"/>
                </a:rPr>
                <a:t>1 m/s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542</Words>
  <Application>Microsoft Macintosh PowerPoint</Application>
  <PresentationFormat>Format A4 (210 x 297 mm)</PresentationFormat>
  <Paragraphs>87</Paragraphs>
  <Slides>1</Slides>
  <Notes>1</Notes>
  <HiddenSlides>1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 Math</vt:lpstr>
      <vt:lpstr>Symbol</vt:lpstr>
      <vt:lpstr>Office Theme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2020-09-25T17:54:24Z</dcterms:modified>
</cp:coreProperties>
</file>