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18" autoAdjust="0"/>
    <p:restoredTop sz="94631" autoAdjust="0"/>
  </p:normalViewPr>
  <p:slideViewPr>
    <p:cSldViewPr>
      <p:cViewPr>
        <p:scale>
          <a:sx n="100" d="100"/>
          <a:sy n="100" d="100"/>
        </p:scale>
        <p:origin x="1398" y="-2268"/>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9/7/2020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9/7/2020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9/7/2020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9/7/2020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9/7/2020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9/7/2020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9/7/2020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9/7/2020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9/7/2020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09" y="1524000"/>
            <a:ext cx="2857037" cy="171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The investigation is aimed at developing a </a:t>
            </a:r>
            <a:r>
              <a:rPr lang="en-US" altLang="en-US" sz="1000" dirty="0" err="1">
                <a:latin typeface="Calibri" panose="020F0502020204030204" pitchFamily="34" charset="0"/>
                <a:ea typeface="Cambria" charset="0"/>
                <a:cs typeface="Arial" panose="020B0604020202020204" pitchFamily="34" charset="0"/>
              </a:rPr>
              <a:t>thermophysical</a:t>
            </a:r>
            <a:r>
              <a:rPr lang="en-US" altLang="en-US" sz="1000" dirty="0">
                <a:latin typeface="Calibri" panose="020F0502020204030204" pitchFamily="34" charset="0"/>
                <a:ea typeface="Cambria" charset="0"/>
                <a:cs typeface="Arial" panose="020B0604020202020204" pitchFamily="34" charset="0"/>
              </a:rPr>
              <a:t> model of electron beam </a:t>
            </a:r>
            <a:r>
              <a:rPr lang="en-US" altLang="en-US" sz="1000" dirty="0" err="1">
                <a:latin typeface="Calibri" panose="020F0502020204030204" pitchFamily="34" charset="0"/>
                <a:ea typeface="Cambria" charset="0"/>
                <a:cs typeface="Arial" panose="020B0604020202020204" pitchFamily="34" charset="0"/>
              </a:rPr>
              <a:t>boriding</a:t>
            </a:r>
            <a:r>
              <a:rPr lang="en-US" altLang="en-US" sz="1000" dirty="0">
                <a:latin typeface="Calibri" panose="020F0502020204030204" pitchFamily="34" charset="0"/>
                <a:ea typeface="Cambria" charset="0"/>
                <a:cs typeface="Arial" panose="020B0604020202020204" pitchFamily="34" charset="0"/>
              </a:rPr>
              <a:t> of titanium alloy VT-1.  </a:t>
            </a:r>
            <a:r>
              <a:rPr lang="en-US" altLang="en-US" sz="1000" dirty="0" smtClean="0">
                <a:latin typeface="Calibri" panose="020F0502020204030204" pitchFamily="34" charset="0"/>
                <a:ea typeface="Cambria" charset="0"/>
                <a:cs typeface="Arial" panose="020B0604020202020204" pitchFamily="34" charset="0"/>
              </a:rPr>
              <a:t>Features </a:t>
            </a:r>
            <a:r>
              <a:rPr lang="en-US" altLang="en-US" sz="1000" dirty="0">
                <a:latin typeface="Calibri" panose="020F0502020204030204" pitchFamily="34" charset="0"/>
                <a:ea typeface="Cambria" charset="0"/>
                <a:cs typeface="Arial" panose="020B0604020202020204" pitchFamily="34" charset="0"/>
              </a:rPr>
              <a:t>of introducing of the focused electron beam into titanium alloy VT-1 were investigated. </a:t>
            </a:r>
            <a:r>
              <a:rPr lang="en-US" altLang="en-US" sz="1000" dirty="0" smtClean="0">
                <a:latin typeface="Calibri" panose="020F0502020204030204" pitchFamily="34" charset="0"/>
                <a:ea typeface="Cambria" charset="0"/>
                <a:cs typeface="Arial" panose="020B0604020202020204" pitchFamily="34" charset="0"/>
              </a:rPr>
              <a:t>The </a:t>
            </a:r>
            <a:r>
              <a:rPr lang="en-US" altLang="en-US" sz="1000" dirty="0">
                <a:latin typeface="Calibri" panose="020F0502020204030204" pitchFamily="34" charset="0"/>
                <a:ea typeface="Cambria" charset="0"/>
                <a:cs typeface="Arial" panose="020B0604020202020204" pitchFamily="34" charset="0"/>
              </a:rPr>
              <a:t>stages of constructing a mathematical model of thermal fields arising in the sample during electron beam processing are considered. Numerical calculations made it possible to show that the temperature-time conditions of heating and cooling of the titanium alloy VT-1 affect the nature of structural transformations.</a:t>
            </a:r>
          </a:p>
        </p:txBody>
      </p:sp>
      <p:sp>
        <p:nvSpPr>
          <p:cNvPr id="3076" name="TextBox 7"/>
          <p:cNvSpPr txBox="1">
            <a:spLocks noChangeArrowheads="1"/>
          </p:cNvSpPr>
          <p:nvPr/>
        </p:nvSpPr>
        <p:spPr bwMode="auto">
          <a:xfrm>
            <a:off x="487548" y="4356751"/>
            <a:ext cx="2879215" cy="6328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COMPUTATIONAL METHODS</a:t>
            </a:r>
            <a:r>
              <a:rPr lang="en-US" altLang="en-US" sz="1000" dirty="0" smtClean="0">
                <a:latin typeface="Calibri" panose="020F0502020204030204" pitchFamily="34" charset="0"/>
                <a:cs typeface="Arial" panose="020B0604020202020204" pitchFamily="34" charset="0"/>
              </a:rPr>
              <a:t>:</a:t>
            </a:r>
            <a:r>
              <a:rPr lang="ru-RU"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When modeling the electron beam processing process using the COMSOL Multiphysics software complex, a number of parameters must be taken into account:</a:t>
            </a:r>
          </a:p>
          <a:p>
            <a:pPr marL="171450" indent="-171450" algn="just" eaLnBrk="1" hangingPunct="1">
              <a:spcBef>
                <a:spcPct val="0"/>
              </a:spcBef>
              <a:defRPr/>
            </a:pPr>
            <a:r>
              <a:rPr lang="en-US" altLang="en-US" sz="1000" b="1" dirty="0" smtClean="0">
                <a:latin typeface="Calibri" panose="020F0502020204030204" pitchFamily="34" charset="0"/>
                <a:cs typeface="Arial" panose="020B0604020202020204" pitchFamily="34" charset="0"/>
              </a:rPr>
              <a:t>Selects </a:t>
            </a:r>
            <a:r>
              <a:rPr lang="en-US" altLang="en-US" sz="1000" b="1" dirty="0">
                <a:latin typeface="Calibri" panose="020F0502020204030204" pitchFamily="34" charset="0"/>
                <a:cs typeface="Arial" panose="020B0604020202020204" pitchFamily="34" charset="0"/>
              </a:rPr>
              <a:t>the dimension of the model.</a:t>
            </a:r>
            <a:r>
              <a:rPr lang="en-US" altLang="en-US" sz="1000" dirty="0">
                <a:latin typeface="Calibri" panose="020F0502020204030204" pitchFamily="34" charset="0"/>
                <a:cs typeface="Arial" panose="020B0604020202020204" pitchFamily="34" charset="0"/>
              </a:rPr>
              <a:t> </a:t>
            </a:r>
            <a:endParaRPr lang="ru-RU" altLang="en-US" sz="1000" dirty="0" smtClean="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dirty="0" smtClean="0">
                <a:latin typeface="Calibri" panose="020F0502020204030204" pitchFamily="34" charset="0"/>
                <a:cs typeface="Arial" panose="020B0604020202020204" pitchFamily="34" charset="0"/>
              </a:rPr>
              <a:t>A three</a:t>
            </a:r>
            <a:r>
              <a:rPr lang="ru-RU" altLang="en-US" sz="1000" dirty="0" smtClean="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dimensional </a:t>
            </a:r>
            <a:r>
              <a:rPr lang="en-US" altLang="en-US" sz="1000" dirty="0">
                <a:latin typeface="Calibri" panose="020F0502020204030204" pitchFamily="34" charset="0"/>
                <a:cs typeface="Arial" panose="020B0604020202020204" pitchFamily="34" charset="0"/>
              </a:rPr>
              <a:t>model of the electron-beam exposure process on the sample surface is constructed.</a:t>
            </a:r>
          </a:p>
          <a:p>
            <a:pPr marL="171450" indent="-171450" algn="just" eaLnBrk="1" hangingPunct="1">
              <a:spcBef>
                <a:spcPct val="0"/>
              </a:spcBef>
              <a:defRPr/>
            </a:pPr>
            <a:r>
              <a:rPr lang="en-US" altLang="en-US" sz="1000" b="1" dirty="0" smtClean="0">
                <a:latin typeface="Calibri" panose="020F0502020204030204" pitchFamily="34" charset="0"/>
                <a:cs typeface="Arial" panose="020B0604020202020204" pitchFamily="34" charset="0"/>
              </a:rPr>
              <a:t>The </a:t>
            </a:r>
            <a:r>
              <a:rPr lang="en-US" altLang="en-US" sz="1000" b="1" dirty="0">
                <a:latin typeface="Calibri" panose="020F0502020204030204" pitchFamily="34" charset="0"/>
                <a:cs typeface="Arial" panose="020B0604020202020204" pitchFamily="34" charset="0"/>
              </a:rPr>
              <a:t>choice of physics and type of research</a:t>
            </a:r>
            <a:r>
              <a:rPr lang="en-US" altLang="en-US" sz="1000" dirty="0">
                <a:latin typeface="Calibri" panose="020F0502020204030204" pitchFamily="34" charset="0"/>
                <a:cs typeface="Arial" panose="020B0604020202020204" pitchFamily="34" charset="0"/>
              </a:rPr>
              <a:t>. </a:t>
            </a:r>
            <a:endParaRPr lang="ru-RU" altLang="en-US" sz="1000" dirty="0" smtClean="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dirty="0" smtClean="0">
                <a:latin typeface="Calibri" panose="020F0502020204030204" pitchFamily="34" charset="0"/>
                <a:cs typeface="Arial" panose="020B0604020202020204" pitchFamily="34" charset="0"/>
              </a:rPr>
              <a:t>We </a:t>
            </a:r>
            <a:r>
              <a:rPr lang="en-US" altLang="en-US" sz="1000" dirty="0">
                <a:latin typeface="Calibri" panose="020F0502020204030204" pitchFamily="34" charset="0"/>
                <a:cs typeface="Arial" panose="020B0604020202020204" pitchFamily="34" charset="0"/>
              </a:rPr>
              <a:t>consider a time-dependent process - Time Dependent. To study temperature changes, the thermal conductivity module in solids is used - Heat Transfer in Solids (</a:t>
            </a:r>
            <a:r>
              <a:rPr lang="en-US" altLang="en-US" sz="1000" dirty="0" err="1">
                <a:latin typeface="Calibri" panose="020F0502020204030204" pitchFamily="34" charset="0"/>
                <a:cs typeface="Arial" panose="020B0604020202020204" pitchFamily="34" charset="0"/>
              </a:rPr>
              <a:t>ht</a:t>
            </a:r>
            <a:r>
              <a:rPr lang="en-US" altLang="en-US" sz="1000" dirty="0">
                <a:latin typeface="Calibri" panose="020F0502020204030204" pitchFamily="34" charset="0"/>
                <a:cs typeface="Arial" panose="020B0604020202020204" pitchFamily="34" charset="0"/>
              </a:rPr>
              <a:t>). Electron beam exposure time t = 60 s. The motion of the electron beam along the x and y-axis is specified using the Analytic and Interpolation functions. Using the Deposited Beam Power section of the Heat Transfer in Solids module, the effect of the electron beam on the sample is described.</a:t>
            </a:r>
          </a:p>
          <a:p>
            <a:pPr marL="171450" indent="-171450" algn="just" eaLnBrk="1" hangingPunct="1">
              <a:spcBef>
                <a:spcPct val="0"/>
              </a:spcBef>
              <a:defRPr/>
            </a:pPr>
            <a:r>
              <a:rPr lang="en-US" altLang="en-US" sz="1000" b="1" dirty="0" smtClean="0">
                <a:latin typeface="Calibri" panose="020F0502020204030204" pitchFamily="34" charset="0"/>
                <a:cs typeface="Arial" panose="020B0604020202020204" pitchFamily="34" charset="0"/>
              </a:rPr>
              <a:t>Defining </a:t>
            </a:r>
            <a:r>
              <a:rPr lang="en-US" altLang="en-US" sz="1000" b="1" dirty="0">
                <a:latin typeface="Calibri" panose="020F0502020204030204" pitchFamily="34" charset="0"/>
                <a:cs typeface="Arial" panose="020B0604020202020204" pitchFamily="34" charset="0"/>
              </a:rPr>
              <a:t>geometry and global variables.</a:t>
            </a:r>
            <a:r>
              <a:rPr lang="en-US" altLang="en-US" sz="1000" dirty="0">
                <a:latin typeface="Calibri" panose="020F0502020204030204" pitchFamily="34" charset="0"/>
                <a:cs typeface="Arial" panose="020B0604020202020204" pitchFamily="34" charset="0"/>
              </a:rPr>
              <a:t> </a:t>
            </a:r>
            <a:endParaRPr lang="ru-RU" altLang="en-US" sz="1000" dirty="0" smtClean="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dirty="0" smtClean="0">
                <a:latin typeface="Calibri" panose="020F0502020204030204" pitchFamily="34" charset="0"/>
                <a:cs typeface="Arial" panose="020B0604020202020204" pitchFamily="34" charset="0"/>
              </a:rPr>
              <a:t>The </a:t>
            </a:r>
            <a:r>
              <a:rPr lang="en-US" altLang="en-US" sz="1000" dirty="0">
                <a:latin typeface="Calibri" panose="020F0502020204030204" pitchFamily="34" charset="0"/>
                <a:cs typeface="Arial" panose="020B0604020202020204" pitchFamily="34" charset="0"/>
              </a:rPr>
              <a:t>sample is a cylindrical plate with a diameter of 15 mm and a height of 7 mm. The power of the electron beam P=U⋅I=20000⋅0.001=200 W. Electron beam diameter 1 mm.</a:t>
            </a:r>
          </a:p>
          <a:p>
            <a:pPr marL="171450" indent="-171450" algn="just" eaLnBrk="1" hangingPunct="1">
              <a:spcBef>
                <a:spcPct val="0"/>
              </a:spcBef>
              <a:defRPr/>
            </a:pPr>
            <a:r>
              <a:rPr lang="en-US" altLang="en-US" sz="1000" b="1" dirty="0" smtClean="0">
                <a:latin typeface="Calibri" panose="020F0502020204030204" pitchFamily="34" charset="0"/>
                <a:cs typeface="Arial" panose="020B0604020202020204" pitchFamily="34" charset="0"/>
              </a:rPr>
              <a:t>Addition </a:t>
            </a:r>
            <a:r>
              <a:rPr lang="en-US" altLang="en-US" sz="1000" b="1" dirty="0">
                <a:latin typeface="Calibri" panose="020F0502020204030204" pitchFamily="34" charset="0"/>
                <a:cs typeface="Arial" panose="020B0604020202020204" pitchFamily="34" charset="0"/>
              </a:rPr>
              <a:t>of materials. </a:t>
            </a:r>
            <a:endParaRPr lang="ru-RU" altLang="en-US" sz="1000" b="1" dirty="0" smtClean="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dirty="0" smtClean="0">
                <a:latin typeface="Calibri" panose="020F0502020204030204" pitchFamily="34" charset="0"/>
                <a:cs typeface="Arial" panose="020B0604020202020204" pitchFamily="34" charset="0"/>
              </a:rPr>
              <a:t>A </a:t>
            </a:r>
            <a:r>
              <a:rPr lang="en-US" altLang="en-US" sz="1000" dirty="0">
                <a:latin typeface="Calibri" panose="020F0502020204030204" pitchFamily="34" charset="0"/>
                <a:cs typeface="Arial" panose="020B0604020202020204" pitchFamily="34" charset="0"/>
              </a:rPr>
              <a:t>sample of titanium alloy VT-1 was selected for the study and its main </a:t>
            </a:r>
            <a:r>
              <a:rPr lang="en-US" altLang="en-US" sz="1000" dirty="0" err="1">
                <a:latin typeface="Calibri" panose="020F0502020204030204" pitchFamily="34" charset="0"/>
                <a:cs typeface="Arial" panose="020B0604020202020204" pitchFamily="34" charset="0"/>
              </a:rPr>
              <a:t>thermophysical</a:t>
            </a:r>
            <a:r>
              <a:rPr lang="en-US" altLang="en-US" sz="1000" dirty="0">
                <a:latin typeface="Calibri" panose="020F0502020204030204" pitchFamily="34" charset="0"/>
                <a:cs typeface="Arial" panose="020B0604020202020204" pitchFamily="34" charset="0"/>
              </a:rPr>
              <a:t> properties were set. The initial alloy VT-1 was a mixture of two modifications of titanium α- and β-</a:t>
            </a:r>
            <a:r>
              <a:rPr lang="en-US" altLang="en-US" sz="1000" dirty="0" err="1">
                <a:latin typeface="Calibri" panose="020F0502020204030204" pitchFamily="34" charset="0"/>
                <a:cs typeface="Arial" panose="020B0604020202020204" pitchFamily="34" charset="0"/>
              </a:rPr>
              <a:t>Ti</a:t>
            </a:r>
            <a:r>
              <a:rPr lang="en-US" altLang="en-US" sz="1000" dirty="0">
                <a:latin typeface="Calibri" panose="020F0502020204030204" pitchFamily="34" charset="0"/>
                <a:cs typeface="Arial" panose="020B0604020202020204" pitchFamily="34" charset="0"/>
              </a:rPr>
              <a:t>.</a:t>
            </a:r>
          </a:p>
          <a:p>
            <a:pPr marL="171450" indent="-171450" algn="just" eaLnBrk="1" hangingPunct="1">
              <a:spcBef>
                <a:spcPct val="0"/>
              </a:spcBef>
              <a:defRPr/>
            </a:pPr>
            <a:r>
              <a:rPr lang="en-US" altLang="en-US" sz="1000" b="1" dirty="0" smtClean="0">
                <a:latin typeface="Calibri" panose="020F0502020204030204" pitchFamily="34" charset="0"/>
                <a:cs typeface="Arial" panose="020B0604020202020204" pitchFamily="34" charset="0"/>
              </a:rPr>
              <a:t>Generation </a:t>
            </a:r>
            <a:r>
              <a:rPr lang="en-US" altLang="en-US" sz="1000" b="1" dirty="0">
                <a:latin typeface="Calibri" panose="020F0502020204030204" pitchFamily="34" charset="0"/>
                <a:cs typeface="Arial" panose="020B0604020202020204" pitchFamily="34" charset="0"/>
              </a:rPr>
              <a:t>of a grid</a:t>
            </a:r>
            <a:r>
              <a:rPr lang="en-US" altLang="en-US" sz="1000" b="1" dirty="0" smtClean="0">
                <a:latin typeface="Calibri" panose="020F0502020204030204" pitchFamily="34" charset="0"/>
                <a:cs typeface="Arial" panose="020B0604020202020204" pitchFamily="34" charset="0"/>
              </a:rPr>
              <a:t>.</a:t>
            </a:r>
            <a:endParaRPr lang="ru-RU" altLang="en-US" sz="1000" b="1" dirty="0" smtClean="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Before starting the study, a mesh for specimen partitioning is set. The mesh selected in the model is triangular mesh size - fine. </a:t>
            </a:r>
          </a:p>
          <a:p>
            <a:pPr eaLnBrk="1" hangingPunct="1">
              <a:spcBef>
                <a:spcPct val="0"/>
              </a:spcBef>
              <a:buNone/>
              <a:defRPr/>
            </a:pPr>
            <a:r>
              <a:rPr lang="ru-RU" altLang="en-US" sz="1000" dirty="0" smtClean="0">
                <a:latin typeface="Calibri" panose="020F0502020204030204" pitchFamily="34" charset="0"/>
                <a:cs typeface="Arial" panose="020B0604020202020204" pitchFamily="34" charset="0"/>
              </a:rPr>
              <a:t> </a:t>
            </a:r>
            <a:endParaRPr lang="en-US"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3619499" y="1524000"/>
            <a:ext cx="2893219"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The temperature distribution over the surface and deep into the sample in the direction of electron beam motion was determined. As a result of one passage of the electron beam on the surface of the sample, a temperature of 113 </a:t>
            </a:r>
            <a:r>
              <a:rPr lang="en-US" altLang="en-US" sz="1000" baseline="30000" dirty="0" err="1">
                <a:latin typeface="Calibri" panose="020F0502020204030204" pitchFamily="34" charset="0"/>
                <a:cs typeface="Arial" panose="020B0604020202020204" pitchFamily="34" charset="0"/>
              </a:rPr>
              <a:t>o</a:t>
            </a:r>
            <a:r>
              <a:rPr lang="en-US" altLang="en-US" sz="1000" dirty="0" err="1">
                <a:latin typeface="Calibri" panose="020F0502020204030204" pitchFamily="34" charset="0"/>
                <a:cs typeface="Arial" panose="020B0604020202020204" pitchFamily="34" charset="0"/>
              </a:rPr>
              <a:t>C</a:t>
            </a:r>
            <a:r>
              <a:rPr lang="en-US" altLang="en-US" sz="1000" dirty="0">
                <a:latin typeface="Calibri" panose="020F0502020204030204" pitchFamily="34" charset="0"/>
                <a:cs typeface="Arial" panose="020B0604020202020204" pitchFamily="34" charset="0"/>
              </a:rPr>
              <a:t> is reached (</a:t>
            </a:r>
            <a:r>
              <a:rPr lang="en-US" altLang="en-US" sz="1000" dirty="0" smtClean="0">
                <a:latin typeface="Calibri" panose="020F0502020204030204" pitchFamily="34" charset="0"/>
                <a:cs typeface="Arial" panose="020B0604020202020204" pitchFamily="34" charset="0"/>
              </a:rPr>
              <a:t>Fig.</a:t>
            </a:r>
            <a:r>
              <a:rPr lang="ru-RU" altLang="en-US" sz="1000" dirty="0" smtClean="0">
                <a:latin typeface="Calibri" panose="020F0502020204030204" pitchFamily="34" charset="0"/>
                <a:cs typeface="Arial" panose="020B0604020202020204" pitchFamily="34" charset="0"/>
              </a:rPr>
              <a:t>2</a:t>
            </a:r>
            <a:r>
              <a:rPr lang="en-US" altLang="en-US" sz="1000" dirty="0" smtClean="0">
                <a:latin typeface="Calibri" panose="020F0502020204030204" pitchFamily="34" charset="0"/>
                <a:cs typeface="Arial" panose="020B0604020202020204" pitchFamily="34" charset="0"/>
              </a:rPr>
              <a:t>).</a:t>
            </a:r>
            <a:endParaRPr lang="en-US" altLang="en-US" sz="1000" dirty="0">
              <a:latin typeface="Calibri" panose="020F0502020204030204" pitchFamily="34" charset="0"/>
              <a:cs typeface="Arial" panose="020B0604020202020204" pitchFamily="34" charset="0"/>
            </a:endParaRPr>
          </a:p>
        </p:txBody>
      </p:sp>
      <p:sp>
        <p:nvSpPr>
          <p:cNvPr id="3110" name="TextBox 22"/>
          <p:cNvSpPr txBox="1">
            <a:spLocks noChangeArrowheads="1"/>
          </p:cNvSpPr>
          <p:nvPr/>
        </p:nvSpPr>
        <p:spPr bwMode="auto">
          <a:xfrm>
            <a:off x="3640997" y="6661540"/>
            <a:ext cx="2894153"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As a result of computer modeling, a three-dimensional model of temperature change was built in the </a:t>
            </a:r>
            <a:r>
              <a:rPr lang="en-US" altLang="en-US" sz="1000" dirty="0" err="1">
                <a:latin typeface="Calibri" panose="020F0502020204030204" pitchFamily="34" charset="0"/>
                <a:cs typeface="Arial" panose="020B0604020202020204" pitchFamily="34" charset="0"/>
              </a:rPr>
              <a:t>Comsol</a:t>
            </a:r>
            <a:r>
              <a:rPr lang="en-US" altLang="en-US" sz="1000" dirty="0">
                <a:latin typeface="Calibri" panose="020F0502020204030204" pitchFamily="34" charset="0"/>
                <a:cs typeface="Arial" panose="020B0604020202020204" pitchFamily="34" charset="0"/>
              </a:rPr>
              <a:t> Multiphysics environment due to the effect of a moving focused electron beam source. Peculiarities of electron beam introduction into titanium alloy VT-1 are considered. </a:t>
            </a:r>
          </a:p>
        </p:txBody>
      </p:sp>
      <p:sp>
        <p:nvSpPr>
          <p:cNvPr id="24" name="TextBox 23"/>
          <p:cNvSpPr txBox="1"/>
          <p:nvPr/>
        </p:nvSpPr>
        <p:spPr>
          <a:xfrm>
            <a:off x="4357862" y="9141655"/>
            <a:ext cx="2290588" cy="442235"/>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algn="just"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A</a:t>
            </a:r>
            <a:r>
              <a:rPr lang="en-US" sz="583" dirty="0">
                <a:latin typeface="Calibri" panose="020F0502020204030204" pitchFamily="34" charset="0"/>
                <a:ea typeface="+mn-ea"/>
                <a:cs typeface="Arial" panose="020B0604020202020204" pitchFamily="34" charset="0"/>
              </a:rPr>
              <a:t>. E. </a:t>
            </a:r>
            <a:r>
              <a:rPr lang="en-US" sz="583" dirty="0" err="1">
                <a:latin typeface="Calibri" panose="020F0502020204030204" pitchFamily="34" charset="0"/>
                <a:ea typeface="+mn-ea"/>
                <a:cs typeface="Arial" panose="020B0604020202020204" pitchFamily="34" charset="0"/>
              </a:rPr>
              <a:t>Lapina</a:t>
            </a:r>
            <a:r>
              <a:rPr lang="en-US" sz="583" dirty="0">
                <a:latin typeface="Calibri" panose="020F0502020204030204" pitchFamily="34" charset="0"/>
                <a:ea typeface="+mn-ea"/>
                <a:cs typeface="Arial" panose="020B0604020202020204" pitchFamily="34" charset="0"/>
              </a:rPr>
              <a:t>, N. N. </a:t>
            </a:r>
            <a:r>
              <a:rPr lang="en-US" sz="583" dirty="0" err="1">
                <a:latin typeface="Calibri" panose="020F0502020204030204" pitchFamily="34" charset="0"/>
                <a:ea typeface="+mn-ea"/>
                <a:cs typeface="Arial" panose="020B0604020202020204" pitchFamily="34" charset="0"/>
              </a:rPr>
              <a:t>Smirnyagina</a:t>
            </a:r>
            <a:r>
              <a:rPr lang="en-US" sz="583" dirty="0">
                <a:latin typeface="Calibri" panose="020F0502020204030204" pitchFamily="34" charset="0"/>
                <a:ea typeface="+mn-ea"/>
                <a:cs typeface="Arial" panose="020B0604020202020204" pitchFamily="34" charset="0"/>
              </a:rPr>
              <a:t>, D. E. </a:t>
            </a:r>
            <a:r>
              <a:rPr lang="en-US" sz="583" dirty="0" err="1">
                <a:latin typeface="Calibri" panose="020F0502020204030204" pitchFamily="34" charset="0"/>
                <a:ea typeface="+mn-ea"/>
                <a:cs typeface="Arial" panose="020B0604020202020204" pitchFamily="34" charset="0"/>
              </a:rPr>
              <a:t>Dasheev</a:t>
            </a:r>
            <a:r>
              <a:rPr lang="en-US" sz="583" dirty="0">
                <a:latin typeface="Calibri" panose="020F0502020204030204" pitchFamily="34" charset="0"/>
                <a:ea typeface="+mn-ea"/>
                <a:cs typeface="Arial" panose="020B0604020202020204" pitchFamily="34" charset="0"/>
              </a:rPr>
              <a:t>, "Simulation of thermal processes in the treatment of titanium alloy VT-1 electron beam in a vacuum", </a:t>
            </a:r>
            <a:r>
              <a:rPr lang="en-US" sz="583" dirty="0" err="1">
                <a:latin typeface="Calibri" panose="020F0502020204030204" pitchFamily="34" charset="0"/>
                <a:ea typeface="+mn-ea"/>
                <a:cs typeface="Arial" panose="020B0604020202020204" pitchFamily="34" charset="0"/>
              </a:rPr>
              <a:t>Vestnik</a:t>
            </a:r>
            <a:r>
              <a:rPr lang="en-US" sz="583" dirty="0">
                <a:latin typeface="Calibri" panose="020F0502020204030204" pitchFamily="34" charset="0"/>
                <a:ea typeface="+mn-ea"/>
                <a:cs typeface="Arial" panose="020B0604020202020204" pitchFamily="34" charset="0"/>
              </a:rPr>
              <a:t> BSU. Chemistry. Physics, No. 2-3, p. 55-63, 2018</a:t>
            </a:r>
            <a:r>
              <a:rPr lang="en-US" sz="583" dirty="0" smtClean="0">
                <a:latin typeface="Calibri" panose="020F0502020204030204" pitchFamily="34" charset="0"/>
                <a:ea typeface="+mn-ea"/>
                <a:cs typeface="Arial" panose="020B0604020202020204" pitchFamily="34" charset="0"/>
              </a:rPr>
              <a:t>.</a:t>
            </a:r>
          </a:p>
        </p:txBody>
      </p:sp>
      <p:sp>
        <p:nvSpPr>
          <p:cNvPr id="4136" name="TextBox 25"/>
          <p:cNvSpPr txBox="1">
            <a:spLocks noChangeArrowheads="1"/>
          </p:cNvSpPr>
          <p:nvPr/>
        </p:nvSpPr>
        <p:spPr bwMode="auto">
          <a:xfrm>
            <a:off x="3780427" y="3210609"/>
            <a:ext cx="258415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smtClean="0">
                <a:cs typeface="Arial" panose="020B0604020202020204" pitchFamily="34" charset="0"/>
              </a:rPr>
              <a:t>Figure </a:t>
            </a:r>
            <a:r>
              <a:rPr lang="ru-RU" altLang="en-US" sz="750" b="1" dirty="0" smtClean="0">
                <a:cs typeface="Arial" panose="020B0604020202020204" pitchFamily="34" charset="0"/>
              </a:rPr>
              <a:t>2</a:t>
            </a:r>
            <a:r>
              <a:rPr lang="en-US" altLang="en-US" sz="750" dirty="0">
                <a:cs typeface="Arial" panose="020B0604020202020204" pitchFamily="34" charset="0"/>
              </a:rPr>
              <a:t>. Temperature distribution </a:t>
            </a:r>
            <a:r>
              <a:rPr lang="en-US" altLang="en-US" sz="750" dirty="0" smtClean="0">
                <a:cs typeface="Arial" panose="020B0604020202020204" pitchFamily="34" charset="0"/>
              </a:rPr>
              <a:t>after </a:t>
            </a:r>
            <a:r>
              <a:rPr lang="en-US" altLang="en-US" sz="750" dirty="0">
                <a:cs typeface="Arial" panose="020B0604020202020204" pitchFamily="34" charset="0"/>
              </a:rPr>
              <a:t>one pass of </a:t>
            </a:r>
            <a:r>
              <a:rPr lang="en-US" altLang="en-US" sz="750" dirty="0" smtClean="0">
                <a:cs typeface="Arial" panose="020B0604020202020204" pitchFamily="34" charset="0"/>
              </a:rPr>
              <a:t>the </a:t>
            </a:r>
            <a:r>
              <a:rPr lang="en-US" altLang="en-US" sz="750" dirty="0">
                <a:cs typeface="Arial" panose="020B0604020202020204" pitchFamily="34" charset="0"/>
              </a:rPr>
              <a:t>electron beam over the surface of the sample.</a:t>
            </a:r>
          </a:p>
        </p:txBody>
      </p:sp>
      <p:sp>
        <p:nvSpPr>
          <p:cNvPr id="4143" name="TextBox 33"/>
          <p:cNvSpPr txBox="1">
            <a:spLocks noChangeArrowheads="1"/>
          </p:cNvSpPr>
          <p:nvPr/>
        </p:nvSpPr>
        <p:spPr bwMode="auto">
          <a:xfrm>
            <a:off x="1277141" y="4217249"/>
            <a:ext cx="1300030"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a:t>
            </a:r>
            <a:r>
              <a:rPr lang="en-US" altLang="en-US" sz="750" dirty="0">
                <a:cs typeface="Arial" panose="020B0604020202020204" pitchFamily="34" charset="0"/>
              </a:rPr>
              <a:t>Scheme of calculations</a:t>
            </a:r>
            <a:endParaRPr lang="en-US" altLang="en-US" sz="750" dirty="0">
              <a:cs typeface="Arial" panose="020B0604020202020204" pitchFamily="34" charset="0"/>
            </a:endParaRPr>
          </a:p>
        </p:txBody>
      </p:sp>
      <p:sp>
        <p:nvSpPr>
          <p:cNvPr id="25" name="TextBox 3"/>
          <p:cNvSpPr txBox="1">
            <a:spLocks noChangeArrowheads="1"/>
          </p:cNvSpPr>
          <p:nvPr/>
        </p:nvSpPr>
        <p:spPr bwMode="auto">
          <a:xfrm>
            <a:off x="393071" y="364166"/>
            <a:ext cx="6071857" cy="814132"/>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Thermophysical model of electron-beam treatment of titanium alloy </a:t>
            </a:r>
            <a:r>
              <a:rPr lang="en-US" sz="1500" dirty="0" smtClean="0">
                <a:latin typeface="Calibri" panose="020F0502020204030204" pitchFamily="34" charset="0"/>
                <a:ea typeface="+mn-ea"/>
                <a:cs typeface="Arial" panose="020B0604020202020204" pitchFamily="34" charset="0"/>
              </a:rPr>
              <a:t>VT-1</a:t>
            </a:r>
          </a:p>
          <a:p>
            <a:pPr algn="ctr" defTabSz="913916" eaLnBrk="1" hangingPunct="1">
              <a:lnSpc>
                <a:spcPct val="150000"/>
              </a:lnSpc>
              <a:defRPr/>
            </a:pPr>
            <a:r>
              <a:rPr lang="en-US" sz="833" dirty="0">
                <a:latin typeface="Calibri" panose="020F0502020204030204" pitchFamily="34" charset="0"/>
                <a:ea typeface="+mn-ea"/>
                <a:cs typeface="Arial" panose="020B0604020202020204" pitchFamily="34" charset="0"/>
              </a:rPr>
              <a:t>A</a:t>
            </a:r>
            <a:r>
              <a:rPr lang="en-US" sz="833" dirty="0" smtClean="0">
                <a:latin typeface="Calibri" panose="020F0502020204030204" pitchFamily="34" charset="0"/>
                <a:ea typeface="+mn-ea"/>
                <a:cs typeface="Arial" panose="020B0604020202020204" pitchFamily="34" charset="0"/>
              </a:rPr>
              <a:t>. </a:t>
            </a:r>
            <a:r>
              <a:rPr lang="en-US" sz="833" dirty="0">
                <a:latin typeface="Calibri" panose="020F0502020204030204" pitchFamily="34" charset="0"/>
                <a:ea typeface="+mn-ea"/>
                <a:cs typeface="Arial" panose="020B0604020202020204" pitchFamily="34" charset="0"/>
              </a:rPr>
              <a:t>E</a:t>
            </a:r>
            <a:r>
              <a:rPr lang="en-US" sz="833" dirty="0" smtClean="0">
                <a:latin typeface="Calibri" panose="020F0502020204030204" pitchFamily="34" charset="0"/>
                <a:ea typeface="+mn-ea"/>
                <a:cs typeface="Arial" panose="020B0604020202020204" pitchFamily="34" charset="0"/>
              </a:rPr>
              <a:t>. </a:t>
            </a:r>
            <a:r>
              <a:rPr lang="en-US" sz="833" dirty="0" smtClean="0">
                <a:latin typeface="Calibri" panose="020F0502020204030204" pitchFamily="34" charset="0"/>
                <a:ea typeface="+mn-ea"/>
                <a:cs typeface="Arial" panose="020B0604020202020204" pitchFamily="34" charset="0"/>
              </a:rPr>
              <a:t>Lapina</a:t>
            </a:r>
            <a:r>
              <a:rPr lang="en-US" sz="833" baseline="30000" dirty="0" smtClean="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a:t>
            </a:r>
            <a:r>
              <a:rPr lang="en-US" sz="833" dirty="0">
                <a:latin typeface="Calibri" panose="020F0502020204030204" pitchFamily="34" charset="0"/>
                <a:cs typeface="Arial" panose="020B0604020202020204" pitchFamily="34" charset="0"/>
              </a:rPr>
              <a:t>N</a:t>
            </a:r>
            <a:r>
              <a:rPr lang="en-US" sz="833" dirty="0" smtClean="0">
                <a:latin typeface="Calibri" panose="020F0502020204030204" pitchFamily="34" charset="0"/>
                <a:cs typeface="Arial" panose="020B0604020202020204" pitchFamily="34" charset="0"/>
              </a:rPr>
              <a:t>. </a:t>
            </a:r>
            <a:r>
              <a:rPr lang="en-US" sz="833" dirty="0">
                <a:latin typeface="Calibri" panose="020F0502020204030204" pitchFamily="34" charset="0"/>
                <a:cs typeface="Arial" panose="020B0604020202020204" pitchFamily="34" charset="0"/>
              </a:rPr>
              <a:t>N</a:t>
            </a:r>
            <a:r>
              <a:rPr lang="en-US" sz="833" dirty="0" smtClean="0">
                <a:latin typeface="Calibri" panose="020F0502020204030204" pitchFamily="34" charset="0"/>
                <a:cs typeface="Arial" panose="020B0604020202020204" pitchFamily="34" charset="0"/>
              </a:rPr>
              <a:t>. Smirnyagina</a:t>
            </a:r>
            <a:r>
              <a:rPr lang="en-US" sz="833" baseline="30000" dirty="0" smtClean="0">
                <a:latin typeface="Calibri" panose="020F0502020204030204" pitchFamily="34" charset="0"/>
                <a:ea typeface="+mn-ea"/>
                <a:cs typeface="Arial" panose="020B0604020202020204" pitchFamily="34" charset="0"/>
              </a:rPr>
              <a:t>1</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smtClean="0">
                <a:latin typeface="Calibri" panose="020F0502020204030204" pitchFamily="34" charset="0"/>
                <a:ea typeface="+mn-ea"/>
                <a:cs typeface="Arial" panose="020B0604020202020204" pitchFamily="34" charset="0"/>
              </a:rPr>
              <a:t>1. </a:t>
            </a:r>
            <a:r>
              <a:rPr lang="en-US" sz="833" dirty="0">
                <a:latin typeface="Calibri" panose="020F0502020204030204" pitchFamily="34" charset="0"/>
                <a:cs typeface="Arial" panose="020B0604020202020204" pitchFamily="34" charset="0"/>
              </a:rPr>
              <a:t>Institute of Physical Materials Science  SB </a:t>
            </a:r>
            <a:r>
              <a:rPr lang="en-US" sz="833" dirty="0" smtClean="0">
                <a:latin typeface="Calibri" panose="020F0502020204030204" pitchFamily="34" charset="0"/>
                <a:cs typeface="Arial" panose="020B0604020202020204" pitchFamily="34" charset="0"/>
              </a:rPr>
              <a:t>RAS, 6 </a:t>
            </a:r>
            <a:r>
              <a:rPr lang="en-US" sz="833" dirty="0">
                <a:latin typeface="Calibri" panose="020F0502020204030204" pitchFamily="34" charset="0"/>
                <a:cs typeface="Arial" panose="020B0604020202020204" pitchFamily="34" charset="0"/>
              </a:rPr>
              <a:t>Sakhyanova Str., Ulan-Ude, Republic of Buryatia,670047, </a:t>
            </a:r>
            <a:r>
              <a:rPr lang="en-US" sz="833" dirty="0" smtClean="0">
                <a:latin typeface="Calibri" panose="020F0502020204030204" pitchFamily="34" charset="0"/>
                <a:cs typeface="Arial" panose="020B0604020202020204" pitchFamily="34" charset="0"/>
              </a:rPr>
              <a:t>Russia.</a:t>
            </a:r>
            <a:endParaRPr lang="en-US" sz="833" dirty="0">
              <a:latin typeface="Calibri" panose="020F0502020204030204" pitchFamily="34" charset="0"/>
              <a:cs typeface="Arial" panose="020B0604020202020204" pitchFamily="34" charset="0"/>
            </a:endParaRPr>
          </a:p>
          <a:p>
            <a:pPr marL="190455" indent="-190455" algn="ctr" defTabSz="913916" eaLnBrk="1" hangingPunct="1">
              <a:defRPr/>
            </a:pP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sp>
        <p:nvSpPr>
          <p:cNvPr id="26" name="TextBox 1"/>
          <p:cNvSpPr txBox="1">
            <a:spLocks noChangeArrowheads="1"/>
          </p:cNvSpPr>
          <p:nvPr/>
        </p:nvSpPr>
        <p:spPr bwMode="auto">
          <a:xfrm>
            <a:off x="3683112" y="7611313"/>
            <a:ext cx="2903339" cy="1477328"/>
          </a:xfrm>
          <a:prstGeom prst="rect">
            <a:avLst/>
          </a:prstGeom>
          <a:solidFill>
            <a:srgbClr val="DEEBF8"/>
          </a:solidFill>
          <a:ln w="3175">
            <a:solidFill>
              <a:srgbClr val="000000"/>
            </a:solidFill>
            <a:miter lim="800000"/>
            <a:headEnd/>
            <a:tailEnd/>
          </a:ln>
        </p:spPr>
        <p:txBody>
          <a:bodyPr wrap="square">
            <a:spAutoFit/>
          </a:bodyPr>
          <a:lstStyle/>
          <a:p>
            <a:r>
              <a:rPr lang="en-US" altLang="en-US" sz="1125" b="1" i="1" dirty="0">
                <a:latin typeface="Calibri" panose="020F0502020204030204" pitchFamily="34" charset="0"/>
                <a:cs typeface="Arial" panose="020B0604020202020204" pitchFamily="34" charset="0"/>
              </a:rPr>
              <a:t>Note: </a:t>
            </a:r>
          </a:p>
          <a:p>
            <a:endParaRPr lang="en-US" altLang="en-US" sz="1125" b="1" i="1" dirty="0">
              <a:latin typeface="Calibri" panose="020F0502020204030204" pitchFamily="34" charset="0"/>
              <a:cs typeface="Arial" panose="020B0604020202020204" pitchFamily="34" charset="0"/>
            </a:endParaRPr>
          </a:p>
          <a:p>
            <a:r>
              <a:rPr lang="en-US" altLang="en-US" sz="1125" b="1" i="1" dirty="0">
                <a:latin typeface="Calibri" panose="020F0502020204030204" pitchFamily="34" charset="0"/>
                <a:cs typeface="Arial" panose="020B0604020202020204" pitchFamily="34" charset="0"/>
              </a:rPr>
              <a:t>All abstracts, papers, posters, and presentations must comply with, and are subject to, our Copyright Notice: </a:t>
            </a:r>
          </a:p>
          <a:p>
            <a:endParaRPr lang="en-US" altLang="en-US" sz="1125" b="1" i="1" dirty="0">
              <a:latin typeface="Calibri" panose="020F0502020204030204" pitchFamily="34" charset="0"/>
              <a:cs typeface="Arial" panose="020B0604020202020204" pitchFamily="34" charset="0"/>
            </a:endParaRPr>
          </a:p>
          <a:p>
            <a:r>
              <a:rPr lang="en-US" altLang="en-US" sz="1125" b="1" i="1" dirty="0">
                <a:latin typeface="Calibri" panose="020F0502020204030204" pitchFamily="34" charset="0"/>
                <a:cs typeface="Arial" panose="020B0604020202020204" pitchFamily="34" charset="0"/>
              </a:rPr>
              <a:t>www.comsol.com/conference/copyright-notice</a:t>
            </a: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a:t>
            </a:r>
            <a:r>
              <a:rPr lang="en-US" sz="833" dirty="0" smtClean="0">
                <a:solidFill>
                  <a:srgbClr val="0079C1"/>
                </a:solidFill>
                <a:latin typeface="Calibri" panose="020F0502020204030204" pitchFamily="34" charset="0"/>
              </a:rPr>
              <a:t>Conference</a:t>
            </a:r>
            <a:endParaRPr lang="en-US" sz="833" dirty="0">
              <a:solidFill>
                <a:srgbClr val="0079C1"/>
              </a:solidFill>
              <a:latin typeface="Calibri" panose="020F0502020204030204" pitchFamily="34" charset="0"/>
            </a:endParaRPr>
          </a:p>
        </p:txBody>
      </p:sp>
      <p:pic>
        <p:nvPicPr>
          <p:cNvPr id="29" name="Рисунок 28"/>
          <p:cNvPicPr/>
          <p:nvPr/>
        </p:nvPicPr>
        <p:blipFill rotWithShape="1">
          <a:blip r:embed="rId3" cstate="print">
            <a:extLst>
              <a:ext uri="{28A0092B-C50C-407E-A947-70E740481C1C}">
                <a14:useLocalDpi xmlns:a14="http://schemas.microsoft.com/office/drawing/2010/main" val="0"/>
              </a:ext>
            </a:extLst>
          </a:blip>
          <a:srcRect l="2693" t="1416" r="2799" b="4686"/>
          <a:stretch/>
        </p:blipFill>
        <p:spPr bwMode="auto">
          <a:xfrm>
            <a:off x="1012756" y="3198425"/>
            <a:ext cx="1828800" cy="1021892"/>
          </a:xfrm>
          <a:prstGeom prst="rect">
            <a:avLst/>
          </a:prstGeom>
          <a:ln>
            <a:noFill/>
          </a:ln>
          <a:extLst>
            <a:ext uri="{53640926-AAD7-44D8-BBD7-CCE9431645EC}">
              <a14:shadowObscured xmlns:a14="http://schemas.microsoft.com/office/drawing/2010/main"/>
            </a:ext>
          </a:extLst>
        </p:spPr>
      </p:pic>
      <p:pic>
        <p:nvPicPr>
          <p:cNvPr id="30" name="Рисунок 29"/>
          <p:cNvPicPr/>
          <p:nvPr/>
        </p:nvPicPr>
        <p:blipFill rotWithShape="1">
          <a:blip r:embed="rId4" cstate="print">
            <a:extLst>
              <a:ext uri="{28A0092B-C50C-407E-A947-70E740481C1C}">
                <a14:useLocalDpi xmlns:a14="http://schemas.microsoft.com/office/drawing/2010/main" val="0"/>
              </a:ext>
            </a:extLst>
          </a:blip>
          <a:srcRect l="1891" r="6807" b="9274"/>
          <a:stretch/>
        </p:blipFill>
        <p:spPr bwMode="auto">
          <a:xfrm>
            <a:off x="4295863" y="2324345"/>
            <a:ext cx="1540489" cy="845781"/>
          </a:xfrm>
          <a:prstGeom prst="rect">
            <a:avLst/>
          </a:prstGeom>
          <a:ln>
            <a:noFill/>
          </a:ln>
          <a:extLst>
            <a:ext uri="{53640926-AAD7-44D8-BBD7-CCE9431645EC}">
              <a14:shadowObscured xmlns:a14="http://schemas.microsoft.com/office/drawing/2010/main"/>
            </a:ext>
          </a:extLst>
        </p:spPr>
      </p:pic>
      <p:sp>
        <p:nvSpPr>
          <p:cNvPr id="34" name="TextBox 22"/>
          <p:cNvSpPr txBox="1">
            <a:spLocks noChangeArrowheads="1"/>
          </p:cNvSpPr>
          <p:nvPr/>
        </p:nvSpPr>
        <p:spPr bwMode="auto">
          <a:xfrm>
            <a:off x="3640998" y="3555174"/>
            <a:ext cx="2894152" cy="171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dirty="0">
                <a:latin typeface="Calibri" panose="020F0502020204030204" pitchFamily="34" charset="0"/>
                <a:cs typeface="Arial" panose="020B0604020202020204" pitchFamily="34" charset="0"/>
              </a:rPr>
              <a:t>After 5 seconds after the start of the treatment process, the maximum temperature reaches 531 </a:t>
            </a:r>
            <a:r>
              <a:rPr lang="en-US" altLang="en-US" sz="1000" baseline="30000" dirty="0" err="1" smtClean="0">
                <a:latin typeface="Calibri" panose="020F0502020204030204" pitchFamily="34" charset="0"/>
                <a:cs typeface="Arial" panose="020B0604020202020204" pitchFamily="34" charset="0"/>
              </a:rPr>
              <a:t>o</a:t>
            </a:r>
            <a:r>
              <a:rPr lang="en-US" altLang="en-US" sz="1000" dirty="0" err="1" smtClean="0">
                <a:latin typeface="Calibri" panose="020F0502020204030204" pitchFamily="34" charset="0"/>
                <a:cs typeface="Arial" panose="020B0604020202020204" pitchFamily="34" charset="0"/>
              </a:rPr>
              <a:t>C.</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After completion of the electron beam processing process, the temperature is 688 </a:t>
            </a:r>
            <a:r>
              <a:rPr lang="en-US" altLang="en-US" sz="1000" baseline="30000" dirty="0" err="1">
                <a:latin typeface="Calibri" panose="020F0502020204030204" pitchFamily="34" charset="0"/>
                <a:cs typeface="Arial" panose="020B0604020202020204" pitchFamily="34" charset="0"/>
              </a:rPr>
              <a:t>o</a:t>
            </a:r>
            <a:r>
              <a:rPr lang="en-US" altLang="en-US" sz="1000" dirty="0" err="1" smtClean="0">
                <a:latin typeface="Calibri" panose="020F0502020204030204" pitchFamily="34" charset="0"/>
                <a:cs typeface="Arial" panose="020B0604020202020204" pitchFamily="34" charset="0"/>
              </a:rPr>
              <a:t>C</a:t>
            </a:r>
            <a:r>
              <a:rPr lang="en-US" altLang="en-US" sz="1000" dirty="0" err="1">
                <a:latin typeface="Calibri" panose="020F0502020204030204" pitchFamily="34" charset="0"/>
                <a:cs typeface="Arial" panose="020B0604020202020204" pitchFamily="34" charset="0"/>
              </a:rPr>
              <a:t>.</a:t>
            </a:r>
            <a:r>
              <a:rPr lang="en-US" altLang="en-US" sz="1000" dirty="0">
                <a:latin typeface="Calibri" panose="020F0502020204030204" pitchFamily="34" charset="0"/>
                <a:cs typeface="Arial" panose="020B0604020202020204" pitchFamily="34" charset="0"/>
              </a:rPr>
              <a:t> Maximum temperatures are reached on the surface in the central part of the sample, which is associated with the trajectory of the electron beam. At the same time, temperatures in the heat exposure zone can reach 2000-2500 </a:t>
            </a:r>
            <a:r>
              <a:rPr lang="en-US" altLang="en-US" sz="1000" baseline="30000" dirty="0" err="1">
                <a:latin typeface="Calibri" panose="020F0502020204030204" pitchFamily="34" charset="0"/>
                <a:cs typeface="Arial" panose="020B0604020202020204" pitchFamily="34" charset="0"/>
              </a:rPr>
              <a:t>o</a:t>
            </a:r>
            <a:r>
              <a:rPr lang="en-US" altLang="en-US" sz="1000" dirty="0" err="1">
                <a:latin typeface="Calibri" panose="020F0502020204030204" pitchFamily="34" charset="0"/>
                <a:cs typeface="Arial" panose="020B0604020202020204" pitchFamily="34" charset="0"/>
              </a:rPr>
              <a:t>C</a:t>
            </a:r>
            <a:r>
              <a:rPr lang="en-US" altLang="en-US" sz="1000" dirty="0">
                <a:latin typeface="Calibri" panose="020F0502020204030204" pitchFamily="34" charset="0"/>
                <a:cs typeface="Arial" panose="020B0604020202020204" pitchFamily="34" charset="0"/>
              </a:rPr>
              <a:t>, which indicates high heating and cooling rates in the electron beam exposure zone of the order of  10</a:t>
            </a:r>
            <a:r>
              <a:rPr lang="en-US" altLang="en-US" sz="1000" baseline="30000" dirty="0">
                <a:latin typeface="Calibri" panose="020F0502020204030204" pitchFamily="34" charset="0"/>
                <a:cs typeface="Arial" panose="020B0604020202020204" pitchFamily="34" charset="0"/>
              </a:rPr>
              <a:t>6</a:t>
            </a:r>
            <a:r>
              <a:rPr lang="en-US" altLang="en-US" sz="1000" dirty="0">
                <a:latin typeface="Calibri" panose="020F0502020204030204" pitchFamily="34" charset="0"/>
                <a:cs typeface="Arial" panose="020B0604020202020204" pitchFamily="34" charset="0"/>
              </a:rPr>
              <a:t>.</a:t>
            </a:r>
          </a:p>
        </p:txBody>
      </p:sp>
      <p:pic>
        <p:nvPicPr>
          <p:cNvPr id="35" name="Рисунок 34"/>
          <p:cNvPicPr/>
          <p:nvPr/>
        </p:nvPicPr>
        <p:blipFill rotWithShape="1">
          <a:blip r:embed="rId5" cstate="print">
            <a:extLst>
              <a:ext uri="{28A0092B-C50C-407E-A947-70E740481C1C}">
                <a14:useLocalDpi xmlns:a14="http://schemas.microsoft.com/office/drawing/2010/main" val="0"/>
              </a:ext>
            </a:extLst>
          </a:blip>
          <a:srcRect l="2113" r="7525" b="5556"/>
          <a:stretch/>
        </p:blipFill>
        <p:spPr bwMode="auto">
          <a:xfrm>
            <a:off x="3631212" y="5297524"/>
            <a:ext cx="1556767" cy="811406"/>
          </a:xfrm>
          <a:prstGeom prst="rect">
            <a:avLst/>
          </a:prstGeom>
          <a:ln>
            <a:noFill/>
          </a:ln>
          <a:extLst>
            <a:ext uri="{53640926-AAD7-44D8-BBD7-CCE9431645EC}">
              <a14:shadowObscured xmlns:a14="http://schemas.microsoft.com/office/drawing/2010/main"/>
            </a:ext>
          </a:extLst>
        </p:spPr>
      </p:pic>
      <p:pic>
        <p:nvPicPr>
          <p:cNvPr id="36" name="Рисунок 35"/>
          <p:cNvPicPr/>
          <p:nvPr/>
        </p:nvPicPr>
        <p:blipFill rotWithShape="1">
          <a:blip r:embed="rId6" cstate="print">
            <a:extLst>
              <a:ext uri="{28A0092B-C50C-407E-A947-70E740481C1C}">
                <a14:useLocalDpi xmlns:a14="http://schemas.microsoft.com/office/drawing/2010/main" val="0"/>
              </a:ext>
            </a:extLst>
          </a:blip>
          <a:srcRect l="2045" t="1023" r="7606" b="4829"/>
          <a:stretch/>
        </p:blipFill>
        <p:spPr bwMode="auto">
          <a:xfrm>
            <a:off x="5203289" y="5295276"/>
            <a:ext cx="1373543" cy="853225"/>
          </a:xfrm>
          <a:prstGeom prst="rect">
            <a:avLst/>
          </a:prstGeom>
          <a:ln>
            <a:noFill/>
          </a:ln>
          <a:extLst>
            <a:ext uri="{53640926-AAD7-44D8-BBD7-CCE9431645EC}">
              <a14:shadowObscured xmlns:a14="http://schemas.microsoft.com/office/drawing/2010/main"/>
            </a:ext>
          </a:extLst>
        </p:spPr>
      </p:pic>
      <p:sp>
        <p:nvSpPr>
          <p:cNvPr id="37" name="TextBox 25"/>
          <p:cNvSpPr txBox="1">
            <a:spLocks noChangeArrowheads="1"/>
          </p:cNvSpPr>
          <p:nvPr/>
        </p:nvSpPr>
        <p:spPr bwMode="auto">
          <a:xfrm>
            <a:off x="3734415" y="6171862"/>
            <a:ext cx="2800735"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smtClean="0">
                <a:cs typeface="Arial" panose="020B0604020202020204" pitchFamily="34" charset="0"/>
              </a:rPr>
              <a:t>a                                                        b </a:t>
            </a:r>
            <a:r>
              <a:rPr lang="en-US" altLang="en-US" sz="750" b="1" dirty="0" smtClean="0">
                <a:cs typeface="Arial" panose="020B0604020202020204" pitchFamily="34" charset="0"/>
              </a:rPr>
              <a:t>    </a:t>
            </a:r>
          </a:p>
          <a:p>
            <a:pPr algn="ctr" eaLnBrk="1" hangingPunct="1">
              <a:spcBef>
                <a:spcPct val="0"/>
              </a:spcBef>
              <a:buFontTx/>
              <a:buNone/>
            </a:pPr>
            <a:r>
              <a:rPr lang="en-US" altLang="en-US" sz="750" b="1" dirty="0" smtClean="0">
                <a:cs typeface="Arial" panose="020B0604020202020204" pitchFamily="34" charset="0"/>
              </a:rPr>
              <a:t>Figure </a:t>
            </a:r>
            <a:r>
              <a:rPr lang="en-US" altLang="en-US" sz="750" b="1" dirty="0">
                <a:cs typeface="Arial" panose="020B0604020202020204" pitchFamily="34" charset="0"/>
              </a:rPr>
              <a:t>3</a:t>
            </a:r>
            <a:r>
              <a:rPr lang="en-US" altLang="en-US" sz="750" dirty="0" smtClean="0">
                <a:cs typeface="Arial" panose="020B0604020202020204" pitchFamily="34" charset="0"/>
              </a:rPr>
              <a:t>. </a:t>
            </a:r>
            <a:r>
              <a:rPr lang="en-US" altLang="en-US" sz="750" dirty="0">
                <a:cs typeface="Arial" panose="020B0604020202020204" pitchFamily="34" charset="0"/>
              </a:rPr>
              <a:t>Temperature distribution over the surface and volume of the sample after: 5 seconds of electron-beam processing (a), </a:t>
            </a:r>
            <a:r>
              <a:rPr lang="en-US" altLang="en-US" sz="750" dirty="0" smtClean="0">
                <a:cs typeface="Arial" panose="020B0604020202020204" pitchFamily="34" charset="0"/>
              </a:rPr>
              <a:t>after </a:t>
            </a:r>
            <a:r>
              <a:rPr lang="en-US" altLang="en-US" sz="750" dirty="0">
                <a:cs typeface="Arial" panose="020B0604020202020204" pitchFamily="34" charset="0"/>
              </a:rPr>
              <a:t>processing of the sample with an electron beam </a:t>
            </a:r>
            <a:r>
              <a:rPr lang="en-US" altLang="en-US" sz="750" dirty="0" smtClean="0">
                <a:cs typeface="Arial" panose="020B0604020202020204" pitchFamily="34" charset="0"/>
              </a:rPr>
              <a:t>(b).</a:t>
            </a:r>
            <a:endParaRPr lang="en-US" altLang="en-US" sz="750" dirty="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728</Words>
  <Application>Microsoft Office PowerPoint</Application>
  <PresentationFormat>Лист A4 (210x297 мм)</PresentationFormat>
  <Paragraphs>38</Paragraphs>
  <Slides>1</Slides>
  <Notes>1</Notes>
  <HiddenSlides>1</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vt:i4>
      </vt:variant>
    </vt:vector>
  </HeadingPairs>
  <TitlesOfParts>
    <vt:vector size="6" baseType="lpstr">
      <vt:lpstr>ＭＳ Ｐゴシック</vt:lpstr>
      <vt:lpstr>Arial</vt:lpstr>
      <vt:lpstr>Calibri</vt:lpstr>
      <vt:lpstr>Cambria</vt:lpstr>
      <vt:lpstr>Office Theme</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2020-09-07T03:58:41Z</dcterms:modified>
</cp:coreProperties>
</file>