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230" d="100"/>
          <a:sy n="230" d="100"/>
        </p:scale>
        <p:origin x="-306" y="-676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‹Nr.›</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9/16/2020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‹Nr.›</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‹Nr.›</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‹Nr.›</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‹Nr.›</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‹Nr.›</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‹Nr.›</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‹Nr.›</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9/16/2020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‹Nr.›</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9/16/2020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‹Nr.›</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9/16/2020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‹Nr.›</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‹Nr.›</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‹Nr.›</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9/16/2020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13" Type="http://schemas.openxmlformats.org/officeDocument/2006/relationships/image" Target="../media/image8.jpeg"/><Relationship Id="rId18" Type="http://schemas.openxmlformats.org/officeDocument/2006/relationships/image" Target="../media/image13.png"/><Relationship Id="rId3" Type="http://schemas.openxmlformats.org/officeDocument/2006/relationships/tags" Target="../tags/tag3.xml"/><Relationship Id="rId7" Type="http://schemas.openxmlformats.org/officeDocument/2006/relationships/image" Target="../media/image2.jpeg"/><Relationship Id="rId12" Type="http://schemas.openxmlformats.org/officeDocument/2006/relationships/image" Target="../media/image7.png"/><Relationship Id="rId17" Type="http://schemas.openxmlformats.org/officeDocument/2006/relationships/image" Target="../media/image12.jpeg"/><Relationship Id="rId2" Type="http://schemas.openxmlformats.org/officeDocument/2006/relationships/tags" Target="../tags/tag2.xml"/><Relationship Id="rId16" Type="http://schemas.openxmlformats.org/officeDocument/2006/relationships/image" Target="../media/image11.png"/><Relationship Id="rId1" Type="http://schemas.openxmlformats.org/officeDocument/2006/relationships/tags" Target="../tags/tag1.xml"/><Relationship Id="rId6" Type="http://schemas.openxmlformats.org/officeDocument/2006/relationships/image" Target="../media/image1.jpeg"/><Relationship Id="rId11" Type="http://schemas.openxmlformats.org/officeDocument/2006/relationships/image" Target="../media/image6.png"/><Relationship Id="rId5" Type="http://schemas.openxmlformats.org/officeDocument/2006/relationships/notesSlide" Target="../notesSlides/notesSlide1.xml"/><Relationship Id="rId15" Type="http://schemas.openxmlformats.org/officeDocument/2006/relationships/image" Target="../media/image10.jpeg"/><Relationship Id="rId10" Type="http://schemas.openxmlformats.org/officeDocument/2006/relationships/image" Target="../media/image5.emf"/><Relationship Id="rId4" Type="http://schemas.openxmlformats.org/officeDocument/2006/relationships/slideLayout" Target="../slideLayouts/slideLayout1.xml"/><Relationship Id="rId9" Type="http://schemas.openxmlformats.org/officeDocument/2006/relationships/image" Target="../media/image4.jpg"/><Relationship Id="rId1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pSp>
        <p:nvGrpSpPr>
          <p:cNvPr id="29" name="Gruppieren 28"/>
          <p:cNvGrpSpPr>
            <a:grpSpLocks noChangeAspect="1"/>
          </p:cNvGrpSpPr>
          <p:nvPr/>
        </p:nvGrpSpPr>
        <p:grpSpPr>
          <a:xfrm>
            <a:off x="5086532" y="5690364"/>
            <a:ext cx="1628490" cy="1068305"/>
            <a:chOff x="5132172" y="5683308"/>
            <a:chExt cx="1491292" cy="978304"/>
          </a:xfrm>
        </p:grpSpPr>
        <p:pic>
          <p:nvPicPr>
            <p:cNvPr id="56" name="Grafik 55"/>
            <p:cNvPicPr>
              <a:picLocks noChangeAspect="1"/>
            </p:cNvPicPr>
            <p:nvPr/>
          </p:nvPicPr>
          <p:blipFill rotWithShape="1">
            <a:blip r:embed="rId6" cstate="print">
              <a:extLst>
                <a:ext uri="{28A0092B-C50C-407E-A947-70E740481C1C}">
                  <a14:useLocalDpi xmlns:a14="http://schemas.microsoft.com/office/drawing/2010/main" val="0"/>
                </a:ext>
              </a:extLst>
            </a:blip>
            <a:srcRect t="12522"/>
            <a:stretch/>
          </p:blipFill>
          <p:spPr>
            <a:xfrm>
              <a:off x="5132172" y="5683308"/>
              <a:ext cx="1491292" cy="978304"/>
            </a:xfrm>
            <a:prstGeom prst="rect">
              <a:avLst/>
            </a:prstGeom>
          </p:spPr>
        </p:pic>
        <p:sp>
          <p:nvSpPr>
            <p:cNvPr id="64" name="Pfeil nach rechts 63"/>
            <p:cNvSpPr>
              <a:spLocks noChangeAspect="1"/>
            </p:cNvSpPr>
            <p:nvPr/>
          </p:nvSpPr>
          <p:spPr bwMode="auto">
            <a:xfrm rot="20241532">
              <a:off x="5381792" y="6379345"/>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sp>
          <p:nvSpPr>
            <p:cNvPr id="65" name="Pfeil nach rechts 64"/>
            <p:cNvSpPr>
              <a:spLocks noChangeAspect="1"/>
            </p:cNvSpPr>
            <p:nvPr/>
          </p:nvSpPr>
          <p:spPr bwMode="auto">
            <a:xfrm rot="20241532">
              <a:off x="6096054" y="5807866"/>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grpSp>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0327" y="3500324"/>
            <a:ext cx="2186506" cy="1469516"/>
          </a:xfrm>
          <a:prstGeom prst="rect">
            <a:avLst/>
          </a:prstGeom>
        </p:spPr>
      </p:pic>
      <p:pic>
        <p:nvPicPr>
          <p:cNvPr id="8" name="Grafik 7"/>
          <p:cNvPicPr>
            <a:picLocks noChangeAspect="1"/>
          </p:cNvPicPr>
          <p:nvPr/>
        </p:nvPicPr>
        <p:blipFill rotWithShape="1">
          <a:blip r:embed="rId8" cstate="print">
            <a:extLst>
              <a:ext uri="{28A0092B-C50C-407E-A947-70E740481C1C}">
                <a14:useLocalDpi xmlns:a14="http://schemas.microsoft.com/office/drawing/2010/main" val="0"/>
              </a:ext>
            </a:extLst>
          </a:blip>
          <a:srcRect r="-23101"/>
          <a:stretch/>
        </p:blipFill>
        <p:spPr>
          <a:xfrm>
            <a:off x="4842747" y="1465389"/>
            <a:ext cx="2220029" cy="1068732"/>
          </a:xfrm>
          <a:prstGeom prst="rect">
            <a:avLst/>
          </a:prstGeom>
        </p:spPr>
      </p:pic>
      <p:sp>
        <p:nvSpPr>
          <p:cNvPr id="3082" name="TextBox 15 1"/>
          <p:cNvSpPr txBox="1">
            <a:spLocks noChangeArrowheads="1"/>
          </p:cNvSpPr>
          <p:nvPr/>
        </p:nvSpPr>
        <p:spPr bwMode="auto">
          <a:xfrm>
            <a:off x="3509265" y="1656899"/>
            <a:ext cx="3066572" cy="5682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The effective hydraulic permeability of the electrode is fitted by an analytical 1D approximation for the porous electrode flow rate </a:t>
            </a:r>
            <a:r>
              <a:rPr lang="en-US" altLang="en-US" sz="1000" dirty="0" err="1" smtClean="0">
                <a:latin typeface="Calibri" panose="020F0502020204030204" pitchFamily="34" charset="0"/>
                <a:cs typeface="Arial" panose="020B0604020202020204" pitchFamily="34" charset="0"/>
              </a:rPr>
              <a:t>Q</a:t>
            </a:r>
            <a:r>
              <a:rPr lang="en-US" altLang="en-US" sz="1000" baseline="-25000" dirty="0" err="1" smtClean="0">
                <a:latin typeface="Calibri" panose="020F0502020204030204" pitchFamily="34" charset="0"/>
                <a:cs typeface="Arial" panose="020B0604020202020204" pitchFamily="34" charset="0"/>
              </a:rPr>
              <a:t>p</a:t>
            </a:r>
            <a:r>
              <a:rPr lang="en-US" altLang="en-US" sz="1000" dirty="0" smtClean="0">
                <a:latin typeface="Calibri" panose="020F0502020204030204" pitchFamily="34" charset="0"/>
                <a:cs typeface="Arial" panose="020B0604020202020204" pitchFamily="34" charset="0"/>
              </a:rPr>
              <a:t> [2] and the convection part of the experimental limiting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current densities.</a:t>
            </a:r>
          </a:p>
          <a:p>
            <a:pPr eaLnBrk="1" hangingPunct="1">
              <a:spcBef>
                <a:spcPct val="0"/>
              </a:spcBef>
              <a:buNone/>
              <a:defRPr/>
            </a:pPr>
            <a:endParaRPr lang="en-US" altLang="en-US" sz="400" dirty="0" smtClean="0">
              <a:latin typeface="Calibri" panose="020F0502020204030204" pitchFamily="34" charset="0"/>
              <a:cs typeface="Arial" panose="020B0604020202020204" pitchFamily="34" charset="0"/>
            </a:endParaRPr>
          </a:p>
          <a:p>
            <a:pPr eaLnBrk="1" hangingPunct="1">
              <a:spcBef>
                <a:spcPct val="0"/>
              </a:spcBef>
              <a:buNone/>
              <a:defRPr/>
            </a:pPr>
            <a:r>
              <a:rPr lang="en-US" altLang="en-US" sz="1000" b="1" i="1" dirty="0" smtClean="0">
                <a:latin typeface="Calibri" panose="020F0502020204030204" pitchFamily="34" charset="0"/>
                <a:cs typeface="Arial" panose="020B0604020202020204" pitchFamily="34" charset="0"/>
              </a:rPr>
              <a:t>Model and parameter validation</a:t>
            </a:r>
            <a:r>
              <a:rPr lang="en-US" altLang="en-US" sz="1000" i="1" dirty="0" smtClean="0">
                <a:latin typeface="Calibri" panose="020F0502020204030204" pitchFamily="34" charset="0"/>
                <a:cs typeface="Arial" panose="020B0604020202020204" pitchFamily="34" charset="0"/>
              </a:rPr>
              <a:t/>
            </a:r>
            <a:br>
              <a:rPr lang="en-US" altLang="en-US" sz="1000" i="1" dirty="0" smtClean="0">
                <a:latin typeface="Calibri" panose="020F0502020204030204" pitchFamily="34" charset="0"/>
                <a:cs typeface="Arial" panose="020B0604020202020204" pitchFamily="34" charset="0"/>
              </a:rPr>
            </a:br>
            <a:endParaRPr lang="en-US" altLang="en-US" sz="1000" i="1" dirty="0" smtClean="0">
              <a:latin typeface="Calibri" panose="020F0502020204030204" pitchFamily="34" charset="0"/>
              <a:cs typeface="Arial" panose="020B0604020202020204" pitchFamily="34" charset="0"/>
            </a:endParaRPr>
          </a:p>
          <a:p>
            <a:pPr marL="171450" indent="-171450" eaLnBrk="1" hangingPunct="1">
              <a:spcBef>
                <a:spcPct val="0"/>
              </a:spcBef>
              <a:defRPr/>
            </a:pPr>
            <a:endParaRPr lang="en-US" altLang="en-US" sz="1000" dirty="0">
              <a:latin typeface="Calibri" panose="020F0502020204030204" pitchFamily="34" charset="0"/>
              <a:cs typeface="Arial" panose="020B0604020202020204" pitchFamily="34" charset="0"/>
            </a:endParaRPr>
          </a:p>
          <a:p>
            <a:pPr marL="171450" indent="-171450" eaLnBrk="1" hangingPunct="1">
              <a:spcBef>
                <a:spcPct val="0"/>
              </a:spcBef>
              <a:defRPr/>
            </a:pPr>
            <a:endParaRPr lang="en-US" altLang="en-US" sz="1000" dirty="0" smtClean="0">
              <a:latin typeface="Calibri" panose="020F0502020204030204" pitchFamily="34" charset="0"/>
              <a:cs typeface="Arial" panose="020B0604020202020204" pitchFamily="34" charset="0"/>
            </a:endParaRPr>
          </a:p>
          <a:p>
            <a:pPr marL="171450" indent="-171450" eaLnBrk="1" hangingPunct="1">
              <a:spcBef>
                <a:spcPct val="0"/>
              </a:spcBef>
              <a:defRPr/>
            </a:pPr>
            <a:endParaRPr lang="en-US" altLang="en-US" sz="1000" dirty="0">
              <a:latin typeface="Calibri" panose="020F0502020204030204" pitchFamily="34" charset="0"/>
              <a:cs typeface="Arial" panose="020B0604020202020204" pitchFamily="34" charset="0"/>
            </a:endParaRPr>
          </a:p>
          <a:p>
            <a:pPr marL="171450" indent="-171450" eaLnBrk="1" hangingPunct="1">
              <a:spcBef>
                <a:spcPct val="0"/>
              </a:spcBef>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None/>
              <a:defRPr/>
            </a:pPr>
            <a:endParaRPr lang="en-US" altLang="en-US" sz="600" dirty="0" smtClean="0">
              <a:latin typeface="Calibri" panose="020F0502020204030204" pitchFamily="34" charset="0"/>
              <a:cs typeface="Arial" panose="020B0604020202020204" pitchFamily="34" charset="0"/>
            </a:endParaRPr>
          </a:p>
          <a:p>
            <a:pPr eaLnBrk="1" hangingPunct="1">
              <a:spcBef>
                <a:spcPct val="0"/>
              </a:spcBef>
              <a:buNone/>
              <a:defRPr/>
            </a:pPr>
            <a:endParaRPr lang="de-DE" sz="1000" dirty="0" smtClean="0">
              <a:solidFill>
                <a:srgbClr val="000000"/>
              </a:solidFill>
              <a:sym typeface="Symbol" panose="05050102010706020507" pitchFamily="18" charset="2"/>
            </a:endParaRPr>
          </a:p>
          <a:p>
            <a:pPr eaLnBrk="1" hangingPunct="1">
              <a:spcBef>
                <a:spcPct val="0"/>
              </a:spcBef>
              <a:buNone/>
              <a:defRPr/>
            </a:pPr>
            <a:endParaRPr lang="de-DE" sz="1000" dirty="0" smtClean="0">
              <a:solidFill>
                <a:srgbClr val="000000"/>
              </a:solidFill>
              <a:sym typeface="Symbol" panose="05050102010706020507" pitchFamily="18" charset="2"/>
            </a:endParaRPr>
          </a:p>
          <a:p>
            <a:pPr eaLnBrk="1" hangingPunct="1">
              <a:spcBef>
                <a:spcPct val="0"/>
              </a:spcBef>
              <a:buNone/>
              <a:defRPr/>
            </a:pPr>
            <a:r>
              <a:rPr lang="de-DE" sz="1000" dirty="0" smtClean="0">
                <a:solidFill>
                  <a:srgbClr val="000000"/>
                </a:solidFill>
                <a:sym typeface="Symbol" panose="05050102010706020507" pitchFamily="18" charset="2"/>
              </a:rPr>
              <a:t></a:t>
            </a:r>
            <a:r>
              <a:rPr lang="de-DE" sz="1000" dirty="0" err="1" smtClean="0">
                <a:solidFill>
                  <a:srgbClr val="000000"/>
                </a:solidFill>
              </a:rPr>
              <a:t>p</a:t>
            </a:r>
            <a:r>
              <a:rPr lang="de-DE" sz="1000" baseline="-25000" dirty="0" err="1" smtClean="0">
                <a:solidFill>
                  <a:srgbClr val="000000"/>
                </a:solidFill>
              </a:rPr>
              <a:t>sim</a:t>
            </a:r>
            <a:r>
              <a:rPr lang="de-DE" sz="1000" dirty="0" smtClean="0">
                <a:solidFill>
                  <a:srgbClr val="000000"/>
                </a:solidFill>
              </a:rPr>
              <a:t>  </a:t>
            </a:r>
            <a:r>
              <a:rPr lang="de-DE" sz="1000" dirty="0">
                <a:solidFill>
                  <a:srgbClr val="000000"/>
                </a:solidFill>
              </a:rPr>
              <a:t>= 18.3 </a:t>
            </a:r>
            <a:r>
              <a:rPr lang="de-DE" sz="1000" dirty="0" smtClean="0">
                <a:solidFill>
                  <a:srgbClr val="000000"/>
                </a:solidFill>
              </a:rPr>
              <a:t>hPa                </a:t>
            </a:r>
            <a:r>
              <a:rPr lang="de-DE" sz="1000" dirty="0" err="1" smtClean="0">
                <a:solidFill>
                  <a:srgbClr val="000000"/>
                </a:solidFill>
              </a:rPr>
              <a:t>i</a:t>
            </a:r>
            <a:r>
              <a:rPr lang="de-DE" sz="1000" baseline="-25000" dirty="0" err="1" smtClean="0">
                <a:solidFill>
                  <a:srgbClr val="000000"/>
                </a:solidFill>
              </a:rPr>
              <a:t>lim,sim</a:t>
            </a:r>
            <a:r>
              <a:rPr lang="de-DE" sz="1000" dirty="0" smtClean="0">
                <a:solidFill>
                  <a:srgbClr val="000000"/>
                </a:solidFill>
              </a:rPr>
              <a:t> </a:t>
            </a:r>
            <a:r>
              <a:rPr lang="de-DE" sz="1000" dirty="0">
                <a:solidFill>
                  <a:srgbClr val="000000"/>
                </a:solidFill>
              </a:rPr>
              <a:t>= 288 mA/cm</a:t>
            </a:r>
            <a:r>
              <a:rPr lang="de-DE" sz="1000" baseline="30000" dirty="0">
                <a:solidFill>
                  <a:srgbClr val="000000"/>
                </a:solidFill>
              </a:rPr>
              <a:t>2</a:t>
            </a:r>
          </a:p>
          <a:p>
            <a:pPr eaLnBrk="1" hangingPunct="1">
              <a:spcBef>
                <a:spcPct val="0"/>
              </a:spcBef>
              <a:buNone/>
              <a:defRPr/>
            </a:pPr>
            <a:r>
              <a:rPr lang="de-DE" sz="1000" dirty="0">
                <a:solidFill>
                  <a:srgbClr val="000000"/>
                </a:solidFill>
                <a:sym typeface="Symbol" panose="05050102010706020507" pitchFamily="18" charset="2"/>
              </a:rPr>
              <a:t></a:t>
            </a:r>
            <a:r>
              <a:rPr lang="de-DE" sz="1000" dirty="0" err="1" smtClean="0">
                <a:solidFill>
                  <a:srgbClr val="000000"/>
                </a:solidFill>
              </a:rPr>
              <a:t>p</a:t>
            </a:r>
            <a:r>
              <a:rPr lang="de-DE" sz="1000" baseline="-25000" dirty="0" err="1" smtClean="0">
                <a:solidFill>
                  <a:srgbClr val="000000"/>
                </a:solidFill>
              </a:rPr>
              <a:t>exp</a:t>
            </a:r>
            <a:r>
              <a:rPr lang="de-DE" sz="1000" dirty="0" smtClean="0">
                <a:solidFill>
                  <a:srgbClr val="000000"/>
                </a:solidFill>
              </a:rPr>
              <a:t>  </a:t>
            </a:r>
            <a:r>
              <a:rPr lang="de-DE" sz="1000" dirty="0">
                <a:solidFill>
                  <a:srgbClr val="000000"/>
                </a:solidFill>
              </a:rPr>
              <a:t>= </a:t>
            </a:r>
            <a:r>
              <a:rPr lang="de-DE" sz="1000" dirty="0" smtClean="0">
                <a:solidFill>
                  <a:srgbClr val="000000"/>
                </a:solidFill>
              </a:rPr>
              <a:t>21.9 hPa                </a:t>
            </a:r>
            <a:r>
              <a:rPr lang="de-DE" sz="1000" dirty="0" err="1" smtClean="0">
                <a:solidFill>
                  <a:srgbClr val="000000"/>
                </a:solidFill>
              </a:rPr>
              <a:t>i</a:t>
            </a:r>
            <a:r>
              <a:rPr lang="de-DE" sz="1000" baseline="-25000" dirty="0" err="1" smtClean="0">
                <a:solidFill>
                  <a:srgbClr val="000000"/>
                </a:solidFill>
              </a:rPr>
              <a:t>lim,exp</a:t>
            </a:r>
            <a:r>
              <a:rPr lang="de-DE" sz="1000" dirty="0" smtClean="0">
                <a:solidFill>
                  <a:srgbClr val="000000"/>
                </a:solidFill>
              </a:rPr>
              <a:t> </a:t>
            </a:r>
            <a:r>
              <a:rPr lang="de-DE" sz="1000" dirty="0">
                <a:solidFill>
                  <a:srgbClr val="000000"/>
                </a:solidFill>
              </a:rPr>
              <a:t>= </a:t>
            </a:r>
            <a:r>
              <a:rPr lang="de-DE" sz="1000" dirty="0" smtClean="0">
                <a:solidFill>
                  <a:srgbClr val="000000"/>
                </a:solidFill>
              </a:rPr>
              <a:t>317 mA/cm</a:t>
            </a:r>
            <a:r>
              <a:rPr lang="de-DE" sz="1000" baseline="30000" dirty="0" smtClean="0">
                <a:solidFill>
                  <a:srgbClr val="000000"/>
                </a:solidFill>
              </a:rPr>
              <a:t>2</a:t>
            </a:r>
          </a:p>
          <a:p>
            <a:pPr eaLnBrk="1" hangingPunct="1">
              <a:spcBef>
                <a:spcPct val="0"/>
              </a:spcBef>
              <a:buNone/>
              <a:defRPr/>
            </a:pPr>
            <a:r>
              <a:rPr lang="en-US" altLang="en-US" sz="400" dirty="0" smtClean="0">
                <a:latin typeface="Calibri" panose="020F0502020204030204" pitchFamily="34" charset="0"/>
                <a:cs typeface="Arial" panose="020B0604020202020204" pitchFamily="34" charset="0"/>
              </a:rPr>
              <a:t> </a:t>
            </a:r>
            <a:endParaRPr lang="en-US" altLang="en-US" sz="400" dirty="0">
              <a:latin typeface="Calibri" panose="020F0502020204030204" pitchFamily="34" charset="0"/>
              <a:cs typeface="Arial" panose="020B0604020202020204" pitchFamily="34" charset="0"/>
            </a:endParaRPr>
          </a:p>
          <a:p>
            <a:pPr eaLnBrk="1" hangingPunct="1">
              <a:spcBef>
                <a:spcPct val="0"/>
              </a:spcBef>
              <a:buNone/>
              <a:defRPr/>
            </a:pPr>
            <a:r>
              <a:rPr lang="en-US" altLang="en-US" sz="1000" dirty="0" smtClean="0">
                <a:latin typeface="Calibri" panose="020F0502020204030204" pitchFamily="34" charset="0"/>
                <a:cs typeface="Arial" panose="020B0604020202020204" pitchFamily="34" charset="0"/>
              </a:rPr>
              <a:t>Validation results are slightly below experimental values.</a:t>
            </a:r>
          </a:p>
          <a:p>
            <a:pPr eaLnBrk="1" hangingPunct="1">
              <a:spcBef>
                <a:spcPct val="0"/>
              </a:spcBef>
              <a:buNone/>
              <a:defRPr/>
            </a:pPr>
            <a:endParaRPr lang="en-US" altLang="en-US" sz="400" dirty="0">
              <a:latin typeface="Calibri" panose="020F0502020204030204" pitchFamily="34" charset="0"/>
              <a:cs typeface="Arial" panose="020B0604020202020204" pitchFamily="34" charset="0"/>
            </a:endParaRPr>
          </a:p>
          <a:p>
            <a:pPr eaLnBrk="1" hangingPunct="1">
              <a:spcBef>
                <a:spcPct val="0"/>
              </a:spcBef>
              <a:buNone/>
              <a:defRPr/>
            </a:pPr>
            <a:r>
              <a:rPr lang="en-US" altLang="en-US" sz="1000" b="1" i="1" dirty="0" smtClean="0">
                <a:latin typeface="Calibri" panose="020F0502020204030204" pitchFamily="34" charset="0"/>
                <a:cs typeface="Arial" panose="020B0604020202020204" pitchFamily="34" charset="0"/>
              </a:rPr>
              <a:t>Simulations</a:t>
            </a:r>
          </a:p>
          <a:p>
            <a:pPr eaLnBrk="1" hangingPunct="1">
              <a:spcBef>
                <a:spcPct val="0"/>
              </a:spcBef>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r>
              <a:rPr lang="en-US" altLang="en-US" sz="1000" dirty="0" smtClean="0">
                <a:latin typeface="Calibri" panose="020F0502020204030204" pitchFamily="34" charset="0"/>
                <a:cs typeface="Arial" panose="020B0604020202020204" pitchFamily="34" charset="0"/>
              </a:rPr>
              <a:t>Simulations for different flow designs can be performed using the model and the parameters from experiment.</a:t>
            </a:r>
            <a:endParaRPr lang="en-US" altLang="en-US" sz="1000" dirty="0">
              <a:latin typeface="Calibri" panose="020F0502020204030204" pitchFamily="34" charset="0"/>
              <a:cs typeface="Arial" panose="020B0604020202020204" pitchFamily="34" charset="0"/>
            </a:endParaRPr>
          </a:p>
        </p:txBody>
      </p:sp>
      <p:pic>
        <p:nvPicPr>
          <p:cNvPr id="7" name="Grafik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6912" y="7447400"/>
            <a:ext cx="2192444" cy="1302858"/>
          </a:xfrm>
          <a:prstGeom prst="rect">
            <a:avLst/>
          </a:prstGeom>
        </p:spPr>
      </p:pic>
      <p:sp>
        <p:nvSpPr>
          <p:cNvPr id="3110" name="TextBox 22"/>
          <p:cNvSpPr txBox="1">
            <a:spLocks noChangeArrowheads="1"/>
          </p:cNvSpPr>
          <p:nvPr/>
        </p:nvSpPr>
        <p:spPr bwMode="auto">
          <a:xfrm>
            <a:off x="3490535" y="7225554"/>
            <a:ext cx="3078427"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a:t>
            </a:r>
            <a:r>
              <a:rPr lang="en-US" altLang="en-US" sz="1000" dirty="0" smtClean="0">
                <a:latin typeface="Calibri" panose="020F0502020204030204" pitchFamily="34" charset="0"/>
                <a:cs typeface="Arial" panose="020B0604020202020204" pitchFamily="34" charset="0"/>
              </a:rPr>
              <a:t>nalytical approximations can be used to parametrize fluid flow models from experimental cell data. Simulation results are within 10-20% deviations consistent with experimental values.  Future work will concentrate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on experiments and simulations for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tubular cell designs [3] as well as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on electrochemical 3D simulations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using the COMSOL </a:t>
            </a:r>
            <a:r>
              <a:rPr lang="en-US" altLang="en-US" sz="1000" dirty="0" smtClean="0">
                <a:latin typeface="Calibri" panose="020F0502020204030204" pitchFamily="34" charset="0"/>
                <a:cs typeface="Arial" panose="020B0604020202020204" pitchFamily="34" charset="0"/>
              </a:rPr>
              <a:t>batteries and </a:t>
            </a:r>
            <a:br>
              <a:rPr lang="en-US" altLang="en-US" sz="1000" dirty="0" smtClean="0">
                <a:latin typeface="Calibri" panose="020F0502020204030204" pitchFamily="34" charset="0"/>
                <a:cs typeface="Arial" panose="020B0604020202020204" pitchFamily="34" charset="0"/>
              </a:rPr>
            </a:br>
            <a:r>
              <a:rPr lang="en-US" altLang="en-US" sz="1000" dirty="0" smtClean="0">
                <a:latin typeface="Calibri" panose="020F0502020204030204" pitchFamily="34" charset="0"/>
                <a:cs typeface="Arial" panose="020B0604020202020204" pitchFamily="34" charset="0"/>
              </a:rPr>
              <a:t>fuel </a:t>
            </a:r>
            <a:r>
              <a:rPr lang="en-US" altLang="en-US" sz="1000" dirty="0" smtClean="0">
                <a:latin typeface="Calibri" panose="020F0502020204030204" pitchFamily="34" charset="0"/>
                <a:cs typeface="Arial" panose="020B0604020202020204" pitchFamily="34" charset="0"/>
              </a:rPr>
              <a:t>cell </a:t>
            </a:r>
            <a:r>
              <a:rPr lang="en-US" altLang="en-US" sz="1000" dirty="0" smtClean="0">
                <a:latin typeface="Calibri" panose="020F0502020204030204" pitchFamily="34" charset="0"/>
                <a:cs typeface="Arial" panose="020B0604020202020204" pitchFamily="34" charset="0"/>
              </a:rPr>
              <a:t>module.</a:t>
            </a:r>
            <a:endParaRPr lang="en-US" altLang="en-US" sz="1000" dirty="0">
              <a:latin typeface="Calibri" panose="020F0502020204030204" pitchFamily="34" charset="0"/>
              <a:cs typeface="Arial" panose="020B0604020202020204" pitchFamily="34" charset="0"/>
            </a:endParaRPr>
          </a:p>
        </p:txBody>
      </p:sp>
      <p:pic>
        <p:nvPicPr>
          <p:cNvPr id="32" name="Grafik 31"/>
          <p:cNvPicPr>
            <a:picLocks noChangeAspect="1"/>
          </p:cNvPicPr>
          <p:nvPr/>
        </p:nvPicPr>
        <p:blipFill>
          <a:blip r:embed="rId10"/>
          <a:stretch>
            <a:fillRect/>
          </a:stretch>
        </p:blipFill>
        <p:spPr>
          <a:xfrm>
            <a:off x="5446466" y="7818516"/>
            <a:ext cx="1037041" cy="1064537"/>
          </a:xfrm>
          <a:prstGeom prst="rect">
            <a:avLst/>
          </a:prstGeom>
        </p:spPr>
      </p:pic>
      <p:sp>
        <p:nvSpPr>
          <p:cNvPr id="3075" name="TextBox 6"/>
          <p:cNvSpPr txBox="1">
            <a:spLocks noChangeArrowheads="1"/>
          </p:cNvSpPr>
          <p:nvPr/>
        </p:nvSpPr>
        <p:spPr bwMode="auto">
          <a:xfrm>
            <a:off x="489810" y="1524000"/>
            <a:ext cx="2786651"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A</a:t>
            </a:r>
            <a:r>
              <a:rPr lang="en-US" altLang="en-US" sz="1000" dirty="0" smtClean="0">
                <a:latin typeface="Calibri" panose="020F0502020204030204" pitchFamily="34" charset="0"/>
                <a:ea typeface="Cambria" charset="0"/>
                <a:cs typeface="Arial" panose="020B0604020202020204" pitchFamily="34" charset="0"/>
              </a:rPr>
              <a:t>ll vanadium redox flow batteries (VRFB) typically consist of planar cells with flow-by fluid flow design [1]. Their limiting current  densities are determined by electrolyte convection in porous electrodes [2]. The key parameters flow channel depth and hydraulic permeability </a:t>
            </a:r>
            <a:r>
              <a:rPr lang="en-US" altLang="en-US" sz="1000" dirty="0" smtClean="0">
                <a:latin typeface="Calibri" panose="020F0502020204030204" pitchFamily="34" charset="0"/>
                <a:ea typeface="Cambria" charset="0"/>
                <a:cs typeface="Arial" panose="020B0604020202020204" pitchFamily="34" charset="0"/>
                <a:sym typeface="Symbol" panose="05050102010706020507" pitchFamily="18" charset="2"/>
              </a:rPr>
              <a:t> </a:t>
            </a:r>
            <a:r>
              <a:rPr lang="en-US" altLang="en-US" sz="1000" dirty="0" smtClean="0">
                <a:latin typeface="Calibri" panose="020F0502020204030204" pitchFamily="34" charset="0"/>
                <a:ea typeface="Cambria" charset="0"/>
                <a:cs typeface="Arial" panose="020B0604020202020204" pitchFamily="34" charset="0"/>
              </a:rPr>
              <a:t>of the porous electrode depend on electrode compression and are difficult to measure directly. In this study both parameters are determined from experimental VRFB cell data by analytical approximations. Parametrized models and parameters are validated in order to enable simulations of alternative cell designs such as interdigitated fluid flow [1] or tubular cells [3].</a:t>
            </a:r>
            <a:endParaRPr lang="en-US" altLang="en-US" sz="1000" dirty="0">
              <a:latin typeface="Calibri" panose="020F0502020204030204" pitchFamily="34" charset="0"/>
              <a:ea typeface="Cambria" charset="0"/>
              <a:cs typeface="Arial" panose="020B0604020202020204" pitchFamily="34" charset="0"/>
            </a:endParaRPr>
          </a:p>
        </p:txBody>
      </p:sp>
      <p:sp>
        <p:nvSpPr>
          <p:cNvPr id="3076" name="TextBox 7 1"/>
          <p:cNvSpPr txBox="1">
            <a:spLocks noChangeArrowheads="1"/>
          </p:cNvSpPr>
          <p:nvPr/>
        </p:nvSpPr>
        <p:spPr bwMode="auto">
          <a:xfrm>
            <a:off x="436139" y="5146601"/>
            <a:ext cx="2901818"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EXPERIMENTAL</a:t>
            </a:r>
            <a:r>
              <a:rPr lang="en-US" altLang="en-US" sz="1000" dirty="0" smtClean="0">
                <a:latin typeface="Calibri" panose="020F0502020204030204" pitchFamily="34" charset="0"/>
                <a:cs typeface="Arial" panose="020B0604020202020204" pitchFamily="34" charset="0"/>
              </a:rPr>
              <a:t>: A planar VRFB cell with 20 parallel flow channels (</a:t>
            </a:r>
            <a:r>
              <a:rPr lang="en-US" altLang="en-US" sz="1000" dirty="0" err="1" smtClean="0">
                <a:latin typeface="Calibri" panose="020F0502020204030204" pitchFamily="34" charset="0"/>
                <a:cs typeface="Arial" panose="020B0604020202020204" pitchFamily="34" charset="0"/>
              </a:rPr>
              <a:t>w</a:t>
            </a:r>
            <a:r>
              <a:rPr lang="en-US" altLang="en-US" sz="1000" baseline="-25000" dirty="0" err="1" smtClean="0">
                <a:latin typeface="Calibri" panose="020F0502020204030204" pitchFamily="34" charset="0"/>
                <a:cs typeface="Arial" panose="020B0604020202020204" pitchFamily="34" charset="0"/>
              </a:rPr>
              <a:t>f</a:t>
            </a:r>
            <a:r>
              <a:rPr lang="en-US" altLang="en-US" sz="1000" dirty="0" smtClean="0">
                <a:latin typeface="Calibri" panose="020F0502020204030204" pitchFamily="34" charset="0"/>
                <a:cs typeface="Arial" panose="020B0604020202020204" pitchFamily="34" charset="0"/>
              </a:rPr>
              <a:t> = </a:t>
            </a:r>
            <a:r>
              <a:rPr lang="en-US" altLang="en-US" sz="1000" dirty="0" smtClean="0">
                <a:latin typeface="Calibri" panose="020F0502020204030204" pitchFamily="34" charset="0"/>
                <a:cs typeface="Arial" panose="020B0604020202020204" pitchFamily="34" charset="0"/>
              </a:rPr>
              <a:t>0.10 </a:t>
            </a:r>
            <a:r>
              <a:rPr lang="en-US" altLang="en-US" sz="1000" dirty="0" smtClean="0">
                <a:latin typeface="Calibri" panose="020F0502020204030204" pitchFamily="34" charset="0"/>
                <a:cs typeface="Arial" panose="020B0604020202020204" pitchFamily="34" charset="0"/>
              </a:rPr>
              <a:t>cm, </a:t>
            </a:r>
            <a:r>
              <a:rPr lang="en-US" altLang="en-US" sz="1000" dirty="0" err="1" smtClean="0">
                <a:latin typeface="Calibri" panose="020F0502020204030204" pitchFamily="34" charset="0"/>
                <a:cs typeface="Arial" panose="020B0604020202020204" pitchFamily="34" charset="0"/>
              </a:rPr>
              <a:t>w</a:t>
            </a:r>
            <a:r>
              <a:rPr lang="en-US" altLang="en-US" sz="1000" baseline="-25000" dirty="0" err="1" smtClean="0">
                <a:latin typeface="Calibri" panose="020F0502020204030204" pitchFamily="34" charset="0"/>
                <a:cs typeface="Arial" panose="020B0604020202020204" pitchFamily="34" charset="0"/>
              </a:rPr>
              <a:t>p</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0.20 </a:t>
            </a:r>
            <a:r>
              <a:rPr lang="en-US" altLang="en-US" sz="1000" dirty="0">
                <a:latin typeface="Calibri" panose="020F0502020204030204" pitchFamily="34" charset="0"/>
                <a:cs typeface="Arial" panose="020B0604020202020204" pitchFamily="34" charset="0"/>
              </a:rPr>
              <a:t>cm, </a:t>
            </a:r>
            <a:r>
              <a:rPr lang="en-US" altLang="en-US" sz="1000" dirty="0" smtClean="0">
                <a:latin typeface="Calibri" panose="020F0502020204030204" pitchFamily="34" charset="0"/>
                <a:cs typeface="Arial" panose="020B0604020202020204" pitchFamily="34" charset="0"/>
              </a:rPr>
              <a:t>l</a:t>
            </a:r>
            <a:r>
              <a:rPr lang="en-US" altLang="en-US" sz="1000" baseline="-25000" dirty="0" smtClean="0">
                <a:latin typeface="Calibri" panose="020F0502020204030204" pitchFamily="34" charset="0"/>
                <a:cs typeface="Arial" panose="020B0604020202020204" pitchFamily="34" charset="0"/>
              </a:rPr>
              <a:t>f</a:t>
            </a:r>
            <a:r>
              <a:rPr lang="en-US" altLang="en-US" sz="1000" dirty="0" smtClean="0">
                <a:latin typeface="Calibri" panose="020F0502020204030204" pitchFamily="34" charset="0"/>
                <a:cs typeface="Arial" panose="020B0604020202020204" pitchFamily="34" charset="0"/>
              </a:rPr>
              <a:t> = 5.0 cm) is used to measure pressure drops and polarization curves for cell flow rates Q = 0.5 ml/min - 40 ml/min with vanadium concentration 1.6 </a:t>
            </a:r>
            <a:r>
              <a:rPr lang="en-US" altLang="en-US" sz="1000" dirty="0" err="1" smtClean="0">
                <a:latin typeface="Calibri" panose="020F0502020204030204" pitchFamily="34" charset="0"/>
                <a:cs typeface="Arial" panose="020B0604020202020204" pitchFamily="34" charset="0"/>
              </a:rPr>
              <a:t>mol</a:t>
            </a:r>
            <a:r>
              <a:rPr lang="en-US" altLang="en-US" sz="1000" dirty="0" smtClean="0">
                <a:latin typeface="Calibri" panose="020F0502020204030204" pitchFamily="34" charset="0"/>
                <a:cs typeface="Arial" panose="020B0604020202020204" pitchFamily="34" charset="0"/>
              </a:rPr>
              <a:t>/l at </a:t>
            </a:r>
            <a:r>
              <a:rPr lang="en-US" altLang="en-US" sz="1000" dirty="0" err="1" smtClean="0">
                <a:latin typeface="Calibri" panose="020F0502020204030204" pitchFamily="34" charset="0"/>
                <a:cs typeface="Arial" panose="020B0604020202020204" pitchFamily="34" charset="0"/>
              </a:rPr>
              <a:t>SoC</a:t>
            </a:r>
            <a:r>
              <a:rPr lang="en-US" altLang="en-US" sz="1000" dirty="0" smtClean="0">
                <a:latin typeface="Calibri" panose="020F0502020204030204" pitchFamily="34" charset="0"/>
                <a:cs typeface="Arial" panose="020B0604020202020204" pitchFamily="34" charset="0"/>
              </a:rPr>
              <a:t> = 90%.  </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490535" y="8764668"/>
            <a:ext cx="3057469" cy="711347"/>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L</a:t>
            </a:r>
            <a:r>
              <a:rPr lang="en-US" sz="583" dirty="0">
                <a:latin typeface="Calibri" panose="020F0502020204030204" pitchFamily="34" charset="0"/>
                <a:ea typeface="+mn-ea"/>
                <a:cs typeface="Arial" panose="020B0604020202020204" pitchFamily="34" charset="0"/>
              </a:rPr>
              <a:t>. F. </a:t>
            </a:r>
            <a:r>
              <a:rPr lang="en-US" sz="583" dirty="0" smtClean="0">
                <a:latin typeface="Calibri" panose="020F0502020204030204" pitchFamily="34" charset="0"/>
                <a:ea typeface="+mn-ea"/>
                <a:cs typeface="Arial" panose="020B0604020202020204" pitchFamily="34" charset="0"/>
              </a:rPr>
              <a:t>Arenas</a:t>
            </a:r>
            <a:r>
              <a:rPr lang="en-US" sz="583" dirty="0">
                <a:latin typeface="Calibri" panose="020F0502020204030204" pitchFamily="34" charset="0"/>
                <a:ea typeface="+mn-ea"/>
                <a:cs typeface="Arial" panose="020B0604020202020204" pitchFamily="34" charset="0"/>
              </a:rPr>
              <a:t> </a:t>
            </a:r>
            <a:r>
              <a:rPr lang="en-US" sz="583" dirty="0" smtClean="0">
                <a:latin typeface="Calibri" panose="020F0502020204030204" pitchFamily="34" charset="0"/>
                <a:ea typeface="+mn-ea"/>
                <a:cs typeface="Arial" panose="020B0604020202020204" pitchFamily="34" charset="0"/>
              </a:rPr>
              <a:t>et l., </a:t>
            </a:r>
            <a:r>
              <a:rPr lang="en-US" sz="583" dirty="0">
                <a:latin typeface="Calibri" panose="020F0502020204030204" pitchFamily="34" charset="0"/>
                <a:ea typeface="+mn-ea"/>
                <a:cs typeface="Arial" panose="020B0604020202020204" pitchFamily="34" charset="0"/>
              </a:rPr>
              <a:t>Redox flow batteries for energy storage: Their promise, achievements and challenges, Current Opinion in Electrochemistry 16 (2019), 117-126.</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X</a:t>
            </a:r>
            <a:r>
              <a:rPr lang="en-US" sz="583" dirty="0">
                <a:latin typeface="Calibri" panose="020F0502020204030204" pitchFamily="34" charset="0"/>
                <a:ea typeface="+mn-ea"/>
                <a:cs typeface="Arial" panose="020B0604020202020204" pitchFamily="34" charset="0"/>
              </a:rPr>
              <a:t>. </a:t>
            </a:r>
            <a:r>
              <a:rPr lang="en-US" sz="583" dirty="0" err="1" smtClean="0">
                <a:latin typeface="Calibri" panose="020F0502020204030204" pitchFamily="34" charset="0"/>
                <a:ea typeface="+mn-ea"/>
                <a:cs typeface="Arial" panose="020B0604020202020204" pitchFamily="34" charset="0"/>
              </a:rPr>
              <a:t>Ke</a:t>
            </a:r>
            <a:r>
              <a:rPr lang="en-US" sz="583" dirty="0">
                <a:latin typeface="Calibri" panose="020F0502020204030204" pitchFamily="34" charset="0"/>
                <a:ea typeface="+mn-ea"/>
                <a:cs typeface="Arial" panose="020B0604020202020204" pitchFamily="34" charset="0"/>
              </a:rPr>
              <a:t> </a:t>
            </a:r>
            <a:r>
              <a:rPr lang="en-US" sz="583" dirty="0" smtClean="0">
                <a:latin typeface="Calibri" panose="020F0502020204030204" pitchFamily="34" charset="0"/>
                <a:ea typeface="+mn-ea"/>
                <a:cs typeface="Arial" panose="020B0604020202020204" pitchFamily="34" charset="0"/>
              </a:rPr>
              <a:t>et al., </a:t>
            </a:r>
            <a:r>
              <a:rPr lang="en-US" sz="583" dirty="0">
                <a:latin typeface="Calibri" panose="020F0502020204030204" pitchFamily="34" charset="0"/>
                <a:ea typeface="+mn-ea"/>
                <a:cs typeface="Arial" panose="020B0604020202020204" pitchFamily="34" charset="0"/>
              </a:rPr>
              <a:t>A simple analytical model of coupled single flow channel over porous electrode in </a:t>
            </a:r>
            <a:r>
              <a:rPr lang="en-US" sz="583" dirty="0" smtClean="0">
                <a:latin typeface="Calibri" panose="020F0502020204030204" pitchFamily="34" charset="0"/>
                <a:ea typeface="+mn-ea"/>
                <a:cs typeface="Arial" panose="020B0604020202020204" pitchFamily="34" charset="0"/>
              </a:rPr>
              <a:t>VRFB with </a:t>
            </a:r>
            <a:r>
              <a:rPr lang="en-US" sz="583" dirty="0">
                <a:latin typeface="Calibri" panose="020F0502020204030204" pitchFamily="34" charset="0"/>
                <a:ea typeface="+mn-ea"/>
                <a:cs typeface="Arial" panose="020B0604020202020204" pitchFamily="34" charset="0"/>
              </a:rPr>
              <a:t>serpentine flow channel, </a:t>
            </a:r>
            <a:r>
              <a:rPr lang="en-US" sz="583" dirty="0" smtClean="0">
                <a:latin typeface="Calibri" panose="020F0502020204030204" pitchFamily="34" charset="0"/>
                <a:ea typeface="+mn-ea"/>
                <a:cs typeface="Arial" panose="020B0604020202020204" pitchFamily="34" charset="0"/>
              </a:rPr>
              <a:t>Journal </a:t>
            </a:r>
            <a:r>
              <a:rPr lang="en-US" sz="583" dirty="0">
                <a:latin typeface="Calibri" panose="020F0502020204030204" pitchFamily="34" charset="0"/>
                <a:ea typeface="+mn-ea"/>
                <a:cs typeface="Arial" panose="020B0604020202020204" pitchFamily="34" charset="0"/>
              </a:rPr>
              <a:t>of Power Sources 288 (2015) 308-313</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S</a:t>
            </a:r>
            <a:r>
              <a:rPr lang="en-US" sz="583" dirty="0">
                <a:latin typeface="Calibri" panose="020F0502020204030204" pitchFamily="34" charset="0"/>
                <a:ea typeface="+mn-ea"/>
                <a:cs typeface="Arial" panose="020B0604020202020204" pitchFamily="34" charset="0"/>
              </a:rPr>
              <a:t>. </a:t>
            </a:r>
            <a:r>
              <a:rPr lang="en-US" sz="583" dirty="0" err="1" smtClean="0">
                <a:latin typeface="Calibri" panose="020F0502020204030204" pitchFamily="34" charset="0"/>
                <a:ea typeface="+mn-ea"/>
                <a:cs typeface="Arial" panose="020B0604020202020204" pitchFamily="34" charset="0"/>
              </a:rPr>
              <a:t>Ressel</a:t>
            </a:r>
            <a:r>
              <a:rPr lang="en-US" sz="583" dirty="0">
                <a:latin typeface="Calibri" panose="020F0502020204030204" pitchFamily="34" charset="0"/>
                <a:ea typeface="+mn-ea"/>
                <a:cs typeface="Arial" panose="020B0604020202020204" pitchFamily="34" charset="0"/>
              </a:rPr>
              <a:t> </a:t>
            </a:r>
            <a:r>
              <a:rPr lang="en-US" sz="583" dirty="0" smtClean="0">
                <a:latin typeface="Calibri" panose="020F0502020204030204" pitchFamily="34" charset="0"/>
                <a:ea typeface="+mn-ea"/>
                <a:cs typeface="Arial" panose="020B0604020202020204" pitchFamily="34" charset="0"/>
              </a:rPr>
              <a:t>et al., </a:t>
            </a:r>
            <a:r>
              <a:rPr lang="en-US" sz="583" dirty="0">
                <a:latin typeface="Calibri" panose="020F0502020204030204" pitchFamily="34" charset="0"/>
                <a:ea typeface="+mn-ea"/>
                <a:cs typeface="Arial" panose="020B0604020202020204" pitchFamily="34" charset="0"/>
              </a:rPr>
              <a:t>Performance of a vanadium redox flow battery with tubular cell design, </a:t>
            </a:r>
            <a:r>
              <a:rPr lang="en-US" sz="583" dirty="0" smtClean="0">
                <a:latin typeface="Calibri" panose="020F0502020204030204" pitchFamily="34" charset="0"/>
                <a:ea typeface="+mn-ea"/>
                <a:cs typeface="Arial" panose="020B0604020202020204" pitchFamily="34" charset="0"/>
              </a:rPr>
              <a:t>Journal of </a:t>
            </a:r>
            <a:r>
              <a:rPr lang="en-US" sz="583" dirty="0">
                <a:latin typeface="Calibri" panose="020F0502020204030204" pitchFamily="34" charset="0"/>
                <a:ea typeface="+mn-ea"/>
                <a:cs typeface="Arial" panose="020B0604020202020204" pitchFamily="34" charset="0"/>
              </a:rPr>
              <a:t>Power Sources 355 (2017) 199-205</a:t>
            </a:r>
            <a:r>
              <a:rPr lang="en-US" sz="583" dirty="0" smtClean="0">
                <a:latin typeface="Calibri" panose="020F0502020204030204" pitchFamily="34" charset="0"/>
                <a:ea typeface="+mn-ea"/>
                <a:cs typeface="Arial" panose="020B0604020202020204" pitchFamily="34" charset="0"/>
              </a:rPr>
              <a:t>.</a:t>
            </a:r>
            <a:endParaRPr lang="en-US" sz="583" dirty="0">
              <a:latin typeface="Calibri" panose="020F0502020204030204" pitchFamily="34" charset="0"/>
              <a:ea typeface="+mn-ea"/>
              <a:cs typeface="Arial" panose="020B0604020202020204" pitchFamily="34" charset="0"/>
            </a:endParaRPr>
          </a:p>
        </p:txBody>
      </p:sp>
      <p:sp>
        <p:nvSpPr>
          <p:cNvPr id="4135" name="TextBox 24"/>
          <p:cNvSpPr txBox="1">
            <a:spLocks noChangeArrowheads="1"/>
          </p:cNvSpPr>
          <p:nvPr/>
        </p:nvSpPr>
        <p:spPr bwMode="auto">
          <a:xfrm>
            <a:off x="866995" y="8718156"/>
            <a:ext cx="1982909"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a:t>
            </a:r>
            <a:r>
              <a:rPr lang="en-US" altLang="en-US" sz="750" dirty="0" smtClean="0">
                <a:cs typeface="Arial" panose="020B0604020202020204" pitchFamily="34" charset="0"/>
              </a:rPr>
              <a:t>Base configuration – single flow channel</a:t>
            </a:r>
            <a:endParaRPr lang="en-US" altLang="en-US" sz="750" dirty="0">
              <a:cs typeface="Arial" panose="020B0604020202020204" pitchFamily="34" charset="0"/>
            </a:endParaRPr>
          </a:p>
        </p:txBody>
      </p:sp>
      <p:sp>
        <p:nvSpPr>
          <p:cNvPr id="4136" name="TextBox 25"/>
          <p:cNvSpPr txBox="1">
            <a:spLocks noChangeArrowheads="1"/>
          </p:cNvSpPr>
          <p:nvPr/>
        </p:nvSpPr>
        <p:spPr bwMode="auto">
          <a:xfrm>
            <a:off x="3693585" y="2555096"/>
            <a:ext cx="247984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a:t>
            </a:r>
            <a:r>
              <a:rPr lang="en-US" altLang="en-US" sz="750" dirty="0" smtClean="0">
                <a:cs typeface="Arial" panose="020B0604020202020204" pitchFamily="34" charset="0"/>
              </a:rPr>
              <a:t>Pressure drops and current densities for flow rates Q</a:t>
            </a:r>
            <a:endParaRPr lang="en-US" altLang="en-US" sz="750" dirty="0">
              <a:cs typeface="Arial" panose="020B0604020202020204" pitchFamily="34" charset="0"/>
            </a:endParaRPr>
          </a:p>
        </p:txBody>
      </p:sp>
      <p:sp>
        <p:nvSpPr>
          <p:cNvPr id="4137" name="TextBox 26"/>
          <p:cNvSpPr txBox="1">
            <a:spLocks noChangeArrowheads="1"/>
          </p:cNvSpPr>
          <p:nvPr/>
        </p:nvSpPr>
        <p:spPr bwMode="auto">
          <a:xfrm>
            <a:off x="3597813" y="4833067"/>
            <a:ext cx="280685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a:t>
            </a:r>
            <a:r>
              <a:rPr lang="en-US" altLang="en-US" sz="750" dirty="0" smtClean="0">
                <a:cs typeface="Arial" panose="020B0604020202020204" pitchFamily="34" charset="0"/>
              </a:rPr>
              <a:t>Pressure drop and velocity distribution (u / m/s) @20 ml/min</a:t>
            </a:r>
            <a:endParaRPr lang="en-US" altLang="en-US" sz="750" dirty="0">
              <a:cs typeface="Arial" panose="020B0604020202020204" pitchFamily="34" charset="0"/>
            </a:endParaRPr>
          </a:p>
        </p:txBody>
      </p:sp>
      <p:sp>
        <p:nvSpPr>
          <p:cNvPr id="4139" name="TextBox 28"/>
          <p:cNvSpPr txBox="1">
            <a:spLocks noChangeArrowheads="1"/>
          </p:cNvSpPr>
          <p:nvPr/>
        </p:nvSpPr>
        <p:spPr bwMode="auto">
          <a:xfrm>
            <a:off x="3581422" y="6677793"/>
            <a:ext cx="2784411"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a:t>
            </a:r>
            <a:r>
              <a:rPr lang="en-US" altLang="en-US" sz="750" dirty="0" smtClean="0">
                <a:cs typeface="Arial" panose="020B0604020202020204" pitchFamily="34" charset="0"/>
              </a:rPr>
              <a:t>Fluid velocity in parallel (left) and interdigitated flow designs</a:t>
            </a:r>
            <a:endParaRPr lang="en-US" altLang="en-US" sz="750" dirty="0">
              <a:cs typeface="Arial" panose="020B0604020202020204" pitchFamily="34" charset="0"/>
            </a:endParaRPr>
          </a:p>
        </p:txBody>
      </p:sp>
      <p:sp>
        <p:nvSpPr>
          <p:cNvPr id="25" name="TextBox 3"/>
          <p:cNvSpPr txBox="1">
            <a:spLocks noChangeArrowheads="1"/>
          </p:cNvSpPr>
          <p:nvPr/>
        </p:nvSpPr>
        <p:spPr bwMode="auto">
          <a:xfrm>
            <a:off x="393071" y="255130"/>
            <a:ext cx="6071857" cy="1032204"/>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Fluid Flow Patterns And Limiting Current Densities In</a:t>
            </a:r>
            <a:br>
              <a:rPr lang="en-US" sz="1500" dirty="0">
                <a:latin typeface="Calibri" panose="020F0502020204030204" pitchFamily="34" charset="0"/>
                <a:ea typeface="+mn-ea"/>
                <a:cs typeface="Arial" panose="020B0604020202020204" pitchFamily="34" charset="0"/>
              </a:rPr>
            </a:br>
            <a:r>
              <a:rPr lang="en-US" sz="1500" dirty="0">
                <a:latin typeface="Calibri" panose="020F0502020204030204" pitchFamily="34" charset="0"/>
                <a:ea typeface="+mn-ea"/>
                <a:cs typeface="Arial" panose="020B0604020202020204" pitchFamily="34" charset="0"/>
              </a:rPr>
              <a:t>Vanadium Redox Flow </a:t>
            </a:r>
            <a:r>
              <a:rPr lang="en-US" sz="1500" dirty="0" smtClean="0">
                <a:latin typeface="Calibri" panose="020F0502020204030204" pitchFamily="34" charset="0"/>
                <a:ea typeface="+mn-ea"/>
                <a:cs typeface="Arial" panose="020B0604020202020204" pitchFamily="34" charset="0"/>
              </a:rPr>
              <a:t>Batteries</a:t>
            </a:r>
            <a:r>
              <a:rPr lang="en-US" sz="1500" dirty="0">
                <a:latin typeface="Calibri" panose="020F0502020204030204" pitchFamily="34" charset="0"/>
                <a:ea typeface="+mn-ea"/>
                <a:cs typeface="Arial" panose="020B0604020202020204" pitchFamily="34" charset="0"/>
              </a:rPr>
              <a:t/>
            </a:r>
            <a:br>
              <a:rPr lang="en-US" sz="1500" dirty="0">
                <a:latin typeface="Calibri" panose="020F0502020204030204" pitchFamily="34" charset="0"/>
                <a:ea typeface="+mn-ea"/>
                <a:cs typeface="Arial" panose="020B0604020202020204" pitchFamily="34" charset="0"/>
              </a:rPr>
            </a:br>
            <a:r>
              <a:rPr lang="en-US" sz="833" dirty="0" smtClean="0">
                <a:latin typeface="Calibri" panose="020F0502020204030204" pitchFamily="34" charset="0"/>
                <a:ea typeface="+mn-ea"/>
                <a:cs typeface="Arial" panose="020B0604020202020204" pitchFamily="34" charset="0"/>
              </a:rPr>
              <a:t>T. Struckmann, J. Boettcher, P. Kuhn, S. </a:t>
            </a:r>
            <a:r>
              <a:rPr lang="en-US" sz="833" dirty="0" err="1" smtClean="0">
                <a:latin typeface="Calibri" panose="020F0502020204030204" pitchFamily="34" charset="0"/>
                <a:ea typeface="+mn-ea"/>
                <a:cs typeface="Arial" panose="020B0604020202020204" pitchFamily="34" charset="0"/>
              </a:rPr>
              <a:t>Ressel</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a:latin typeface="Calibri" panose="020F0502020204030204" pitchFamily="34" charset="0"/>
                <a:cs typeface="Arial" panose="020B0604020202020204" pitchFamily="34" charset="0"/>
              </a:rPr>
              <a:t> Hamburg University of Applied Sciences, Heinrich Blasius Institute for Physical Technologies</a:t>
            </a:r>
            <a:r>
              <a:rPr lang="en-US" sz="833" dirty="0" smtClean="0">
                <a:latin typeface="Calibri" panose="020F0502020204030204" pitchFamily="34" charset="0"/>
                <a:cs typeface="Arial" panose="020B0604020202020204" pitchFamily="34" charset="0"/>
              </a:rPr>
              <a:t>, </a:t>
            </a:r>
            <a:r>
              <a:rPr lang="en-US" sz="833" dirty="0" smtClean="0">
                <a:latin typeface="Calibri" panose="020F0502020204030204" pitchFamily="34" charset="0"/>
                <a:ea typeface="+mn-ea"/>
                <a:cs typeface="Arial" panose="020B0604020202020204" pitchFamily="34" charset="0"/>
              </a:rPr>
              <a:t>Hamburg, Germany </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a:t>
            </a:r>
            <a:r>
              <a:rPr lang="en-US" sz="833" dirty="0" smtClean="0">
                <a:solidFill>
                  <a:srgbClr val="0079C1"/>
                </a:solidFill>
                <a:latin typeface="Calibri" panose="020F0502020204030204" pitchFamily="34" charset="0"/>
              </a:rPr>
              <a:t>Conference</a:t>
            </a:r>
            <a:endParaRPr lang="en-US" sz="833" dirty="0">
              <a:solidFill>
                <a:srgbClr val="0079C1"/>
              </a:solidFill>
              <a:latin typeface="Calibri" panose="020F0502020204030204" pitchFamily="34" charset="0"/>
            </a:endParaRPr>
          </a:p>
        </p:txBody>
      </p:sp>
      <p:sp>
        <p:nvSpPr>
          <p:cNvPr id="33" name="TextBox 7 2"/>
          <p:cNvSpPr txBox="1">
            <a:spLocks noChangeArrowheads="1"/>
          </p:cNvSpPr>
          <p:nvPr/>
        </p:nvSpPr>
        <p:spPr bwMode="auto">
          <a:xfrm>
            <a:off x="421350" y="5995518"/>
            <a:ext cx="2901818" cy="161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COMPUTATIONAL METHODS</a:t>
            </a:r>
            <a:r>
              <a:rPr lang="en-US" altLang="en-US" sz="1000" dirty="0" smtClean="0">
                <a:latin typeface="Calibri" panose="020F0502020204030204" pitchFamily="34" charset="0"/>
                <a:cs typeface="Arial" panose="020B0604020202020204" pitchFamily="34" charset="0"/>
              </a:rPr>
              <a:t>: Stationary studies in the COMSOL free and porous media flow module were performed using </a:t>
            </a:r>
            <a:r>
              <a:rPr lang="en-US" altLang="en-US" sz="1000" dirty="0" err="1" smtClean="0">
                <a:latin typeface="Calibri" panose="020F0502020204030204" pitchFamily="34" charset="0"/>
                <a:cs typeface="Arial" panose="020B0604020202020204" pitchFamily="34" charset="0"/>
              </a:rPr>
              <a:t>Navier</a:t>
            </a:r>
            <a:r>
              <a:rPr lang="en-US" altLang="en-US" sz="1000" dirty="0" smtClean="0">
                <a:latin typeface="Calibri" panose="020F0502020204030204" pitchFamily="34" charset="0"/>
                <a:cs typeface="Arial" panose="020B0604020202020204" pitchFamily="34" charset="0"/>
              </a:rPr>
              <a:t>-Stokes equations for the flow </a:t>
            </a:r>
          </a:p>
          <a:p>
            <a:pPr algn="just" eaLnBrk="1" hangingPunct="1">
              <a:spcBef>
                <a:spcPct val="0"/>
              </a:spcBef>
              <a:buFontTx/>
              <a:buNone/>
              <a:defRPr/>
            </a:pPr>
            <a:endParaRPr lang="en-US" altLang="en-US" sz="4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channel (fc) free flow and </a:t>
            </a:r>
            <a:r>
              <a:rPr lang="en-US" altLang="en-US" sz="1000" dirty="0" err="1" smtClean="0">
                <a:latin typeface="Calibri" panose="020F0502020204030204" pitchFamily="34" charset="0"/>
                <a:cs typeface="Arial" panose="020B0604020202020204" pitchFamily="34" charset="0"/>
              </a:rPr>
              <a:t>Brinkmann</a:t>
            </a:r>
            <a:r>
              <a:rPr lang="en-US" altLang="en-US" sz="1000" dirty="0" smtClean="0">
                <a:latin typeface="Calibri" panose="020F0502020204030204" pitchFamily="34" charset="0"/>
                <a:cs typeface="Arial" panose="020B0604020202020204" pitchFamily="34" charset="0"/>
              </a:rPr>
              <a:t>-Darcy equations for the porous electrode (</a:t>
            </a:r>
            <a:r>
              <a:rPr lang="en-US" altLang="en-US" sz="1000" dirty="0" err="1" smtClean="0">
                <a:latin typeface="Calibri" panose="020F0502020204030204" pitchFamily="34" charset="0"/>
                <a:cs typeface="Arial" panose="020B0604020202020204" pitchFamily="34" charset="0"/>
              </a:rPr>
              <a:t>pe</a:t>
            </a:r>
            <a:r>
              <a:rPr lang="en-US" altLang="en-US" sz="1000" dirty="0" smtClean="0">
                <a:latin typeface="Calibri" panose="020F0502020204030204" pitchFamily="34" charset="0"/>
                <a:cs typeface="Arial" panose="020B0604020202020204" pitchFamily="34" charset="0"/>
              </a:rPr>
              <a:t>) flow. Periodical boundary conditions were used for the porous electrode cut planes.</a:t>
            </a:r>
            <a:endParaRPr lang="en-US" altLang="en-US" sz="1000" dirty="0">
              <a:latin typeface="Calibri" panose="020F0502020204030204" pitchFamily="34" charset="0"/>
              <a:cs typeface="Arial" panose="020B0604020202020204" pitchFamily="34" charset="0"/>
            </a:endParaRPr>
          </a:p>
        </p:txBody>
      </p:sp>
      <p:pic>
        <p:nvPicPr>
          <p:cNvPr id="31" name="Grafik 30"/>
          <p:cNvPicPr>
            <a:picLocks noChangeAspect="1"/>
          </p:cNvPicPr>
          <p:nvPr>
            <p:custDataLst>
              <p:tags r:id="rId1"/>
            </p:custDataLst>
          </p:nvPr>
        </p:nvPicPr>
        <p:blipFill>
          <a:blip r:embed="rId11" cstate="print">
            <a:extLst>
              <a:ext uri="{28A0092B-C50C-407E-A947-70E740481C1C}">
                <a14:useLocalDpi xmlns:a14="http://schemas.microsoft.com/office/drawing/2010/main" val="0"/>
              </a:ext>
            </a:extLst>
          </a:blip>
          <a:stretch>
            <a:fillRect/>
          </a:stretch>
        </p:blipFill>
        <p:spPr>
          <a:xfrm>
            <a:off x="756830" y="6572196"/>
            <a:ext cx="2230857" cy="335238"/>
          </a:xfrm>
          <a:prstGeom prst="rect">
            <a:avLst/>
          </a:prstGeom>
        </p:spPr>
      </p:pic>
      <p:pic>
        <p:nvPicPr>
          <p:cNvPr id="30" name="Grafik 29"/>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a:xfrm>
            <a:off x="4842747" y="3237935"/>
            <a:ext cx="1501867" cy="242590"/>
          </a:xfrm>
          <a:prstGeom prst="rect">
            <a:avLst/>
          </a:prstGeom>
        </p:spPr>
      </p:pic>
      <p:grpSp>
        <p:nvGrpSpPr>
          <p:cNvPr id="27" name="Gruppieren 26"/>
          <p:cNvGrpSpPr>
            <a:grpSpLocks noChangeAspect="1"/>
          </p:cNvGrpSpPr>
          <p:nvPr/>
        </p:nvGrpSpPr>
        <p:grpSpPr>
          <a:xfrm>
            <a:off x="3497421" y="5747796"/>
            <a:ext cx="1586673" cy="910730"/>
            <a:chOff x="3770699" y="5663722"/>
            <a:chExt cx="1358223" cy="779600"/>
          </a:xfrm>
        </p:grpSpPr>
        <p:pic>
          <p:nvPicPr>
            <p:cNvPr id="57" name="Inhaltsplatzhalter 5"/>
            <p:cNvPicPr>
              <a:picLocks noChangeAspect="1"/>
            </p:cNvPicPr>
            <p:nvPr/>
          </p:nvPicPr>
          <p:blipFill rotWithShape="1">
            <a:blip r:embed="rId13" cstate="print">
              <a:extLst>
                <a:ext uri="{28A0092B-C50C-407E-A947-70E740481C1C}">
                  <a14:useLocalDpi xmlns:a14="http://schemas.microsoft.com/office/drawing/2010/main" val="0"/>
                </a:ext>
              </a:extLst>
            </a:blip>
            <a:srcRect t="16510" b="6950"/>
            <a:stretch/>
          </p:blipFill>
          <p:spPr bwMode="auto">
            <a:xfrm>
              <a:off x="3770699" y="5663722"/>
              <a:ext cx="1358223" cy="7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Pfeil nach rechts 58"/>
            <p:cNvSpPr>
              <a:spLocks noChangeAspect="1"/>
            </p:cNvSpPr>
            <p:nvPr/>
          </p:nvSpPr>
          <p:spPr bwMode="auto">
            <a:xfrm rot="20241532">
              <a:off x="3960151" y="6224640"/>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sp>
          <p:nvSpPr>
            <p:cNvPr id="60" name="Pfeil nach rechts 59"/>
            <p:cNvSpPr>
              <a:spLocks noChangeAspect="1"/>
            </p:cNvSpPr>
            <p:nvPr/>
          </p:nvSpPr>
          <p:spPr bwMode="auto">
            <a:xfrm rot="20241532">
              <a:off x="3778802" y="6078315"/>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sp>
          <p:nvSpPr>
            <p:cNvPr id="61" name="Pfeil nach rechts 60"/>
            <p:cNvSpPr>
              <a:spLocks noChangeAspect="1"/>
            </p:cNvSpPr>
            <p:nvPr/>
          </p:nvSpPr>
          <p:spPr bwMode="auto">
            <a:xfrm rot="20241532">
              <a:off x="4596523" y="5723645"/>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sp>
          <p:nvSpPr>
            <p:cNvPr id="62" name="Pfeil nach rechts 61"/>
            <p:cNvSpPr>
              <a:spLocks noChangeAspect="1"/>
            </p:cNvSpPr>
            <p:nvPr/>
          </p:nvSpPr>
          <p:spPr bwMode="auto">
            <a:xfrm rot="20241532">
              <a:off x="4764640" y="5881059"/>
              <a:ext cx="68043" cy="55717"/>
            </a:xfrm>
            <a:prstGeom prst="rightArrow">
              <a:avLst/>
            </a:prstGeom>
            <a:solidFill>
              <a:srgbClr val="000000"/>
            </a:solidFill>
            <a:ln w="38100">
              <a:solidFill>
                <a:srgbClr val="000000"/>
              </a:solidFill>
              <a:round/>
              <a:headEnd/>
              <a:tailEnd/>
            </a:ln>
            <a:extLst/>
          </p:spPr>
          <p:txBody>
            <a:bodyPr wrap="none" rtlCol="0" anchor="ctr"/>
            <a:lstStyle/>
            <a:p>
              <a:pPr algn="ctr"/>
              <a:endParaRPr lang="de-DE" sz="1431"/>
            </a:p>
          </p:txBody>
        </p:sp>
      </p:grpSp>
      <p:pic>
        <p:nvPicPr>
          <p:cNvPr id="67" name="Grafik 66"/>
          <p:cNvPicPr>
            <a:picLocks noChangeAspect="1"/>
          </p:cNvPicPr>
          <p:nvPr/>
        </p:nvPicPr>
        <p:blipFill rotWithShape="1">
          <a:blip r:embed="rId14" cstate="print">
            <a:extLst>
              <a:ext uri="{28A0092B-C50C-407E-A947-70E740481C1C}">
                <a14:useLocalDpi xmlns:a14="http://schemas.microsoft.com/office/drawing/2010/main" val="0"/>
              </a:ext>
            </a:extLst>
          </a:blip>
          <a:srcRect t="11942" b="6362"/>
          <a:stretch/>
        </p:blipFill>
        <p:spPr>
          <a:xfrm>
            <a:off x="3546631" y="3758283"/>
            <a:ext cx="1712837" cy="1046179"/>
          </a:xfrm>
          <a:prstGeom prst="rect">
            <a:avLst/>
          </a:prstGeom>
        </p:spPr>
      </p:pic>
      <p:pic>
        <p:nvPicPr>
          <p:cNvPr id="68" name="Grafik 67"/>
          <p:cNvPicPr>
            <a:picLocks noChangeAspect="1"/>
          </p:cNvPicPr>
          <p:nvPr/>
        </p:nvPicPr>
        <p:blipFill rotWithShape="1">
          <a:blip r:embed="rId15" cstate="print">
            <a:extLst>
              <a:ext uri="{28A0092B-C50C-407E-A947-70E740481C1C}">
                <a14:useLocalDpi xmlns:a14="http://schemas.microsoft.com/office/drawing/2010/main" val="0"/>
              </a:ext>
            </a:extLst>
          </a:blip>
          <a:srcRect t="17051"/>
          <a:stretch/>
        </p:blipFill>
        <p:spPr>
          <a:xfrm>
            <a:off x="4933505" y="3748731"/>
            <a:ext cx="1680418" cy="1044297"/>
          </a:xfrm>
          <a:prstGeom prst="rect">
            <a:avLst/>
          </a:prstGeom>
        </p:spPr>
      </p:pic>
      <p:pic>
        <p:nvPicPr>
          <p:cNvPr id="34" name="Grafik 33"/>
          <p:cNvPicPr>
            <a:picLocks noChangeAspect="1"/>
          </p:cNvPicPr>
          <p:nvPr/>
        </p:nvPicPr>
        <p:blipFill>
          <a:blip r:embed="rId16"/>
          <a:stretch>
            <a:fillRect/>
          </a:stretch>
        </p:blipFill>
        <p:spPr>
          <a:xfrm>
            <a:off x="200737" y="537457"/>
            <a:ext cx="1430204" cy="505235"/>
          </a:xfrm>
          <a:prstGeom prst="rect">
            <a:avLst/>
          </a:prstGeom>
        </p:spPr>
      </p:pic>
      <p:sp>
        <p:nvSpPr>
          <p:cNvPr id="4102" name="TextBox 12"/>
          <p:cNvSpPr txBox="1">
            <a:spLocks noChangeArrowheads="1"/>
          </p:cNvSpPr>
          <p:nvPr/>
        </p:nvSpPr>
        <p:spPr bwMode="auto">
          <a:xfrm>
            <a:off x="905523" y="7935423"/>
            <a:ext cx="2741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Inlet</a:t>
            </a:r>
            <a:endParaRPr lang="en-US" altLang="en-US" sz="1000" dirty="0">
              <a:cs typeface="Arial" panose="020B0604020202020204" pitchFamily="34" charset="0"/>
            </a:endParaRPr>
          </a:p>
        </p:txBody>
      </p:sp>
      <p:sp>
        <p:nvSpPr>
          <p:cNvPr id="4103" name="TextBox 13"/>
          <p:cNvSpPr txBox="1">
            <a:spLocks noChangeArrowheads="1"/>
          </p:cNvSpPr>
          <p:nvPr/>
        </p:nvSpPr>
        <p:spPr bwMode="auto">
          <a:xfrm>
            <a:off x="1967063" y="7470381"/>
            <a:ext cx="37028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Outlet</a:t>
            </a:r>
          </a:p>
        </p:txBody>
      </p:sp>
      <p:sp>
        <p:nvSpPr>
          <p:cNvPr id="71" name="TextBox 15 2"/>
          <p:cNvSpPr txBox="1">
            <a:spLocks noChangeArrowheads="1"/>
          </p:cNvSpPr>
          <p:nvPr/>
        </p:nvSpPr>
        <p:spPr bwMode="auto">
          <a:xfrm>
            <a:off x="336985" y="8905188"/>
            <a:ext cx="3066572" cy="63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endParaRPr lang="en-US" altLang="en-US" sz="1000" dirty="0" smtClean="0">
              <a:latin typeface="Calibri" panose="020F0502020204030204" pitchFamily="34" charset="0"/>
              <a:cs typeface="Arial" panose="020B0604020202020204" pitchFamily="34" charset="0"/>
            </a:endParaRPr>
          </a:p>
          <a:p>
            <a:pPr eaLnBrk="1" hangingPunct="1">
              <a:spcBef>
                <a:spcPct val="0"/>
              </a:spcBef>
              <a:buNone/>
              <a:defRPr/>
            </a:pPr>
            <a:r>
              <a:rPr lang="en-US" altLang="en-US" sz="1000" b="1" i="1" dirty="0" smtClean="0">
                <a:latin typeface="Calibri" panose="020F0502020204030204" pitchFamily="34" charset="0"/>
                <a:cs typeface="Arial" panose="020B0604020202020204" pitchFamily="34" charset="0"/>
              </a:rPr>
              <a:t>Parametrization by experimental data</a:t>
            </a:r>
          </a:p>
          <a:p>
            <a:pPr eaLnBrk="1" hangingPunct="1">
              <a:spcBef>
                <a:spcPct val="0"/>
              </a:spcBef>
              <a:buNone/>
              <a:defRPr/>
            </a:pPr>
            <a:r>
              <a:rPr lang="en-US" altLang="en-US" sz="1000" dirty="0" smtClean="0">
                <a:latin typeface="Calibri" panose="020F0502020204030204" pitchFamily="34" charset="0"/>
                <a:cs typeface="Arial" panose="020B0604020202020204" pitchFamily="34" charset="0"/>
              </a:rPr>
              <a:t>The effective flow channel depth </a:t>
            </a:r>
            <a:r>
              <a:rPr lang="en-US" altLang="en-US" sz="1000" dirty="0" err="1" smtClean="0">
                <a:latin typeface="Calibri" panose="020F0502020204030204" pitchFamily="34" charset="0"/>
                <a:cs typeface="Arial" panose="020B0604020202020204" pitchFamily="34" charset="0"/>
              </a:rPr>
              <a:t>t</a:t>
            </a:r>
            <a:r>
              <a:rPr lang="en-US" altLang="en-US" sz="1000" baseline="-25000" dirty="0" err="1" smtClean="0">
                <a:latin typeface="Calibri" panose="020F0502020204030204" pitchFamily="34" charset="0"/>
                <a:cs typeface="Arial" panose="020B0604020202020204" pitchFamily="34" charset="0"/>
              </a:rPr>
              <a:t>f</a:t>
            </a:r>
            <a:r>
              <a:rPr lang="en-US" altLang="en-US" sz="1000" dirty="0" smtClean="0">
                <a:latin typeface="Calibri" panose="020F0502020204030204" pitchFamily="34" charset="0"/>
                <a:cs typeface="Arial" panose="020B0604020202020204" pitchFamily="34" charset="0"/>
              </a:rPr>
              <a:t> is fitted from Hagen-</a:t>
            </a:r>
            <a:r>
              <a:rPr lang="en-US" altLang="en-US" sz="1000" dirty="0" err="1" smtClean="0">
                <a:latin typeface="Calibri" panose="020F0502020204030204" pitchFamily="34" charset="0"/>
                <a:cs typeface="Arial" panose="020B0604020202020204" pitchFamily="34" charset="0"/>
              </a:rPr>
              <a:t>Poiseuille</a:t>
            </a:r>
            <a:r>
              <a:rPr lang="en-US" altLang="en-US" sz="1000" dirty="0" smtClean="0">
                <a:latin typeface="Calibri" panose="020F0502020204030204" pitchFamily="34" charset="0"/>
                <a:cs typeface="Arial" panose="020B0604020202020204" pitchFamily="34" charset="0"/>
              </a:rPr>
              <a:t> pressure drop estimates to experimental values. </a:t>
            </a:r>
            <a:endParaRPr lang="en-US" altLang="en-US" sz="400" dirty="0" smtClean="0">
              <a:latin typeface="Calibri" panose="020F0502020204030204" pitchFamily="34" charset="0"/>
              <a:cs typeface="Arial" panose="020B0604020202020204" pitchFamily="34" charset="0"/>
            </a:endParaRPr>
          </a:p>
        </p:txBody>
      </p:sp>
      <p:pic>
        <p:nvPicPr>
          <p:cNvPr id="47" name="Inhaltsplatzhalter 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bwMode="auto">
          <a:xfrm>
            <a:off x="3473148" y="1462346"/>
            <a:ext cx="1535767" cy="1079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43" name="TextBox 33"/>
          <p:cNvSpPr txBox="1">
            <a:spLocks noChangeArrowheads="1"/>
          </p:cNvSpPr>
          <p:nvPr/>
        </p:nvSpPr>
        <p:spPr bwMode="auto">
          <a:xfrm>
            <a:off x="1893295" y="4979980"/>
            <a:ext cx="142987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a:t>
            </a:r>
            <a:r>
              <a:rPr lang="en-US" altLang="en-US" sz="750" dirty="0" smtClean="0">
                <a:cs typeface="Arial" panose="020B0604020202020204" pitchFamily="34" charset="0"/>
              </a:rPr>
              <a:t>Flow-by fluid flow in VRFB</a:t>
            </a:r>
            <a:endParaRPr lang="en-US" altLang="en-US" sz="750" dirty="0">
              <a:cs typeface="Arial" panose="020B0604020202020204" pitchFamily="34" charset="0"/>
            </a:endParaRPr>
          </a:p>
        </p:txBody>
      </p:sp>
      <p:pic>
        <p:nvPicPr>
          <p:cNvPr id="16" name="Grafik 15"/>
          <p:cNvPicPr>
            <a:picLocks noChangeAspect="1"/>
          </p:cNvPicPr>
          <p:nvPr>
            <p:custDataLst>
              <p:tags r:id="rId3"/>
            </p:custDataLst>
          </p:nvPr>
        </p:nvPicPr>
        <p:blipFill>
          <a:blip r:embed="rId18" cstate="print">
            <a:extLst>
              <a:ext uri="{28A0092B-C50C-407E-A947-70E740481C1C}">
                <a14:useLocalDpi xmlns:a14="http://schemas.microsoft.com/office/drawing/2010/main" val="0"/>
              </a:ext>
            </a:extLst>
          </a:blip>
          <a:stretch>
            <a:fillRect/>
          </a:stretch>
        </p:blipFill>
        <p:spPr>
          <a:xfrm>
            <a:off x="375120" y="4806546"/>
            <a:ext cx="1892146" cy="32180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412,4484"/>
  <p:tag name="ORIGINALWIDTH" val="2744,657"/>
  <p:tag name="LATEXADDIN" val="\documentclass{article}&#10;\usepackage{amsmath}&#10;\pagestyle{empty}&#10;\begin{document}&#10;&#10;\begin{align*}&#10;FC \hspace{0.5cm}  &amp; \rho (\mathbf{u} \cdot \mathbf{\nabla })\mathbf{u}&#10;= -\mathbf{\nabla} p + \mu \Delta \mathbf{u} \hspace{1.7cm}  \nabla \mathbf{u} = 0\\&#10;PE \hspace{0.5cm}  &amp; \frac{\rho}{\epsilon^2} (\mathbf{u} \cdot \mathbf{\nabla })\mathbf{u}&#10;= -\mathbf{\nabla} p + \frac{\mu}{\epsilon} \Delta \mathbf{u} - \frac{\mu}{\kappa} \mathbf{u} \hspace{0.5cm} \nabla \mathbf{u} = 0&#10;\end{align*}&#10;&#10;&#10;\end{document}"/>
  <p:tag name="IGUANATEXSIZE" val="8"/>
  <p:tag name="IGUANATEXCURSOR" val="224"/>
  <p:tag name="TRANSPARENCY" val="Wahr"/>
  <p:tag name="FILENAME" val=""/>
  <p:tag name="LATEXENGINEID" val="0"/>
  <p:tag name="TEMPFOLDER" val="c:\temp\"/>
  <p:tag name="LATEXFORMHEIGHT" val="312"/>
  <p:tag name="LATEXFORMWIDTH" val="732"/>
  <p:tag name="LATEXFORMWRAP" val="Wahr"/>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298,4627"/>
  <p:tag name="ORIGINALWIDTH" val="1847,769"/>
  <p:tag name="LATEXADDIN" val="\documentclass{article}&#10;\usepackage{amsmath}&#10;\pagestyle{empty}&#10;\begin{document}&#10;&#10;$$&#10;i_{lim,conv} = \frac{F \cdot c_V \cdot SoC \cdot Q_p(Q, \kappa)}{w_p \cdot l_p}&#10;$$&#10;&#10;&#10;\end{document}"/>
  <p:tag name="IGUANATEXSIZE" val="8"/>
  <p:tag name="IGUANATEXCURSOR" val="138"/>
  <p:tag name="TRANSPARENCY" val="Wahr"/>
  <p:tag name="FILENAME" val=""/>
  <p:tag name="LATEXENGINEID" val="0"/>
  <p:tag name="TEMPFOLDER" val="c:\temp\"/>
  <p:tag name="LATEXFORMHEIGHT" val="312"/>
  <p:tag name="LATEXFORMWIDTH" val="384"/>
  <p:tag name="LATEXFORMWRAP" val="Wahr"/>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349,4563"/>
  <p:tag name="ORIGINALWIDTH" val="2068,241"/>
  <p:tag name="LATEXADDIN" val="\documentclass{article}&#10;\usepackage{amsmath}&#10;\pagestyle{empty}&#10;\begin{document}&#10;&#10;\begin{align*}&#10; VO^{+}_{2}+2H^{+}+e^{-} &amp; \rightleftharpoons^{dch}_{ch}VO^{2+}+H_2O \\ V^{2+}-e^{-} &amp; \rightleftharpoons^{dch}_{ch}V^{3+} &#10;\end{align*}&#10;&#10;&#10;\end{document}"/>
  <p:tag name="IGUANATEXSIZE" val="9"/>
  <p:tag name="IGUANATEXCURSOR" val="183"/>
  <p:tag name="TRANSPARENCY" val="Wahr"/>
  <p:tag name="FILENAME" val=""/>
  <p:tag name="LATEXENGINEID" val="0"/>
  <p:tag name="TEMPFOLDER" val="c:\temp\"/>
  <p:tag name="LATEXFORMHEIGHT" val="312"/>
  <p:tag name="LATEXFORMWIDTH" val="733,5"/>
  <p:tag name="LATEXFORMWRAP" val="Wahr"/>
  <p:tag name="BITMAPVECTOR" val="0"/>
</p:tagLst>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480</Words>
  <Application>Microsoft Office PowerPoint</Application>
  <PresentationFormat>A4-Papier (210 x 297 mm)</PresentationFormat>
  <Paragraphs>59</Paragraphs>
  <Slides>1</Slides>
  <Notes>1</Notes>
  <HiddenSlides>1</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vt:i4>
      </vt:variant>
    </vt:vector>
  </HeadingPairs>
  <TitlesOfParts>
    <vt:vector size="7" baseType="lpstr">
      <vt:lpstr>ＭＳ Ｐゴシック</vt:lpstr>
      <vt:lpstr>Arial</vt:lpstr>
      <vt:lpstr>Calibri</vt:lpstr>
      <vt:lpstr>Cambria</vt:lpstr>
      <vt:lpstr>Symbol</vt:lpstr>
      <vt:lpstr>Office Theme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2020-09-16T06:05:38Z</dcterms:modified>
</cp:coreProperties>
</file>