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794500" cy="9906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241" autoAdjust="0"/>
    <p:restoredTop sz="94711" autoAdjust="0"/>
  </p:normalViewPr>
  <p:slideViewPr>
    <p:cSldViewPr>
      <p:cViewPr>
        <p:scale>
          <a:sx n="100" d="100"/>
          <a:sy n="100" d="100"/>
        </p:scale>
        <p:origin x="-84" y="-93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2950"/>
            <a:ext cx="25717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11375" y="742950"/>
            <a:ext cx="2571750" cy="3714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98" y="3076336"/>
            <a:ext cx="1955822" cy="1702166"/>
          </a:xfrm>
          <a:prstGeom prst="rect">
            <a:avLst/>
          </a:prstGeom>
          <a:noFill/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418" y="8185723"/>
            <a:ext cx="1217950" cy="863703"/>
          </a:xfrm>
          <a:prstGeom prst="rect">
            <a:avLst/>
          </a:prstGeom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489810" y="1524000"/>
            <a:ext cx="2748690" cy="159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300"/>
              </a:spcAft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 the framework of the Greek-German co-operation project “Solar Collectors with Static Concentrators” (</a:t>
            </a:r>
            <a:r>
              <a:rPr lang="en-US" altLang="en-US" sz="1000" dirty="0" err="1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SCoSCo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) a novel concentrating mirror array collector (MAC) design was established. It is based on a mirror array unit that was introduced earlier [1] but was modified from flat to </a:t>
            </a:r>
            <a:r>
              <a:rPr lang="en-US" altLang="en-US" sz="1000" dirty="0" err="1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focussing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.</a:t>
            </a:r>
            <a:endParaRPr lang="en-US" altLang="en-US" sz="10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GEOMETRY: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Figure 1. shows  the geometric </a:t>
            </a:r>
            <a:r>
              <a:rPr lang="en-US" altLang="en-US" sz="1000" dirty="0" err="1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configu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-ration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of the MAC. All mirrors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are pre-oriented and can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be tracked in a coupled mode by two drives.</a:t>
            </a: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4101" name="TextBox 11"/>
          <p:cNvSpPr txBox="1">
            <a:spLocks noChangeArrowheads="1"/>
          </p:cNvSpPr>
          <p:nvPr/>
        </p:nvSpPr>
        <p:spPr bwMode="auto">
          <a:xfrm>
            <a:off x="2242314" y="6792922"/>
            <a:ext cx="1250616" cy="38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 smtClean="0">
                <a:cs typeface="Arial" panose="020B0604020202020204" pitchFamily="34" charset="0"/>
              </a:rPr>
              <a:t>Figure 3.</a:t>
            </a:r>
            <a:r>
              <a:rPr lang="en-US" altLang="en-US" sz="800" dirty="0" smtClean="0">
                <a:cs typeface="Arial" panose="020B0604020202020204" pitchFamily="34" charset="0"/>
              </a:rPr>
              <a:t> Optimal tube positions for different incidence angles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4102" name="TextBox 12"/>
          <p:cNvSpPr txBox="1">
            <a:spLocks noChangeArrowheads="1"/>
          </p:cNvSpPr>
          <p:nvPr/>
        </p:nvSpPr>
        <p:spPr bwMode="auto">
          <a:xfrm>
            <a:off x="500700" y="7995623"/>
            <a:ext cx="2850819" cy="63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1" dirty="0" smtClean="0">
                <a:cs typeface="Arial" panose="020B0604020202020204" pitchFamily="34" charset="0"/>
              </a:rPr>
              <a:t>COMSOL MODELING (GEOMETRIC OPTICS MODULE):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cs typeface="Arial" panose="020B0604020202020204" pitchFamily="34" charset="0"/>
              </a:rPr>
              <a:t>The optical error and the solar cone angle of ±</a:t>
            </a:r>
            <a:r>
              <a:rPr lang="en-US" altLang="en-US" sz="1000" dirty="0" smtClean="0">
                <a:cs typeface="Arial" panose="020B0604020202020204" pitchFamily="34" charset="0"/>
              </a:rPr>
              <a:t>4.65 </a:t>
            </a:r>
            <a:r>
              <a:rPr lang="en-US" altLang="en-US" sz="1000" dirty="0" err="1" smtClean="0">
                <a:cs typeface="Arial" panose="020B0604020202020204" pitchFamily="34" charset="0"/>
              </a:rPr>
              <a:t>mrad</a:t>
            </a:r>
            <a:r>
              <a:rPr lang="en-US" altLang="en-US" sz="1000" dirty="0" smtClean="0">
                <a:cs typeface="Arial" panose="020B0604020202020204" pitchFamily="34" charset="0"/>
              </a:rPr>
              <a:t> </a:t>
            </a:r>
            <a:r>
              <a:rPr lang="en-US" altLang="en-US" sz="1000" dirty="0" smtClean="0">
                <a:cs typeface="Arial" panose="020B0604020202020204" pitchFamily="34" charset="0"/>
              </a:rPr>
              <a:t>were programmed together as part of the reflection condition on the mirror surfaces.</a:t>
            </a:r>
            <a:endParaRPr lang="en-US" altLang="en-US" sz="1000" dirty="0">
              <a:cs typeface="Arial" panose="020B0604020202020204" pitchFamily="34" charset="0"/>
            </a:endParaRPr>
          </a:p>
        </p:txBody>
      </p:sp>
      <p:sp>
        <p:nvSpPr>
          <p:cNvPr id="4103" name="TextBox 13"/>
          <p:cNvSpPr txBox="1">
            <a:spLocks noChangeArrowheads="1"/>
          </p:cNvSpPr>
          <p:nvPr/>
        </p:nvSpPr>
        <p:spPr bwMode="auto">
          <a:xfrm>
            <a:off x="535674" y="7394278"/>
            <a:ext cx="1805914" cy="51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 smtClean="0">
                <a:cs typeface="Arial" panose="020B0604020202020204" pitchFamily="34" charset="0"/>
              </a:rPr>
              <a:t>Figure 2. C</a:t>
            </a:r>
            <a:r>
              <a:rPr lang="en-US" altLang="en-US" sz="800" dirty="0" smtClean="0">
                <a:cs typeface="Arial" panose="020B0604020202020204" pitchFamily="34" charset="0"/>
              </a:rPr>
              <a:t>omplete setup of the COMSOL raytracing model </a:t>
            </a:r>
            <a:r>
              <a:rPr lang="en-US" altLang="en-US" sz="800" dirty="0" err="1" smtClean="0">
                <a:cs typeface="Arial" panose="020B0604020202020204" pitchFamily="34" charset="0"/>
              </a:rPr>
              <a:t>inclu</a:t>
            </a:r>
            <a:r>
              <a:rPr lang="en-US" altLang="en-US" sz="800" dirty="0" smtClean="0">
                <a:cs typeface="Arial" panose="020B0604020202020204" pitchFamily="34" charset="0"/>
              </a:rPr>
              <a:t>-ding ray source, mirror array, receiver box and virtual background surface, 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416140" y="4781550"/>
            <a:ext cx="2802930" cy="125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EVALUATION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: The intercept data of a range of incidence angles in x and y directions were used to calculate incidence angle modifiers (IAM) as input for the solar-thermal performance calculations using the </a:t>
            </a:r>
            <a:r>
              <a:rPr lang="en-US" altLang="en-US" sz="1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Matlab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/Simulink toolbox CARNOT [2].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An </a:t>
            </a:r>
            <a:r>
              <a:rPr lang="en-US" altLang="en-US" sz="1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off-centre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 shift of the intensity distribution was found at oblique angles of incidence, which can be corrected by the MAC contro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l algorithm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438793" y="7010400"/>
            <a:ext cx="2833357" cy="109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Raytracing simulations were performed with respect to a novel concentrating solar collector design. The results confirm the feasibility of a coupled movement of the mirror facets using only two mechanical drives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with acceptable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optical losses. Good results can be obtained even when optical errors of ± 7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mrad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are present. 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38793" y="8087770"/>
            <a:ext cx="2193387" cy="788675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cap="all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Acknowledgements</a:t>
            </a:r>
          </a:p>
          <a:p>
            <a:pPr algn="just"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This project was co-funded by the German Federal Ministry of Education and Research </a:t>
            </a:r>
            <a:r>
              <a:rPr lang="en-US" sz="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(BMBF) and </a:t>
            </a:r>
            <a:r>
              <a:rPr lang="en-US" sz="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the Hellenic Secretariat for Research and Technology (SCOSCO project) in the framework of the Greek-German </a:t>
            </a:r>
            <a:r>
              <a:rPr lang="en-US" sz="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co-operation. </a:t>
            </a: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3416140" y="4370759"/>
            <a:ext cx="1580973" cy="38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</a:t>
            </a:r>
            <a:r>
              <a:rPr lang="en-US" altLang="en-US" sz="800" b="1" dirty="0" smtClean="0">
                <a:cs typeface="Arial" panose="020B0604020202020204" pitchFamily="34" charset="0"/>
              </a:rPr>
              <a:t>5</a:t>
            </a:r>
            <a:r>
              <a:rPr lang="en-US" altLang="en-US" sz="800" dirty="0" smtClean="0">
                <a:cs typeface="Arial" panose="020B0604020202020204" pitchFamily="34" charset="0"/>
              </a:rPr>
              <a:t>. Receiver intensity distribution at normal incidence</a:t>
            </a:r>
            <a:br>
              <a:rPr lang="en-US" altLang="en-US" sz="800" dirty="0" smtClean="0">
                <a:cs typeface="Arial" panose="020B0604020202020204" pitchFamily="34" charset="0"/>
              </a:rPr>
            </a:br>
            <a:r>
              <a:rPr lang="en-US" altLang="en-US" sz="800" dirty="0" smtClean="0">
                <a:cs typeface="Arial" panose="020B0604020202020204" pitchFamily="34" charset="0"/>
              </a:rPr>
              <a:t>(300,000 rays)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5038822" y="4377109"/>
            <a:ext cx="1451078" cy="38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</a:t>
            </a:r>
            <a:r>
              <a:rPr lang="en-US" altLang="en-US" sz="800" b="1" dirty="0" smtClean="0">
                <a:cs typeface="Arial" panose="020B0604020202020204" pitchFamily="34" charset="0"/>
              </a:rPr>
              <a:t>6</a:t>
            </a:r>
            <a:r>
              <a:rPr lang="en-US" altLang="en-US" sz="800" dirty="0" smtClean="0">
                <a:cs typeface="Arial" panose="020B0604020202020204" pitchFamily="34" charset="0"/>
              </a:rPr>
              <a:t>. Intensity distribution of rays that pass between the mirror gaps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3443287" y="6865967"/>
            <a:ext cx="2790071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Figure 7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. Intensity distributions for 30</a:t>
            </a:r>
            <a:r>
              <a:rPr lang="en-US" altLang="en-US" sz="7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° 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f(left) and 30</a:t>
            </a:r>
            <a:r>
              <a:rPr lang="en-US" altLang="en-US" sz="800" baseline="30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en-US" sz="8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°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/40</a:t>
            </a:r>
            <a:r>
              <a:rPr lang="en-US" altLang="en-US" sz="800" baseline="30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en-US" sz="8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°</a:t>
            </a: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(right)</a:t>
            </a:r>
            <a:endParaRPr lang="en-US" altLang="en-US" sz="750" baseline="300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489810" y="4911852"/>
            <a:ext cx="2780822" cy="63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000" b="1" dirty="0" smtClean="0">
                <a:cs typeface="Arial" panose="020B0604020202020204" pitchFamily="34" charset="0"/>
              </a:rPr>
              <a:t>IMPLEMENTATION: </a:t>
            </a:r>
            <a:r>
              <a:rPr lang="en-US" altLang="en-US" sz="1000" dirty="0" smtClean="0">
                <a:cs typeface="Arial" panose="020B0604020202020204" pitchFamily="34" charset="0"/>
              </a:rPr>
              <a:t>The mirror array was programmed using the COMSOL application builder so that the number and size of mirrors and the gaps between them could be varied easily (Fig. 2).</a:t>
            </a:r>
            <a:endParaRPr lang="en-US" altLang="en-US" sz="1000" dirty="0"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93071" y="430852"/>
            <a:ext cx="6071857" cy="68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Multi-Mirror Array Calculations With Optical </a:t>
            </a:r>
            <a:r>
              <a:rPr lang="en-US" sz="1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Error</a:t>
            </a:r>
          </a:p>
          <a:p>
            <a:pPr algn="ctr" defTabSz="913916" eaLnBrk="1" hangingPunct="1">
              <a:defRPr/>
            </a:pP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J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Goettsche 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S. </a:t>
            </a:r>
            <a:r>
              <a:rPr lang="en-US" sz="833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Alexopoulos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A. Duemmler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, S.K. Maddineni²</a:t>
            </a:r>
            <a:endParaRPr lang="en-US" sz="833" baseline="30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14300" indent="-114300" algn="ctr" defTabSz="913916" eaLnBrk="1" hangingPunct="1">
              <a:buAutoNum type="arabicPeriod"/>
              <a:defRPr/>
            </a:pP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Solar-</a:t>
            </a:r>
            <a:r>
              <a:rPr lang="en-US" sz="833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Institut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833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Jülich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, FH Aachen, </a:t>
            </a:r>
            <a:r>
              <a:rPr lang="en-US" sz="833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Juelich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, Germany</a:t>
            </a: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2. 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FH Aachen, </a:t>
            </a:r>
            <a:r>
              <a:rPr lang="en-US" sz="833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Juelich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, Germany</a:t>
            </a: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/>
          <p:cNvSpPr/>
          <p:nvPr/>
        </p:nvSpPr>
        <p:spPr>
          <a:xfrm>
            <a:off x="2341588" y="7318702"/>
            <a:ext cx="8640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Figure 3.</a:t>
            </a:r>
            <a:r>
              <a:rPr lang="en-US" sz="800" dirty="0" smtClean="0">
                <a:solidFill>
                  <a:prstClr val="black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Reflected rays for 30° incidence angle</a:t>
            </a:r>
            <a:endParaRPr lang="de-DE" sz="800" dirty="0"/>
          </a:p>
        </p:txBody>
      </p:sp>
      <p:sp>
        <p:nvSpPr>
          <p:cNvPr id="36" name="TextBox 23"/>
          <p:cNvSpPr txBox="1"/>
          <p:nvPr/>
        </p:nvSpPr>
        <p:spPr>
          <a:xfrm>
            <a:off x="3428999" y="8876445"/>
            <a:ext cx="3035929" cy="665565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[1] </a:t>
            </a:r>
            <a:r>
              <a:rPr lang="en-US" sz="800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Sauerborn</a:t>
            </a:r>
            <a:r>
              <a:rPr lang="en-US" sz="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M. et al. 2008</a:t>
            </a:r>
            <a:r>
              <a:rPr lang="en-US" sz="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Test of a Mini-Mirror Array for Solar Concentrating Systems, EUROSUN 2008, Lisbon, Portugal</a:t>
            </a:r>
            <a:r>
              <a:rPr lang="en-US" sz="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[2</a:t>
            </a:r>
            <a:r>
              <a:rPr lang="en-US" sz="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] CARNOT Toolbox Ver. 7.0 for MATLAB/Simulink R2018b, Solar-</a:t>
            </a:r>
            <a:r>
              <a:rPr lang="en-US" sz="8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Institut</a:t>
            </a:r>
            <a:r>
              <a:rPr lang="en-US" sz="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Juelich</a:t>
            </a:r>
            <a:endParaRPr lang="en-US" sz="8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4" name="Grafik 9" descr="FHAAC_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575" y="308521"/>
            <a:ext cx="300867" cy="986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15464" y="766559"/>
            <a:ext cx="984820" cy="73509"/>
          </a:xfrm>
          <a:prstGeom prst="rect">
            <a:avLst/>
          </a:prstGeom>
        </p:spPr>
      </p:pic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503597" y="4740932"/>
            <a:ext cx="2552700" cy="14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 smtClean="0">
                <a:cs typeface="Arial" panose="020B0604020202020204" pitchFamily="34" charset="0"/>
              </a:rPr>
              <a:t>Figure 1.</a:t>
            </a:r>
            <a:r>
              <a:rPr lang="en-US" altLang="en-US" sz="800" dirty="0" smtClean="0">
                <a:cs typeface="Arial" panose="020B0604020202020204" pitchFamily="34" charset="0"/>
              </a:rPr>
              <a:t> Sketch of the Mirror Array Collector (MAC)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450387" y="5654802"/>
            <a:ext cx="2838071" cy="1731361"/>
            <a:chOff x="450387" y="4964483"/>
            <a:chExt cx="2838071" cy="1731361"/>
          </a:xfrm>
        </p:grpSpPr>
        <p:pic>
          <p:nvPicPr>
            <p:cNvPr id="39" name="Grafik 38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387" y="4964483"/>
              <a:ext cx="1518623" cy="17313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Grafik 39"/>
            <p:cNvPicPr/>
            <p:nvPr/>
          </p:nvPicPr>
          <p:blipFill rotWithShape="1">
            <a:blip r:embed="rId8"/>
            <a:srcRect l="22524" t="19131" r="30832" b="10110"/>
            <a:stretch/>
          </p:blipFill>
          <p:spPr bwMode="auto">
            <a:xfrm>
              <a:off x="1997586" y="5010298"/>
              <a:ext cx="1290872" cy="158821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5" name="Grafik 34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60" y="8666750"/>
            <a:ext cx="591278" cy="483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rafik 40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935" y="8644843"/>
            <a:ext cx="735782" cy="545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rafik 41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115" y="8662981"/>
            <a:ext cx="635254" cy="50391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500699" y="9177074"/>
            <a:ext cx="2850819" cy="38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 smtClean="0">
                <a:cs typeface="Arial" panose="020B0604020202020204" pitchFamily="34" charset="0"/>
              </a:rPr>
              <a:t>Figure </a:t>
            </a:r>
            <a:r>
              <a:rPr lang="en-US" altLang="en-US" sz="800" b="1" dirty="0" smtClean="0">
                <a:cs typeface="Arial" panose="020B0604020202020204" pitchFamily="34" charset="0"/>
              </a:rPr>
              <a:t>4. </a:t>
            </a:r>
            <a:r>
              <a:rPr lang="en-US" altLang="en-US" sz="800" dirty="0" smtClean="0">
                <a:cs typeface="Arial" panose="020B0604020202020204" pitchFamily="34" charset="0"/>
              </a:rPr>
              <a:t>Test of the reflection condition using a single 1mm² mirror</a:t>
            </a:r>
            <a:br>
              <a:rPr lang="en-US" altLang="en-US" sz="800" dirty="0" smtClean="0">
                <a:cs typeface="Arial" panose="020B0604020202020204" pitchFamily="34" charset="0"/>
              </a:rPr>
            </a:br>
            <a:r>
              <a:rPr lang="en-US" altLang="en-US" sz="800" dirty="0" smtClean="0">
                <a:cs typeface="Arial" panose="020B0604020202020204" pitchFamily="34" charset="0"/>
              </a:rPr>
              <a:t>left: solar cone only, </a:t>
            </a:r>
            <a:r>
              <a:rPr lang="en-US" altLang="en-US" sz="800" dirty="0" err="1" smtClean="0">
                <a:cs typeface="Arial" panose="020B0604020202020204" pitchFamily="34" charset="0"/>
              </a:rPr>
              <a:t>centre</a:t>
            </a:r>
            <a:r>
              <a:rPr lang="en-US" altLang="en-US" sz="800" dirty="0" smtClean="0">
                <a:cs typeface="Arial" panose="020B0604020202020204" pitchFamily="34" charset="0"/>
              </a:rPr>
              <a:t>: ± 1 </a:t>
            </a:r>
            <a:r>
              <a:rPr lang="en-US" altLang="en-US" sz="800" dirty="0" err="1" smtClean="0">
                <a:cs typeface="Arial" panose="020B0604020202020204" pitchFamily="34" charset="0"/>
              </a:rPr>
              <a:t>mrad</a:t>
            </a:r>
            <a:r>
              <a:rPr lang="en-US" altLang="en-US" sz="800" dirty="0" smtClean="0">
                <a:cs typeface="Arial" panose="020B0604020202020204" pitchFamily="34" charset="0"/>
              </a:rPr>
              <a:t> optical error with normal distribution, right: combination of both </a:t>
            </a:r>
            <a:endParaRPr lang="en-US" altLang="en-US" sz="800" dirty="0" smtClean="0">
              <a:cs typeface="Arial" panose="020B0604020202020204" pitchFamily="34" charset="0"/>
            </a:endParaRP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3416140" y="1544200"/>
            <a:ext cx="2850819" cy="78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1" dirty="0" smtClean="0">
                <a:cs typeface="Arial" panose="020B0604020202020204" pitchFamily="34" charset="0"/>
              </a:rPr>
              <a:t>RESULTS: </a:t>
            </a:r>
            <a:r>
              <a:rPr lang="en-US" altLang="en-US" sz="1000" dirty="0" smtClean="0">
                <a:cs typeface="Arial" panose="020B0604020202020204" pitchFamily="34" charset="0"/>
              </a:rPr>
              <a:t>The intercept factor (fraction of emitted rays that hit the receiver) and intensity distribution on the receiver were calculated for numerous parameter sets and angles of incidence. Near-optimal results were found with this parameter set.</a:t>
            </a:r>
            <a:endParaRPr lang="en-US" altLang="en-US" sz="1000" dirty="0">
              <a:cs typeface="Arial" panose="020B060402020202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354054"/>
              </p:ext>
            </p:extLst>
          </p:nvPr>
        </p:nvGraphicFramePr>
        <p:xfrm>
          <a:off x="3438793" y="2398901"/>
          <a:ext cx="2916781" cy="6267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1211">
                  <a:extLst>
                    <a:ext uri="{9D8B030D-6E8A-4147-A177-3AD203B41FA5}">
                      <a16:colId xmlns:a16="http://schemas.microsoft.com/office/drawing/2014/main" val="1148891646"/>
                    </a:ext>
                  </a:extLst>
                </a:gridCol>
                <a:gridCol w="707289">
                  <a:extLst>
                    <a:ext uri="{9D8B030D-6E8A-4147-A177-3AD203B41FA5}">
                      <a16:colId xmlns:a16="http://schemas.microsoft.com/office/drawing/2014/main" val="3320727431"/>
                    </a:ext>
                  </a:extLst>
                </a:gridCol>
                <a:gridCol w="456481">
                  <a:extLst>
                    <a:ext uri="{9D8B030D-6E8A-4147-A177-3AD203B41FA5}">
                      <a16:colId xmlns:a16="http://schemas.microsoft.com/office/drawing/2014/main" val="1712891076"/>
                    </a:ext>
                  </a:extLst>
                </a:gridCol>
                <a:gridCol w="421363">
                  <a:extLst>
                    <a:ext uri="{9D8B030D-6E8A-4147-A177-3AD203B41FA5}">
                      <a16:colId xmlns:a16="http://schemas.microsoft.com/office/drawing/2014/main" val="115731014"/>
                    </a:ext>
                  </a:extLst>
                </a:gridCol>
                <a:gridCol w="366185">
                  <a:extLst>
                    <a:ext uri="{9D8B030D-6E8A-4147-A177-3AD203B41FA5}">
                      <a16:colId xmlns:a16="http://schemas.microsoft.com/office/drawing/2014/main" val="1309308004"/>
                    </a:ext>
                  </a:extLst>
                </a:gridCol>
                <a:gridCol w="504252">
                  <a:extLst>
                    <a:ext uri="{9D8B030D-6E8A-4147-A177-3AD203B41FA5}">
                      <a16:colId xmlns:a16="http://schemas.microsoft.com/office/drawing/2014/main" val="951017601"/>
                    </a:ext>
                  </a:extLst>
                </a:gridCol>
              </a:tblGrid>
              <a:tr h="1625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Receiver size</a:t>
                      </a:r>
                      <a:endParaRPr lang="de-DE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Mirror facets</a:t>
                      </a:r>
                      <a:endParaRPr lang="de-DE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Concentration factor</a:t>
                      </a:r>
                      <a:endParaRPr lang="de-DE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Focal length</a:t>
                      </a:r>
                      <a:endParaRPr lang="de-DE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Optical error</a:t>
                      </a:r>
                      <a:endParaRPr lang="de-DE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Intercept</a:t>
                      </a:r>
                      <a:b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(100,000 rays)</a:t>
                      </a:r>
                      <a:endParaRPr lang="de-DE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4195054"/>
                  </a:ext>
                </a:extLst>
              </a:tr>
              <a:tr h="2456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600" b="0" dirty="0">
                          <a:solidFill>
                            <a:schemeClr val="tx1"/>
                          </a:solidFill>
                          <a:effectLst/>
                        </a:rPr>
                        <a:t>20 cm x 20 cm</a:t>
                      </a:r>
                      <a:endParaRPr lang="de-DE" sz="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14 cm x 14 cm</a:t>
                      </a:r>
                      <a:b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7 x 11, </a:t>
                      </a:r>
                      <a:b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gap: 1 mm</a:t>
                      </a:r>
                      <a:endParaRPr lang="de-DE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38.2</a:t>
                      </a:r>
                      <a:endParaRPr lang="de-DE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1.4 m</a:t>
                      </a:r>
                      <a:endParaRPr lang="de-DE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7 </a:t>
                      </a:r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mrad</a:t>
                      </a:r>
                      <a:endParaRPr lang="de-DE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88.3 %</a:t>
                      </a:r>
                      <a:endParaRPr lang="de-DE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6084063"/>
                  </a:ext>
                </a:extLst>
              </a:tr>
            </a:tbl>
          </a:graphicData>
        </a:graphic>
      </p:graphicFrame>
      <p:grpSp>
        <p:nvGrpSpPr>
          <p:cNvPr id="15" name="Gruppieren 14"/>
          <p:cNvGrpSpPr/>
          <p:nvPr/>
        </p:nvGrpSpPr>
        <p:grpSpPr>
          <a:xfrm>
            <a:off x="3428999" y="3076575"/>
            <a:ext cx="3060901" cy="1282514"/>
            <a:chOff x="3428999" y="3124200"/>
            <a:chExt cx="3060901" cy="1282514"/>
          </a:xfrm>
        </p:grpSpPr>
        <p:pic>
          <p:nvPicPr>
            <p:cNvPr id="45" name="Grafik 44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999" y="3124200"/>
              <a:ext cx="1713905" cy="1282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Grafik 45"/>
            <p:cNvPicPr/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8296" y="3124200"/>
              <a:ext cx="1321604" cy="12630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7" name="Grafik 46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05" y="6025419"/>
            <a:ext cx="887104" cy="857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rafik 47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928" y="6025419"/>
            <a:ext cx="972547" cy="842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620</Words>
  <Application>Microsoft Office PowerPoint</Application>
  <PresentationFormat>A4-Papier (210 x 297 mm)</PresentationFormat>
  <Paragraphs>39</Paragraphs>
  <Slides>1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MS PGothic</vt:lpstr>
      <vt:lpstr>Arial</vt:lpstr>
      <vt:lpstr>Calibri</vt:lpstr>
      <vt:lpstr>Cambria</vt:lpstr>
      <vt:lpstr>Times New Roman</vt:lpstr>
      <vt:lpstr>Verdana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2020-09-18T15:09:47Z</dcterms:modified>
</cp:coreProperties>
</file>