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4"/>
  </p:sldMasterIdLst>
  <p:sldIdLst>
    <p:sldId id="256" r:id="rId5"/>
    <p:sldId id="257" r:id="rId6"/>
    <p:sldId id="259" r:id="rId7"/>
    <p:sldId id="260" r:id="rId8"/>
    <p:sldId id="264" r:id="rId9"/>
    <p:sldId id="265" r:id="rId10"/>
    <p:sldId id="273" r:id="rId11"/>
    <p:sldId id="275" r:id="rId12"/>
    <p:sldId id="270" r:id="rId13"/>
    <p:sldId id="271" r:id="rId14"/>
    <p:sldId id="268" r:id="rId15"/>
    <p:sldId id="272" r:id="rId16"/>
    <p:sldId id="274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C53599-ED7F-4540-AFEA-8B88244ADC9D}" v="139" dt="2020-09-25T19:37:11.1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BB8ECA-476D-4B81-864E-FB75529E2846}" type="doc">
      <dgm:prSet loTypeId="urn:microsoft.com/office/officeart/2005/8/layout/b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2926D61D-A7CB-443E-A070-0161536BE8CD}">
      <dgm:prSet phldrT="[Text]"/>
      <dgm:spPr/>
      <dgm:t>
        <a:bodyPr/>
        <a:lstStyle/>
        <a:p>
          <a:r>
            <a:rPr lang="en-GB" dirty="0"/>
            <a:t>10 Years Methane Production</a:t>
          </a:r>
        </a:p>
      </dgm:t>
    </dgm:pt>
    <dgm:pt modelId="{550A47FF-4E21-4429-AEEA-1BBB0F5C56B0}" type="parTrans" cxnId="{D43D8B7B-1E3B-454B-ADD4-5034B17E37E7}">
      <dgm:prSet/>
      <dgm:spPr/>
      <dgm:t>
        <a:bodyPr/>
        <a:lstStyle/>
        <a:p>
          <a:endParaRPr lang="en-GB"/>
        </a:p>
      </dgm:t>
    </dgm:pt>
    <dgm:pt modelId="{5DB89FFF-FF1E-4896-889F-79A30D15DD77}" type="sibTrans" cxnId="{D43D8B7B-1E3B-454B-ADD4-5034B17E37E7}">
      <dgm:prSet/>
      <dgm:spPr/>
      <dgm:t>
        <a:bodyPr/>
        <a:lstStyle/>
        <a:p>
          <a:endParaRPr lang="en-GB"/>
        </a:p>
      </dgm:t>
    </dgm:pt>
    <dgm:pt modelId="{339F8EEC-3E57-48C3-89F2-EFDA391EF252}">
      <dgm:prSet phldrT="[Text]"/>
      <dgm:spPr/>
      <dgm:t>
        <a:bodyPr/>
        <a:lstStyle/>
        <a:p>
          <a:r>
            <a:rPr lang="en-GB" dirty="0"/>
            <a:t>10 Years Carbon Dioxide Injection</a:t>
          </a:r>
        </a:p>
      </dgm:t>
    </dgm:pt>
    <dgm:pt modelId="{6B3CFA13-4468-4A1B-8E6A-103D13E469B4}" type="parTrans" cxnId="{882A2EDB-B8B1-4FD0-A338-1A3E49A75464}">
      <dgm:prSet/>
      <dgm:spPr/>
      <dgm:t>
        <a:bodyPr/>
        <a:lstStyle/>
        <a:p>
          <a:endParaRPr lang="en-GB"/>
        </a:p>
      </dgm:t>
    </dgm:pt>
    <dgm:pt modelId="{AB1DD42F-6FB2-475A-A369-BB132E48F45D}" type="sibTrans" cxnId="{882A2EDB-B8B1-4FD0-A338-1A3E49A75464}">
      <dgm:prSet/>
      <dgm:spPr/>
      <dgm:t>
        <a:bodyPr/>
        <a:lstStyle/>
        <a:p>
          <a:endParaRPr lang="en-GB"/>
        </a:p>
      </dgm:t>
    </dgm:pt>
    <dgm:pt modelId="{254A6A91-47B6-41EB-B900-E05262203511}" type="pres">
      <dgm:prSet presAssocID="{40BB8ECA-476D-4B81-864E-FB75529E2846}" presName="Name0" presStyleCnt="0">
        <dgm:presLayoutVars>
          <dgm:dir/>
          <dgm:resizeHandles val="exact"/>
        </dgm:presLayoutVars>
      </dgm:prSet>
      <dgm:spPr/>
    </dgm:pt>
    <dgm:pt modelId="{9AFFE889-6155-4292-9D03-FE0EA46E1874}" type="pres">
      <dgm:prSet presAssocID="{2926D61D-A7CB-443E-A070-0161536BE8CD}" presName="node" presStyleLbl="node1" presStyleIdx="0" presStyleCnt="2">
        <dgm:presLayoutVars>
          <dgm:bulletEnabled val="1"/>
        </dgm:presLayoutVars>
      </dgm:prSet>
      <dgm:spPr/>
    </dgm:pt>
    <dgm:pt modelId="{5F54D082-1277-4AE2-A3D2-D705194EAD75}" type="pres">
      <dgm:prSet presAssocID="{5DB89FFF-FF1E-4896-889F-79A30D15DD77}" presName="sibTrans" presStyleLbl="sibTrans1D1" presStyleIdx="0" presStyleCnt="1"/>
      <dgm:spPr/>
    </dgm:pt>
    <dgm:pt modelId="{C7BCA54B-AE79-4931-9743-F41E86694E9E}" type="pres">
      <dgm:prSet presAssocID="{5DB89FFF-FF1E-4896-889F-79A30D15DD77}" presName="connectorText" presStyleLbl="sibTrans1D1" presStyleIdx="0" presStyleCnt="1"/>
      <dgm:spPr/>
    </dgm:pt>
    <dgm:pt modelId="{6CC05D66-CD39-4C74-9971-390E9EFB2316}" type="pres">
      <dgm:prSet presAssocID="{339F8EEC-3E57-48C3-89F2-EFDA391EF252}" presName="node" presStyleLbl="node1" presStyleIdx="1" presStyleCnt="2">
        <dgm:presLayoutVars>
          <dgm:bulletEnabled val="1"/>
        </dgm:presLayoutVars>
      </dgm:prSet>
      <dgm:spPr/>
    </dgm:pt>
  </dgm:ptLst>
  <dgm:cxnLst>
    <dgm:cxn modelId="{5FFA934B-6958-4913-8F7A-9AC01544EC31}" type="presOf" srcId="{40BB8ECA-476D-4B81-864E-FB75529E2846}" destId="{254A6A91-47B6-41EB-B900-E05262203511}" srcOrd="0" destOrd="0" presId="urn:microsoft.com/office/officeart/2005/8/layout/bProcess3"/>
    <dgm:cxn modelId="{9A660C4F-5DA3-449C-8EDC-28EA9CF8DAF8}" type="presOf" srcId="{2926D61D-A7CB-443E-A070-0161536BE8CD}" destId="{9AFFE889-6155-4292-9D03-FE0EA46E1874}" srcOrd="0" destOrd="0" presId="urn:microsoft.com/office/officeart/2005/8/layout/bProcess3"/>
    <dgm:cxn modelId="{D43D8B7B-1E3B-454B-ADD4-5034B17E37E7}" srcId="{40BB8ECA-476D-4B81-864E-FB75529E2846}" destId="{2926D61D-A7CB-443E-A070-0161536BE8CD}" srcOrd="0" destOrd="0" parTransId="{550A47FF-4E21-4429-AEEA-1BBB0F5C56B0}" sibTransId="{5DB89FFF-FF1E-4896-889F-79A30D15DD77}"/>
    <dgm:cxn modelId="{2C46BEB0-9452-4026-AA75-88869E3CA409}" type="presOf" srcId="{5DB89FFF-FF1E-4896-889F-79A30D15DD77}" destId="{C7BCA54B-AE79-4931-9743-F41E86694E9E}" srcOrd="1" destOrd="0" presId="urn:microsoft.com/office/officeart/2005/8/layout/bProcess3"/>
    <dgm:cxn modelId="{882A2EDB-B8B1-4FD0-A338-1A3E49A75464}" srcId="{40BB8ECA-476D-4B81-864E-FB75529E2846}" destId="{339F8EEC-3E57-48C3-89F2-EFDA391EF252}" srcOrd="1" destOrd="0" parTransId="{6B3CFA13-4468-4A1B-8E6A-103D13E469B4}" sibTransId="{AB1DD42F-6FB2-475A-A369-BB132E48F45D}"/>
    <dgm:cxn modelId="{40496AED-C5A1-4E4F-B01D-9844B6898252}" type="presOf" srcId="{339F8EEC-3E57-48C3-89F2-EFDA391EF252}" destId="{6CC05D66-CD39-4C74-9971-390E9EFB2316}" srcOrd="0" destOrd="0" presId="urn:microsoft.com/office/officeart/2005/8/layout/bProcess3"/>
    <dgm:cxn modelId="{7230D2F3-1CD9-48F6-8C07-E35C264F9660}" type="presOf" srcId="{5DB89FFF-FF1E-4896-889F-79A30D15DD77}" destId="{5F54D082-1277-4AE2-A3D2-D705194EAD75}" srcOrd="0" destOrd="0" presId="urn:microsoft.com/office/officeart/2005/8/layout/bProcess3"/>
    <dgm:cxn modelId="{C49A1065-D633-4621-A3CF-CC039177A47C}" type="presParOf" srcId="{254A6A91-47B6-41EB-B900-E05262203511}" destId="{9AFFE889-6155-4292-9D03-FE0EA46E1874}" srcOrd="0" destOrd="0" presId="urn:microsoft.com/office/officeart/2005/8/layout/bProcess3"/>
    <dgm:cxn modelId="{FE84463F-F3FC-47CB-9A26-9476CB84F776}" type="presParOf" srcId="{254A6A91-47B6-41EB-B900-E05262203511}" destId="{5F54D082-1277-4AE2-A3D2-D705194EAD75}" srcOrd="1" destOrd="0" presId="urn:microsoft.com/office/officeart/2005/8/layout/bProcess3"/>
    <dgm:cxn modelId="{026D0201-C5D3-4794-A7AE-E6E2D6CCC2C0}" type="presParOf" srcId="{5F54D082-1277-4AE2-A3D2-D705194EAD75}" destId="{C7BCA54B-AE79-4931-9743-F41E86694E9E}" srcOrd="0" destOrd="0" presId="urn:microsoft.com/office/officeart/2005/8/layout/bProcess3"/>
    <dgm:cxn modelId="{4C0DC58D-3081-4853-B0C2-DD67D860F03B}" type="presParOf" srcId="{254A6A91-47B6-41EB-B900-E05262203511}" destId="{6CC05D66-CD39-4C74-9971-390E9EFB2316}" srcOrd="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252CF8-EBDE-4AD6-B03F-7105F5DCA84A}" type="doc">
      <dgm:prSet loTypeId="urn:microsoft.com/office/officeart/2005/8/layout/b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5A87011F-481F-4946-9945-F810D00E2E1B}">
      <dgm:prSet phldrT="[Text]"/>
      <dgm:spPr/>
      <dgm:t>
        <a:bodyPr/>
        <a:lstStyle/>
        <a:p>
          <a:r>
            <a:rPr lang="en-GB" dirty="0"/>
            <a:t>5 Years Methane Production</a:t>
          </a:r>
        </a:p>
      </dgm:t>
    </dgm:pt>
    <dgm:pt modelId="{6BE8B7B3-E1A5-49B7-9827-32CE57B02A64}" type="parTrans" cxnId="{9F3E028D-6027-425A-B670-030E8A9D7FF4}">
      <dgm:prSet/>
      <dgm:spPr/>
      <dgm:t>
        <a:bodyPr/>
        <a:lstStyle/>
        <a:p>
          <a:endParaRPr lang="en-GB"/>
        </a:p>
      </dgm:t>
    </dgm:pt>
    <dgm:pt modelId="{585B2BC4-EA4A-4996-A728-D9C13E760A76}" type="sibTrans" cxnId="{9F3E028D-6027-425A-B670-030E8A9D7FF4}">
      <dgm:prSet/>
      <dgm:spPr/>
      <dgm:t>
        <a:bodyPr/>
        <a:lstStyle/>
        <a:p>
          <a:endParaRPr lang="en-GB"/>
        </a:p>
      </dgm:t>
    </dgm:pt>
    <dgm:pt modelId="{D968B911-9C5D-4D69-BC0F-0F26322699F8}">
      <dgm:prSet phldrT="[Text]"/>
      <dgm:spPr/>
      <dgm:t>
        <a:bodyPr/>
        <a:lstStyle/>
        <a:p>
          <a:r>
            <a:rPr lang="en-GB" dirty="0"/>
            <a:t>5 Years Carbon Dioxide Injection</a:t>
          </a:r>
        </a:p>
      </dgm:t>
    </dgm:pt>
    <dgm:pt modelId="{1AA75CC8-A758-4A64-808F-59C72CE93EE1}" type="parTrans" cxnId="{77CC09B3-EEB2-4D97-9ADB-865CDF91D26B}">
      <dgm:prSet/>
      <dgm:spPr/>
      <dgm:t>
        <a:bodyPr/>
        <a:lstStyle/>
        <a:p>
          <a:endParaRPr lang="en-GB"/>
        </a:p>
      </dgm:t>
    </dgm:pt>
    <dgm:pt modelId="{BD87B1DE-3A48-4234-ACBD-8A86B08F859A}" type="sibTrans" cxnId="{77CC09B3-EEB2-4D97-9ADB-865CDF91D26B}">
      <dgm:prSet/>
      <dgm:spPr/>
      <dgm:t>
        <a:bodyPr/>
        <a:lstStyle/>
        <a:p>
          <a:endParaRPr lang="en-GB"/>
        </a:p>
      </dgm:t>
    </dgm:pt>
    <dgm:pt modelId="{6FE61E98-FEDB-481C-A2D2-9001724FD279}">
      <dgm:prSet phldrT="[Text]"/>
      <dgm:spPr/>
      <dgm:t>
        <a:bodyPr/>
        <a:lstStyle/>
        <a:p>
          <a:r>
            <a:rPr lang="en-GB" dirty="0"/>
            <a:t>5 Years Methane Production</a:t>
          </a:r>
        </a:p>
      </dgm:t>
    </dgm:pt>
    <dgm:pt modelId="{B19E7D28-7262-49C6-987F-93D2BA893037}" type="parTrans" cxnId="{866FE4B1-BD85-416C-8DF3-37B70AA84C64}">
      <dgm:prSet/>
      <dgm:spPr/>
      <dgm:t>
        <a:bodyPr/>
        <a:lstStyle/>
        <a:p>
          <a:endParaRPr lang="en-GB"/>
        </a:p>
      </dgm:t>
    </dgm:pt>
    <dgm:pt modelId="{DA1980AA-7B8C-4798-B920-FB24B59194B9}" type="sibTrans" cxnId="{866FE4B1-BD85-416C-8DF3-37B70AA84C64}">
      <dgm:prSet/>
      <dgm:spPr/>
      <dgm:t>
        <a:bodyPr/>
        <a:lstStyle/>
        <a:p>
          <a:endParaRPr lang="en-GB"/>
        </a:p>
      </dgm:t>
    </dgm:pt>
    <dgm:pt modelId="{4E09A678-E6F7-49BC-A8F8-4DB89613B011}">
      <dgm:prSet phldrT="[Text]"/>
      <dgm:spPr/>
      <dgm:t>
        <a:bodyPr/>
        <a:lstStyle/>
        <a:p>
          <a:r>
            <a:rPr lang="en-GB" dirty="0"/>
            <a:t>5 Years Caron Dioxide Injection</a:t>
          </a:r>
        </a:p>
      </dgm:t>
    </dgm:pt>
    <dgm:pt modelId="{4BC0AB8F-8785-4F4B-8C8E-8B2D2139E60B}" type="parTrans" cxnId="{B8F34EDC-C067-4428-84D1-3E2B21219547}">
      <dgm:prSet/>
      <dgm:spPr/>
      <dgm:t>
        <a:bodyPr/>
        <a:lstStyle/>
        <a:p>
          <a:endParaRPr lang="en-GB"/>
        </a:p>
      </dgm:t>
    </dgm:pt>
    <dgm:pt modelId="{86B2753F-4320-4DD5-BD75-B0C29D7EF218}" type="sibTrans" cxnId="{B8F34EDC-C067-4428-84D1-3E2B21219547}">
      <dgm:prSet/>
      <dgm:spPr/>
      <dgm:t>
        <a:bodyPr/>
        <a:lstStyle/>
        <a:p>
          <a:endParaRPr lang="en-GB"/>
        </a:p>
      </dgm:t>
    </dgm:pt>
    <dgm:pt modelId="{CC9A4BE7-C147-4117-B623-0AB536A8794E}" type="pres">
      <dgm:prSet presAssocID="{89252CF8-EBDE-4AD6-B03F-7105F5DCA84A}" presName="Name0" presStyleCnt="0">
        <dgm:presLayoutVars>
          <dgm:dir/>
          <dgm:resizeHandles val="exact"/>
        </dgm:presLayoutVars>
      </dgm:prSet>
      <dgm:spPr/>
    </dgm:pt>
    <dgm:pt modelId="{E591BC0D-AE12-4985-A0E8-5CD96761688B}" type="pres">
      <dgm:prSet presAssocID="{5A87011F-481F-4946-9945-F810D00E2E1B}" presName="node" presStyleLbl="node1" presStyleIdx="0" presStyleCnt="4">
        <dgm:presLayoutVars>
          <dgm:bulletEnabled val="1"/>
        </dgm:presLayoutVars>
      </dgm:prSet>
      <dgm:spPr/>
    </dgm:pt>
    <dgm:pt modelId="{7DB45A9A-3E3A-4D35-AAD4-BEDE06D1A8F2}" type="pres">
      <dgm:prSet presAssocID="{585B2BC4-EA4A-4996-A728-D9C13E760A76}" presName="sibTrans" presStyleLbl="sibTrans1D1" presStyleIdx="0" presStyleCnt="3"/>
      <dgm:spPr/>
    </dgm:pt>
    <dgm:pt modelId="{9C01BDA9-C975-4222-9E97-9D3203A5DACE}" type="pres">
      <dgm:prSet presAssocID="{585B2BC4-EA4A-4996-A728-D9C13E760A76}" presName="connectorText" presStyleLbl="sibTrans1D1" presStyleIdx="0" presStyleCnt="3"/>
      <dgm:spPr/>
    </dgm:pt>
    <dgm:pt modelId="{86574916-1CDF-4C85-8B16-ED1DFDC4F91C}" type="pres">
      <dgm:prSet presAssocID="{D968B911-9C5D-4D69-BC0F-0F26322699F8}" presName="node" presStyleLbl="node1" presStyleIdx="1" presStyleCnt="4">
        <dgm:presLayoutVars>
          <dgm:bulletEnabled val="1"/>
        </dgm:presLayoutVars>
      </dgm:prSet>
      <dgm:spPr/>
    </dgm:pt>
    <dgm:pt modelId="{985807DE-46D6-4591-83E2-C9BBA1EE0963}" type="pres">
      <dgm:prSet presAssocID="{BD87B1DE-3A48-4234-ACBD-8A86B08F859A}" presName="sibTrans" presStyleLbl="sibTrans1D1" presStyleIdx="1" presStyleCnt="3"/>
      <dgm:spPr/>
    </dgm:pt>
    <dgm:pt modelId="{83999876-A62A-4F60-AD86-B7C9A64B9EAE}" type="pres">
      <dgm:prSet presAssocID="{BD87B1DE-3A48-4234-ACBD-8A86B08F859A}" presName="connectorText" presStyleLbl="sibTrans1D1" presStyleIdx="1" presStyleCnt="3"/>
      <dgm:spPr/>
    </dgm:pt>
    <dgm:pt modelId="{6261E105-9EE0-4A14-9039-D9FB84845344}" type="pres">
      <dgm:prSet presAssocID="{6FE61E98-FEDB-481C-A2D2-9001724FD279}" presName="node" presStyleLbl="node1" presStyleIdx="2" presStyleCnt="4">
        <dgm:presLayoutVars>
          <dgm:bulletEnabled val="1"/>
        </dgm:presLayoutVars>
      </dgm:prSet>
      <dgm:spPr/>
    </dgm:pt>
    <dgm:pt modelId="{C35D5C7A-46FC-4743-BCB9-134078F9179C}" type="pres">
      <dgm:prSet presAssocID="{DA1980AA-7B8C-4798-B920-FB24B59194B9}" presName="sibTrans" presStyleLbl="sibTrans1D1" presStyleIdx="2" presStyleCnt="3"/>
      <dgm:spPr/>
    </dgm:pt>
    <dgm:pt modelId="{612C4975-D95B-461E-BD8D-4062AB44608A}" type="pres">
      <dgm:prSet presAssocID="{DA1980AA-7B8C-4798-B920-FB24B59194B9}" presName="connectorText" presStyleLbl="sibTrans1D1" presStyleIdx="2" presStyleCnt="3"/>
      <dgm:spPr/>
    </dgm:pt>
    <dgm:pt modelId="{F3379114-E92D-4666-87DC-6CC2D3107417}" type="pres">
      <dgm:prSet presAssocID="{4E09A678-E6F7-49BC-A8F8-4DB89613B011}" presName="node" presStyleLbl="node1" presStyleIdx="3" presStyleCnt="4">
        <dgm:presLayoutVars>
          <dgm:bulletEnabled val="1"/>
        </dgm:presLayoutVars>
      </dgm:prSet>
      <dgm:spPr/>
    </dgm:pt>
  </dgm:ptLst>
  <dgm:cxnLst>
    <dgm:cxn modelId="{C243D716-F15C-4EF0-A6FB-0C78CE25129B}" type="presOf" srcId="{4E09A678-E6F7-49BC-A8F8-4DB89613B011}" destId="{F3379114-E92D-4666-87DC-6CC2D3107417}" srcOrd="0" destOrd="0" presId="urn:microsoft.com/office/officeart/2005/8/layout/bProcess3"/>
    <dgm:cxn modelId="{DEDC3821-2D03-4C05-B387-E2ECD33BD505}" type="presOf" srcId="{585B2BC4-EA4A-4996-A728-D9C13E760A76}" destId="{9C01BDA9-C975-4222-9E97-9D3203A5DACE}" srcOrd="1" destOrd="0" presId="urn:microsoft.com/office/officeart/2005/8/layout/bProcess3"/>
    <dgm:cxn modelId="{3BFDFC34-25E2-43DF-8D43-E6CD1D6D390E}" type="presOf" srcId="{BD87B1DE-3A48-4234-ACBD-8A86B08F859A}" destId="{985807DE-46D6-4591-83E2-C9BBA1EE0963}" srcOrd="0" destOrd="0" presId="urn:microsoft.com/office/officeart/2005/8/layout/bProcess3"/>
    <dgm:cxn modelId="{E6B17683-C8F3-415A-8E6A-4FDFEB32A6DA}" type="presOf" srcId="{6FE61E98-FEDB-481C-A2D2-9001724FD279}" destId="{6261E105-9EE0-4A14-9039-D9FB84845344}" srcOrd="0" destOrd="0" presId="urn:microsoft.com/office/officeart/2005/8/layout/bProcess3"/>
    <dgm:cxn modelId="{B16A7D84-C230-4325-8CD0-793F85047461}" type="presOf" srcId="{DA1980AA-7B8C-4798-B920-FB24B59194B9}" destId="{C35D5C7A-46FC-4743-BCB9-134078F9179C}" srcOrd="0" destOrd="0" presId="urn:microsoft.com/office/officeart/2005/8/layout/bProcess3"/>
    <dgm:cxn modelId="{A192C08B-F903-4B4A-B08E-DA732B71A2E5}" type="presOf" srcId="{DA1980AA-7B8C-4798-B920-FB24B59194B9}" destId="{612C4975-D95B-461E-BD8D-4062AB44608A}" srcOrd="1" destOrd="0" presId="urn:microsoft.com/office/officeart/2005/8/layout/bProcess3"/>
    <dgm:cxn modelId="{9F3E028D-6027-425A-B670-030E8A9D7FF4}" srcId="{89252CF8-EBDE-4AD6-B03F-7105F5DCA84A}" destId="{5A87011F-481F-4946-9945-F810D00E2E1B}" srcOrd="0" destOrd="0" parTransId="{6BE8B7B3-E1A5-49B7-9827-32CE57B02A64}" sibTransId="{585B2BC4-EA4A-4996-A728-D9C13E760A76}"/>
    <dgm:cxn modelId="{726A219C-ACEC-4676-BB8B-F4174E813C75}" type="presOf" srcId="{89252CF8-EBDE-4AD6-B03F-7105F5DCA84A}" destId="{CC9A4BE7-C147-4117-B623-0AB536A8794E}" srcOrd="0" destOrd="0" presId="urn:microsoft.com/office/officeart/2005/8/layout/bProcess3"/>
    <dgm:cxn modelId="{E36600AB-48A5-4AB1-A1DC-80E1BB51CCE7}" type="presOf" srcId="{5A87011F-481F-4946-9945-F810D00E2E1B}" destId="{E591BC0D-AE12-4985-A0E8-5CD96761688B}" srcOrd="0" destOrd="0" presId="urn:microsoft.com/office/officeart/2005/8/layout/bProcess3"/>
    <dgm:cxn modelId="{6A1169AB-DA41-44C1-A89E-6E23CA9C22F4}" type="presOf" srcId="{BD87B1DE-3A48-4234-ACBD-8A86B08F859A}" destId="{83999876-A62A-4F60-AD86-B7C9A64B9EAE}" srcOrd="1" destOrd="0" presId="urn:microsoft.com/office/officeart/2005/8/layout/bProcess3"/>
    <dgm:cxn modelId="{866FE4B1-BD85-416C-8DF3-37B70AA84C64}" srcId="{89252CF8-EBDE-4AD6-B03F-7105F5DCA84A}" destId="{6FE61E98-FEDB-481C-A2D2-9001724FD279}" srcOrd="2" destOrd="0" parTransId="{B19E7D28-7262-49C6-987F-93D2BA893037}" sibTransId="{DA1980AA-7B8C-4798-B920-FB24B59194B9}"/>
    <dgm:cxn modelId="{77CC09B3-EEB2-4D97-9ADB-865CDF91D26B}" srcId="{89252CF8-EBDE-4AD6-B03F-7105F5DCA84A}" destId="{D968B911-9C5D-4D69-BC0F-0F26322699F8}" srcOrd="1" destOrd="0" parTransId="{1AA75CC8-A758-4A64-808F-59C72CE93EE1}" sibTransId="{BD87B1DE-3A48-4234-ACBD-8A86B08F859A}"/>
    <dgm:cxn modelId="{B8F34EDC-C067-4428-84D1-3E2B21219547}" srcId="{89252CF8-EBDE-4AD6-B03F-7105F5DCA84A}" destId="{4E09A678-E6F7-49BC-A8F8-4DB89613B011}" srcOrd="3" destOrd="0" parTransId="{4BC0AB8F-8785-4F4B-8C8E-8B2D2139E60B}" sibTransId="{86B2753F-4320-4DD5-BD75-B0C29D7EF218}"/>
    <dgm:cxn modelId="{B5DA9EEE-2CFE-4E56-BB82-48EE156D3E9E}" type="presOf" srcId="{585B2BC4-EA4A-4996-A728-D9C13E760A76}" destId="{7DB45A9A-3E3A-4D35-AAD4-BEDE06D1A8F2}" srcOrd="0" destOrd="0" presId="urn:microsoft.com/office/officeart/2005/8/layout/bProcess3"/>
    <dgm:cxn modelId="{9EECA8F3-080E-4BCE-833B-F0F72FB9913E}" type="presOf" srcId="{D968B911-9C5D-4D69-BC0F-0F26322699F8}" destId="{86574916-1CDF-4C85-8B16-ED1DFDC4F91C}" srcOrd="0" destOrd="0" presId="urn:microsoft.com/office/officeart/2005/8/layout/bProcess3"/>
    <dgm:cxn modelId="{6B233522-881D-400B-9A61-98EA81F21B24}" type="presParOf" srcId="{CC9A4BE7-C147-4117-B623-0AB536A8794E}" destId="{E591BC0D-AE12-4985-A0E8-5CD96761688B}" srcOrd="0" destOrd="0" presId="urn:microsoft.com/office/officeart/2005/8/layout/bProcess3"/>
    <dgm:cxn modelId="{9B9D3E70-1D79-4B3C-A911-3CA27DF02840}" type="presParOf" srcId="{CC9A4BE7-C147-4117-B623-0AB536A8794E}" destId="{7DB45A9A-3E3A-4D35-AAD4-BEDE06D1A8F2}" srcOrd="1" destOrd="0" presId="urn:microsoft.com/office/officeart/2005/8/layout/bProcess3"/>
    <dgm:cxn modelId="{FBB59B81-36E4-4E81-AFC3-F197F17A05CD}" type="presParOf" srcId="{7DB45A9A-3E3A-4D35-AAD4-BEDE06D1A8F2}" destId="{9C01BDA9-C975-4222-9E97-9D3203A5DACE}" srcOrd="0" destOrd="0" presId="urn:microsoft.com/office/officeart/2005/8/layout/bProcess3"/>
    <dgm:cxn modelId="{8298D23F-FD6F-4125-B782-0A9CD4632260}" type="presParOf" srcId="{CC9A4BE7-C147-4117-B623-0AB536A8794E}" destId="{86574916-1CDF-4C85-8B16-ED1DFDC4F91C}" srcOrd="2" destOrd="0" presId="urn:microsoft.com/office/officeart/2005/8/layout/bProcess3"/>
    <dgm:cxn modelId="{0EADC01D-10B9-4F4B-AC17-CA9FB667193C}" type="presParOf" srcId="{CC9A4BE7-C147-4117-B623-0AB536A8794E}" destId="{985807DE-46D6-4591-83E2-C9BBA1EE0963}" srcOrd="3" destOrd="0" presId="urn:microsoft.com/office/officeart/2005/8/layout/bProcess3"/>
    <dgm:cxn modelId="{42C846AE-23ED-4FF1-9047-7ADCA8D878C4}" type="presParOf" srcId="{985807DE-46D6-4591-83E2-C9BBA1EE0963}" destId="{83999876-A62A-4F60-AD86-B7C9A64B9EAE}" srcOrd="0" destOrd="0" presId="urn:microsoft.com/office/officeart/2005/8/layout/bProcess3"/>
    <dgm:cxn modelId="{2B376F20-1A8A-41A8-AEE0-26AB70358AD1}" type="presParOf" srcId="{CC9A4BE7-C147-4117-B623-0AB536A8794E}" destId="{6261E105-9EE0-4A14-9039-D9FB84845344}" srcOrd="4" destOrd="0" presId="urn:microsoft.com/office/officeart/2005/8/layout/bProcess3"/>
    <dgm:cxn modelId="{FF267162-E60B-40D1-A345-9A3530DD24E8}" type="presParOf" srcId="{CC9A4BE7-C147-4117-B623-0AB536A8794E}" destId="{C35D5C7A-46FC-4743-BCB9-134078F9179C}" srcOrd="5" destOrd="0" presId="urn:microsoft.com/office/officeart/2005/8/layout/bProcess3"/>
    <dgm:cxn modelId="{EA011D0F-711D-4614-AE94-68F338322E98}" type="presParOf" srcId="{C35D5C7A-46FC-4743-BCB9-134078F9179C}" destId="{612C4975-D95B-461E-BD8D-4062AB44608A}" srcOrd="0" destOrd="0" presId="urn:microsoft.com/office/officeart/2005/8/layout/bProcess3"/>
    <dgm:cxn modelId="{D221E493-0EB7-482C-863F-B6DDEFF13098}" type="presParOf" srcId="{CC9A4BE7-C147-4117-B623-0AB536A8794E}" destId="{F3379114-E92D-4666-87DC-6CC2D3107417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4D082-1277-4AE2-A3D2-D705194EAD75}">
      <dsp:nvSpPr>
        <dsp:cNvPr id="0" name=""/>
        <dsp:cNvSpPr/>
      </dsp:nvSpPr>
      <dsp:spPr>
        <a:xfrm>
          <a:off x="2533173" y="1544210"/>
          <a:ext cx="91440" cy="5619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1966"/>
              </a:lnTo>
            </a:path>
          </a:pathLst>
        </a:cu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564079" y="1822231"/>
        <a:ext cx="29628" cy="5925"/>
      </dsp:txXfrm>
    </dsp:sp>
    <dsp:sp modelId="{9AFFE889-6155-4292-9D03-FE0EA46E1874}">
      <dsp:nvSpPr>
        <dsp:cNvPr id="0" name=""/>
        <dsp:cNvSpPr/>
      </dsp:nvSpPr>
      <dsp:spPr>
        <a:xfrm>
          <a:off x="1290705" y="185"/>
          <a:ext cx="2576375" cy="1545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10 Years Methane Production</a:t>
          </a:r>
        </a:p>
      </dsp:txBody>
      <dsp:txXfrm>
        <a:off x="1290705" y="185"/>
        <a:ext cx="2576375" cy="1545825"/>
      </dsp:txXfrm>
    </dsp:sp>
    <dsp:sp modelId="{6CC05D66-CD39-4C74-9971-390E9EFB2316}">
      <dsp:nvSpPr>
        <dsp:cNvPr id="0" name=""/>
        <dsp:cNvSpPr/>
      </dsp:nvSpPr>
      <dsp:spPr>
        <a:xfrm>
          <a:off x="1290705" y="2138577"/>
          <a:ext cx="2576375" cy="1545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10 Years Carbon Dioxide Injection</a:t>
          </a:r>
        </a:p>
      </dsp:txBody>
      <dsp:txXfrm>
        <a:off x="1290705" y="2138577"/>
        <a:ext cx="2576375" cy="15458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45A9A-3E3A-4D35-AAD4-BEDE06D1A8F2}">
      <dsp:nvSpPr>
        <dsp:cNvPr id="0" name=""/>
        <dsp:cNvSpPr/>
      </dsp:nvSpPr>
      <dsp:spPr>
        <a:xfrm>
          <a:off x="2322611" y="832394"/>
          <a:ext cx="50376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3764" y="45720"/>
              </a:lnTo>
            </a:path>
          </a:pathLst>
        </a:cu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561134" y="875442"/>
        <a:ext cx="26718" cy="5343"/>
      </dsp:txXfrm>
    </dsp:sp>
    <dsp:sp modelId="{E591BC0D-AE12-4985-A0E8-5CD96761688B}">
      <dsp:nvSpPr>
        <dsp:cNvPr id="0" name=""/>
        <dsp:cNvSpPr/>
      </dsp:nvSpPr>
      <dsp:spPr>
        <a:xfrm>
          <a:off x="1088" y="181117"/>
          <a:ext cx="2323323" cy="13939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5 Years Methane Production</a:t>
          </a:r>
        </a:p>
      </dsp:txBody>
      <dsp:txXfrm>
        <a:off x="1088" y="181117"/>
        <a:ext cx="2323323" cy="1393994"/>
      </dsp:txXfrm>
    </dsp:sp>
    <dsp:sp modelId="{985807DE-46D6-4591-83E2-C9BBA1EE0963}">
      <dsp:nvSpPr>
        <dsp:cNvPr id="0" name=""/>
        <dsp:cNvSpPr/>
      </dsp:nvSpPr>
      <dsp:spPr>
        <a:xfrm>
          <a:off x="1162750" y="1573311"/>
          <a:ext cx="2857687" cy="503764"/>
        </a:xfrm>
        <a:custGeom>
          <a:avLst/>
          <a:gdLst/>
          <a:ahLst/>
          <a:cxnLst/>
          <a:rect l="0" t="0" r="0" b="0"/>
          <a:pathLst>
            <a:path>
              <a:moveTo>
                <a:pt x="2857687" y="0"/>
              </a:moveTo>
              <a:lnTo>
                <a:pt x="2857687" y="268982"/>
              </a:lnTo>
              <a:lnTo>
                <a:pt x="0" y="268982"/>
              </a:lnTo>
              <a:lnTo>
                <a:pt x="0" y="503764"/>
              </a:lnTo>
            </a:path>
          </a:pathLst>
        </a:cu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518913" y="1822522"/>
        <a:ext cx="145360" cy="5343"/>
      </dsp:txXfrm>
    </dsp:sp>
    <dsp:sp modelId="{86574916-1CDF-4C85-8B16-ED1DFDC4F91C}">
      <dsp:nvSpPr>
        <dsp:cNvPr id="0" name=""/>
        <dsp:cNvSpPr/>
      </dsp:nvSpPr>
      <dsp:spPr>
        <a:xfrm>
          <a:off x="2858776" y="181117"/>
          <a:ext cx="2323323" cy="13939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5 Years Carbon Dioxide Injection</a:t>
          </a:r>
        </a:p>
      </dsp:txBody>
      <dsp:txXfrm>
        <a:off x="2858776" y="181117"/>
        <a:ext cx="2323323" cy="1393994"/>
      </dsp:txXfrm>
    </dsp:sp>
    <dsp:sp modelId="{C35D5C7A-46FC-4743-BCB9-134078F9179C}">
      <dsp:nvSpPr>
        <dsp:cNvPr id="0" name=""/>
        <dsp:cNvSpPr/>
      </dsp:nvSpPr>
      <dsp:spPr>
        <a:xfrm>
          <a:off x="2322611" y="2760753"/>
          <a:ext cx="50376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3764" y="45720"/>
              </a:lnTo>
            </a:path>
          </a:pathLst>
        </a:cu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561134" y="2803801"/>
        <a:ext cx="26718" cy="5343"/>
      </dsp:txXfrm>
    </dsp:sp>
    <dsp:sp modelId="{6261E105-9EE0-4A14-9039-D9FB84845344}">
      <dsp:nvSpPr>
        <dsp:cNvPr id="0" name=""/>
        <dsp:cNvSpPr/>
      </dsp:nvSpPr>
      <dsp:spPr>
        <a:xfrm>
          <a:off x="1088" y="2109476"/>
          <a:ext cx="2323323" cy="13939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5 Years Methane Production</a:t>
          </a:r>
        </a:p>
      </dsp:txBody>
      <dsp:txXfrm>
        <a:off x="1088" y="2109476"/>
        <a:ext cx="2323323" cy="1393994"/>
      </dsp:txXfrm>
    </dsp:sp>
    <dsp:sp modelId="{F3379114-E92D-4666-87DC-6CC2D3107417}">
      <dsp:nvSpPr>
        <dsp:cNvPr id="0" name=""/>
        <dsp:cNvSpPr/>
      </dsp:nvSpPr>
      <dsp:spPr>
        <a:xfrm>
          <a:off x="2858776" y="2109476"/>
          <a:ext cx="2323323" cy="13939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5 Years Caron Dioxide Injection</a:t>
          </a:r>
        </a:p>
      </dsp:txBody>
      <dsp:txXfrm>
        <a:off x="2858776" y="2109476"/>
        <a:ext cx="2323323" cy="1393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ED70B-1FF7-4AC9-BBD1-7DFAE3907E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17217-8732-4E17-9C8D-F4DB22D6F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64A3C-3E82-40CE-AA35-8105394BE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8A0A1-7E29-4A42-A0FC-C1B26BAC6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A95E1-602A-44EB-A345-CE6796721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3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6602-E35A-480F-8C8D-E4BCA11A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28FB94-B9C3-4225-8DCF-C5F1AD218F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4A9D0-C891-414F-AE7E-7386EC6F7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00355-6009-4C3E-91FD-31DA0C84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82068-9A97-49BF-9041-22A2591E7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2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6EA338-4E62-477F-ABD4-243AF4063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65B52-4EE3-4985-880B-C52F6E952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8EDA7-4365-4ED9-B3D8-EA6C3FCFF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889E1-84FD-4FA4-B1C3-E1A45B21F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B36E0-6228-481D-884E-018DB5F7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26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8192C-E38D-4C71-B834-BBCE82DF7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7905B-8BB4-4775-A06F-A0D5A31C8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4FF30-DC52-4EB7-9467-5A5289406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7B98B-AA89-4765-99E9-1FA13CEBA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294D7-91BF-4998-8B5A-8F2CA69F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08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CCD45-B920-441A-87AD-7A98C8DB8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41835-055A-4275-84D0-7E76D4196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ACBD0-5E28-4FD7-8777-7E26349C8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7CCF0-13D9-4205-A361-2DB75FBA7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B3C23-F6D0-4241-B07F-95446CF7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1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9189D-77E4-433C-90A5-8B11C07DC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5A2FD-9650-4C90-BCAE-CBB493380C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CAA44-AB33-4385-A72C-D19C2FC13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77C47-DC79-4E33-93DA-3435A560F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691C5-EC4B-40E1-ABAC-0939FD8F8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C8009-C806-46C7-804A-7505C5D01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2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9F22-649A-4097-B966-84D2860B0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BE5CF4-79BC-4F35-8BF4-93F90F492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32BFB0-D951-47EA-B075-EBFCC9877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66802D-518D-4EF0-AE4C-6DD9434943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EAA28F-8EAB-42E4-BD17-9B1FEC0D2A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6B33B8-44C3-4A5B-B11A-202C264F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FEE519-961F-4B3C-B2FF-32D633FD0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ED2051-B916-497F-9E39-2BCA9AAE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91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18379-E59D-4A75-9202-979DF468E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97C1F-F332-4339-AECA-4CF067A3B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6295B-770A-4A62-95FD-43839F89C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B0EB0-070C-4104-A4F1-BD0350E88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3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CDE05-0861-424E-96C8-184565D21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A2F20-AC12-4ABE-8565-5480B38F0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91B-9EE4-4645-8EBA-6C3D3367B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6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157D9-8C9E-4E65-A6A8-7F0DDA4CD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B525-BFEC-4754-BEC9-7BF970B30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F6A6DC-3970-499A-91F1-ED009DA17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71FA2-2A85-48AD-AD58-B9E82AF05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5C6CBE-A860-4BD1-9DA2-5311EC797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79917C-EB79-4B07-9216-97CB8F9D2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2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49A1B-4AB3-4616-9895-F3ECAE508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C1855-6070-4FA3-A079-88C99852AE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6E249-0550-45B0-8DB3-DE0C5DE70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BE6AA-A4FA-4228-866E-926EF8DD4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36D19B-5B0E-4BE2-964D-2AB5D0014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061097-E64A-455B-BD52-18A0606C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1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BDF577-7D17-4543-992F-2C26B8CA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D6C7F-A5E2-4422-A4A1-0E049236E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4B3B-129A-429D-9E9C-EA8B9F8036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DF79-B126-42B7-B628-A740577B332B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EDF31-67B7-4E1A-B556-59A521B39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A08CB-7E14-4986-9372-71D0B87F5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358CD-68E7-48AC-B56F-B14258E11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1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mailto:K.Arunachalam@ed.ac.u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slideLayout" Target="../slideLayouts/slideLayout5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60B3E-83A8-4B6C-BAE9-DB00511D0D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6568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>
                <a:latin typeface="Impact" panose="020B0806030902050204" pitchFamily="34" charset="0"/>
              </a:rPr>
              <a:t>Implications of Sorption on Carbon Dioxide Sequestration in Gas Shales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96B238-0D2C-46EF-9EF0-93F68D1062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19162"/>
            <a:ext cx="9144000" cy="1655762"/>
          </a:xfrm>
        </p:spPr>
        <p:txBody>
          <a:bodyPr/>
          <a:lstStyle/>
          <a:p>
            <a:r>
              <a:rPr lang="en-GB" dirty="0"/>
              <a:t>Karthi Arunachalam</a:t>
            </a:r>
          </a:p>
          <a:p>
            <a:r>
              <a:rPr lang="en-GB" dirty="0">
                <a:hlinkClick r:id="rId4"/>
              </a:rPr>
              <a:t>K.Arunachalam@ed.ac.uk</a:t>
            </a:r>
            <a:r>
              <a:rPr lang="en-GB" dirty="0"/>
              <a:t> </a:t>
            </a:r>
          </a:p>
        </p:txBody>
      </p:sp>
      <p:pic>
        <p:nvPicPr>
          <p:cNvPr id="1026" name="Picture 2" descr="Image result for university of edinburgh logo">
            <a:extLst>
              <a:ext uri="{FF2B5EF4-FFF2-40B4-BE49-F238E27FC236}">
                <a16:creationId xmlns:a16="http://schemas.microsoft.com/office/drawing/2014/main" id="{3BD1033C-C990-42C5-A581-3E80925BB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14" y="421659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0">
            <a:extLst>
              <a:ext uri="{FF2B5EF4-FFF2-40B4-BE49-F238E27FC236}">
                <a16:creationId xmlns:a16="http://schemas.microsoft.com/office/drawing/2014/main" id="{7F47CA86-C75E-45AF-9CA7-F613E8A75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086" y="421659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Audio 1031">
            <a:hlinkClick r:id="" action="ppaction://media"/>
            <a:extLst>
              <a:ext uri="{FF2B5EF4-FFF2-40B4-BE49-F238E27FC236}">
                <a16:creationId xmlns:a16="http://schemas.microsoft.com/office/drawing/2014/main" id="{8617B343-0A0B-4540-B797-8D5A924931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31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18"/>
    </mc:Choice>
    <mc:Fallback>
      <p:transition spd="slow" advTm="81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19908-D94A-4A5D-A5F5-300870F94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Distribution Scenario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4C39A-4FC4-4642-88C0-07B19E2BD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CO2 Total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C6F67D-D417-4ADB-8B70-C612721F6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/>
              <a:t>CO2 Adsorbed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6CDAFB-4030-4B6C-9459-4730A0091A26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939" y="3087930"/>
            <a:ext cx="2269484" cy="251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B5A851-DB69-4AB4-9401-72AD04174B1B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226" y="3121182"/>
            <a:ext cx="2207135" cy="24523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B557C4-D9E8-4FAD-9298-7F62CDBD304C}"/>
              </a:ext>
            </a:extLst>
          </p:cNvPr>
          <p:cNvSpPr txBox="1"/>
          <p:nvPr/>
        </p:nvSpPr>
        <p:spPr>
          <a:xfrm>
            <a:off x="2851297" y="5606808"/>
            <a:ext cx="6292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a plots concentration before methane production. </a:t>
            </a:r>
          </a:p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b plots concentration after methane production. </a:t>
            </a:r>
          </a:p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c plots concentration after carbon dioxide injection. </a:t>
            </a:r>
            <a:endParaRPr lang="en-GB" sz="1800" dirty="0">
              <a:solidFill>
                <a:srgbClr val="44546A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0DBE9922-B298-4255-BE5A-9C4E04FB24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1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543"/>
    </mc:Choice>
    <mc:Fallback>
      <p:transition spd="slow" advTm="275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96C05-4C47-45F7-AAAB-4DF644CD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Reservoir Simulation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199E88-A311-4372-A0CE-D37B90C392F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916" y="1426614"/>
            <a:ext cx="8476168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212AB7-2B4A-4C0E-909D-89FFD9156906}"/>
              </a:ext>
            </a:extLst>
          </p:cNvPr>
          <p:cNvSpPr txBox="1"/>
          <p:nvPr/>
        </p:nvSpPr>
        <p:spPr>
          <a:xfrm>
            <a:off x="2758964" y="5777952"/>
            <a:ext cx="6674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effectLst/>
                <a:latin typeface="Cambria Math" panose="02040503050406030204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Methane production and Carbon dioxide sequestration Estimates. </a:t>
            </a:r>
          </a:p>
          <a:p>
            <a:pPr algn="ctr"/>
            <a:r>
              <a:rPr lang="en-GB" sz="1800" dirty="0">
                <a:effectLst/>
                <a:latin typeface="Cambria Math" panose="02040503050406030204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Subfigure a plots total gas. Subfigure b plots adsorbed gas.</a:t>
            </a:r>
            <a:endParaRPr lang="en-GB" dirty="0"/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768D7E47-48D5-4078-B6AF-65BE64FDFA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90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3555"/>
    </mc:Choice>
    <mc:Fallback>
      <p:transition spd="slow" advTm="83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B38218-190A-4D17-81A7-E585FD890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Sensitivity of Adsorption Parameters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84562EF-0B00-4C2C-B9C2-8954305BC1E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499" y="1371599"/>
            <a:ext cx="5586857" cy="53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A2A874BA-D296-49FC-9455-F9EBE7D07D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1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552"/>
    </mc:Choice>
    <mc:Fallback>
      <p:transition spd="slow" advTm="385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2AFF1-3391-4A22-BDE9-63169E123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F4D5A-DCF5-4A9C-90B8-D448B9E41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Both adsorption and adsorption uptake parameters strongly influence carbon dioxide sequestration potential of shales.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Carbon dioxide sequestration through sorption is highly stable and less likely to leak.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Longer periods were required for carbon dioxide sequestration as compared to methane production to achieve a similar mass transfer, as sorbed gas decreases the diffusion rate.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Huff and puff carbon dioxide injection did not increase methane recovery from the reservoir. 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D47088D9-6AF6-4AFC-9A48-178DF7E2F1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2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06"/>
    </mc:Choice>
    <mc:Fallback>
      <p:transition spd="slow" advTm="115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826706-D655-479F-9858-2F7C807B4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E9F724-120C-4001-B598-C2A477F01E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12F39439-C805-4419-9058-D97A046555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95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1"/>
    </mc:Choice>
    <mc:Fallback>
      <p:transition spd="slow" advTm="16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5CD84-9490-4E24-BD67-841E658CC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49837-8FED-4C15-BD21-6BCF602B0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Adsorption Characterization</a:t>
            </a:r>
          </a:p>
          <a:p>
            <a:r>
              <a:rPr lang="en-GB" dirty="0"/>
              <a:t>Numerical Simulation</a:t>
            </a:r>
          </a:p>
          <a:p>
            <a:r>
              <a:rPr lang="en-GB" dirty="0"/>
              <a:t>Sensitivity Analysis</a:t>
            </a:r>
          </a:p>
          <a:p>
            <a:r>
              <a:rPr lang="en-GB" dirty="0"/>
              <a:t>Conclusion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5" name="Audio 24">
            <a:hlinkClick r:id="" action="ppaction://media"/>
            <a:extLst>
              <a:ext uri="{FF2B5EF4-FFF2-40B4-BE49-F238E27FC236}">
                <a16:creationId xmlns:a16="http://schemas.microsoft.com/office/drawing/2014/main" id="{B9A84DC1-81DD-4ECA-AB94-BDEBAFEE94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6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71"/>
    </mc:Choice>
    <mc:Fallback>
      <p:transition spd="slow" advTm="156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C3035-9F51-4A55-93BE-CC53BEE0B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1270A-2623-424E-9D5E-158F05243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Carbon Capture and Storage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5D7EB9-B352-47D7-ABC4-D523D5575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923" y="2590747"/>
            <a:ext cx="5578915" cy="3721153"/>
          </a:xfrm>
          <a:prstGeom prst="rect">
            <a:avLst/>
          </a:prstGeom>
        </p:spPr>
      </p:pic>
      <p:pic>
        <p:nvPicPr>
          <p:cNvPr id="1030" name="Picture 6" descr="See the source image">
            <a:extLst>
              <a:ext uri="{FF2B5EF4-FFF2-40B4-BE49-F238E27FC236}">
                <a16:creationId xmlns:a16="http://schemas.microsoft.com/office/drawing/2014/main" id="{2AC5CD63-0951-4B31-84E1-B9A3CAF8C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39" y="2541560"/>
            <a:ext cx="59055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Audio 20">
            <a:hlinkClick r:id="" action="ppaction://media"/>
            <a:extLst>
              <a:ext uri="{FF2B5EF4-FFF2-40B4-BE49-F238E27FC236}">
                <a16:creationId xmlns:a16="http://schemas.microsoft.com/office/drawing/2014/main" id="{34DD3A09-66FA-4FA7-A6B3-F87CA40848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0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25"/>
    </mc:Choice>
    <mc:Fallback>
      <p:transition spd="slow" advTm="2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08E2E-BA5C-4B58-84E3-300194D8B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4C98-CEDA-46C2-B316-9FFB53C0F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What are Gas Shales?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7453DFBC-30DE-45D4-A3E9-86D27A6DF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16" y="2312311"/>
            <a:ext cx="6765967" cy="428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Audio 20">
            <a:hlinkClick r:id="" action="ppaction://media"/>
            <a:extLst>
              <a:ext uri="{FF2B5EF4-FFF2-40B4-BE49-F238E27FC236}">
                <a16:creationId xmlns:a16="http://schemas.microsoft.com/office/drawing/2014/main" id="{528C2157-199C-409C-B9C0-3B527E8725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0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528"/>
    </mc:Choice>
    <mc:Fallback>
      <p:transition spd="slow" advTm="40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2CDF1-B606-4CD5-A638-1D14A567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Adsorption Characterization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904C38-596C-46CF-95D0-36C7AE1E841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Adsorbed # moles for the nth pressure step is calculated as: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𝑖𝑟</m:t>
                          </m:r>
                        </m:sub>
                      </m:sSub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(1)</m:t>
                      </m:r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𝑖𝑟</m:t>
                          </m:r>
                        </m:sub>
                      </m:sSub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(2)</m:t>
                      </m:r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𝑖𝑟</m:t>
                          </m:r>
                        </m:sub>
                      </m:sSub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𝑖𝑠</m:t>
                          </m:r>
                        </m:sub>
                      </m:sSub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:r>
                  <a:rPr lang="en-US" dirty="0"/>
                  <a:t>Excess adsorbed is the adsorbed moles over sample weight: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:r>
                  <a:rPr lang="en-GB" dirty="0"/>
                  <a:t>Absolute adsorption is given as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sz="18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𝑎𝑑𝑠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904C38-596C-46CF-95D0-36C7AE1E84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t="-3081" r="-824" b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8FCA7A-084B-42B4-9ABA-B34CB964ADE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642" y="3262832"/>
            <a:ext cx="2892858" cy="3379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0B339A-EDC6-451F-9F2E-266CE027833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568" y="1302758"/>
            <a:ext cx="3252672" cy="147513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bg1"/>
            </a:solidFill>
            <a:miter lim="800000"/>
          </a:ln>
          <a:effectLst/>
        </p:spPr>
      </p:pic>
      <p:pic>
        <p:nvPicPr>
          <p:cNvPr id="24" name="Audio 23">
            <a:hlinkClick r:id="" action="ppaction://media"/>
            <a:extLst>
              <a:ext uri="{FF2B5EF4-FFF2-40B4-BE49-F238E27FC236}">
                <a16:creationId xmlns:a16="http://schemas.microsoft.com/office/drawing/2014/main" id="{3722C33F-529F-4754-BA61-DEDC8F130A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100"/>
    </mc:Choice>
    <mc:Fallback>
      <p:transition spd="slow" advTm="40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93F97-0D3A-4C48-A976-60BFF1801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Adsorption Characterization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FB9112-B1D1-47E1-BD11-9A694C70C35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GB" dirty="0"/>
                  <a:t>Langmuir Isotherm Model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:r>
                  <a:rPr lang="en-GB" dirty="0"/>
                  <a:t>Adsorption Uptake for Langmuir Isotherm</a:t>
                </a:r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GB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800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FB9112-B1D1-47E1-BD11-9A694C70C3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t="-2241" r="-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7571ED77-D2E3-4F58-970D-46324A5AF138}"/>
              </a:ext>
            </a:extLst>
          </p:cNvPr>
          <p:cNvGrpSpPr/>
          <p:nvPr/>
        </p:nvGrpSpPr>
        <p:grpSpPr>
          <a:xfrm>
            <a:off x="7436532" y="1492279"/>
            <a:ext cx="2708131" cy="5170347"/>
            <a:chOff x="1779471" y="5891758"/>
            <a:chExt cx="1425696" cy="272193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718DBEA-EA19-4E9D-8604-14CFB1DBF5C6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37"/>
            <a:stretch/>
          </p:blipFill>
          <p:spPr bwMode="auto">
            <a:xfrm>
              <a:off x="1779472" y="5891758"/>
              <a:ext cx="1425695" cy="13688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A close up of a device&#10;&#10;Description automatically generated">
              <a:extLst>
                <a:ext uri="{FF2B5EF4-FFF2-40B4-BE49-F238E27FC236}">
                  <a16:creationId xmlns:a16="http://schemas.microsoft.com/office/drawing/2014/main" id="{8D1CA029-566B-41CE-85AC-B3846F99C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9471" y="7244859"/>
              <a:ext cx="1425695" cy="1368829"/>
            </a:xfrm>
            <a:prstGeom prst="rect">
              <a:avLst/>
            </a:prstGeom>
          </p:spPr>
        </p:pic>
      </p:grpSp>
      <p:pic>
        <p:nvPicPr>
          <p:cNvPr id="27" name="Audio 26">
            <a:hlinkClick r:id="" action="ppaction://media"/>
            <a:extLst>
              <a:ext uri="{FF2B5EF4-FFF2-40B4-BE49-F238E27FC236}">
                <a16:creationId xmlns:a16="http://schemas.microsoft.com/office/drawing/2014/main" id="{75D4B8FF-7A52-496F-99A7-7B6FB01AD0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5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860"/>
    </mc:Choice>
    <mc:Fallback>
      <p:transition spd="slow" advTm="51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E6384-0B25-4356-860A-A9F88128E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Reservoir Simulation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4DFCEF1-2290-431F-8DB7-FBB9D4A9835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GB" sz="1800" dirty="0">
                    <a:ea typeface="DengXian" panose="02010600030101010101" pitchFamily="2" charset="-122"/>
                    <a:cs typeface="Calibri" panose="020F0502020204030204" pitchFamily="34" charset="0"/>
                  </a:rPr>
                  <a:t>The general diffusion equation including the sorption term was solved for methane and carbon dioxide in the domain</a:t>
                </a:r>
                <a:endParaRPr lang="en-GB" sz="1800" dirty="0">
                  <a:effectLst/>
                  <a:ea typeface="DengXian" panose="02010600030101010101" pitchFamily="2" charset="-122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GB" sz="1800" i="1" dirty="0">
                  <a:effectLst/>
                  <a:latin typeface="Cambria Math" panose="02040503050406030204" pitchFamily="18" charset="0"/>
                  <a:ea typeface="DengXian" panose="02010600030101010101" pitchFamily="2" charset="-122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𝜙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b="1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𝒈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𝜕</m:t>
                          </m:r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𝑡</m:t>
                          </m:r>
                        </m:den>
                      </m:f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+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1−</m:t>
                          </m:r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𝜙</m:t>
                          </m:r>
                        </m:e>
                      </m:d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b="1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𝒂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𝜕</m:t>
                          </m:r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𝑡</m:t>
                          </m:r>
                        </m:den>
                      </m:f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800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∇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1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i="1"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Calibri" panose="020F0502020204030204" pitchFamily="34" charset="0"/>
                                    </a:rPr>
                                    <m:t>𝛒</m:t>
                                  </m:r>
                                </m:e>
                                <m:sub>
                                  <m:r>
                                    <a:rPr lang="en-GB" sz="1800" b="1" i="1"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Calibri" panose="020F0502020204030204" pitchFamily="34" charset="0"/>
                                    </a:rPr>
                                    <m:t>𝐠</m:t>
                                  </m:r>
                                </m:sub>
                              </m:sSub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𝒌</m:t>
                              </m:r>
                            </m:num>
                            <m:den>
                              <m:r>
                                <a:rPr lang="en-GB" sz="1800" b="1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Calibri" panose="020F0502020204030204" pitchFamily="34" charset="0"/>
                                </a:rPr>
                                <m:t>𝝁</m:t>
                              </m:r>
                            </m:den>
                          </m:f>
                          <m:r>
                            <a:rPr lang="en-GB" sz="18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n-GB" sz="1800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∇</m:t>
                          </m:r>
                          <m:r>
                            <a:rPr lang="en-GB" sz="1800" b="1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Calibri" panose="020F0502020204030204" pitchFamily="34" charset="0"/>
                            </a:rPr>
                            <m:t>𝑷</m:t>
                          </m:r>
                        </m:e>
                      </m:d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GB" sz="1800" i="1"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Calibri" panose="020F0502020204030204" pitchFamily="34" charset="0"/>
                        </a:rPr>
                        <m:t>𝑄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sz="18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GB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GB" sz="1800" i="1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sz="1800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4DFCEF1-2290-431F-8DB7-FBB9D4A983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 l="-588" t="-1261" r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8E6C4A9-2A09-46A5-94DE-69E8268FDDD2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587" y="2440579"/>
            <a:ext cx="3902825" cy="3121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48B8887F-8A93-4458-852B-C8033F77F83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3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899"/>
    </mc:Choice>
    <mc:Fallback>
      <p:transition spd="slow" advTm="1028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EA2E7-147D-4508-8067-3E02A741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Reservoir Simulation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1C519-8B0C-4998-B62C-AF1288429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Scenario 1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AF7861C-C119-4B92-A899-8C4178B5289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5881873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E40A9D-20CD-42B8-B7DF-7A6D081705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/>
              <a:t>Scenario 2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C2AD0B72-8597-4779-B684-410F7B186002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5505329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9AD5E57D-8FC1-439F-83BA-E6CDEF73C4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96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02"/>
    </mc:Choice>
    <mc:Fallback>
      <p:transition spd="slow" advTm="147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2EE671E-B762-4095-B9EF-29C52C1DD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Distribution – Scenario 1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F88DEA2-FFF5-49D4-9422-72FE0E98DE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Methane Total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D759FDF-B6A2-4F43-B742-75AC1E853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/>
              <a:t>Methane Adsorbed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414D107-89B3-47D2-B206-D7AF2A5F47BB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38" y="2986094"/>
            <a:ext cx="2460686" cy="272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EBA76AEE-E2C5-4491-A4C6-49631E2C35EE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504" y="3073382"/>
            <a:ext cx="2298580" cy="25479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A99636-0510-4914-A740-210C462FF8DD}"/>
              </a:ext>
            </a:extLst>
          </p:cNvPr>
          <p:cNvSpPr txBox="1"/>
          <p:nvPr/>
        </p:nvSpPr>
        <p:spPr>
          <a:xfrm>
            <a:off x="2949722" y="5681504"/>
            <a:ext cx="6292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a plots concentration before methane production. </a:t>
            </a:r>
          </a:p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b plots concentration after methane production. </a:t>
            </a:r>
          </a:p>
          <a:p>
            <a:pPr algn="ctr"/>
            <a:r>
              <a:rPr lang="en-GB" sz="1800" dirty="0">
                <a:solidFill>
                  <a:srgbClr val="44546A"/>
                </a:solidFill>
                <a:effectLst/>
                <a:latin typeface="Cambria Math" panose="02040503050406030204" pitchFamily="18" charset="0"/>
                <a:ea typeface="DengXian" panose="02010600030101010101" pitchFamily="2" charset="-122"/>
              </a:rPr>
              <a:t>Subfigure c plots concentration after carbon dioxide injection. </a:t>
            </a:r>
            <a:endParaRPr lang="en-GB" sz="1800" dirty="0">
              <a:solidFill>
                <a:srgbClr val="44546A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1089306-0D0B-4AA2-B51F-0E59C3B098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716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141"/>
    </mc:Choice>
    <mc:Fallback>
      <p:transition spd="slow" advTm="20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24DA1EDE525B448B77357D11A7431A" ma:contentTypeVersion="13" ma:contentTypeDescription="Create a new document." ma:contentTypeScope="" ma:versionID="4100fa31c4f5245c04f0d12e01b37ad7">
  <xsd:schema xmlns:xsd="http://www.w3.org/2001/XMLSchema" xmlns:xs="http://www.w3.org/2001/XMLSchema" xmlns:p="http://schemas.microsoft.com/office/2006/metadata/properties" xmlns:ns3="97706953-f1f4-4824-bfc9-70aff4980284" xmlns:ns4="4b6d4ea1-8d04-4ce1-beb3-438a106a0731" targetNamespace="http://schemas.microsoft.com/office/2006/metadata/properties" ma:root="true" ma:fieldsID="bfbd6aca3bed4444f8dc8d81955e9592" ns3:_="" ns4:_="">
    <xsd:import namespace="97706953-f1f4-4824-bfc9-70aff4980284"/>
    <xsd:import namespace="4b6d4ea1-8d04-4ce1-beb3-438a106a0731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06953-f1f4-4824-bfc9-70aff4980284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d4ea1-8d04-4ce1-beb3-438a106a07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A16C01-C59E-450E-94E9-3827B5B1F2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706953-f1f4-4824-bfc9-70aff4980284"/>
    <ds:schemaRef ds:uri="4b6d4ea1-8d04-4ce1-beb3-438a106a07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0FFEC9-1358-432B-8E00-930CEB7F566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C3AD930-B892-4991-88F0-EC0A0F2616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346</Words>
  <Application>Microsoft Office PowerPoint</Application>
  <PresentationFormat>Widescreen</PresentationFormat>
  <Paragraphs>72</Paragraphs>
  <Slides>14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Impact</vt:lpstr>
      <vt:lpstr>Office Theme</vt:lpstr>
      <vt:lpstr>Implications of Sorption on Carbon Dioxide Sequestration in Gas Shales</vt:lpstr>
      <vt:lpstr>Agenda</vt:lpstr>
      <vt:lpstr>Introduction</vt:lpstr>
      <vt:lpstr>Introduction</vt:lpstr>
      <vt:lpstr>Adsorption Characterization </vt:lpstr>
      <vt:lpstr>Adsorption Characterization</vt:lpstr>
      <vt:lpstr>Reservoir Simulation</vt:lpstr>
      <vt:lpstr>Reservoir Simulation</vt:lpstr>
      <vt:lpstr>Distribution – Scenario 1</vt:lpstr>
      <vt:lpstr>Distribution Scenario 1</vt:lpstr>
      <vt:lpstr>Reservoir Simulation</vt:lpstr>
      <vt:lpstr>Sensitivity of Adsorption Parameters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Long-term Carbon Dioxide Storage in Gas Shales Using Adsorption</dc:title>
  <dc:creator>Karthi Arunachalam</dc:creator>
  <cp:lastModifiedBy>Karthik</cp:lastModifiedBy>
  <cp:revision>2</cp:revision>
  <dcterms:created xsi:type="dcterms:W3CDTF">2020-07-31T08:18:28Z</dcterms:created>
  <dcterms:modified xsi:type="dcterms:W3CDTF">2020-09-25T19:46:03Z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0x0101006224DA1EDE525B448B77357D11A7431A</vt:lpwstr>
  </property>
</Properties>
</file>