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125" d="100"/>
          <a:sy n="125" d="100"/>
        </p:scale>
        <p:origin x="1476" y="90"/>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9/23/2020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‹Nr.›</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9/23/2020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‹Nr.›</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‹Nr.›</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‹Nr.›</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‹Nr.›</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‹Nr.›</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9/23/2020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‹Nr.›</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9/23/2020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‹Nr.›</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9/23/2020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‹Nr.›</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9/23/2020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‹Nr.›</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9/23/2020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‹Nr.›</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9/23/2020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‹Nr.›</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9/23/2020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‹Nr.›</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9/23/2020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489810" y="1524000"/>
            <a:ext cx="2748690" cy="201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Static magnetic localization of capsule endoscopes is a promising technique for enhancing the diagnosis of the gastrointestinal tract by using wireless capsule endoscopy (WCE). Therefore, a cylindric permanent magnet is embedded in a WCE capsule (Fig. 1). The magnetic flux density </a:t>
            </a:r>
            <a:r>
              <a:rPr lang="en-US" altLang="en-US" sz="1000" i="1" dirty="0">
                <a:latin typeface="Calibri" panose="020F0502020204030204" pitchFamily="34" charset="0"/>
                <a:ea typeface="Cambria" charset="0"/>
                <a:cs typeface="Arial" panose="020B0604020202020204" pitchFamily="34" charset="0"/>
              </a:rPr>
              <a:t>B</a:t>
            </a:r>
            <a:r>
              <a:rPr lang="en-US" altLang="en-US" sz="1000" dirty="0">
                <a:latin typeface="Calibri" panose="020F0502020204030204" pitchFamily="34" charset="0"/>
                <a:ea typeface="Cambria" charset="0"/>
                <a:cs typeface="Arial" panose="020B0604020202020204" pitchFamily="34" charset="0"/>
              </a:rPr>
              <a:t> generated by the magnet is measured by a magnetic sensor array on the body surface of a subject. From the measured </a:t>
            </a:r>
            <a:r>
              <a:rPr lang="en-US" altLang="en-US" sz="1000" i="1" dirty="0">
                <a:latin typeface="Calibri" panose="020F0502020204030204" pitchFamily="34" charset="0"/>
                <a:ea typeface="Cambria" charset="0"/>
                <a:cs typeface="Arial" panose="020B0604020202020204" pitchFamily="34" charset="0"/>
              </a:rPr>
              <a:t>B, </a:t>
            </a:r>
            <a:r>
              <a:rPr lang="en-US" altLang="en-US" sz="1000" dirty="0">
                <a:latin typeface="Calibri" panose="020F0502020204030204" pitchFamily="34" charset="0"/>
                <a:ea typeface="Cambria" charset="0"/>
                <a:cs typeface="Arial" panose="020B0604020202020204" pitchFamily="34" charset="0"/>
              </a:rPr>
              <a:t>the position and orientation of the capsule can be reconstructed. However, since the method is static, the geomagnetic flux density is interfering. Therefore, in this work a differential method was proposed.   </a:t>
            </a:r>
          </a:p>
        </p:txBody>
      </p:sp>
      <mc:AlternateContent xmlns:mc="http://schemas.openxmlformats.org/markup-compatibility/2006" xmlns:a14="http://schemas.microsoft.com/office/drawing/2010/main">
        <mc:Choice Requires="a14">
          <p:sp>
            <p:nvSpPr>
              <p:cNvPr id="3076" name="TextBox 7"/>
              <p:cNvSpPr txBox="1">
                <a:spLocks noChangeArrowheads="1"/>
              </p:cNvSpPr>
              <p:nvPr/>
            </p:nvSpPr>
            <p:spPr bwMode="auto">
              <a:xfrm>
                <a:off x="512939" y="5049117"/>
                <a:ext cx="2901818" cy="636667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The magnetic flux density </a:t>
                </a:r>
                <a:r>
                  <a:rPr lang="en-US" altLang="en-US" sz="1000" i="1" dirty="0">
                    <a:latin typeface="Calibri" panose="020F0502020204030204" pitchFamily="34" charset="0"/>
                    <a:cs typeface="Arial" panose="020B0604020202020204" pitchFamily="34" charset="0"/>
                  </a:rPr>
                  <a:t>B</a:t>
                </a:r>
                <a:r>
                  <a:rPr lang="en-US" altLang="en-US" sz="1000" dirty="0">
                    <a:latin typeface="Calibri" panose="020F0502020204030204" pitchFamily="34" charset="0"/>
                    <a:cs typeface="Arial" panose="020B0604020202020204" pitchFamily="34" charset="0"/>
                  </a:rPr>
                  <a:t> of a permanent magnet is analytical described with the dipole model:</a:t>
                </a:r>
              </a:p>
              <a:p>
                <a:pPr eaLnBrk="1" hangingPunct="1">
                  <a:spcBef>
                    <a:spcPct val="0"/>
                  </a:spcBef>
                  <a:buFontTx/>
                  <a:buNone/>
                  <a:defRPr/>
                </a:pPr>
                <a14:m>
                  <m:oMathPara xmlns:m="http://schemas.openxmlformats.org/officeDocument/2006/math">
                    <m:oMathParaPr>
                      <m:jc m:val="centerGroup"/>
                    </m:oMathParaPr>
                    <m:oMath xmlns:m="http://schemas.openxmlformats.org/officeDocument/2006/math">
                      <m:acc>
                        <m:accPr>
                          <m:chr m:val="⃗"/>
                          <m:ctrlPr>
                            <a:rPr lang="en-US" altLang="en-US" sz="1000" i="1" dirty="0" smtClean="0">
                              <a:latin typeface="Cambria Math" panose="02040503050406030204" pitchFamily="18" charset="0"/>
                            </a:rPr>
                          </m:ctrlPr>
                        </m:accPr>
                        <m:e>
                          <m:r>
                            <a:rPr lang="en-US" altLang="en-US" sz="1000" i="1" dirty="0">
                              <a:latin typeface="Cambria Math" panose="02040503050406030204" pitchFamily="18" charset="0"/>
                            </a:rPr>
                            <m:t>𝐵</m:t>
                          </m:r>
                        </m:e>
                      </m:acc>
                      <m:d>
                        <m:dPr>
                          <m:ctrlPr>
                            <a:rPr lang="en-US" altLang="en-US" sz="1000" i="1" dirty="0">
                              <a:latin typeface="Cambria Math" panose="02040503050406030204" pitchFamily="18" charset="0"/>
                            </a:rPr>
                          </m:ctrlPr>
                        </m:dPr>
                        <m:e>
                          <m:r>
                            <a:rPr lang="en-US" altLang="en-US" sz="1000" i="1" dirty="0">
                              <a:latin typeface="Cambria Math" panose="02040503050406030204" pitchFamily="18" charset="0"/>
                            </a:rPr>
                            <m:t>𝑥</m:t>
                          </m:r>
                          <m:r>
                            <a:rPr lang="en-US" altLang="en-US" sz="1000" i="0" dirty="0">
                              <a:latin typeface="Cambria Math" panose="02040503050406030204" pitchFamily="18" charset="0"/>
                            </a:rPr>
                            <m:t>,</m:t>
                          </m:r>
                          <m:r>
                            <a:rPr lang="en-US" altLang="en-US" sz="1000" i="1" dirty="0">
                              <a:latin typeface="Cambria Math" panose="02040503050406030204" pitchFamily="18" charset="0"/>
                            </a:rPr>
                            <m:t>𝑦</m:t>
                          </m:r>
                          <m:r>
                            <a:rPr lang="en-US" altLang="en-US" sz="1000" i="0" dirty="0">
                              <a:latin typeface="Cambria Math" panose="02040503050406030204" pitchFamily="18" charset="0"/>
                            </a:rPr>
                            <m:t>,</m:t>
                          </m:r>
                          <m:r>
                            <a:rPr lang="en-US" altLang="en-US" sz="1000" i="1" dirty="0">
                              <a:latin typeface="Cambria Math" panose="02040503050406030204" pitchFamily="18" charset="0"/>
                            </a:rPr>
                            <m:t>𝑧</m:t>
                          </m:r>
                        </m:e>
                      </m:d>
                      <m:r>
                        <a:rPr lang="en-US" altLang="en-US" sz="1000" i="0" dirty="0">
                          <a:latin typeface="Cambria Math" panose="02040503050406030204" pitchFamily="18" charset="0"/>
                        </a:rPr>
                        <m:t>=</m:t>
                      </m:r>
                      <m:f>
                        <m:fPr>
                          <m:ctrlPr>
                            <a:rPr lang="en-US" altLang="en-US" sz="1000" i="1" dirty="0">
                              <a:latin typeface="Cambria Math" panose="02040503050406030204" pitchFamily="18" charset="0"/>
                            </a:rPr>
                          </m:ctrlPr>
                        </m:fPr>
                        <m:num>
                          <m:sSub>
                            <m:sSubPr>
                              <m:ctrlPr>
                                <a:rPr lang="en-US" altLang="en-US" sz="1000" i="1" dirty="0">
                                  <a:latin typeface="Cambria Math" panose="02040503050406030204" pitchFamily="18" charset="0"/>
                                </a:rPr>
                              </m:ctrlPr>
                            </m:sSubPr>
                            <m:e>
                              <m:r>
                                <a:rPr lang="en-US" altLang="en-US" sz="1000" i="1" dirty="0">
                                  <a:latin typeface="Cambria Math" panose="02040503050406030204" pitchFamily="18" charset="0"/>
                                </a:rPr>
                                <m:t>𝑉</m:t>
                              </m:r>
                            </m:e>
                            <m:sub>
                              <m:r>
                                <a:rPr lang="en-US" altLang="en-US" sz="1000" i="1" dirty="0">
                                  <a:latin typeface="Cambria Math" panose="02040503050406030204" pitchFamily="18" charset="0"/>
                                </a:rPr>
                                <m:t>𝑚</m:t>
                              </m:r>
                            </m:sub>
                          </m:sSub>
                          <m:sSub>
                            <m:sSubPr>
                              <m:ctrlPr>
                                <a:rPr lang="en-US" altLang="en-US" sz="1000" i="1" dirty="0">
                                  <a:latin typeface="Cambria Math" panose="02040503050406030204" pitchFamily="18" charset="0"/>
                                </a:rPr>
                              </m:ctrlPr>
                            </m:sSubPr>
                            <m:e>
                              <m:r>
                                <a:rPr lang="en-US" altLang="en-US" sz="1000" i="1" dirty="0">
                                  <a:latin typeface="Cambria Math" panose="02040503050406030204" pitchFamily="18" charset="0"/>
                                </a:rPr>
                                <m:t>𝑀</m:t>
                              </m:r>
                            </m:e>
                            <m:sub>
                              <m:r>
                                <a:rPr lang="en-US" altLang="en-US" sz="1000" i="0" dirty="0">
                                  <a:latin typeface="Cambria Math" panose="02040503050406030204" pitchFamily="18" charset="0"/>
                                </a:rPr>
                                <m:t>0</m:t>
                              </m:r>
                            </m:sub>
                          </m:sSub>
                          <m:sSub>
                            <m:sSubPr>
                              <m:ctrlPr>
                                <a:rPr lang="en-US" altLang="en-US" sz="1000" i="1" dirty="0">
                                  <a:latin typeface="Cambria Math" panose="02040503050406030204" pitchFamily="18" charset="0"/>
                                </a:rPr>
                              </m:ctrlPr>
                            </m:sSubPr>
                            <m:e>
                              <m:r>
                                <a:rPr lang="en-US" altLang="en-US" sz="1000" i="1" dirty="0">
                                  <a:latin typeface="Cambria Math" panose="02040503050406030204" pitchFamily="18" charset="0"/>
                                </a:rPr>
                                <m:t>𝜇</m:t>
                              </m:r>
                            </m:e>
                            <m:sub>
                              <m:r>
                                <a:rPr lang="en-US" altLang="en-US" sz="1000" i="0" dirty="0">
                                  <a:latin typeface="Cambria Math" panose="02040503050406030204" pitchFamily="18" charset="0"/>
                                </a:rPr>
                                <m:t>0</m:t>
                              </m:r>
                            </m:sub>
                          </m:sSub>
                          <m:sSub>
                            <m:sSubPr>
                              <m:ctrlPr>
                                <a:rPr lang="en-US" altLang="en-US" sz="1000" i="1" dirty="0">
                                  <a:latin typeface="Cambria Math" panose="02040503050406030204" pitchFamily="18" charset="0"/>
                                </a:rPr>
                              </m:ctrlPr>
                            </m:sSubPr>
                            <m:e>
                              <m:r>
                                <a:rPr lang="en-US" altLang="en-US" sz="1000" i="1" dirty="0">
                                  <a:latin typeface="Cambria Math" panose="02040503050406030204" pitchFamily="18" charset="0"/>
                                </a:rPr>
                                <m:t>𝜇</m:t>
                              </m:r>
                            </m:e>
                            <m:sub>
                              <m:r>
                                <a:rPr lang="en-US" altLang="en-US" sz="1000" i="1" dirty="0">
                                  <a:latin typeface="Cambria Math" panose="02040503050406030204" pitchFamily="18" charset="0"/>
                                </a:rPr>
                                <m:t>𝑟</m:t>
                              </m:r>
                            </m:sub>
                          </m:sSub>
                        </m:num>
                        <m:den>
                          <m:r>
                            <a:rPr lang="en-US" altLang="en-US" sz="1000" i="0" dirty="0">
                              <a:latin typeface="Cambria Math" panose="02040503050406030204" pitchFamily="18" charset="0"/>
                            </a:rPr>
                            <m:t>4</m:t>
                          </m:r>
                          <m:r>
                            <a:rPr lang="en-US" altLang="en-US" sz="1000" i="1" dirty="0">
                              <a:latin typeface="Cambria Math" panose="02040503050406030204" pitchFamily="18" charset="0"/>
                            </a:rPr>
                            <m:t>𝜋</m:t>
                          </m:r>
                        </m:den>
                      </m:f>
                      <m:d>
                        <m:dPr>
                          <m:ctrlPr>
                            <a:rPr lang="en-US" altLang="en-US" sz="1000" i="1" dirty="0">
                              <a:latin typeface="Cambria Math" panose="02040503050406030204" pitchFamily="18" charset="0"/>
                            </a:rPr>
                          </m:ctrlPr>
                        </m:dPr>
                        <m:e>
                          <m:f>
                            <m:fPr>
                              <m:ctrlPr>
                                <a:rPr lang="en-US" altLang="en-US" sz="1000" i="1" dirty="0">
                                  <a:latin typeface="Cambria Math" panose="02040503050406030204" pitchFamily="18" charset="0"/>
                                </a:rPr>
                              </m:ctrlPr>
                            </m:fPr>
                            <m:num>
                              <m:d>
                                <m:dPr>
                                  <m:begChr m:val="⟨"/>
                                  <m:endChr m:val="⟩"/>
                                  <m:ctrlPr>
                                    <a:rPr lang="en-US" altLang="en-US" sz="1000" i="1" dirty="0">
                                      <a:latin typeface="Cambria Math" panose="02040503050406030204" pitchFamily="18" charset="0"/>
                                    </a:rPr>
                                  </m:ctrlPr>
                                </m:dPr>
                                <m:e>
                                  <m:acc>
                                    <m:accPr>
                                      <m:chr m:val="⃗"/>
                                      <m:ctrlPr>
                                        <a:rPr lang="en-US" altLang="en-US" sz="1000" i="1" dirty="0">
                                          <a:latin typeface="Cambria Math" panose="02040503050406030204" pitchFamily="18" charset="0"/>
                                        </a:rPr>
                                      </m:ctrlPr>
                                    </m:accPr>
                                    <m:e>
                                      <m:r>
                                        <a:rPr lang="en-US" altLang="en-US" sz="1000" i="1" dirty="0">
                                          <a:latin typeface="Cambria Math" panose="02040503050406030204" pitchFamily="18" charset="0"/>
                                        </a:rPr>
                                        <m:t>𝑚</m:t>
                                      </m:r>
                                    </m:e>
                                  </m:acc>
                                  <m:r>
                                    <a:rPr lang="en-US" altLang="en-US" sz="1000" i="0" dirty="0">
                                      <a:latin typeface="Cambria Math" panose="02040503050406030204" pitchFamily="18" charset="0"/>
                                    </a:rPr>
                                    <m:t>⋅</m:t>
                                  </m:r>
                                  <m:acc>
                                    <m:accPr>
                                      <m:chr m:val="⃗"/>
                                      <m:ctrlPr>
                                        <a:rPr lang="en-US" altLang="en-US" sz="1000" i="1" dirty="0">
                                          <a:latin typeface="Cambria Math" panose="02040503050406030204" pitchFamily="18" charset="0"/>
                                        </a:rPr>
                                      </m:ctrlPr>
                                    </m:accPr>
                                    <m:e>
                                      <m:r>
                                        <a:rPr lang="en-US" altLang="en-US" sz="1000" i="1" dirty="0">
                                          <a:latin typeface="Cambria Math" panose="02040503050406030204" pitchFamily="18" charset="0"/>
                                        </a:rPr>
                                        <m:t>𝑝</m:t>
                                      </m:r>
                                    </m:e>
                                  </m:acc>
                                </m:e>
                              </m:d>
                              <m:r>
                                <a:rPr lang="en-US" altLang="en-US" sz="1000" i="0" dirty="0">
                                  <a:latin typeface="Cambria Math" panose="02040503050406030204" pitchFamily="18" charset="0"/>
                                </a:rPr>
                                <m:t>⋅</m:t>
                              </m:r>
                              <m:acc>
                                <m:accPr>
                                  <m:chr m:val="⃗"/>
                                  <m:ctrlPr>
                                    <a:rPr lang="en-US" altLang="en-US" sz="1000" i="1" dirty="0">
                                      <a:latin typeface="Cambria Math" panose="02040503050406030204" pitchFamily="18" charset="0"/>
                                    </a:rPr>
                                  </m:ctrlPr>
                                </m:accPr>
                                <m:e>
                                  <m:r>
                                    <a:rPr lang="en-US" altLang="en-US" sz="1000" i="1" dirty="0">
                                      <a:latin typeface="Cambria Math" panose="02040503050406030204" pitchFamily="18" charset="0"/>
                                    </a:rPr>
                                    <m:t>𝑝</m:t>
                                  </m:r>
                                </m:e>
                              </m:acc>
                            </m:num>
                            <m:den>
                              <m:sSup>
                                <m:sSupPr>
                                  <m:ctrlPr>
                                    <a:rPr lang="en-US" altLang="en-US" sz="1000" i="1" dirty="0">
                                      <a:latin typeface="Cambria Math" panose="02040503050406030204" pitchFamily="18" charset="0"/>
                                    </a:rPr>
                                  </m:ctrlPr>
                                </m:sSupPr>
                                <m:e>
                                  <m:r>
                                    <a:rPr lang="en-US" altLang="en-US" sz="1000" i="1" dirty="0">
                                      <a:latin typeface="Cambria Math" panose="02040503050406030204" pitchFamily="18" charset="0"/>
                                    </a:rPr>
                                    <m:t>𝑅</m:t>
                                  </m:r>
                                </m:e>
                                <m:sup>
                                  <m:r>
                                    <a:rPr lang="en-US" altLang="en-US" sz="1000" i="0" dirty="0">
                                      <a:latin typeface="Cambria Math" panose="02040503050406030204" pitchFamily="18" charset="0"/>
                                    </a:rPr>
                                    <m:t>5</m:t>
                                  </m:r>
                                </m:sup>
                              </m:sSup>
                            </m:den>
                          </m:f>
                          <m:r>
                            <a:rPr lang="en-US" altLang="en-US" sz="1000" i="0" dirty="0">
                              <a:latin typeface="Cambria Math" panose="02040503050406030204" pitchFamily="18" charset="0"/>
                            </a:rPr>
                            <m:t>−</m:t>
                          </m:r>
                          <m:f>
                            <m:fPr>
                              <m:ctrlPr>
                                <a:rPr lang="en-US" altLang="en-US" sz="1000" i="1" dirty="0">
                                  <a:latin typeface="Cambria Math" panose="02040503050406030204" pitchFamily="18" charset="0"/>
                                </a:rPr>
                              </m:ctrlPr>
                            </m:fPr>
                            <m:num>
                              <m:acc>
                                <m:accPr>
                                  <m:chr m:val="⃗"/>
                                  <m:ctrlPr>
                                    <a:rPr lang="en-US" altLang="en-US" sz="1000" i="1" dirty="0">
                                      <a:latin typeface="Cambria Math" panose="02040503050406030204" pitchFamily="18" charset="0"/>
                                    </a:rPr>
                                  </m:ctrlPr>
                                </m:accPr>
                                <m:e>
                                  <m:r>
                                    <a:rPr lang="en-US" altLang="en-US" sz="1000" i="1" dirty="0">
                                      <a:latin typeface="Cambria Math" panose="02040503050406030204" pitchFamily="18" charset="0"/>
                                    </a:rPr>
                                    <m:t>𝑚</m:t>
                                  </m:r>
                                </m:e>
                              </m:acc>
                            </m:num>
                            <m:den>
                              <m:sSup>
                                <m:sSupPr>
                                  <m:ctrlPr>
                                    <a:rPr lang="en-US" altLang="en-US" sz="1000" i="1" dirty="0">
                                      <a:latin typeface="Cambria Math" panose="02040503050406030204" pitchFamily="18" charset="0"/>
                                    </a:rPr>
                                  </m:ctrlPr>
                                </m:sSupPr>
                                <m:e>
                                  <m:r>
                                    <a:rPr lang="en-US" altLang="en-US" sz="1000" i="1" dirty="0">
                                      <a:latin typeface="Cambria Math" panose="02040503050406030204" pitchFamily="18" charset="0"/>
                                    </a:rPr>
                                    <m:t>𝑅</m:t>
                                  </m:r>
                                </m:e>
                                <m:sup>
                                  <m:r>
                                    <a:rPr lang="en-US" altLang="en-US" sz="1000" i="0" dirty="0">
                                      <a:latin typeface="Cambria Math" panose="02040503050406030204" pitchFamily="18" charset="0"/>
                                    </a:rPr>
                                    <m:t>3</m:t>
                                  </m:r>
                                </m:sup>
                              </m:sSup>
                            </m:den>
                          </m:f>
                        </m:e>
                      </m:d>
                    </m:oMath>
                  </m:oMathPara>
                </a14:m>
                <a:endParaRPr lang="en-US" altLang="en-US" sz="1000" dirty="0">
                  <a:latin typeface="Calibri" panose="020F0502020204030204" pitchFamily="34" charset="0"/>
                  <a:cs typeface="Arial" panose="020B0604020202020204" pitchFamily="34" charset="0"/>
                </a:endParaRPr>
              </a:p>
              <a:p>
                <a:pPr eaLnBrk="1" hangingPunct="1">
                  <a:spcBef>
                    <a:spcPct val="0"/>
                  </a:spcBef>
                  <a:buFontTx/>
                  <a:buNone/>
                  <a:defRPr/>
                </a:pPr>
                <a:r>
                  <a:rPr lang="en-US" altLang="en-US" sz="1000" dirty="0">
                    <a:latin typeface="Calibri" panose="020F0502020204030204" pitchFamily="34" charset="0"/>
                    <a:cs typeface="Arial" panose="020B0604020202020204" pitchFamily="34" charset="0"/>
                  </a:rPr>
                  <a:t>By minimizing a least-square problem, resulting from the difference of the measured and the analytical </a:t>
                </a:r>
                <a:r>
                  <a:rPr lang="en-US" altLang="en-US" sz="1000" i="1" dirty="0">
                    <a:latin typeface="Calibri" panose="020F0502020204030204" pitchFamily="34" charset="0"/>
                    <a:cs typeface="Arial" panose="020B0604020202020204" pitchFamily="34" charset="0"/>
                  </a:rPr>
                  <a:t>B </a:t>
                </a:r>
                <a:r>
                  <a:rPr lang="en-US" altLang="en-US" sz="1000" dirty="0">
                    <a:latin typeface="Calibri" panose="020F0502020204030204" pitchFamily="34" charset="0"/>
                    <a:cs typeface="Arial" panose="020B0604020202020204" pitchFamily="34" charset="0"/>
                  </a:rPr>
                  <a:t>of the simulated magnet, the position and orientation of the capsule was determined</a:t>
                </a:r>
                <a:r>
                  <a:rPr lang="en-US" altLang="en-US" sz="1000" i="1" dirty="0">
                    <a:latin typeface="Calibri" panose="020F0502020204030204" pitchFamily="34" charset="0"/>
                    <a:cs typeface="Arial" panose="020B0604020202020204" pitchFamily="34" charset="0"/>
                  </a:rPr>
                  <a:t>. </a:t>
                </a:r>
                <a:r>
                  <a:rPr lang="en-US" altLang="en-US" sz="1000" dirty="0">
                    <a:latin typeface="Calibri" panose="020F0502020204030204" pitchFamily="34" charset="0"/>
                    <a:cs typeface="Arial" panose="020B0604020202020204" pitchFamily="34" charset="0"/>
                  </a:rPr>
                  <a:t>The scenario was simulated with the </a:t>
                </a:r>
                <a:r>
                  <a:rPr lang="en-US" altLang="en-US" sz="1000" i="1" dirty="0">
                    <a:latin typeface="Calibri" panose="020F0502020204030204" pitchFamily="34" charset="0"/>
                    <a:cs typeface="Arial" panose="020B0604020202020204" pitchFamily="34" charset="0"/>
                  </a:rPr>
                  <a:t>AC/DC </a:t>
                </a:r>
                <a:r>
                  <a:rPr lang="en-US" altLang="en-US" sz="1000" dirty="0">
                    <a:latin typeface="Calibri" panose="020F0502020204030204" pitchFamily="34" charset="0"/>
                    <a:cs typeface="Arial" panose="020B0604020202020204" pitchFamily="34" charset="0"/>
                  </a:rPr>
                  <a:t>Modul and the Magnetic Field, no currents (</a:t>
                </a:r>
                <a:r>
                  <a:rPr lang="en-US" altLang="en-US" sz="1000" i="1" dirty="0" err="1">
                    <a:latin typeface="Calibri" panose="020F0502020204030204" pitchFamily="34" charset="0"/>
                    <a:cs typeface="Arial" panose="020B0604020202020204" pitchFamily="34" charset="0"/>
                  </a:rPr>
                  <a:t>mfnc</a:t>
                </a:r>
                <a:r>
                  <a:rPr lang="en-US" altLang="en-US" sz="1000" dirty="0">
                    <a:latin typeface="Calibri" panose="020F0502020204030204" pitchFamily="34" charset="0"/>
                    <a:cs typeface="Arial" panose="020B0604020202020204" pitchFamily="34" charset="0"/>
                  </a:rPr>
                  <a:t>) Interface. The localization setup geometry is shown in Fig. 2. The 12 points representing magnetic sensors at which positions </a:t>
                </a:r>
                <a:r>
                  <a:rPr lang="en-US" altLang="en-US" sz="1000" i="1" dirty="0">
                    <a:latin typeface="Calibri" panose="020F0502020204030204" pitchFamily="34" charset="0"/>
                    <a:cs typeface="Arial" panose="020B0604020202020204" pitchFamily="34" charset="0"/>
                  </a:rPr>
                  <a:t>B was evaluated. </a:t>
                </a:r>
                <a:r>
                  <a:rPr lang="en-US" altLang="en-US" sz="1000" dirty="0">
                    <a:latin typeface="Calibri" panose="020F0502020204030204" pitchFamily="34" charset="0"/>
                    <a:cs typeface="Arial" panose="020B0604020202020204" pitchFamily="34" charset="0"/>
                  </a:rPr>
                  <a:t>For the boundary conditions of the rectangular computation domain, a static magnetic flux density according to the geomagnetic flux density was applied. Therefore, a homogenous field was interfering on the flux density of the magnet. The mesh was optimized by comparing the B of the dipole model with the simulated B along a straight line in space. The three components of B at each of the 12 points were evaluated and exported to MATLAB. Since the homogenous geomagnetic field is equal at two opposite points, subtracting the corresponding measured values of such two sensors lead to an elimination of the interference of the geomagnetic field.</a:t>
                </a: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mc:Choice>
        <mc:Fallback xmlns="">
          <p:sp>
            <p:nvSpPr>
              <p:cNvPr id="3076" name="TextBox 7"/>
              <p:cNvSpPr txBox="1">
                <a:spLocks noRot="1" noChangeAspect="1" noMove="1" noResize="1" noEditPoints="1" noAdjustHandles="1" noChangeArrowheads="1" noChangeShapeType="1" noTextEdit="1"/>
              </p:cNvSpPr>
              <p:nvPr/>
            </p:nvSpPr>
            <p:spPr bwMode="auto">
              <a:xfrm>
                <a:off x="512939" y="5049117"/>
                <a:ext cx="2901818" cy="6366677"/>
              </a:xfrm>
              <a:prstGeom prst="rect">
                <a:avLst/>
              </a:prstGeom>
              <a:blipFill>
                <a:blip r:embed="rId3"/>
                <a:stretch>
                  <a:fillRect l="-2101" t="-383" r="-273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noFill/>
                  </a:rPr>
                  <a:t> </a:t>
                </a:r>
              </a:p>
            </p:txBody>
          </p:sp>
        </mc:Fallback>
      </mc:AlternateContent>
      <p:sp>
        <p:nvSpPr>
          <p:cNvPr id="3082" name="TextBox 15"/>
          <p:cNvSpPr txBox="1">
            <a:spLocks noChangeArrowheads="1"/>
          </p:cNvSpPr>
          <p:nvPr/>
        </p:nvSpPr>
        <p:spPr bwMode="auto">
          <a:xfrm>
            <a:off x="3512641" y="3102115"/>
            <a:ext cx="2659559" cy="10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By applying a differential localization algorithm proposed in [1], the impact of the geomagnetic field on the measured data (Fig. 3)  was eliminated under the assumed conditions. The mean value and STD of the position and orientation errors were significantly below 0.1 mm and 0.1 °,  respectively. </a:t>
            </a:r>
          </a:p>
        </p:txBody>
      </p:sp>
      <p:sp>
        <p:nvSpPr>
          <p:cNvPr id="3110" name="TextBox 22"/>
          <p:cNvSpPr txBox="1">
            <a:spLocks noChangeArrowheads="1"/>
          </p:cNvSpPr>
          <p:nvPr/>
        </p:nvSpPr>
        <p:spPr bwMode="auto">
          <a:xfrm>
            <a:off x="3663950" y="7003613"/>
            <a:ext cx="2833357"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By using COMSOL Multiphysics simulations, a novel differential algorithm for eliminating interference of the geomagnetic field was evaluated. The simulation-based results reveal that the algorithm is feasible for the localization of capsule endoscopes and robust towards interference of the geomagnetic field. In the future measurements will be conducted to validate the simulation-based results. </a:t>
            </a:r>
          </a:p>
        </p:txBody>
      </p:sp>
      <p:sp>
        <p:nvSpPr>
          <p:cNvPr id="24" name="TextBox 23"/>
          <p:cNvSpPr txBox="1"/>
          <p:nvPr/>
        </p:nvSpPr>
        <p:spPr>
          <a:xfrm>
            <a:off x="3656296" y="8498855"/>
            <a:ext cx="2069372" cy="531938"/>
          </a:xfrm>
          <a:prstGeom prst="rect">
            <a:avLst/>
          </a:prstGeom>
          <a:noFill/>
        </p:spPr>
        <p:txBody>
          <a:bodyPr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a:latin typeface="Calibri" panose="020F0502020204030204" pitchFamily="34" charset="0"/>
                <a:ea typeface="+mn-ea"/>
                <a:cs typeface="Arial" panose="020B0604020202020204" pitchFamily="34" charset="0"/>
              </a:rPr>
              <a:t>S. Zeising et al., Evaluation of the impact of static interference on an empirical data based static magnetic localization setup for capsule endoscopy,” to be published in Current Directions in Biomedical Engineering, vol. 6, 2020. </a:t>
            </a:r>
          </a:p>
        </p:txBody>
      </p:sp>
      <p:sp>
        <p:nvSpPr>
          <p:cNvPr id="4135" name="TextBox 24"/>
          <p:cNvSpPr txBox="1">
            <a:spLocks noChangeArrowheads="1"/>
          </p:cNvSpPr>
          <p:nvPr/>
        </p:nvSpPr>
        <p:spPr bwMode="auto">
          <a:xfrm>
            <a:off x="3822838" y="2779578"/>
            <a:ext cx="2056647"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Abdomen model with the capsule and the</a:t>
            </a:r>
          </a:p>
          <a:p>
            <a:pPr eaLnBrk="1" hangingPunct="1">
              <a:spcBef>
                <a:spcPct val="0"/>
              </a:spcBef>
              <a:buFontTx/>
              <a:buNone/>
            </a:pPr>
            <a:r>
              <a:rPr lang="en-US" altLang="en-US" sz="750" dirty="0">
                <a:cs typeface="Arial" panose="020B0604020202020204" pitchFamily="34" charset="0"/>
              </a:rPr>
              <a:t> 12 Sensors (blue dots)</a:t>
            </a:r>
          </a:p>
        </p:txBody>
      </p:sp>
      <p:sp>
        <p:nvSpPr>
          <p:cNvPr id="4136" name="TextBox 25"/>
          <p:cNvSpPr txBox="1">
            <a:spLocks noChangeArrowheads="1"/>
          </p:cNvSpPr>
          <p:nvPr/>
        </p:nvSpPr>
        <p:spPr bwMode="auto">
          <a:xfrm>
            <a:off x="4031300" y="6368699"/>
            <a:ext cx="1694368" cy="36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Normalized arrow plot of </a:t>
            </a:r>
            <a:r>
              <a:rPr lang="en-US" altLang="en-US" sz="750" i="1" dirty="0">
                <a:cs typeface="Arial" panose="020B0604020202020204" pitchFamily="34" charset="0"/>
              </a:rPr>
              <a:t>B</a:t>
            </a:r>
            <a:r>
              <a:rPr lang="en-US" altLang="en-US" sz="750" dirty="0">
                <a:cs typeface="Arial" panose="020B0604020202020204" pitchFamily="34" charset="0"/>
              </a:rPr>
              <a:t>. </a:t>
            </a:r>
          </a:p>
          <a:p>
            <a:pPr algn="ctr" eaLnBrk="1" hangingPunct="1">
              <a:spcBef>
                <a:spcPct val="0"/>
              </a:spcBef>
              <a:buFontTx/>
              <a:buNone/>
            </a:pPr>
            <a:r>
              <a:rPr lang="en-US" altLang="en-US" sz="750" dirty="0">
                <a:cs typeface="Arial" panose="020B0604020202020204" pitchFamily="34" charset="0"/>
              </a:rPr>
              <a:t>Interference of homogenous geomagnetic</a:t>
            </a:r>
          </a:p>
          <a:p>
            <a:pPr algn="ctr" eaLnBrk="1" hangingPunct="1">
              <a:spcBef>
                <a:spcPct val="0"/>
              </a:spcBef>
              <a:buFontTx/>
              <a:buNone/>
            </a:pPr>
            <a:r>
              <a:rPr lang="en-US" altLang="en-US" sz="750" dirty="0">
                <a:cs typeface="Arial" panose="020B0604020202020204" pitchFamily="34" charset="0"/>
              </a:rPr>
              <a:t> field is visible.</a:t>
            </a:r>
          </a:p>
        </p:txBody>
      </p:sp>
      <p:sp>
        <p:nvSpPr>
          <p:cNvPr id="4143" name="TextBox 33"/>
          <p:cNvSpPr txBox="1">
            <a:spLocks noChangeArrowheads="1"/>
          </p:cNvSpPr>
          <p:nvPr/>
        </p:nvSpPr>
        <p:spPr bwMode="auto">
          <a:xfrm>
            <a:off x="632535" y="4728584"/>
            <a:ext cx="2553578"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.Endoscopy capsule with embedded permanent magnet.</a:t>
            </a:r>
          </a:p>
        </p:txBody>
      </p:sp>
      <p:sp>
        <p:nvSpPr>
          <p:cNvPr id="25" name="TextBox 3"/>
          <p:cNvSpPr txBox="1">
            <a:spLocks noChangeArrowheads="1"/>
          </p:cNvSpPr>
          <p:nvPr/>
        </p:nvSpPr>
        <p:spPr bwMode="auto">
          <a:xfrm>
            <a:off x="393071" y="428255"/>
            <a:ext cx="6071857" cy="685955"/>
          </a:xfrm>
          <a:prstGeom prst="rect">
            <a:avLst/>
          </a:prstGeom>
          <a:noFill/>
          <a:ln w="9525">
            <a:noFill/>
            <a:miter lim="800000"/>
            <a:headEnd/>
            <a:tailEnd/>
          </a:ln>
        </p:spPr>
        <p:txBody>
          <a:bodyPr lIns="19047" tIns="9524" rIns="19047" bIns="9524" anchor="ctr" anchorCtr="0">
            <a:spAutoFit/>
          </a:bodyPr>
          <a:lstStyle/>
          <a:p>
            <a:pPr algn="ctr" defTabSz="913916" eaLnBrk="1" hangingPunct="1">
              <a:lnSpc>
                <a:spcPct val="150000"/>
              </a:lnSpc>
              <a:defRPr/>
            </a:pPr>
            <a:r>
              <a:rPr lang="en-US" sz="1500" dirty="0">
                <a:latin typeface="Calibri" panose="020F0502020204030204" pitchFamily="34" charset="0"/>
                <a:ea typeface="+mn-ea"/>
                <a:cs typeface="Arial" panose="020B0604020202020204" pitchFamily="34" charset="0"/>
              </a:rPr>
              <a:t>Static Magnetic Localization of Capsule Endoscopes: A Differential Method</a:t>
            </a:r>
          </a:p>
          <a:p>
            <a:pPr algn="ctr" defTabSz="913916" eaLnBrk="1" hangingPunct="1">
              <a:lnSpc>
                <a:spcPct val="150000"/>
              </a:lnSpc>
              <a:defRPr/>
            </a:pPr>
            <a:r>
              <a:rPr lang="en-US" sz="833" dirty="0">
                <a:latin typeface="Calibri" panose="020F0502020204030204" pitchFamily="34" charset="0"/>
                <a:ea typeface="+mn-ea"/>
                <a:cs typeface="Arial" panose="020B0604020202020204" pitchFamily="34" charset="0"/>
              </a:rPr>
              <a:t>S. Zeising, K. Ararat , A. Thalmayer, G. Fischer and J. Kirchner</a:t>
            </a:r>
            <a:endParaRPr lang="en-US" sz="833" baseline="30000"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n-US" sz="833" dirty="0">
                <a:latin typeface="Calibri" panose="020F0502020204030204" pitchFamily="34" charset="0"/>
                <a:cs typeface="Arial" panose="020B0604020202020204" pitchFamily="34" charset="0"/>
              </a:rPr>
              <a:t>Institute for Electronics Engineering, </a:t>
            </a:r>
            <a:r>
              <a:rPr lang="en-US" sz="833" dirty="0">
                <a:latin typeface="Calibri" panose="020F0502020204030204" pitchFamily="34" charset="0"/>
                <a:ea typeface="+mn-ea"/>
                <a:cs typeface="Arial" panose="020B0604020202020204" pitchFamily="34" charset="0"/>
              </a:rPr>
              <a:t>Friedrich-Alexander-Universität Erlangen-</a:t>
            </a:r>
            <a:r>
              <a:rPr lang="en-US" sz="833" dirty="0" err="1">
                <a:latin typeface="Calibri" panose="020F0502020204030204" pitchFamily="34" charset="0"/>
                <a:ea typeface="+mn-ea"/>
                <a:cs typeface="Arial" panose="020B0604020202020204" pitchFamily="34" charset="0"/>
              </a:rPr>
              <a:t>Nürnberg</a:t>
            </a:r>
            <a:r>
              <a:rPr lang="en-US" sz="833" dirty="0">
                <a:latin typeface="Calibri" panose="020F0502020204030204" pitchFamily="34" charset="0"/>
                <a:ea typeface="+mn-ea"/>
                <a:cs typeface="Arial" panose="020B0604020202020204" pitchFamily="34" charset="0"/>
              </a:rPr>
              <a:t> (FAU), Erlangen, Germany </a:t>
            </a: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8" name="Grafik 7" descr="Ein Bild, das Computer enthält.&#10;&#10;Automatisch generierte Beschreibung">
            <a:extLst>
              <a:ext uri="{FF2B5EF4-FFF2-40B4-BE49-F238E27FC236}">
                <a16:creationId xmlns:a16="http://schemas.microsoft.com/office/drawing/2014/main" id="{7A2622B3-6214-4398-8049-5B920475EB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319" y="3456229"/>
            <a:ext cx="2574925" cy="1272355"/>
          </a:xfrm>
          <a:prstGeom prst="rect">
            <a:avLst/>
          </a:prstGeom>
        </p:spPr>
      </p:pic>
      <p:pic>
        <p:nvPicPr>
          <p:cNvPr id="14" name="Grafik 13" descr="Ein Bild, das drinnen, Tisch, sitzend, dunkel enthält.&#10;&#10;Automatisch generierte Beschreibung">
            <a:extLst>
              <a:ext uri="{FF2B5EF4-FFF2-40B4-BE49-F238E27FC236}">
                <a16:creationId xmlns:a16="http://schemas.microsoft.com/office/drawing/2014/main" id="{153E0FCA-7DD7-4362-B3A6-C526B892452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3950" y="1356724"/>
            <a:ext cx="2500313" cy="1755731"/>
          </a:xfrm>
          <a:prstGeom prst="rect">
            <a:avLst/>
          </a:prstGeom>
        </p:spPr>
      </p:pic>
      <p:pic>
        <p:nvPicPr>
          <p:cNvPr id="16" name="Grafik 15">
            <a:extLst>
              <a:ext uri="{FF2B5EF4-FFF2-40B4-BE49-F238E27FC236}">
                <a16:creationId xmlns:a16="http://schemas.microsoft.com/office/drawing/2014/main" id="{8414E592-C392-4761-A241-8E95748248C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64919" y="4328509"/>
            <a:ext cx="2551445" cy="1913583"/>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583</Words>
  <Application>Microsoft Office PowerPoint</Application>
  <PresentationFormat>A4-Papier (210 x 297 mm)</PresentationFormat>
  <Paragraphs>31</Paragraphs>
  <Slides>1</Slides>
  <Notes>1</Notes>
  <HiddenSlides>1</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Cambria Math</vt:lpstr>
      <vt:lpstr>Office Theme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2020-09-23T12:22:39Z</dcterms:modified>
</cp:coreProperties>
</file>