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50" d="100"/>
          <a:sy n="150" d="100"/>
        </p:scale>
        <p:origin x="1788" y="-74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‹Nr.›</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9/9/2020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‹Nr.›</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‹Nr.›</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‹Nr.›</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‹Nr.›</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‹Nr.›</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‹Nr.›</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‹Nr.›</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9/9/2020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‹Nr.›</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9/9/2020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‹Nr.›</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9/9/2020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‹Nr.›</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‹Nr.›</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‹Nr.›</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9/9/2020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96967" y="1365369"/>
            <a:ext cx="2748690" cy="30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a:t>
            </a:r>
            <a:r>
              <a:rPr lang="en-US" altLang="en-US" sz="1000" dirty="0" smtClean="0">
                <a:latin typeface="Calibri" panose="020F0502020204030204" pitchFamily="34" charset="0"/>
                <a:ea typeface="Cambria" charset="0"/>
                <a:cs typeface="Arial" panose="020B0604020202020204" pitchFamily="34" charset="0"/>
              </a:rPr>
              <a:t>Magnetic nanoparticles offer numerous applications in medical diagnosis and therapy. One example of a possible application is the so-called </a:t>
            </a:r>
            <a:r>
              <a:rPr lang="en-US" altLang="en-US" sz="1000" dirty="0" smtClean="0">
                <a:latin typeface="Calibri" panose="020F0502020204030204" pitchFamily="34" charset="0"/>
                <a:ea typeface="Cambria" charset="0"/>
                <a:cs typeface="Arial" panose="020B0604020202020204" pitchFamily="34" charset="0"/>
              </a:rPr>
              <a:t>magnetic </a:t>
            </a:r>
            <a:r>
              <a:rPr lang="en-US" altLang="en-US" sz="1000" dirty="0">
                <a:latin typeface="Calibri" panose="020F0502020204030204" pitchFamily="34" charset="0"/>
                <a:ea typeface="Cambria" charset="0"/>
                <a:cs typeface="Arial" panose="020B0604020202020204" pitchFamily="34" charset="0"/>
              </a:rPr>
              <a:t>d</a:t>
            </a:r>
            <a:r>
              <a:rPr lang="en-US" altLang="en-US" sz="1000" dirty="0" smtClean="0">
                <a:latin typeface="Calibri" panose="020F0502020204030204" pitchFamily="34" charset="0"/>
                <a:ea typeface="Cambria" charset="0"/>
                <a:cs typeface="Arial" panose="020B0604020202020204" pitchFamily="34" charset="0"/>
              </a:rPr>
              <a:t>rug targeting </a:t>
            </a:r>
            <a:r>
              <a:rPr lang="en-US" altLang="en-US" sz="1000" dirty="0" smtClean="0">
                <a:latin typeface="Calibri" panose="020F0502020204030204" pitchFamily="34" charset="0"/>
                <a:ea typeface="Cambria" charset="0"/>
                <a:cs typeface="Arial" panose="020B0604020202020204" pitchFamily="34" charset="0"/>
              </a:rPr>
              <a:t>(MDT), which is a therapeutic approach in cancer therapy. Thereby, the cancer drug is bounded to magnetic nanoparticles, which are injected in the aorta in the vicinity of the tumor and pulled into the tumorous tissue by an external magnetic field. However, the steering of the particles into the tumor depends on several forces and, therefore, on several parameters, like the magnitude or susceptibility of the magnetic nanoparticles, the velocity or the density of the volume flow, or the gradient of the external applied magnetic field. </a:t>
            </a:r>
          </a:p>
          <a:p>
            <a:pPr eaLnBrk="1" hangingPunct="1">
              <a:spcBef>
                <a:spcPct val="0"/>
              </a:spcBef>
              <a:buFontTx/>
              <a:buNone/>
              <a:defRPr/>
            </a:pPr>
            <a:r>
              <a:rPr lang="en-US" altLang="en-US" sz="1000" dirty="0" smtClean="0">
                <a:latin typeface="Calibri" panose="020F0502020204030204" pitchFamily="34" charset="0"/>
                <a:ea typeface="Cambria" charset="0"/>
                <a:cs typeface="Arial" panose="020B0604020202020204" pitchFamily="34" charset="0"/>
              </a:rPr>
              <a:t>The steering of the particles is still an open research topic. To consider all the mentioned parameters, a simulation setup was implemented in COMSOL </a:t>
            </a:r>
            <a:r>
              <a:rPr lang="en-US" altLang="en-US" sz="1000" dirty="0" err="1" smtClean="0">
                <a:latin typeface="Calibri" panose="020F0502020204030204" pitchFamily="34" charset="0"/>
                <a:ea typeface="Cambria" charset="0"/>
                <a:cs typeface="Arial" panose="020B0604020202020204" pitchFamily="34" charset="0"/>
              </a:rPr>
              <a:t>Multiphysics</a:t>
            </a:r>
            <a:r>
              <a:rPr lang="de-DE" sz="1000" dirty="0" smtClean="0">
                <a:latin typeface="Calibri" panose="020F0502020204030204" pitchFamily="34" charset="0"/>
                <a:ea typeface="Cambria" charset="0"/>
                <a:cs typeface="Arial" panose="020B0604020202020204" pitchFamily="34" charset="0"/>
              </a:rPr>
              <a:t>®.</a:t>
            </a:r>
            <a:endParaRPr lang="en-US" altLang="en-US" sz="1000" dirty="0" smtClean="0">
              <a:latin typeface="Calibri" panose="020F0502020204030204" pitchFamily="34" charset="0"/>
              <a:ea typeface="Cambria"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480658" y="5319273"/>
            <a:ext cx="2901818" cy="586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In the presented work, three different forces on the nanoparticles are taken into account, namely the </a:t>
            </a:r>
            <a:r>
              <a:rPr lang="en-US" altLang="en-US" sz="1000" dirty="0">
                <a:latin typeface="Calibri" panose="020F0502020204030204" pitchFamily="34" charset="0"/>
                <a:cs typeface="Arial" panose="020B0604020202020204" pitchFamily="34" charset="0"/>
              </a:rPr>
              <a:t>gravitational force </a:t>
            </a:r>
            <a:r>
              <a:rPr lang="en-US" altLang="en-US" sz="1000" dirty="0" smtClean="0">
                <a:latin typeface="Calibri" panose="020F0502020204030204" pitchFamily="34" charset="0"/>
                <a:cs typeface="Arial" panose="020B0604020202020204" pitchFamily="34" charset="0"/>
              </a:rPr>
              <a:t>(</a:t>
            </a:r>
            <a:r>
              <a:rPr lang="en-US" altLang="en-US" sz="1000" dirty="0" err="1" smtClean="0">
                <a:latin typeface="Calibri" panose="020F0502020204030204" pitchFamily="34" charset="0"/>
                <a:cs typeface="Arial" panose="020B0604020202020204" pitchFamily="34" charset="0"/>
              </a:rPr>
              <a:t>F</a:t>
            </a:r>
            <a:r>
              <a:rPr lang="en-US" altLang="en-US" sz="1000" baseline="-25000" dirty="0" err="1" smtClean="0">
                <a:latin typeface="Calibri" panose="020F0502020204030204" pitchFamily="34" charset="0"/>
                <a:cs typeface="Arial" panose="020B0604020202020204" pitchFamily="34" charset="0"/>
              </a:rPr>
              <a:t>g</a:t>
            </a:r>
            <a:r>
              <a:rPr lang="en-US" altLang="en-US" sz="1000" dirty="0" smtClean="0">
                <a:latin typeface="Calibri" panose="020F0502020204030204" pitchFamily="34" charset="0"/>
                <a:cs typeface="Arial" panose="020B0604020202020204" pitchFamily="34" charset="0"/>
              </a:rPr>
              <a:t>), the hydrodynamic </a:t>
            </a:r>
            <a:r>
              <a:rPr lang="en-US" altLang="en-US" sz="1000" dirty="0">
                <a:latin typeface="Calibri" panose="020F0502020204030204" pitchFamily="34" charset="0"/>
                <a:cs typeface="Arial" panose="020B0604020202020204" pitchFamily="34" charset="0"/>
              </a:rPr>
              <a:t>drag </a:t>
            </a:r>
            <a:r>
              <a:rPr lang="en-US" altLang="en-US" sz="1000" dirty="0" smtClean="0">
                <a:latin typeface="Calibri" panose="020F0502020204030204" pitchFamily="34" charset="0"/>
                <a:cs typeface="Arial" panose="020B0604020202020204" pitchFamily="34" charset="0"/>
              </a:rPr>
              <a:t>force (F</a:t>
            </a:r>
            <a:r>
              <a:rPr lang="en-US" altLang="en-US" sz="1000" baseline="-25000" dirty="0" smtClean="0">
                <a:latin typeface="Calibri" panose="020F0502020204030204" pitchFamily="34" charset="0"/>
                <a:cs typeface="Arial" panose="020B0604020202020204" pitchFamily="34" charset="0"/>
              </a:rPr>
              <a:t>D</a:t>
            </a:r>
            <a:r>
              <a:rPr lang="en-US" altLang="en-US" sz="1000" dirty="0" smtClean="0">
                <a:latin typeface="Calibri" panose="020F0502020204030204" pitchFamily="34" charset="0"/>
                <a:cs typeface="Arial" panose="020B0604020202020204" pitchFamily="34" charset="0"/>
              </a:rPr>
              <a:t>) and the </a:t>
            </a:r>
            <a:r>
              <a:rPr lang="en-US" altLang="en-US" sz="1000" dirty="0" err="1" smtClean="0">
                <a:latin typeface="Calibri" panose="020F0502020204030204" pitchFamily="34" charset="0"/>
                <a:cs typeface="Arial" panose="020B0604020202020204" pitchFamily="34" charset="0"/>
              </a:rPr>
              <a:t>magnetophoresis</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force (</a:t>
            </a:r>
            <a:r>
              <a:rPr lang="en-US" altLang="en-US" sz="1000" dirty="0" err="1">
                <a:latin typeface="Calibri" panose="020F0502020204030204" pitchFamily="34" charset="0"/>
                <a:cs typeface="Arial" panose="020B0604020202020204" pitchFamily="34" charset="0"/>
              </a:rPr>
              <a:t>F</a:t>
            </a:r>
            <a:r>
              <a:rPr lang="en-US" altLang="en-US" sz="1000" baseline="-25000" dirty="0" err="1">
                <a:latin typeface="Calibri" panose="020F0502020204030204" pitchFamily="34" charset="0"/>
                <a:cs typeface="Arial" panose="020B0604020202020204" pitchFamily="34" charset="0"/>
              </a:rPr>
              <a:t>m</a:t>
            </a:r>
            <a:r>
              <a:rPr lang="en-US" altLang="en-US" sz="1000" dirty="0" smtClean="0">
                <a:latin typeface="Calibri" panose="020F0502020204030204" pitchFamily="34" charset="0"/>
                <a:cs typeface="Arial" panose="020B0604020202020204" pitchFamily="34" charset="0"/>
              </a:rPr>
              <a:t>). The hydrodynamic </a:t>
            </a:r>
            <a:r>
              <a:rPr lang="en-US" altLang="en-US" sz="1000" dirty="0">
                <a:latin typeface="Calibri" panose="020F0502020204030204" pitchFamily="34" charset="0"/>
                <a:cs typeface="Arial" panose="020B0604020202020204" pitchFamily="34" charset="0"/>
              </a:rPr>
              <a:t>drag force </a:t>
            </a:r>
            <a:r>
              <a:rPr lang="en-US" altLang="en-US" sz="1000" dirty="0" smtClean="0">
                <a:latin typeface="Calibri" panose="020F0502020204030204" pitchFamily="34" charset="0"/>
                <a:cs typeface="Arial" panose="020B0604020202020204" pitchFamily="34" charset="0"/>
              </a:rPr>
              <a:t>F</a:t>
            </a:r>
            <a:r>
              <a:rPr lang="en-US" altLang="en-US" sz="1000" baseline="-25000" dirty="0" smtClean="0">
                <a:latin typeface="Calibri" panose="020F0502020204030204" pitchFamily="34" charset="0"/>
                <a:cs typeface="Arial" panose="020B0604020202020204" pitchFamily="34" charset="0"/>
              </a:rPr>
              <a:t>D</a:t>
            </a:r>
            <a:r>
              <a:rPr lang="en-US" altLang="en-US" sz="1000" dirty="0" smtClean="0">
                <a:latin typeface="Calibri" panose="020F0502020204030204" pitchFamily="34" charset="0"/>
                <a:cs typeface="Arial" panose="020B0604020202020204" pitchFamily="34" charset="0"/>
              </a:rPr>
              <a:t> is defined as </a:t>
            </a: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a</a:t>
            </a:r>
            <a:r>
              <a:rPr lang="en-US" altLang="en-US" sz="1000" dirty="0" smtClean="0">
                <a:latin typeface="Calibri" panose="020F0502020204030204" pitchFamily="34" charset="0"/>
                <a:cs typeface="Arial" panose="020B0604020202020204" pitchFamily="34" charset="0"/>
              </a:rPr>
              <a:t>nd the </a:t>
            </a:r>
            <a:r>
              <a:rPr lang="en-US" altLang="en-US" sz="1000" dirty="0" err="1" smtClean="0">
                <a:latin typeface="Calibri" panose="020F0502020204030204" pitchFamily="34" charset="0"/>
                <a:cs typeface="Arial" panose="020B0604020202020204" pitchFamily="34" charset="0"/>
              </a:rPr>
              <a:t>magnetophoresis</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force </a:t>
            </a:r>
            <a:r>
              <a:rPr lang="en-US" altLang="en-US" sz="1000" dirty="0" err="1">
                <a:latin typeface="Calibri" panose="020F0502020204030204" pitchFamily="34" charset="0"/>
                <a:cs typeface="Arial" panose="020B0604020202020204" pitchFamily="34" charset="0"/>
              </a:rPr>
              <a:t>F</a:t>
            </a:r>
            <a:r>
              <a:rPr lang="en-US" altLang="en-US" sz="1000" baseline="-25000" dirty="0" err="1">
                <a:latin typeface="Calibri" panose="020F0502020204030204" pitchFamily="34" charset="0"/>
                <a:cs typeface="Arial" panose="020B0604020202020204" pitchFamily="34" charset="0"/>
              </a:rPr>
              <a:t>m</a:t>
            </a:r>
            <a:r>
              <a:rPr lang="en-US" altLang="en-US" sz="1000" baseline="-25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via </a:t>
            </a: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The chosen parameters can be found in Tab. 1. Since the flow within an aorta can be assumed as laminar, the Laminar Flow (</a:t>
            </a:r>
            <a:r>
              <a:rPr lang="en-US" altLang="en-US" sz="1000" dirty="0" err="1" smtClean="0">
                <a:latin typeface="Calibri" panose="020F0502020204030204" pitchFamily="34" charset="0"/>
                <a:cs typeface="Arial" panose="020B0604020202020204" pitchFamily="34" charset="0"/>
              </a:rPr>
              <a:t>spf</a:t>
            </a:r>
            <a:r>
              <a:rPr lang="en-US" altLang="en-US" sz="1000" dirty="0" smtClean="0">
                <a:latin typeface="Calibri" panose="020F0502020204030204" pitchFamily="34" charset="0"/>
                <a:cs typeface="Arial" panose="020B0604020202020204" pitchFamily="34" charset="0"/>
              </a:rPr>
              <a:t>) interface from the Subsurface Flow Module with a stationary study was applied. Furthermore, to include the magnetic particles in the flow, the Particle Tracing for Fluid Flow (</a:t>
            </a:r>
            <a:r>
              <a:rPr lang="en-US" altLang="en-US" sz="1000" dirty="0" err="1" smtClean="0">
                <a:latin typeface="Calibri" panose="020F0502020204030204" pitchFamily="34" charset="0"/>
                <a:cs typeface="Arial" panose="020B0604020202020204" pitchFamily="34" charset="0"/>
              </a:rPr>
              <a:t>fpt</a:t>
            </a:r>
            <a:r>
              <a:rPr lang="en-US" altLang="en-US" sz="1000" dirty="0" smtClean="0">
                <a:latin typeface="Calibri" panose="020F0502020204030204" pitchFamily="34" charset="0"/>
                <a:cs typeface="Arial" panose="020B0604020202020204" pitchFamily="34" charset="0"/>
              </a:rPr>
              <a:t>) interface from the Particle Tracing Module with a time-dependent study was set up. To accomplish the movement of the particles, the velocity profile from the stationary study, had to be used </a:t>
            </a:r>
            <a:r>
              <a:rPr lang="en-US" altLang="en-US" sz="1000" dirty="0">
                <a:latin typeface="Calibri" panose="020F0502020204030204" pitchFamily="34" charset="0"/>
                <a:cs typeface="Arial" panose="020B0604020202020204" pitchFamily="34" charset="0"/>
              </a:rPr>
              <a:t>as </a:t>
            </a:r>
            <a:r>
              <a:rPr lang="en-US" altLang="en-US" sz="1000" dirty="0" smtClean="0">
                <a:latin typeface="Calibri" panose="020F0502020204030204" pitchFamily="34" charset="0"/>
                <a:cs typeface="Arial" panose="020B0604020202020204" pitchFamily="34" charset="0"/>
              </a:rPr>
              <a:t>F</a:t>
            </a:r>
            <a:r>
              <a:rPr lang="en-US" altLang="en-US" sz="1000" baseline="-25000" dirty="0" smtClean="0">
                <a:latin typeface="Calibri" panose="020F0502020204030204" pitchFamily="34" charset="0"/>
                <a:cs typeface="Arial" panose="020B0604020202020204" pitchFamily="34" charset="0"/>
              </a:rPr>
              <a:t>D</a:t>
            </a:r>
            <a:r>
              <a:rPr lang="en-US" altLang="en-US" sz="1000" dirty="0" smtClean="0">
                <a:latin typeface="Calibri" panose="020F0502020204030204" pitchFamily="34" charset="0"/>
                <a:cs typeface="Arial" panose="020B0604020202020204" pitchFamily="34" charset="0"/>
              </a:rPr>
              <a:t>. Therefore, the whole simulation consists of two studies. A 2D geometry was chosen, keeping the computational effort low. To examine the laminar flow at a branch, a symmetrical Y-shaped geometry was accomplished in which the fluid moved from the left to the right side (Fig. 1</a:t>
            </a:r>
            <a:r>
              <a:rPr lang="en-US" altLang="en-US" sz="1000" dirty="0">
                <a:latin typeface="Calibri" panose="020F0502020204030204" pitchFamily="34" charset="0"/>
                <a:cs typeface="Arial" panose="020B0604020202020204" pitchFamily="34" charset="0"/>
              </a:rPr>
              <a:t>). As expected, the velocity in the split paths was nearly halved and no turbulence was observed (Fig. 2). </a:t>
            </a:r>
            <a:endParaRPr lang="en-US" altLang="en-US" sz="1000" dirty="0" smtClean="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597879" y="4886040"/>
            <a:ext cx="2922039" cy="155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Firstly, the particle movement without any external force was observed. As expected, the particles divided into the branches. Next, </a:t>
            </a:r>
            <a:r>
              <a:rPr lang="en-US" altLang="en-US" sz="1000" dirty="0" err="1" smtClean="0">
                <a:latin typeface="Calibri" panose="020F0502020204030204" pitchFamily="34" charset="0"/>
                <a:cs typeface="Arial" panose="020B0604020202020204" pitchFamily="34" charset="0"/>
              </a:rPr>
              <a:t>F</a:t>
            </a:r>
            <a:r>
              <a:rPr lang="en-US" altLang="en-US" sz="1000" baseline="-25000" dirty="0" err="1" smtClean="0">
                <a:latin typeface="Calibri" panose="020F0502020204030204" pitchFamily="34" charset="0"/>
                <a:cs typeface="Arial" panose="020B0604020202020204" pitchFamily="34" charset="0"/>
              </a:rPr>
              <a:t>g</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was </a:t>
            </a:r>
            <a:r>
              <a:rPr lang="en-US" altLang="en-US" sz="1000" dirty="0" smtClean="0">
                <a:latin typeface="Calibri" panose="020F0502020204030204" pitchFamily="34" charset="0"/>
                <a:cs typeface="Arial" panose="020B0604020202020204" pitchFamily="34" charset="0"/>
              </a:rPr>
              <a:t>applied. For the presented setup </a:t>
            </a:r>
            <a:r>
              <a:rPr lang="en-US" altLang="en-US" sz="1000" dirty="0" err="1" smtClean="0">
                <a:latin typeface="Calibri" panose="020F0502020204030204" pitchFamily="34" charset="0"/>
                <a:cs typeface="Arial" panose="020B0604020202020204" pitchFamily="34" charset="0"/>
              </a:rPr>
              <a:t>F</a:t>
            </a:r>
            <a:r>
              <a:rPr lang="en-US" altLang="en-US" sz="1000" baseline="-25000" dirty="0" err="1">
                <a:latin typeface="Calibri" panose="020F0502020204030204" pitchFamily="34" charset="0"/>
                <a:cs typeface="Arial" panose="020B0604020202020204" pitchFamily="34" charset="0"/>
              </a:rPr>
              <a:t>g</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pulled </a:t>
            </a:r>
            <a:r>
              <a:rPr lang="en-US" altLang="en-US" sz="1000" dirty="0" smtClean="0">
                <a:latin typeface="Calibri" panose="020F0502020204030204" pitchFamily="34" charset="0"/>
                <a:cs typeface="Arial" panose="020B0604020202020204" pitchFamily="34" charset="0"/>
              </a:rPr>
              <a:t>the particles to the bottom branch. Additionally, </a:t>
            </a:r>
            <a:r>
              <a:rPr lang="en-US" altLang="en-US" sz="1000" dirty="0">
                <a:latin typeface="Calibri" panose="020F0502020204030204" pitchFamily="34" charset="0"/>
                <a:cs typeface="Arial" panose="020B0604020202020204" pitchFamily="34" charset="0"/>
              </a:rPr>
              <a:t>a </a:t>
            </a:r>
            <a:r>
              <a:rPr lang="en-US" altLang="en-US" sz="1000" dirty="0" err="1">
                <a:latin typeface="Calibri" panose="020F0502020204030204" pitchFamily="34" charset="0"/>
                <a:cs typeface="Arial" panose="020B0604020202020204" pitchFamily="34" charset="0"/>
              </a:rPr>
              <a:t>F</a:t>
            </a:r>
            <a:r>
              <a:rPr lang="en-US" altLang="en-US" sz="1000" baseline="-25000" dirty="0" err="1">
                <a:latin typeface="Calibri" panose="020F0502020204030204" pitchFamily="34" charset="0"/>
                <a:cs typeface="Arial" panose="020B0604020202020204" pitchFamily="34" charset="0"/>
              </a:rPr>
              <a:t>m</a:t>
            </a:r>
            <a:r>
              <a:rPr lang="en-US" altLang="en-US" sz="1000" dirty="0" smtClean="0">
                <a:latin typeface="Calibri" panose="020F0502020204030204" pitchFamily="34" charset="0"/>
                <a:cs typeface="Arial" panose="020B0604020202020204" pitchFamily="34" charset="0"/>
              </a:rPr>
              <a:t> was considered short before the intersection. Since </a:t>
            </a:r>
            <a:r>
              <a:rPr lang="en-US" altLang="en-US" sz="1000" dirty="0" err="1" smtClean="0">
                <a:latin typeface="Calibri" panose="020F0502020204030204" pitchFamily="34" charset="0"/>
                <a:cs typeface="Arial" panose="020B0604020202020204" pitchFamily="34" charset="0"/>
              </a:rPr>
              <a:t>F</a:t>
            </a:r>
            <a:r>
              <a:rPr lang="en-US" altLang="en-US" sz="1000" baseline="-25000" dirty="0" err="1" smtClean="0">
                <a:latin typeface="Calibri" panose="020F0502020204030204" pitchFamily="34" charset="0"/>
                <a:cs typeface="Arial" panose="020B0604020202020204" pitchFamily="34" charset="0"/>
              </a:rPr>
              <a:t>m</a:t>
            </a:r>
            <a:r>
              <a:rPr lang="en-US" altLang="en-US" sz="1000" dirty="0" smtClean="0">
                <a:latin typeface="Calibri" panose="020F0502020204030204" pitchFamily="34" charset="0"/>
                <a:cs typeface="Arial" panose="020B0604020202020204" pitchFamily="34" charset="0"/>
              </a:rPr>
              <a:t> depends on the gradient of the magnetic field, the external magnetic field H was chosen to </a:t>
            </a:r>
            <a:r>
              <a:rPr lang="en-US" altLang="en-US" sz="1000" dirty="0" err="1" smtClean="0">
                <a:latin typeface="Calibri" panose="020F0502020204030204" pitchFamily="34" charset="0"/>
                <a:cs typeface="Arial" panose="020B0604020202020204" pitchFamily="34" charset="0"/>
              </a:rPr>
              <a:t>Hy</a:t>
            </a:r>
            <a:r>
              <a:rPr lang="en-US" altLang="en-US" sz="1000" dirty="0" smtClean="0">
                <a:latin typeface="Calibri" panose="020F0502020204030204" pitchFamily="34" charset="0"/>
                <a:cs typeface="Arial" panose="020B0604020202020204" pitchFamily="34" charset="0"/>
              </a:rPr>
              <a:t> = H0*(y*c[1/m]). The constant c was observed in a parameter sweep. </a:t>
            </a:r>
            <a:r>
              <a:rPr lang="en-US" altLang="en-US" sz="1000" dirty="0">
                <a:latin typeface="Calibri" panose="020F0502020204030204" pitchFamily="34" charset="0"/>
                <a:cs typeface="Arial" panose="020B0604020202020204" pitchFamily="34" charset="0"/>
              </a:rPr>
              <a:t>The </a:t>
            </a:r>
            <a:r>
              <a:rPr lang="en-US" altLang="en-US" sz="1000" dirty="0" err="1">
                <a:latin typeface="Calibri" panose="020F0502020204030204" pitchFamily="34" charset="0"/>
                <a:cs typeface="Arial" panose="020B0604020202020204" pitchFamily="34" charset="0"/>
              </a:rPr>
              <a:t>F</a:t>
            </a:r>
            <a:r>
              <a:rPr lang="en-US" altLang="en-US" sz="1000" baseline="-25000" dirty="0" err="1">
                <a:latin typeface="Calibri" panose="020F0502020204030204" pitchFamily="34" charset="0"/>
                <a:cs typeface="Arial" panose="020B0604020202020204" pitchFamily="34" charset="0"/>
              </a:rPr>
              <a:t>m</a:t>
            </a:r>
            <a:r>
              <a:rPr lang="en-US" altLang="en-US" sz="1000" dirty="0" smtClean="0">
                <a:latin typeface="Calibri" panose="020F0502020204030204" pitchFamily="34" charset="0"/>
                <a:cs typeface="Arial" panose="020B0604020202020204" pitchFamily="34" charset="0"/>
              </a:rPr>
              <a:t> was able to pull the particles in the upper branch (Fig. 4). </a:t>
            </a:r>
          </a:p>
        </p:txBody>
      </p:sp>
      <p:sp>
        <p:nvSpPr>
          <p:cNvPr id="3110" name="TextBox 22"/>
          <p:cNvSpPr txBox="1">
            <a:spLocks noChangeArrowheads="1"/>
          </p:cNvSpPr>
          <p:nvPr/>
        </p:nvSpPr>
        <p:spPr bwMode="auto">
          <a:xfrm>
            <a:off x="3594741" y="7476440"/>
            <a:ext cx="2833357"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CONCLUSIONS</a:t>
            </a:r>
            <a:r>
              <a:rPr lang="en-US" altLang="en-US" sz="1000" dirty="0" smtClean="0">
                <a:latin typeface="Calibri" panose="020F0502020204030204" pitchFamily="34" charset="0"/>
                <a:cs typeface="Arial" panose="020B0604020202020204" pitchFamily="34" charset="0"/>
              </a:rPr>
              <a:t>: By using COMSOL </a:t>
            </a:r>
            <a:r>
              <a:rPr lang="en-US" altLang="en-US" sz="1000" dirty="0" err="1">
                <a:latin typeface="Calibri" panose="020F0502020204030204" pitchFamily="34" charset="0"/>
                <a:ea typeface="Cambria" charset="0"/>
                <a:cs typeface="Arial" panose="020B0604020202020204" pitchFamily="34" charset="0"/>
              </a:rPr>
              <a:t>Multiphysics</a:t>
            </a:r>
            <a:r>
              <a:rPr lang="de-DE" sz="1000" dirty="0" smtClean="0">
                <a:latin typeface="Calibri" panose="020F0502020204030204" pitchFamily="34" charset="0"/>
                <a:ea typeface="Cambria" charset="0"/>
                <a:cs typeface="Arial" panose="020B0604020202020204" pitchFamily="34" charset="0"/>
              </a:rPr>
              <a:t>® </a:t>
            </a:r>
          </a:p>
          <a:p>
            <a:pPr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simulations, the influence of different forces on magnetic nanoparticles in a volume flow was in MDT evaluated. The results reveal, that the </a:t>
            </a:r>
            <a:r>
              <a:rPr lang="en-US" altLang="en-US" sz="1000" dirty="0" err="1" smtClean="0">
                <a:latin typeface="Calibri" panose="020F0502020204030204" pitchFamily="34" charset="0"/>
                <a:cs typeface="Arial" panose="020B0604020202020204" pitchFamily="34" charset="0"/>
              </a:rPr>
              <a:t>magnetophoresis</a:t>
            </a:r>
            <a:r>
              <a:rPr lang="en-US" altLang="en-US" sz="1000" dirty="0" smtClean="0">
                <a:latin typeface="Calibri" panose="020F0502020204030204" pitchFamily="34" charset="0"/>
                <a:cs typeface="Arial" panose="020B0604020202020204" pitchFamily="34" charset="0"/>
              </a:rPr>
              <a:t> force is able to guide the particles in a defined direction. In future research, the observed simulation results will be used to design a magnet for steering magnetic particles through the cardiovascular system in the tumor. </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594741" y="8908000"/>
            <a:ext cx="3001955" cy="711347"/>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R. </a:t>
            </a:r>
            <a:r>
              <a:rPr lang="en-US" sz="583" dirty="0" err="1" smtClean="0">
                <a:latin typeface="Calibri" panose="020F0502020204030204" pitchFamily="34" charset="0"/>
                <a:ea typeface="+mn-ea"/>
                <a:cs typeface="Arial" panose="020B0604020202020204" pitchFamily="34" charset="0"/>
              </a:rPr>
              <a:t>Tietze</a:t>
            </a:r>
            <a:r>
              <a:rPr lang="en-US" sz="583" dirty="0" smtClean="0">
                <a:latin typeface="Calibri" panose="020F0502020204030204" pitchFamily="34" charset="0"/>
                <a:ea typeface="+mn-ea"/>
                <a:cs typeface="Arial" panose="020B0604020202020204" pitchFamily="34" charset="0"/>
              </a:rPr>
              <a:t>, S. </a:t>
            </a:r>
            <a:r>
              <a:rPr lang="en-US" sz="583" dirty="0" err="1" smtClean="0">
                <a:latin typeface="Calibri" panose="020F0502020204030204" pitchFamily="34" charset="0"/>
                <a:ea typeface="+mn-ea"/>
                <a:cs typeface="Arial" panose="020B0604020202020204" pitchFamily="34" charset="0"/>
              </a:rPr>
              <a:t>Lyer</a:t>
            </a:r>
            <a:r>
              <a:rPr lang="en-US" sz="583" dirty="0" smtClean="0">
                <a:latin typeface="Calibri" panose="020F0502020204030204" pitchFamily="34" charset="0"/>
                <a:ea typeface="+mn-ea"/>
                <a:cs typeface="Arial" panose="020B0604020202020204" pitchFamily="34" charset="0"/>
              </a:rPr>
              <a:t>, et al</a:t>
            </a:r>
            <a:r>
              <a:rPr lang="en-US" sz="583" dirty="0">
                <a:latin typeface="Calibri" panose="020F0502020204030204" pitchFamily="34" charset="0"/>
                <a:ea typeface="+mn-ea"/>
                <a:cs typeface="Arial" panose="020B0604020202020204" pitchFamily="34" charset="0"/>
              </a:rPr>
              <a:t>., Efficient drug-delivery using magnetic </a:t>
            </a:r>
            <a:r>
              <a:rPr lang="en-US" sz="583" dirty="0" smtClean="0">
                <a:latin typeface="Calibri" panose="020F0502020204030204" pitchFamily="34" charset="0"/>
                <a:ea typeface="+mn-ea"/>
                <a:cs typeface="Arial" panose="020B0604020202020204" pitchFamily="34" charset="0"/>
              </a:rPr>
              <a:t>nanoparticles – </a:t>
            </a:r>
            <a:r>
              <a:rPr lang="en-US" sz="583" dirty="0" err="1" smtClean="0">
                <a:latin typeface="Calibri" panose="020F0502020204030204" pitchFamily="34" charset="0"/>
                <a:ea typeface="+mn-ea"/>
                <a:cs typeface="Arial" panose="020B0604020202020204" pitchFamily="34" charset="0"/>
              </a:rPr>
              <a:t>biodistribution</a:t>
            </a:r>
            <a:r>
              <a:rPr lang="en-US" sz="583" dirty="0" smtClean="0">
                <a:latin typeface="Calibri" panose="020F0502020204030204" pitchFamily="34" charset="0"/>
                <a:ea typeface="+mn-ea"/>
                <a:cs typeface="Arial" panose="020B0604020202020204" pitchFamily="34" charset="0"/>
              </a:rPr>
              <a:t> and </a:t>
            </a:r>
            <a:r>
              <a:rPr lang="en-US" sz="583" dirty="0">
                <a:latin typeface="Calibri" panose="020F0502020204030204" pitchFamily="34" charset="0"/>
                <a:ea typeface="+mn-ea"/>
                <a:cs typeface="Arial" panose="020B0604020202020204" pitchFamily="34" charset="0"/>
              </a:rPr>
              <a:t>therapeutic effects in </a:t>
            </a:r>
            <a:r>
              <a:rPr lang="en-US" sz="583" dirty="0" err="1">
                <a:latin typeface="Calibri" panose="020F0502020204030204" pitchFamily="34" charset="0"/>
                <a:ea typeface="+mn-ea"/>
                <a:cs typeface="Arial" panose="020B0604020202020204" pitchFamily="34" charset="0"/>
              </a:rPr>
              <a:t>tumour</a:t>
            </a:r>
            <a:r>
              <a:rPr lang="en-US" sz="583" dirty="0">
                <a:latin typeface="Calibri" panose="020F0502020204030204" pitchFamily="34" charset="0"/>
                <a:ea typeface="+mn-ea"/>
                <a:cs typeface="Arial" panose="020B0604020202020204" pitchFamily="34" charset="0"/>
              </a:rPr>
              <a:t> bearing </a:t>
            </a:r>
            <a:r>
              <a:rPr lang="en-US" sz="583" dirty="0" smtClean="0">
                <a:latin typeface="Calibri" panose="020F0502020204030204" pitchFamily="34" charset="0"/>
                <a:ea typeface="+mn-ea"/>
                <a:cs typeface="Arial" panose="020B0604020202020204" pitchFamily="34" charset="0"/>
              </a:rPr>
              <a:t>rabbits, </a:t>
            </a:r>
            <a:r>
              <a:rPr lang="en-US" sz="583" dirty="0" err="1" smtClean="0">
                <a:latin typeface="Calibri" panose="020F0502020204030204" pitchFamily="34" charset="0"/>
                <a:ea typeface="+mn-ea"/>
                <a:cs typeface="Arial" panose="020B0604020202020204" pitchFamily="34" charset="0"/>
              </a:rPr>
              <a:t>Nanomedicine</a:t>
            </a:r>
            <a:r>
              <a:rPr lang="en-US" sz="583" dirty="0" smtClean="0">
                <a:latin typeface="Calibri" panose="020F0502020204030204" pitchFamily="34" charset="0"/>
                <a:ea typeface="+mn-ea"/>
                <a:cs typeface="Arial" panose="020B0604020202020204" pitchFamily="34" charset="0"/>
              </a:rPr>
              <a:t>: </a:t>
            </a:r>
            <a:r>
              <a:rPr lang="en-US" sz="583" dirty="0">
                <a:latin typeface="Calibri" panose="020F0502020204030204" pitchFamily="34" charset="0"/>
                <a:ea typeface="+mn-ea"/>
                <a:cs typeface="Arial" panose="020B0604020202020204" pitchFamily="34" charset="0"/>
              </a:rPr>
              <a:t>nanotechnology, biology, and </a:t>
            </a:r>
            <a:r>
              <a:rPr lang="en-US" sz="583" dirty="0" smtClean="0">
                <a:latin typeface="Calibri" panose="020F0502020204030204" pitchFamily="34" charset="0"/>
                <a:ea typeface="+mn-ea"/>
                <a:cs typeface="Arial" panose="020B0604020202020204" pitchFamily="34" charset="0"/>
              </a:rPr>
              <a:t>medicine, 9, 961 – 971 (2013)</a:t>
            </a:r>
            <a:endParaRPr lang="en-US" sz="583" dirty="0">
              <a:latin typeface="Calibri" panose="020F0502020204030204" pitchFamily="34" charset="0"/>
              <a:ea typeface="+mn-ea"/>
              <a:cs typeface="Arial" panose="020B0604020202020204" pitchFamily="34" charset="0"/>
            </a:endParaRP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F. </a:t>
            </a:r>
            <a:r>
              <a:rPr lang="en-US" sz="583" dirty="0" err="1" smtClean="0">
                <a:latin typeface="Calibri" panose="020F0502020204030204" pitchFamily="34" charset="0"/>
                <a:ea typeface="+mn-ea"/>
                <a:cs typeface="Arial" panose="020B0604020202020204" pitchFamily="34" charset="0"/>
              </a:rPr>
              <a:t>Alnaimat</a:t>
            </a:r>
            <a:r>
              <a:rPr lang="en-US" sz="583" dirty="0" smtClean="0">
                <a:latin typeface="Calibri" panose="020F0502020204030204" pitchFamily="34" charset="0"/>
                <a:ea typeface="+mn-ea"/>
                <a:cs typeface="Arial" panose="020B0604020202020204" pitchFamily="34" charset="0"/>
              </a:rPr>
              <a:t>, S. </a:t>
            </a:r>
            <a:r>
              <a:rPr lang="en-US" sz="583" dirty="0" err="1" smtClean="0">
                <a:latin typeface="Calibri" panose="020F0502020204030204" pitchFamily="34" charset="0"/>
                <a:ea typeface="+mn-ea"/>
                <a:cs typeface="Arial" panose="020B0604020202020204" pitchFamily="34" charset="0"/>
              </a:rPr>
              <a:t>Dagher</a:t>
            </a:r>
            <a:r>
              <a:rPr lang="en-US" sz="583" dirty="0" smtClean="0">
                <a:latin typeface="Calibri" panose="020F0502020204030204" pitchFamily="34" charset="0"/>
                <a:ea typeface="+mn-ea"/>
                <a:cs typeface="Arial" panose="020B0604020202020204" pitchFamily="34" charset="0"/>
              </a:rPr>
              <a:t>, et al., Microfluidics Based </a:t>
            </a:r>
            <a:r>
              <a:rPr lang="en-US" sz="583" dirty="0" err="1" smtClean="0">
                <a:latin typeface="Calibri" panose="020F0502020204030204" pitchFamily="34" charset="0"/>
                <a:ea typeface="+mn-ea"/>
                <a:cs typeface="Arial" panose="020B0604020202020204" pitchFamily="34" charset="0"/>
              </a:rPr>
              <a:t>Magnetophoresis</a:t>
            </a:r>
            <a:r>
              <a:rPr lang="en-US" sz="583" dirty="0" smtClean="0">
                <a:latin typeface="Calibri" panose="020F0502020204030204" pitchFamily="34" charset="0"/>
                <a:ea typeface="+mn-ea"/>
                <a:cs typeface="Arial" panose="020B0604020202020204" pitchFamily="34" charset="0"/>
              </a:rPr>
              <a:t>: A Review, Chemical Record, 18, 1596 – 1612 (2018)</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ea typeface="+mn-ea"/>
                <a:cs typeface="Arial" panose="020B0604020202020204" pitchFamily="34" charset="0"/>
              </a:rPr>
              <a:t>COMSOL, Particle Tracing Module User’s Guide (2012)</a:t>
            </a:r>
            <a:endParaRPr lang="en-US" sz="583" dirty="0">
              <a:latin typeface="Calibri" panose="020F0502020204030204" pitchFamily="34" charset="0"/>
              <a:ea typeface="+mn-ea"/>
              <a:cs typeface="Arial" panose="020B0604020202020204" pitchFamily="34" charset="0"/>
            </a:endParaRPr>
          </a:p>
        </p:txBody>
      </p:sp>
      <p:sp>
        <p:nvSpPr>
          <p:cNvPr id="25" name="TextBox 3"/>
          <p:cNvSpPr txBox="1">
            <a:spLocks noChangeArrowheads="1"/>
          </p:cNvSpPr>
          <p:nvPr/>
        </p:nvSpPr>
        <p:spPr bwMode="auto">
          <a:xfrm>
            <a:off x="393071" y="460315"/>
            <a:ext cx="6071857" cy="621835"/>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smtClean="0">
                <a:latin typeface="Calibri" panose="020F0502020204030204" pitchFamily="34" charset="0"/>
                <a:ea typeface="+mn-ea"/>
                <a:cs typeface="Arial" panose="020B0604020202020204" pitchFamily="34" charset="0"/>
              </a:rPr>
              <a:t>Particle Steering In Magnetic Drug Targeting: A Simple </a:t>
            </a:r>
            <a:r>
              <a:rPr lang="en-US" sz="1500" dirty="0" err="1" smtClean="0">
                <a:latin typeface="Calibri" panose="020F0502020204030204" pitchFamily="34" charset="0"/>
                <a:ea typeface="+mn-ea"/>
                <a:cs typeface="Arial" panose="020B0604020202020204" pitchFamily="34" charset="0"/>
              </a:rPr>
              <a:t>Comsol</a:t>
            </a:r>
            <a:r>
              <a:rPr lang="en-US" sz="1500" dirty="0" smtClean="0">
                <a:latin typeface="Calibri" panose="020F0502020204030204" pitchFamily="34" charset="0"/>
                <a:ea typeface="+mn-ea"/>
                <a:cs typeface="Arial" panose="020B0604020202020204" pitchFamily="34" charset="0"/>
              </a:rPr>
              <a:t> Model</a:t>
            </a:r>
            <a:endParaRPr lang="en-US" sz="1500" dirty="0">
              <a:latin typeface="Calibri" panose="020F0502020204030204" pitchFamily="34" charset="0"/>
              <a:ea typeface="+mn-ea"/>
              <a:cs typeface="Arial" panose="020B0604020202020204" pitchFamily="34" charset="0"/>
            </a:endParaRPr>
          </a:p>
          <a:p>
            <a:pPr algn="ctr" defTabSz="913916" eaLnBrk="1" hangingPunct="1">
              <a:defRPr/>
            </a:pPr>
            <a:r>
              <a:rPr lang="en-US" sz="833" dirty="0" smtClean="0">
                <a:latin typeface="Calibri" panose="020F0502020204030204" pitchFamily="34" charset="0"/>
                <a:ea typeface="+mn-ea"/>
                <a:cs typeface="Arial" panose="020B0604020202020204" pitchFamily="34" charset="0"/>
              </a:rPr>
              <a:t>A</a:t>
            </a:r>
            <a:r>
              <a:rPr lang="en-US" sz="833" dirty="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ea typeface="+mn-ea"/>
                <a:cs typeface="Arial" panose="020B0604020202020204" pitchFamily="34" charset="0"/>
              </a:rPr>
              <a:t>Thalmayer, </a:t>
            </a:r>
            <a:r>
              <a:rPr lang="en-US" sz="833" dirty="0">
                <a:latin typeface="Calibri" panose="020F0502020204030204" pitchFamily="34" charset="0"/>
                <a:cs typeface="Arial" panose="020B0604020202020204" pitchFamily="34" charset="0"/>
              </a:rPr>
              <a:t>S</a:t>
            </a:r>
            <a:r>
              <a:rPr lang="en-US" sz="833" dirty="0" smtClean="0">
                <a:latin typeface="Calibri" panose="020F0502020204030204" pitchFamily="34" charset="0"/>
                <a:cs typeface="Arial" panose="020B0604020202020204" pitchFamily="34" charset="0"/>
              </a:rPr>
              <a:t>. </a:t>
            </a:r>
            <a:r>
              <a:rPr lang="en-US" sz="833" dirty="0" smtClean="0">
                <a:latin typeface="Calibri" panose="020F0502020204030204" pitchFamily="34" charset="0"/>
                <a:cs typeface="Arial" panose="020B0604020202020204" pitchFamily="34" charset="0"/>
              </a:rPr>
              <a:t>Zeising, </a:t>
            </a:r>
            <a:r>
              <a:rPr lang="en-US" sz="833" dirty="0" smtClean="0">
                <a:latin typeface="Calibri" panose="020F0502020204030204" pitchFamily="34" charset="0"/>
                <a:cs typeface="Arial" panose="020B0604020202020204" pitchFamily="34" charset="0"/>
              </a:rPr>
              <a:t>D. </a:t>
            </a:r>
            <a:r>
              <a:rPr lang="en-US" sz="833" dirty="0" smtClean="0">
                <a:latin typeface="Calibri" panose="020F0502020204030204" pitchFamily="34" charset="0"/>
                <a:cs typeface="Arial" panose="020B0604020202020204" pitchFamily="34" charset="0"/>
              </a:rPr>
              <a:t>Ahmed, </a:t>
            </a:r>
            <a:r>
              <a:rPr lang="en-US" sz="833" dirty="0">
                <a:latin typeface="Calibri" panose="020F0502020204030204" pitchFamily="34" charset="0"/>
                <a:cs typeface="Arial" panose="020B0604020202020204" pitchFamily="34" charset="0"/>
              </a:rPr>
              <a:t>G</a:t>
            </a:r>
            <a:r>
              <a:rPr lang="en-US" sz="833" dirty="0" smtClean="0">
                <a:latin typeface="Calibri" panose="020F0502020204030204" pitchFamily="34" charset="0"/>
                <a:cs typeface="Arial" panose="020B0604020202020204" pitchFamily="34" charset="0"/>
              </a:rPr>
              <a:t>. </a:t>
            </a:r>
            <a:r>
              <a:rPr lang="en-US" sz="833" dirty="0" smtClean="0">
                <a:latin typeface="Calibri" panose="020F0502020204030204" pitchFamily="34" charset="0"/>
                <a:cs typeface="Arial" panose="020B0604020202020204" pitchFamily="34" charset="0"/>
              </a:rPr>
              <a:t>Fischer, </a:t>
            </a:r>
            <a:r>
              <a:rPr lang="en-US" sz="833" dirty="0" smtClean="0">
                <a:latin typeface="Calibri" panose="020F0502020204030204" pitchFamily="34" charset="0"/>
                <a:cs typeface="Arial" panose="020B0604020202020204" pitchFamily="34" charset="0"/>
              </a:rPr>
              <a:t>J. </a:t>
            </a:r>
            <a:r>
              <a:rPr lang="en-US" sz="833" dirty="0" smtClean="0">
                <a:latin typeface="Calibri" panose="020F0502020204030204" pitchFamily="34" charset="0"/>
                <a:cs typeface="Arial" panose="020B0604020202020204" pitchFamily="34" charset="0"/>
              </a:rPr>
              <a:t>Kirchner</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smtClean="0">
                <a:latin typeface="Calibri" panose="020F0502020204030204" pitchFamily="34" charset="0"/>
                <a:cs typeface="Arial" panose="020B0604020202020204" pitchFamily="34" charset="0"/>
              </a:rPr>
              <a:t>Friedrich-Alexander-</a:t>
            </a:r>
            <a:r>
              <a:rPr lang="en-US" sz="833" dirty="0" err="1" smtClean="0">
                <a:latin typeface="Calibri" panose="020F0502020204030204" pitchFamily="34" charset="0"/>
                <a:cs typeface="Arial" panose="020B0604020202020204" pitchFamily="34" charset="0"/>
              </a:rPr>
              <a:t>Universität</a:t>
            </a:r>
            <a:r>
              <a:rPr lang="en-US" sz="833" dirty="0" smtClean="0">
                <a:latin typeface="Calibri" panose="020F0502020204030204" pitchFamily="34" charset="0"/>
                <a:cs typeface="Arial" panose="020B0604020202020204" pitchFamily="34" charset="0"/>
              </a:rPr>
              <a:t> </a:t>
            </a:r>
            <a:r>
              <a:rPr lang="en-US" sz="833" dirty="0" smtClean="0">
                <a:latin typeface="Calibri" panose="020F0502020204030204" pitchFamily="34" charset="0"/>
                <a:cs typeface="Arial" panose="020B0604020202020204" pitchFamily="34" charset="0"/>
              </a:rPr>
              <a:t>Erlangen-</a:t>
            </a:r>
            <a:r>
              <a:rPr lang="en-US" sz="833" dirty="0" err="1" smtClean="0">
                <a:latin typeface="Calibri" panose="020F0502020204030204" pitchFamily="34" charset="0"/>
                <a:cs typeface="Arial" panose="020B0604020202020204" pitchFamily="34" charset="0"/>
              </a:rPr>
              <a:t>Nürnberg</a:t>
            </a:r>
            <a:r>
              <a:rPr lang="en-US" sz="833" dirty="0" smtClean="0">
                <a:latin typeface="Calibri" panose="020F0502020204030204" pitchFamily="34" charset="0"/>
                <a:cs typeface="Arial" panose="020B0604020202020204" pitchFamily="34" charset="0"/>
              </a:rPr>
              <a:t> (FAU), Germany</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a:t>
            </a:r>
            <a:r>
              <a:rPr lang="en-US" sz="833" dirty="0" smtClean="0">
                <a:solidFill>
                  <a:srgbClr val="0079C1"/>
                </a:solidFill>
                <a:latin typeface="Calibri" panose="020F0502020204030204" pitchFamily="34" charset="0"/>
              </a:rPr>
              <a:t>Conference</a:t>
            </a:r>
            <a:endParaRPr lang="en-US" sz="833" dirty="0">
              <a:solidFill>
                <a:srgbClr val="0079C1"/>
              </a:solidFill>
              <a:latin typeface="Calibri" panose="020F0502020204030204" pitchFamily="34" charset="0"/>
            </a:endParaRPr>
          </a:p>
        </p:txBody>
      </p:sp>
      <p:grpSp>
        <p:nvGrpSpPr>
          <p:cNvPr id="47" name="Gruppieren 46"/>
          <p:cNvGrpSpPr/>
          <p:nvPr/>
        </p:nvGrpSpPr>
        <p:grpSpPr>
          <a:xfrm>
            <a:off x="3636208" y="1342345"/>
            <a:ext cx="2960488" cy="1286278"/>
            <a:chOff x="3636208" y="1342345"/>
            <a:chExt cx="2960488" cy="1286278"/>
          </a:xfrm>
        </p:grpSpPr>
        <p:sp>
          <p:nvSpPr>
            <p:cNvPr id="4136" name="TextBox 25"/>
            <p:cNvSpPr txBox="1">
              <a:spLocks noChangeArrowheads="1"/>
            </p:cNvSpPr>
            <p:nvPr/>
          </p:nvSpPr>
          <p:spPr bwMode="auto">
            <a:xfrm>
              <a:off x="3636208" y="2259494"/>
              <a:ext cx="1516375"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2</a:t>
              </a:r>
              <a:r>
                <a:rPr lang="en-US" altLang="en-US" sz="750" dirty="0" smtClean="0">
                  <a:cs typeface="Arial" panose="020B0604020202020204" pitchFamily="34" charset="0"/>
                </a:rPr>
                <a:t>. Velocity profile for the observed geometry. The fluid streams from the left to the right side.</a:t>
              </a:r>
              <a:endParaRPr lang="en-US" altLang="en-US" sz="750" dirty="0">
                <a:cs typeface="Arial" panose="020B0604020202020204" pitchFamily="34" charset="0"/>
              </a:endParaRPr>
            </a:p>
          </p:txBody>
        </p:sp>
        <p:sp>
          <p:nvSpPr>
            <p:cNvPr id="4137" name="TextBox 26"/>
            <p:cNvSpPr txBox="1">
              <a:spLocks noChangeArrowheads="1"/>
            </p:cNvSpPr>
            <p:nvPr/>
          </p:nvSpPr>
          <p:spPr bwMode="auto">
            <a:xfrm>
              <a:off x="5219540" y="2263140"/>
              <a:ext cx="1377156"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3</a:t>
              </a:r>
              <a:r>
                <a:rPr lang="en-US" altLang="en-US" sz="750" dirty="0" smtClean="0">
                  <a:cs typeface="Arial" panose="020B0604020202020204" pitchFamily="34" charset="0"/>
                </a:rPr>
                <a:t>. Parabolic shape of the velocity profile in the cross-section before the intersection.  </a:t>
              </a:r>
              <a:endParaRPr lang="en-US" altLang="en-US" sz="750" dirty="0">
                <a:cs typeface="Arial" panose="020B0604020202020204" pitchFamily="34" charset="0"/>
              </a:endParaRPr>
            </a:p>
          </p:txBody>
        </p:sp>
        <p:pic>
          <p:nvPicPr>
            <p:cNvPr id="27" name="Grafik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9540" y="1361138"/>
              <a:ext cx="1196114" cy="815533"/>
            </a:xfrm>
            <a:prstGeom prst="rect">
              <a:avLst/>
            </a:prstGeom>
          </p:spPr>
        </p:pic>
        <p:pic>
          <p:nvPicPr>
            <p:cNvPr id="28" name="Grafik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6208" y="1342345"/>
              <a:ext cx="1505191" cy="878470"/>
            </a:xfrm>
            <a:prstGeom prst="rect">
              <a:avLst/>
            </a:prstGeom>
          </p:spPr>
        </p:pic>
      </p:grpSp>
      <p:grpSp>
        <p:nvGrpSpPr>
          <p:cNvPr id="40" name="Gruppieren 39"/>
          <p:cNvGrpSpPr/>
          <p:nvPr/>
        </p:nvGrpSpPr>
        <p:grpSpPr>
          <a:xfrm>
            <a:off x="3582649" y="6432470"/>
            <a:ext cx="2785682" cy="1024563"/>
            <a:chOff x="3587769" y="6137806"/>
            <a:chExt cx="2842525" cy="1151929"/>
          </a:xfrm>
        </p:grpSpPr>
        <p:pic>
          <p:nvPicPr>
            <p:cNvPr id="38" name="Grafik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44751" y="6137806"/>
              <a:ext cx="2758441" cy="867484"/>
            </a:xfrm>
            <a:prstGeom prst="rect">
              <a:avLst/>
            </a:prstGeom>
          </p:spPr>
        </p:pic>
        <p:sp>
          <p:nvSpPr>
            <p:cNvPr id="58" name="TextBox 28"/>
            <p:cNvSpPr txBox="1">
              <a:spLocks noChangeArrowheads="1"/>
            </p:cNvSpPr>
            <p:nvPr/>
          </p:nvSpPr>
          <p:spPr bwMode="auto">
            <a:xfrm>
              <a:off x="3587769" y="6999931"/>
              <a:ext cx="2842525" cy="28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4</a:t>
              </a:r>
              <a:r>
                <a:rPr lang="en-US" altLang="en-US" sz="750" dirty="0" smtClean="0">
                  <a:cs typeface="Arial" panose="020B0604020202020204" pitchFamily="34" charset="0"/>
                </a:rPr>
                <a:t>. Particle trajectory: The particles are pulled in the upper branch by </a:t>
              </a:r>
              <a:r>
                <a:rPr lang="en-US" altLang="en-US" sz="800" dirty="0">
                  <a:cs typeface="Arial" panose="020B0604020202020204" pitchFamily="34" charset="0"/>
                </a:rPr>
                <a:t>F</a:t>
              </a:r>
              <a:r>
                <a:rPr lang="en-US" altLang="en-US" sz="800" baseline="-25000" dirty="0">
                  <a:cs typeface="Arial" panose="020B0604020202020204" pitchFamily="34" charset="0"/>
                </a:rPr>
                <a:t>m</a:t>
              </a:r>
              <a:r>
                <a:rPr lang="en-US" altLang="en-US" sz="750" dirty="0" smtClean="0">
                  <a:cs typeface="Arial" panose="020B0604020202020204" pitchFamily="34" charset="0"/>
                </a:rPr>
                <a:t>.</a:t>
              </a:r>
              <a:endParaRPr lang="en-US" altLang="en-US" sz="750" dirty="0">
                <a:cs typeface="Arial" panose="020B0604020202020204" pitchFamily="34" charset="0"/>
              </a:endParaRPr>
            </a:p>
          </p:txBody>
        </p:sp>
      </p:grpSp>
      <p:pic>
        <p:nvPicPr>
          <p:cNvPr id="41" name="Grafik 40"/>
          <p:cNvPicPr>
            <a:picLocks noChangeAspect="1"/>
          </p:cNvPicPr>
          <p:nvPr/>
        </p:nvPicPr>
        <p:blipFill>
          <a:blip r:embed="rId6"/>
          <a:stretch>
            <a:fillRect/>
          </a:stretch>
        </p:blipFill>
        <p:spPr>
          <a:xfrm>
            <a:off x="530621" y="6252256"/>
            <a:ext cx="976313" cy="293252"/>
          </a:xfrm>
          <a:prstGeom prst="rect">
            <a:avLst/>
          </a:prstGeom>
        </p:spPr>
      </p:pic>
      <p:sp>
        <p:nvSpPr>
          <p:cNvPr id="62" name="TextBox 11"/>
          <p:cNvSpPr txBox="1">
            <a:spLocks noChangeArrowheads="1"/>
          </p:cNvSpPr>
          <p:nvPr/>
        </p:nvSpPr>
        <p:spPr bwMode="auto">
          <a:xfrm>
            <a:off x="1543930" y="6288971"/>
            <a:ext cx="26929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with</a:t>
            </a:r>
            <a:endParaRPr lang="en-US" altLang="en-US" sz="1000" dirty="0">
              <a:cs typeface="Arial" panose="020B0604020202020204" pitchFamily="34" charset="0"/>
            </a:endParaRPr>
          </a:p>
        </p:txBody>
      </p:sp>
      <p:pic>
        <p:nvPicPr>
          <p:cNvPr id="43" name="Grafik 42"/>
          <p:cNvPicPr>
            <a:picLocks noChangeAspect="1"/>
          </p:cNvPicPr>
          <p:nvPr/>
        </p:nvPicPr>
        <p:blipFill>
          <a:blip r:embed="rId7"/>
          <a:stretch>
            <a:fillRect/>
          </a:stretch>
        </p:blipFill>
        <p:spPr>
          <a:xfrm>
            <a:off x="1870989" y="6203204"/>
            <a:ext cx="484575" cy="309383"/>
          </a:xfrm>
          <a:prstGeom prst="rect">
            <a:avLst/>
          </a:prstGeom>
        </p:spPr>
      </p:pic>
      <p:pic>
        <p:nvPicPr>
          <p:cNvPr id="44" name="Grafik 43"/>
          <p:cNvPicPr>
            <a:picLocks noChangeAspect="1"/>
          </p:cNvPicPr>
          <p:nvPr/>
        </p:nvPicPr>
        <p:blipFill>
          <a:blip r:embed="rId8"/>
          <a:stretch>
            <a:fillRect/>
          </a:stretch>
        </p:blipFill>
        <p:spPr>
          <a:xfrm>
            <a:off x="539651" y="6748142"/>
            <a:ext cx="1309322" cy="231526"/>
          </a:xfrm>
          <a:prstGeom prst="rect">
            <a:avLst/>
          </a:prstGeom>
        </p:spPr>
      </p:pic>
      <p:sp>
        <p:nvSpPr>
          <p:cNvPr id="66" name="TextBox 11"/>
          <p:cNvSpPr txBox="1">
            <a:spLocks noChangeArrowheads="1"/>
          </p:cNvSpPr>
          <p:nvPr/>
        </p:nvSpPr>
        <p:spPr bwMode="auto">
          <a:xfrm>
            <a:off x="1830894" y="6762981"/>
            <a:ext cx="26929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with</a:t>
            </a:r>
            <a:endParaRPr lang="en-US" altLang="en-US" sz="1000" dirty="0">
              <a:cs typeface="Arial" panose="020B0604020202020204" pitchFamily="34" charset="0"/>
            </a:endParaRPr>
          </a:p>
        </p:txBody>
      </p:sp>
      <p:pic>
        <p:nvPicPr>
          <p:cNvPr id="45" name="Grafik 44"/>
          <p:cNvPicPr>
            <a:picLocks noChangeAspect="1"/>
          </p:cNvPicPr>
          <p:nvPr/>
        </p:nvPicPr>
        <p:blipFill>
          <a:blip r:embed="rId9"/>
          <a:stretch>
            <a:fillRect/>
          </a:stretch>
        </p:blipFill>
        <p:spPr>
          <a:xfrm>
            <a:off x="2124324" y="6732048"/>
            <a:ext cx="914400" cy="307650"/>
          </a:xfrm>
          <a:prstGeom prst="rect">
            <a:avLst/>
          </a:prstGeom>
        </p:spPr>
      </p:pic>
      <p:sp>
        <p:nvSpPr>
          <p:cNvPr id="68" name="TextBox 11"/>
          <p:cNvSpPr txBox="1">
            <a:spLocks noChangeArrowheads="1"/>
          </p:cNvSpPr>
          <p:nvPr/>
        </p:nvSpPr>
        <p:spPr bwMode="auto">
          <a:xfrm>
            <a:off x="2998934" y="6754414"/>
            <a:ext cx="70526"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a:t>
            </a:r>
          </a:p>
        </p:txBody>
      </p:sp>
      <p:sp>
        <p:nvSpPr>
          <p:cNvPr id="69" name="TextBox 15"/>
          <p:cNvSpPr txBox="1">
            <a:spLocks noChangeArrowheads="1"/>
          </p:cNvSpPr>
          <p:nvPr/>
        </p:nvSpPr>
        <p:spPr bwMode="auto">
          <a:xfrm>
            <a:off x="3599257" y="2648640"/>
            <a:ext cx="2917523"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Moreover, the mesh size was </a:t>
            </a:r>
            <a:r>
              <a:rPr lang="en-US" altLang="en-US" sz="1000" dirty="0" smtClean="0">
                <a:latin typeface="Calibri" panose="020F0502020204030204" pitchFamily="34" charset="0"/>
                <a:cs typeface="Arial" panose="020B0604020202020204" pitchFamily="34" charset="0"/>
              </a:rPr>
              <a:t>optimized, </a:t>
            </a:r>
            <a:r>
              <a:rPr lang="en-US" altLang="en-US" sz="1000" dirty="0" smtClean="0">
                <a:latin typeface="Calibri" panose="020F0502020204030204" pitchFamily="34" charset="0"/>
                <a:cs typeface="Arial" panose="020B0604020202020204" pitchFamily="34" charset="0"/>
              </a:rPr>
              <a:t>until the velocity profile got parabolic (Fig. 3). Subsequently, the particles were included. As aforementioned, the movement of the particles was implemented by using a time-dependent study considering the parabolic velocity profile. At every time step, one particle was released and its trajectory was studied via an animation video.</a:t>
            </a:r>
          </a:p>
        </p:txBody>
      </p:sp>
      <p:grpSp>
        <p:nvGrpSpPr>
          <p:cNvPr id="12" name="Gruppieren 11"/>
          <p:cNvGrpSpPr/>
          <p:nvPr/>
        </p:nvGrpSpPr>
        <p:grpSpPr>
          <a:xfrm>
            <a:off x="480658" y="4351845"/>
            <a:ext cx="2676280" cy="906195"/>
            <a:chOff x="480658" y="4351845"/>
            <a:chExt cx="2676280" cy="906195"/>
          </a:xfrm>
        </p:grpSpPr>
        <p:pic>
          <p:nvPicPr>
            <p:cNvPr id="4" name="Grafik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V="1">
              <a:off x="693133" y="4524967"/>
              <a:ext cx="2251330" cy="389038"/>
            </a:xfrm>
            <a:prstGeom prst="rect">
              <a:avLst/>
            </a:prstGeom>
          </p:spPr>
        </p:pic>
        <p:sp>
          <p:nvSpPr>
            <p:cNvPr id="30" name="TextBox 28"/>
            <p:cNvSpPr txBox="1">
              <a:spLocks noChangeArrowheads="1"/>
            </p:cNvSpPr>
            <p:nvPr/>
          </p:nvSpPr>
          <p:spPr bwMode="auto">
            <a:xfrm>
              <a:off x="839544" y="5123390"/>
              <a:ext cx="201176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1</a:t>
              </a:r>
              <a:r>
                <a:rPr lang="en-US" altLang="en-US" sz="750" dirty="0" smtClean="0">
                  <a:cs typeface="Arial" panose="020B0604020202020204" pitchFamily="34" charset="0"/>
                </a:rPr>
                <a:t>. Geometry of the </a:t>
              </a:r>
              <a:r>
                <a:rPr lang="en-US" altLang="en-US" sz="750" dirty="0" smtClean="0">
                  <a:cs typeface="Arial" panose="020B0604020202020204" pitchFamily="34" charset="0"/>
                </a:rPr>
                <a:t>proposed</a:t>
              </a:r>
              <a:r>
                <a:rPr lang="en-US" altLang="en-US" sz="750" dirty="0" smtClean="0">
                  <a:cs typeface="Arial" panose="020B0604020202020204" pitchFamily="34" charset="0"/>
                </a:rPr>
                <a:t> vessel-model.</a:t>
              </a:r>
              <a:endParaRPr lang="en-US" altLang="en-US" sz="750" dirty="0">
                <a:cs typeface="Arial" panose="020B0604020202020204" pitchFamily="34" charset="0"/>
              </a:endParaRPr>
            </a:p>
          </p:txBody>
        </p:sp>
        <p:sp>
          <p:nvSpPr>
            <p:cNvPr id="31" name="TextBox 11"/>
            <p:cNvSpPr txBox="1">
              <a:spLocks noChangeArrowheads="1"/>
            </p:cNvSpPr>
            <p:nvPr/>
          </p:nvSpPr>
          <p:spPr bwMode="auto">
            <a:xfrm>
              <a:off x="480658" y="4504758"/>
              <a:ext cx="2741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Inlet</a:t>
              </a:r>
              <a:endParaRPr lang="en-US" altLang="en-US" sz="1000" dirty="0">
                <a:cs typeface="Arial" panose="020B0604020202020204" pitchFamily="34" charset="0"/>
              </a:endParaRPr>
            </a:p>
          </p:txBody>
        </p:sp>
        <p:sp>
          <p:nvSpPr>
            <p:cNvPr id="32" name="TextBox 11"/>
            <p:cNvSpPr txBox="1">
              <a:spLocks noChangeArrowheads="1"/>
            </p:cNvSpPr>
            <p:nvPr/>
          </p:nvSpPr>
          <p:spPr bwMode="auto">
            <a:xfrm>
              <a:off x="2692073" y="4404050"/>
              <a:ext cx="464865"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Outlet 1</a:t>
              </a:r>
              <a:endParaRPr lang="en-US" altLang="en-US" sz="1000" dirty="0">
                <a:cs typeface="Arial" panose="020B0604020202020204" pitchFamily="34" charset="0"/>
              </a:endParaRPr>
            </a:p>
          </p:txBody>
        </p:sp>
        <p:sp>
          <p:nvSpPr>
            <p:cNvPr id="33" name="TextBox 11"/>
            <p:cNvSpPr txBox="1">
              <a:spLocks noChangeArrowheads="1"/>
            </p:cNvSpPr>
            <p:nvPr/>
          </p:nvSpPr>
          <p:spPr bwMode="auto">
            <a:xfrm>
              <a:off x="2681302" y="4879658"/>
              <a:ext cx="464865"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Outlet 2</a:t>
              </a:r>
              <a:endParaRPr lang="en-US" altLang="en-US" sz="1000" dirty="0">
                <a:cs typeface="Arial" panose="020B0604020202020204" pitchFamily="34" charset="0"/>
              </a:endParaRPr>
            </a:p>
          </p:txBody>
        </p:sp>
        <p:sp>
          <p:nvSpPr>
            <p:cNvPr id="34" name="TextBox 11"/>
            <p:cNvSpPr txBox="1">
              <a:spLocks noChangeArrowheads="1"/>
            </p:cNvSpPr>
            <p:nvPr/>
          </p:nvSpPr>
          <p:spPr bwMode="auto">
            <a:xfrm>
              <a:off x="1066049" y="4875465"/>
              <a:ext cx="149435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err="1" smtClean="0">
                  <a:cs typeface="Arial" panose="020B0604020202020204" pitchFamily="34" charset="0"/>
                </a:rPr>
                <a:t>Magnetophoresis</a:t>
              </a:r>
              <a:r>
                <a:rPr lang="en-US" altLang="en-US" sz="1000" dirty="0" smtClean="0">
                  <a:cs typeface="Arial" panose="020B0604020202020204" pitchFamily="34" charset="0"/>
                </a:rPr>
                <a:t> Force </a:t>
              </a:r>
              <a:r>
                <a:rPr lang="en-US" altLang="en-US" sz="1000" dirty="0" err="1" smtClean="0">
                  <a:cs typeface="Arial" panose="020B0604020202020204" pitchFamily="34" charset="0"/>
                </a:rPr>
                <a:t>F</a:t>
              </a:r>
              <a:r>
                <a:rPr lang="en-US" altLang="en-US" sz="1000" baseline="-25000" dirty="0" err="1" smtClean="0">
                  <a:cs typeface="Arial" panose="020B0604020202020204" pitchFamily="34" charset="0"/>
                </a:rPr>
                <a:t>m</a:t>
              </a:r>
              <a:r>
                <a:rPr lang="en-US" altLang="en-US" sz="1000" baseline="-25000" dirty="0" smtClean="0">
                  <a:cs typeface="Arial" panose="020B0604020202020204" pitchFamily="34" charset="0"/>
                </a:rPr>
                <a:t> </a:t>
              </a:r>
              <a:endParaRPr lang="en-US" altLang="en-US" sz="1000" dirty="0">
                <a:cs typeface="Arial" panose="020B0604020202020204" pitchFamily="34" charset="0"/>
              </a:endParaRPr>
            </a:p>
          </p:txBody>
        </p:sp>
        <p:sp>
          <p:nvSpPr>
            <p:cNvPr id="35" name="TextBox 11"/>
            <p:cNvSpPr txBox="1">
              <a:spLocks noChangeArrowheads="1"/>
            </p:cNvSpPr>
            <p:nvPr/>
          </p:nvSpPr>
          <p:spPr bwMode="auto">
            <a:xfrm>
              <a:off x="1228464" y="4351845"/>
              <a:ext cx="1187820"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smtClean="0">
                  <a:cs typeface="Arial" panose="020B0604020202020204" pitchFamily="34" charset="0"/>
                </a:rPr>
                <a:t>Gravitational Force </a:t>
              </a:r>
              <a:r>
                <a:rPr lang="en-US" altLang="en-US" sz="1000" dirty="0" err="1" smtClean="0">
                  <a:cs typeface="Arial" panose="020B0604020202020204" pitchFamily="34" charset="0"/>
                </a:rPr>
                <a:t>F</a:t>
              </a:r>
              <a:r>
                <a:rPr lang="en-US" altLang="en-US" sz="1000" baseline="-25000" dirty="0" err="1" smtClean="0">
                  <a:cs typeface="Arial" panose="020B0604020202020204" pitchFamily="34" charset="0"/>
                </a:rPr>
                <a:t>g</a:t>
              </a:r>
              <a:r>
                <a:rPr lang="en-US" altLang="en-US" sz="1000" dirty="0" smtClean="0">
                  <a:cs typeface="Arial" panose="020B0604020202020204" pitchFamily="34" charset="0"/>
                </a:rPr>
                <a:t> </a:t>
              </a:r>
              <a:endParaRPr lang="en-US" altLang="en-US" sz="1000" dirty="0">
                <a:cs typeface="Arial" panose="020B0604020202020204" pitchFamily="34" charset="0"/>
              </a:endParaRPr>
            </a:p>
          </p:txBody>
        </p:sp>
        <p:cxnSp>
          <p:nvCxnSpPr>
            <p:cNvPr id="8" name="Gerade Verbindung mit Pfeil 7"/>
            <p:cNvCxnSpPr/>
            <p:nvPr/>
          </p:nvCxnSpPr>
          <p:spPr>
            <a:xfrm flipV="1">
              <a:off x="2257719" y="4782469"/>
              <a:ext cx="269027" cy="1393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Gerade Verbindung mit Pfeil 10"/>
            <p:cNvCxnSpPr/>
            <p:nvPr/>
          </p:nvCxnSpPr>
          <p:spPr>
            <a:xfrm>
              <a:off x="1674678" y="4515943"/>
              <a:ext cx="1" cy="1775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Gerade Verbindung mit Pfeil 18"/>
            <p:cNvCxnSpPr/>
            <p:nvPr/>
          </p:nvCxnSpPr>
          <p:spPr>
            <a:xfrm>
              <a:off x="2526746" y="4462369"/>
              <a:ext cx="0" cy="2155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Gerade Verbindung mit Pfeil 14"/>
            <p:cNvCxnSpPr/>
            <p:nvPr/>
          </p:nvCxnSpPr>
          <p:spPr>
            <a:xfrm>
              <a:off x="2681302" y="4404050"/>
              <a:ext cx="6024" cy="2279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4125" name="Gruppieren 4124"/>
          <p:cNvGrpSpPr/>
          <p:nvPr/>
        </p:nvGrpSpPr>
        <p:grpSpPr>
          <a:xfrm>
            <a:off x="4100029" y="3873135"/>
            <a:ext cx="1995754" cy="966815"/>
            <a:chOff x="3893753" y="3896614"/>
            <a:chExt cx="1995754" cy="966815"/>
          </a:xfrm>
        </p:grpSpPr>
        <p:sp>
          <p:nvSpPr>
            <p:cNvPr id="3115" name="TextBox 27"/>
            <p:cNvSpPr txBox="1">
              <a:spLocks noChangeArrowheads="1"/>
            </p:cNvSpPr>
            <p:nvPr/>
          </p:nvSpPr>
          <p:spPr bwMode="auto">
            <a:xfrm>
              <a:off x="3989142" y="4728779"/>
              <a:ext cx="180497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750" b="1" dirty="0">
                  <a:latin typeface="Calibri" panose="020F0502020204030204" pitchFamily="34" charset="0"/>
                  <a:cs typeface="Arial" panose="020B0604020202020204" pitchFamily="34" charset="0"/>
                </a:rPr>
                <a:t>Table 1</a:t>
              </a:r>
              <a:r>
                <a:rPr lang="en-US" altLang="en-US" sz="750" dirty="0">
                  <a:latin typeface="Calibri" panose="020F0502020204030204" pitchFamily="34" charset="0"/>
                  <a:cs typeface="Arial" panose="020B0604020202020204" pitchFamily="34" charset="0"/>
                </a:rPr>
                <a:t>. </a:t>
              </a:r>
              <a:r>
                <a:rPr lang="en-US" altLang="en-US" sz="750" dirty="0" smtClean="0">
                  <a:latin typeface="Calibri" panose="020F0502020204030204" pitchFamily="34" charset="0"/>
                  <a:cs typeface="Arial" panose="020B0604020202020204" pitchFamily="34" charset="0"/>
                </a:rPr>
                <a:t>Overview of the chosen parameters.</a:t>
              </a:r>
              <a:endParaRPr lang="en-US" altLang="en-US" sz="750" dirty="0">
                <a:latin typeface="Calibri" panose="020F0502020204030204" pitchFamily="34" charset="0"/>
                <a:cs typeface="Arial" panose="020B0604020202020204" pitchFamily="34" charset="0"/>
              </a:endParaRPr>
            </a:p>
          </p:txBody>
        </p:sp>
        <p:pic>
          <p:nvPicPr>
            <p:cNvPr id="4124" name="Grafik 4123"/>
            <p:cNvPicPr>
              <a:picLocks noChangeAspect="1"/>
            </p:cNvPicPr>
            <p:nvPr/>
          </p:nvPicPr>
          <p:blipFill>
            <a:blip r:embed="rId11"/>
            <a:stretch>
              <a:fillRect/>
            </a:stretch>
          </p:blipFill>
          <p:spPr>
            <a:xfrm>
              <a:off x="3893753" y="3896614"/>
              <a:ext cx="1995754" cy="84031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841</Words>
  <Application>Microsoft Office PowerPoint</Application>
  <PresentationFormat>A4-Papier (210 x 297 mm)</PresentationFormat>
  <Paragraphs>42</Paragraphs>
  <Slides>1</Slides>
  <Notes>1</Notes>
  <HiddenSlides>1</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ＭＳ Ｐゴシック</vt:lpstr>
      <vt:lpstr>Arial</vt:lpstr>
      <vt:lpstr>Calibri</vt:lpstr>
      <vt:lpstr>Cambria</vt:lpstr>
      <vt:lpstr>Office Theme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2020-09-09T09:27:46Z</dcterms:modified>
</cp:coreProperties>
</file>