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300" d="100"/>
          <a:sy n="300" d="100"/>
        </p:scale>
        <p:origin x="-3288" y="-14262"/>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‹Nº›</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‹Nº›</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‹Nº›</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‹Nº›</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‹Nº›</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‹Nº›</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‹Nº›</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‹Nº›</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‹Nº›</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‹Nº›</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‹Nº›</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‹Nº›</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‹Nº›</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10" y="1524000"/>
            <a:ext cx="2748690" cy="63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Laser-induced forward transfer (LIFT) is a non-contact direct-write technique for high-resolution patterns usable for transferring high-viscosity metallic pastes [1, 2].</a:t>
            </a:r>
          </a:p>
        </p:txBody>
      </p:sp>
      <mc:AlternateContent xmlns:mc="http://schemas.openxmlformats.org/markup-compatibility/2006" xmlns:a14="http://schemas.microsoft.com/office/drawing/2010/main">
        <mc:Choice Requires="a14">
          <p:sp>
            <p:nvSpPr>
              <p:cNvPr id="3076" name="TextBox 7"/>
              <p:cNvSpPr txBox="1">
                <a:spLocks noChangeArrowheads="1"/>
              </p:cNvSpPr>
              <p:nvPr/>
            </p:nvSpPr>
            <p:spPr bwMode="auto">
              <a:xfrm>
                <a:off x="513821" y="4617200"/>
                <a:ext cx="2901818" cy="25635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The model is implemented as a 2D-axisymmetrical Two-Phase Flow, Phase Field interface. The movement of the fluid is induced by including a flow inlet that follows a predefined pressure function. The acceptor may be also included to study their influence.</a:t>
                </a: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ctr">
                  <a:spcBef>
                    <a:spcPts val="600"/>
                  </a:spcBef>
                  <a:spcAft>
                    <a:spcPts val="600"/>
                  </a:spcAft>
                  <a:buNone/>
                </a:pPr>
                <a14:m>
                  <m:oMath xmlns:m="http://schemas.openxmlformats.org/officeDocument/2006/math">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ρ</m:t>
                    </m:r>
                    <m:f>
                      <m:fPr>
                        <m:type m:val="lin"/>
                        <m:ctrlPr>
                          <a:rPr lang="es-ES" sz="900" i="1">
                            <a:effectLst/>
                            <a:latin typeface="Cambria Math" panose="02040503050406030204" pitchFamily="18" charset="0"/>
                            <a:ea typeface="SimSun" panose="02010600030101010101" pitchFamily="2" charset="-122"/>
                            <a:cs typeface="Times New Roman" panose="02020603050405020304" pitchFamily="18" charset="0"/>
                          </a:rPr>
                        </m:ctrlPr>
                      </m:fPr>
                      <m:num>
                        <m:r>
                          <a:rPr lang="en-US" sz="900">
                            <a:effectLst/>
                            <a:latin typeface="Cambria Math" panose="02040503050406030204" pitchFamily="18" charset="0"/>
                            <a:ea typeface="SimSun" panose="02010600030101010101" pitchFamily="2" charset="-122"/>
                            <a:cs typeface="Times New Roman" panose="02020603050405020304" pitchFamily="18" charset="0"/>
                          </a:rPr>
                          <m:t>𝜕</m:t>
                        </m:r>
                        <m:r>
                          <a:rPr lang="en-US" sz="900" b="1" i="1">
                            <a:effectLst/>
                            <a:latin typeface="Cambria Math" panose="02040503050406030204" pitchFamily="18" charset="0"/>
                            <a:ea typeface="SimSun" panose="02010600030101010101" pitchFamily="2" charset="-122"/>
                            <a:cs typeface="Times New Roman" panose="02020603050405020304" pitchFamily="18" charset="0"/>
                          </a:rPr>
                          <m:t>𝐮</m:t>
                        </m:r>
                      </m:num>
                      <m:den>
                        <m:r>
                          <a:rPr lang="en-US" sz="9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t</m:t>
                        </m:r>
                      </m:den>
                    </m:f>
                    <m:r>
                      <a:rPr lang="en-US" sz="9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ρ</m:t>
                    </m:r>
                    <m:d>
                      <m:dPr>
                        <m:ctrlPr>
                          <a:rPr lang="es-ES" sz="900" i="1">
                            <a:effectLst/>
                            <a:latin typeface="Cambria Math" panose="02040503050406030204" pitchFamily="18" charset="0"/>
                            <a:ea typeface="SimSun" panose="02010600030101010101" pitchFamily="2" charset="-122"/>
                            <a:cs typeface="Times New Roman" panose="02020603050405020304" pitchFamily="18" charset="0"/>
                          </a:rPr>
                        </m:ctrlPr>
                      </m:dPr>
                      <m:e>
                        <m:r>
                          <a:rPr lang="en-US" sz="900" b="1" i="1">
                            <a:effectLst/>
                            <a:latin typeface="Cambria Math" panose="02040503050406030204" pitchFamily="18" charset="0"/>
                            <a:ea typeface="SimSun" panose="02010600030101010101" pitchFamily="2" charset="-122"/>
                            <a:cs typeface="Times New Roman" panose="02020603050405020304" pitchFamily="18" charset="0"/>
                          </a:rPr>
                          <m:t>𝐮</m:t>
                        </m:r>
                        <m:r>
                          <a:rPr lang="en-US" sz="9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m:t>
                        </m:r>
                      </m:e>
                    </m:d>
                    <m:r>
                      <a:rPr lang="en-US" sz="900" b="1" i="1">
                        <a:effectLst/>
                        <a:latin typeface="Cambria Math" panose="02040503050406030204" pitchFamily="18" charset="0"/>
                        <a:ea typeface="SimSun" panose="02010600030101010101" pitchFamily="2" charset="-122"/>
                        <a:cs typeface="Times New Roman" panose="02020603050405020304" pitchFamily="18" charset="0"/>
                      </a:rPr>
                      <m:t>𝐮</m:t>
                    </m:r>
                    <m:r>
                      <a:rPr lang="en-US" sz="900">
                        <a:effectLst/>
                        <a:latin typeface="Cambria Math" panose="02040503050406030204" pitchFamily="18" charset="0"/>
                        <a:ea typeface="SimSun" panose="02010600030101010101" pitchFamily="2" charset="-122"/>
                        <a:cs typeface="Times New Roman" panose="02020603050405020304" pitchFamily="18" charset="0"/>
                      </a:rPr>
                      <m:t>=</m:t>
                    </m:r>
                    <m:r>
                      <a:rPr lang="en-US" sz="900" b="1" i="1">
                        <a:effectLst/>
                        <a:latin typeface="Cambria Math" panose="02040503050406030204" pitchFamily="18" charset="0"/>
                        <a:ea typeface="SimSun" panose="02010600030101010101" pitchFamily="2" charset="-122"/>
                        <a:cs typeface="Times New Roman" panose="02020603050405020304" pitchFamily="18" charset="0"/>
                      </a:rPr>
                      <m:t>𝛁</m:t>
                    </m:r>
                    <m:r>
                      <a:rPr lang="en-US" sz="900">
                        <a:effectLst/>
                        <a:latin typeface="Cambria Math" panose="02040503050406030204" pitchFamily="18" charset="0"/>
                        <a:ea typeface="SimSun" panose="02010600030101010101" pitchFamily="2" charset="-122"/>
                        <a:cs typeface="Times New Roman" panose="02020603050405020304" pitchFamily="18" charset="0"/>
                      </a:rPr>
                      <m:t>·</m:t>
                    </m:r>
                    <m:d>
                      <m:dPr>
                        <m:begChr m:val="["/>
                        <m:endChr m:val="]"/>
                        <m:ctrlPr>
                          <a:rPr lang="es-ES" sz="900" i="1">
                            <a:effectLst/>
                            <a:latin typeface="Cambria Math" panose="02040503050406030204" pitchFamily="18" charset="0"/>
                            <a:ea typeface="SimSun" panose="02010600030101010101" pitchFamily="2" charset="-122"/>
                            <a:cs typeface="Times New Roman" panose="02020603050405020304" pitchFamily="18" charset="0"/>
                          </a:rPr>
                        </m:ctrlPr>
                      </m:dPr>
                      <m:e>
                        <m:r>
                          <a:rPr lang="en-US" sz="900" i="1">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p</m:t>
                        </m:r>
                        <m:r>
                          <a:rPr lang="en-US" sz="900" b="1" i="1">
                            <a:effectLst/>
                            <a:latin typeface="Cambria Math" panose="02040503050406030204" pitchFamily="18" charset="0"/>
                            <a:ea typeface="SimSun" panose="02010600030101010101" pitchFamily="2" charset="-122"/>
                            <a:cs typeface="Times New Roman" panose="02020603050405020304" pitchFamily="18" charset="0"/>
                          </a:rPr>
                          <m:t>𝐈</m:t>
                        </m:r>
                        <m:r>
                          <a:rPr lang="en-US" sz="9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μ</m:t>
                        </m:r>
                        <m:d>
                          <m:dPr>
                            <m:ctrlPr>
                              <a:rPr lang="es-ES" sz="900" i="1">
                                <a:effectLst/>
                                <a:latin typeface="Cambria Math" panose="02040503050406030204" pitchFamily="18" charset="0"/>
                                <a:ea typeface="SimSun" panose="02010600030101010101" pitchFamily="2" charset="-122"/>
                                <a:cs typeface="Times New Roman" panose="02020603050405020304" pitchFamily="18" charset="0"/>
                              </a:rPr>
                            </m:ctrlPr>
                          </m:dPr>
                          <m:e>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m:t>
                            </m:r>
                            <m:r>
                              <a:rPr lang="en-US" sz="900" b="1" i="1">
                                <a:effectLst/>
                                <a:latin typeface="Cambria Math" panose="02040503050406030204" pitchFamily="18" charset="0"/>
                                <a:ea typeface="SimSun" panose="02010600030101010101" pitchFamily="2" charset="-122"/>
                                <a:cs typeface="Times New Roman" panose="02020603050405020304" pitchFamily="18" charset="0"/>
                              </a:rPr>
                              <m:t>𝐮</m:t>
                            </m:r>
                            <m:r>
                              <a:rPr lang="en-US" sz="900">
                                <a:effectLst/>
                                <a:latin typeface="Cambria Math" panose="02040503050406030204" pitchFamily="18" charset="0"/>
                                <a:ea typeface="SimSun" panose="02010600030101010101" pitchFamily="2" charset="-122"/>
                                <a:cs typeface="Times New Roman" panose="02020603050405020304" pitchFamily="18" charset="0"/>
                              </a:rPr>
                              <m:t>+</m:t>
                            </m:r>
                            <m:sSup>
                              <m:sSupPr>
                                <m:ctrlPr>
                                  <a:rPr lang="es-ES" sz="900" i="1">
                                    <a:effectLst/>
                                    <a:latin typeface="Cambria Math" panose="02040503050406030204" pitchFamily="18" charset="0"/>
                                    <a:ea typeface="SimSun" panose="02010600030101010101" pitchFamily="2" charset="-122"/>
                                    <a:cs typeface="Times New Roman" panose="02020603050405020304" pitchFamily="18" charset="0"/>
                                  </a:rPr>
                                </m:ctrlPr>
                              </m:sSupPr>
                              <m:e>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m:t>
                                </m:r>
                                <m:r>
                                  <a:rPr lang="en-US" sz="900" b="1" i="1">
                                    <a:effectLst/>
                                    <a:latin typeface="Cambria Math" panose="02040503050406030204" pitchFamily="18" charset="0"/>
                                    <a:ea typeface="SimSun" panose="02010600030101010101" pitchFamily="2" charset="-122"/>
                                    <a:cs typeface="Times New Roman" panose="02020603050405020304" pitchFamily="18" charset="0"/>
                                  </a:rPr>
                                  <m:t>𝐮</m:t>
                                </m:r>
                              </m:e>
                              <m:sup>
                                <m:r>
                                  <m:rPr>
                                    <m:sty m:val="p"/>
                                  </m:rPr>
                                  <a:rPr lang="en-US" sz="900">
                                    <a:effectLst/>
                                    <a:latin typeface="Cambria Math" panose="02040503050406030204" pitchFamily="18" charset="0"/>
                                    <a:ea typeface="SimSun" panose="02010600030101010101" pitchFamily="2" charset="-122"/>
                                    <a:cs typeface="Times New Roman" panose="02020603050405020304" pitchFamily="18" charset="0"/>
                                  </a:rPr>
                                  <m:t>T</m:t>
                                </m:r>
                              </m:sup>
                            </m:sSup>
                          </m:e>
                        </m:d>
                      </m:e>
                    </m:d>
                    <m:r>
                      <a:rPr lang="en-US" sz="900" b="1" i="1">
                        <a:effectLst/>
                        <a:latin typeface="Cambria Math" panose="02040503050406030204" pitchFamily="18" charset="0"/>
                        <a:ea typeface="SimSun" panose="02010600030101010101" pitchFamily="2" charset="-122"/>
                        <a:cs typeface="Times New Roman" panose="02020603050405020304" pitchFamily="18" charset="0"/>
                      </a:rPr>
                      <m:t>+</m:t>
                    </m:r>
                  </m:oMath>
                </a14:m>
                <a:r>
                  <a:rPr lang="en-US" sz="900" dirty="0">
                    <a:ea typeface="SimSun" panose="02010600030101010101" pitchFamily="2" charset="-122"/>
                    <a:cs typeface="Times New Roman" panose="02020603050405020304" pitchFamily="18" charset="0"/>
                  </a:rPr>
                  <a:t> </a:t>
                </a:r>
                <a14:m>
                  <m:oMath xmlns:m="http://schemas.openxmlformats.org/officeDocument/2006/math">
                    <m:sSub>
                      <m:sSubPr>
                        <m:ctrlPr>
                          <a:rPr lang="es-ES" sz="900" b="1" i="1">
                            <a:latin typeface="Cambria Math" panose="02040503050406030204" pitchFamily="18" charset="0"/>
                            <a:ea typeface="SimSun" panose="02010600030101010101" pitchFamily="2" charset="-122"/>
                            <a:cs typeface="Times New Roman" panose="02020603050405020304" pitchFamily="18" charset="0"/>
                          </a:rPr>
                        </m:ctrlPr>
                      </m:sSubPr>
                      <m:e>
                        <m:r>
                          <a:rPr lang="en-US" sz="900" b="1" i="1">
                            <a:latin typeface="Cambria Math" panose="02040503050406030204" pitchFamily="18" charset="0"/>
                            <a:ea typeface="SimSun" panose="02010600030101010101" pitchFamily="2" charset="-122"/>
                            <a:cs typeface="Times New Roman" panose="02020603050405020304" pitchFamily="18" charset="0"/>
                          </a:rPr>
                          <m:t>𝐅</m:t>
                        </m:r>
                      </m:e>
                      <m:sub>
                        <m:r>
                          <m:rPr>
                            <m:sty m:val="p"/>
                          </m:rPr>
                          <a:rPr lang="en-US" sz="900">
                            <a:latin typeface="Cambria Math" panose="02040503050406030204" pitchFamily="18" charset="0"/>
                            <a:ea typeface="SimSun" panose="02010600030101010101" pitchFamily="2" charset="-122"/>
                            <a:cs typeface="Times New Roman" panose="02020603050405020304" pitchFamily="18" charset="0"/>
                          </a:rPr>
                          <m:t>st</m:t>
                        </m:r>
                      </m:sub>
                    </m:sSub>
                  </m:oMath>
                </a14:m>
                <a:endParaRPr lang="es-ES" sz="900" dirty="0">
                  <a:effectLst/>
                  <a:latin typeface="Cambria Math" panose="02040503050406030204" pitchFamily="18" charset="0"/>
                  <a:ea typeface="SimSun" panose="02010600030101010101" pitchFamily="2" charset="-122"/>
                  <a:cs typeface="Times New Roman" panose="02020603050405020304" pitchFamily="18" charset="0"/>
                </a:endParaRPr>
              </a:p>
              <a:p>
                <a:pPr algn="ctr">
                  <a:spcBef>
                    <a:spcPts val="600"/>
                  </a:spcBef>
                  <a:spcAft>
                    <a:spcPts val="600"/>
                  </a:spcAft>
                  <a:buNone/>
                </a:pPr>
                <a14:m>
                  <m:oMathPara xmlns:m="http://schemas.openxmlformats.org/officeDocument/2006/math">
                    <m:oMathParaPr>
                      <m:jc m:val="centerGroup"/>
                    </m:oMathParaPr>
                    <m:oMath xmlns:m="http://schemas.openxmlformats.org/officeDocument/2006/math">
                      <m:r>
                        <m:rPr>
                          <m:sty m:val="p"/>
                        </m:rPr>
                        <a:rPr lang="en-US" sz="900" smtClean="0">
                          <a:effectLst/>
                          <a:latin typeface="Cambria Math" panose="02040503050406030204" pitchFamily="18" charset="0"/>
                          <a:ea typeface="SimSun" panose="02010600030101010101" pitchFamily="2" charset="-122"/>
                          <a:cs typeface="Times New Roman" panose="02020603050405020304" pitchFamily="18" charset="0"/>
                        </a:rPr>
                        <m:t>ρ∇</m:t>
                      </m:r>
                      <m:r>
                        <a:rPr lang="en-US" sz="900" smtClean="0">
                          <a:effectLst/>
                          <a:latin typeface="Cambria Math" panose="02040503050406030204" pitchFamily="18" charset="0"/>
                          <a:ea typeface="SimSun" panose="02010600030101010101" pitchFamily="2" charset="-122"/>
                          <a:cs typeface="Times New Roman" panose="02020603050405020304" pitchFamily="18" charset="0"/>
                        </a:rPr>
                        <m:t>·</m:t>
                      </m:r>
                      <m:r>
                        <a:rPr lang="en-US" sz="900" b="1" i="1">
                          <a:effectLst/>
                          <a:latin typeface="Cambria Math" panose="02040503050406030204" pitchFamily="18" charset="0"/>
                          <a:ea typeface="SimSun" panose="02010600030101010101" pitchFamily="2" charset="-122"/>
                          <a:cs typeface="Times New Roman" panose="02020603050405020304" pitchFamily="18" charset="0"/>
                        </a:rPr>
                        <m:t>𝐮</m:t>
                      </m:r>
                      <m:r>
                        <a:rPr lang="en-US" sz="900">
                          <a:effectLst/>
                          <a:latin typeface="Cambria Math" panose="02040503050406030204" pitchFamily="18" charset="0"/>
                          <a:ea typeface="SimSun" panose="02010600030101010101" pitchFamily="2" charset="-122"/>
                          <a:cs typeface="Times New Roman" panose="02020603050405020304" pitchFamily="18" charset="0"/>
                        </a:rPr>
                        <m:t>=0</m:t>
                      </m:r>
                    </m:oMath>
                  </m:oMathPara>
                </a14:m>
                <a:endParaRPr lang="es-ES" sz="900" dirty="0">
                  <a:effectLst/>
                  <a:latin typeface="Cambria Math" panose="02040503050406030204" pitchFamily="18" charset="0"/>
                  <a:ea typeface="SimSun" panose="02010600030101010101" pitchFamily="2" charset="-122"/>
                  <a:cs typeface="Times New Roman" panose="02020603050405020304" pitchFamily="18" charset="0"/>
                </a:endParaRPr>
              </a:p>
              <a:p>
                <a:pPr algn="ctr">
                  <a:spcBef>
                    <a:spcPts val="600"/>
                  </a:spcBef>
                  <a:spcAft>
                    <a:spcPts val="600"/>
                  </a:spcAft>
                  <a:buNone/>
                </a:pPr>
                <a14:m>
                  <m:oMathPara xmlns:m="http://schemas.openxmlformats.org/officeDocument/2006/math">
                    <m:oMathParaPr>
                      <m:jc m:val="centerGroup"/>
                    </m:oMathParaPr>
                    <m:oMath xmlns:m="http://schemas.openxmlformats.org/officeDocument/2006/math">
                      <m:f>
                        <m:fPr>
                          <m:type m:val="lin"/>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fPr>
                        <m:num>
                          <m:r>
                            <a:rPr lang="en-US" sz="10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ϕ</m:t>
                          </m:r>
                        </m:num>
                        <m:den>
                          <m:r>
                            <a:rPr lang="en-US" sz="10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t</m:t>
                          </m:r>
                        </m:den>
                      </m:f>
                      <m:r>
                        <a:rPr lang="en-US" sz="1000">
                          <a:effectLst/>
                          <a:latin typeface="Cambria Math" panose="02040503050406030204" pitchFamily="18" charset="0"/>
                          <a:ea typeface="SimSun" panose="02010600030101010101" pitchFamily="2" charset="-122"/>
                          <a:cs typeface="Times New Roman" panose="02020603050405020304" pitchFamily="18" charset="0"/>
                        </a:rPr>
                        <m:t>+</m:t>
                      </m:r>
                      <m:d>
                        <m:dPr>
                          <m:ctrlPr>
                            <a:rPr lang="es-ES" sz="1000" b="1" i="1">
                              <a:effectLst/>
                              <a:latin typeface="Cambria Math" panose="02040503050406030204" pitchFamily="18" charset="0"/>
                              <a:ea typeface="SimSun" panose="02010600030101010101" pitchFamily="2" charset="-122"/>
                              <a:cs typeface="Times New Roman" panose="02020603050405020304" pitchFamily="18" charset="0"/>
                            </a:rPr>
                          </m:ctrlPr>
                        </m:dPr>
                        <m:e>
                          <m:r>
                            <a:rPr lang="en-US" sz="1000" b="1" i="1">
                              <a:effectLst/>
                              <a:latin typeface="Cambria Math" panose="02040503050406030204" pitchFamily="18" charset="0"/>
                              <a:ea typeface="SimSun" panose="02010600030101010101" pitchFamily="2" charset="-122"/>
                              <a:cs typeface="Times New Roman" panose="02020603050405020304" pitchFamily="18" charset="0"/>
                            </a:rPr>
                            <m:t>𝐮</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m:t>
                          </m:r>
                        </m:e>
                      </m:d>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ϕ</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f>
                        <m:fPr>
                          <m:type m:val="lin"/>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fPr>
                        <m:num>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γλ</m:t>
                          </m:r>
                        </m:num>
                        <m:den>
                          <m:sSup>
                            <m:sSupPr>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sSupPr>
                            <m:e>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ε</m:t>
                              </m:r>
                            </m:e>
                            <m:sup>
                              <m:r>
                                <a:rPr lang="en-US" sz="1000">
                                  <a:effectLst/>
                                  <a:latin typeface="Cambria Math" panose="02040503050406030204" pitchFamily="18" charset="0"/>
                                  <a:ea typeface="SimSun" panose="02010600030101010101" pitchFamily="2" charset="-122"/>
                                  <a:cs typeface="Times New Roman" panose="02020603050405020304" pitchFamily="18" charset="0"/>
                                </a:rPr>
                                <m:t>2</m:t>
                              </m:r>
                            </m:sup>
                          </m:sSup>
                        </m:den>
                      </m:f>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∇ψ</m:t>
                      </m:r>
                    </m:oMath>
                  </m:oMathPara>
                </a14:m>
                <a:endParaRPr lang="es-ES" sz="1000" dirty="0">
                  <a:effectLst/>
                  <a:latin typeface="Cambria Math" panose="02040503050406030204" pitchFamily="18" charset="0"/>
                  <a:ea typeface="SimSun" panose="02010600030101010101" pitchFamily="2" charset="-122"/>
                  <a:cs typeface="Times New Roman" panose="02020603050405020304" pitchFamily="18" charset="0"/>
                </a:endParaRPr>
              </a:p>
              <a:p>
                <a:pPr algn="ctr">
                  <a:spcBef>
                    <a:spcPts val="600"/>
                  </a:spcBef>
                  <a:spcAft>
                    <a:spcPts val="600"/>
                  </a:spcAft>
                  <a:buNone/>
                </a:pPr>
                <a14:m>
                  <m:oMathPara xmlns:m="http://schemas.openxmlformats.org/officeDocument/2006/math">
                    <m:oMathParaPr>
                      <m:jc m:val="centerGroup"/>
                    </m:oMathParaPr>
                    <m:oMath xmlns:m="http://schemas.openxmlformats.org/officeDocument/2006/math">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ψ</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r>
                        <a:rPr lang="en-US" sz="1000" i="1">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sSup>
                        <m:sSupPr>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sSupPr>
                        <m:e>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ε</m:t>
                          </m:r>
                        </m:e>
                        <m:sup>
                          <m:r>
                            <a:rPr lang="en-US" sz="1000">
                              <a:effectLst/>
                              <a:latin typeface="Cambria Math" panose="02040503050406030204" pitchFamily="18" charset="0"/>
                              <a:ea typeface="SimSun" panose="02010600030101010101" pitchFamily="2" charset="-122"/>
                              <a:cs typeface="Times New Roman" panose="02020603050405020304" pitchFamily="18" charset="0"/>
                            </a:rPr>
                            <m:t>2</m:t>
                          </m:r>
                        </m:sup>
                      </m:sSup>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∇ϕ</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d>
                        <m:dPr>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dPr>
                        <m:e>
                          <m:sSup>
                            <m:sSupPr>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sSupPr>
                            <m:e>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ϕ</m:t>
                              </m:r>
                            </m:e>
                            <m:sup>
                              <m:r>
                                <a:rPr lang="en-US" sz="1000">
                                  <a:effectLst/>
                                  <a:latin typeface="Cambria Math" panose="02040503050406030204" pitchFamily="18" charset="0"/>
                                  <a:ea typeface="SimSun" panose="02010600030101010101" pitchFamily="2" charset="-122"/>
                                  <a:cs typeface="Times New Roman" panose="02020603050405020304" pitchFamily="18" charset="0"/>
                                </a:rPr>
                                <m:t>2</m:t>
                              </m:r>
                            </m:sup>
                          </m:sSup>
                          <m:r>
                            <a:rPr lang="en-US" sz="1000" i="1">
                              <a:effectLst/>
                              <a:latin typeface="Cambria Math" panose="02040503050406030204" pitchFamily="18" charset="0"/>
                              <a:ea typeface="SimSun" panose="02010600030101010101" pitchFamily="2" charset="-122"/>
                              <a:cs typeface="Times New Roman" panose="02020603050405020304" pitchFamily="18" charset="0"/>
                            </a:rPr>
                            <m:t>−</m:t>
                          </m:r>
                          <m:r>
                            <a:rPr lang="en-US" sz="1000">
                              <a:effectLst/>
                              <a:latin typeface="Cambria Math" panose="02040503050406030204" pitchFamily="18" charset="0"/>
                              <a:ea typeface="SimSun" panose="02010600030101010101" pitchFamily="2" charset="-122"/>
                              <a:cs typeface="Times New Roman" panose="02020603050405020304" pitchFamily="18" charset="0"/>
                            </a:rPr>
                            <m:t>1</m:t>
                          </m:r>
                        </m:e>
                      </m:d>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ϕ</m:t>
                      </m:r>
                    </m:oMath>
                  </m:oMathPara>
                </a14:m>
                <a:endParaRPr lang="es-ES" sz="1000" dirty="0">
                  <a:effectLst/>
                  <a:latin typeface="Cambria Math" panose="02040503050406030204" pitchFamily="18" charset="0"/>
                  <a:ea typeface="SimSun" panose="02010600030101010101" pitchFamily="2" charset="-122"/>
                  <a:cs typeface="Times New Roman" panose="02020603050405020304" pitchFamily="18" charset="0"/>
                </a:endParaRPr>
              </a:p>
              <a:p>
                <a:pPr algn="ctr">
                  <a:spcBef>
                    <a:spcPts val="600"/>
                  </a:spcBef>
                  <a:spcAft>
                    <a:spcPts val="600"/>
                  </a:spcAft>
                  <a:buNone/>
                </a:pPr>
                <a14:m>
                  <m:oMathPara xmlns:m="http://schemas.openxmlformats.org/officeDocument/2006/math">
                    <m:oMathParaPr>
                      <m:jc m:val="centerGroup"/>
                    </m:oMathParaPr>
                    <m:oMath xmlns:m="http://schemas.openxmlformats.org/officeDocument/2006/math">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σ</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f>
                        <m:fPr>
                          <m:type m:val="lin"/>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fPr>
                        <m:num>
                          <m:r>
                            <a:rPr lang="en-US" sz="1000">
                              <a:effectLst/>
                              <a:latin typeface="Cambria Math" panose="02040503050406030204" pitchFamily="18" charset="0"/>
                              <a:ea typeface="SimSun" panose="02010600030101010101" pitchFamily="2" charset="-122"/>
                              <a:cs typeface="Times New Roman" panose="02020603050405020304" pitchFamily="18" charset="0"/>
                            </a:rPr>
                            <m:t>2</m:t>
                          </m:r>
                          <m:rad>
                            <m:radPr>
                              <m:degHide m:val="on"/>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radPr>
                            <m:deg/>
                            <m:e>
                              <m:r>
                                <a:rPr lang="en-US" sz="1000">
                                  <a:effectLst/>
                                  <a:latin typeface="Cambria Math" panose="02040503050406030204" pitchFamily="18" charset="0"/>
                                  <a:ea typeface="SimSun" panose="02010600030101010101" pitchFamily="2" charset="-122"/>
                                  <a:cs typeface="Times New Roman" panose="02020603050405020304" pitchFamily="18" charset="0"/>
                                </a:rPr>
                                <m:t>2</m:t>
                              </m:r>
                            </m:e>
                          </m:rad>
                        </m:num>
                        <m:den>
                          <m:r>
                            <a:rPr lang="en-US" sz="1000" i="1">
                              <a:effectLst/>
                              <a:latin typeface="Cambria Math" panose="02040503050406030204" pitchFamily="18" charset="0"/>
                              <a:ea typeface="SimSun" panose="02010600030101010101" pitchFamily="2" charset="-122"/>
                              <a:cs typeface="Times New Roman" panose="02020603050405020304" pitchFamily="18" charset="0"/>
                            </a:rPr>
                            <m:t>3</m:t>
                          </m:r>
                        </m:den>
                      </m:f>
                      <m:r>
                        <a:rPr lang="en-US" sz="1000" i="1">
                          <a:effectLst/>
                          <a:latin typeface="Cambria Math" panose="02040503050406030204" pitchFamily="18" charset="0"/>
                          <a:ea typeface="SimSun" panose="02010600030101010101" pitchFamily="2" charset="-122"/>
                          <a:cs typeface="Times New Roman" panose="02020603050405020304" pitchFamily="18" charset="0"/>
                        </a:rPr>
                        <m:t>·</m:t>
                      </m:r>
                      <m:f>
                        <m:fPr>
                          <m:type m:val="lin"/>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fPr>
                        <m:num>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λ</m:t>
                          </m:r>
                        </m:num>
                        <m:den>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ε</m:t>
                          </m:r>
                        </m:den>
                      </m:f>
                    </m:oMath>
                  </m:oMathPara>
                </a14:m>
                <a:endParaRPr lang="es-ES" sz="1000" dirty="0">
                  <a:effectLst/>
                  <a:latin typeface="Cambria Math" panose="02040503050406030204" pitchFamily="18" charset="0"/>
                  <a:ea typeface="SimSun" panose="02010600030101010101" pitchFamily="2" charset="-122"/>
                  <a:cs typeface="Times New Roman" panose="02020603050405020304" pitchFamily="18" charset="0"/>
                </a:endParaRPr>
              </a:p>
              <a:p>
                <a:pPr algn="ctr">
                  <a:spcBef>
                    <a:spcPts val="600"/>
                  </a:spcBef>
                  <a:spcAft>
                    <a:spcPts val="600"/>
                  </a:spcAft>
                  <a:buNone/>
                </a:pPr>
                <a14:m>
                  <m:oMathPara xmlns:m="http://schemas.openxmlformats.org/officeDocument/2006/math">
                    <m:oMathParaPr>
                      <m:jc m:val="centerGroup"/>
                    </m:oMathParaPr>
                    <m:oMath xmlns:m="http://schemas.openxmlformats.org/officeDocument/2006/math">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γ</m:t>
                      </m:r>
                      <m:r>
                        <a:rPr lang="en-US" sz="1000">
                          <a:effectLst/>
                          <a:latin typeface="Cambria Math" panose="02040503050406030204" pitchFamily="18" charset="0"/>
                          <a:ea typeface="SimSun" panose="02010600030101010101" pitchFamily="2" charset="-122"/>
                          <a:cs typeface="Times New Roman" panose="02020603050405020304" pitchFamily="18" charset="0"/>
                        </a:rPr>
                        <m:t>=</m:t>
                      </m:r>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χ</m:t>
                      </m:r>
                      <m:sSup>
                        <m:sSupPr>
                          <m:ctrlPr>
                            <a:rPr lang="es-ES" sz="1000" i="1">
                              <a:effectLst/>
                              <a:latin typeface="Cambria Math" panose="02040503050406030204" pitchFamily="18" charset="0"/>
                              <a:ea typeface="SimSun" panose="02010600030101010101" pitchFamily="2" charset="-122"/>
                              <a:cs typeface="Times New Roman" panose="02020603050405020304" pitchFamily="18" charset="0"/>
                            </a:rPr>
                          </m:ctrlPr>
                        </m:sSupPr>
                        <m:e>
                          <m:r>
                            <m:rPr>
                              <m:sty m:val="p"/>
                            </m:rPr>
                            <a:rPr lang="en-US" sz="1000">
                              <a:effectLst/>
                              <a:latin typeface="Cambria Math" panose="02040503050406030204" pitchFamily="18" charset="0"/>
                              <a:ea typeface="SimSun" panose="02010600030101010101" pitchFamily="2" charset="-122"/>
                              <a:cs typeface="Times New Roman" panose="02020603050405020304" pitchFamily="18" charset="0"/>
                            </a:rPr>
                            <m:t>ε</m:t>
                          </m:r>
                        </m:e>
                        <m:sup>
                          <m:r>
                            <a:rPr lang="en-US" sz="1000">
                              <a:effectLst/>
                              <a:latin typeface="Cambria Math" panose="02040503050406030204" pitchFamily="18" charset="0"/>
                              <a:ea typeface="SimSun" panose="02010600030101010101" pitchFamily="2" charset="-122"/>
                              <a:cs typeface="Times New Roman" panose="02020603050405020304" pitchFamily="18" charset="0"/>
                            </a:rPr>
                            <m:t>2</m:t>
                          </m:r>
                        </m:sup>
                      </m:sSup>
                    </m:oMath>
                  </m:oMathPara>
                </a14:m>
                <a:endParaRPr lang="es-ES" sz="1000" dirty="0">
                  <a:effectLst/>
                  <a:latin typeface="Cambria Math" panose="02040503050406030204" pitchFamily="18" charset="0"/>
                  <a:ea typeface="SimSun" panose="02010600030101010101" pitchFamily="2" charset="-122"/>
                  <a:cs typeface="Times New Roman" panose="02020603050405020304" pitchFamily="18" charset="0"/>
                </a:endParaRPr>
              </a:p>
            </p:txBody>
          </p:sp>
        </mc:Choice>
        <mc:Fallback xmlns="">
          <p:sp>
            <p:nvSpPr>
              <p:cNvPr id="3076" name="TextBox 7"/>
              <p:cNvSpPr txBox="1">
                <a:spLocks noRot="1" noChangeAspect="1" noMove="1" noResize="1" noEditPoints="1" noAdjustHandles="1" noChangeArrowheads="1" noChangeShapeType="1" noTextEdit="1"/>
              </p:cNvSpPr>
              <p:nvPr/>
            </p:nvSpPr>
            <p:spPr bwMode="auto">
              <a:xfrm>
                <a:off x="513821" y="4617200"/>
                <a:ext cx="2901818" cy="2563585"/>
              </a:xfrm>
              <a:prstGeom prst="rect">
                <a:avLst/>
              </a:prstGeom>
              <a:blipFill>
                <a:blip r:embed="rId3"/>
                <a:stretch>
                  <a:fillRect l="-2101" t="-950" r="-840" b="-14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noFill/>
                  </a:rPr>
                  <a:t> </a:t>
                </a:r>
              </a:p>
            </p:txBody>
          </p:sp>
        </mc:Fallback>
      </mc:AlternateContent>
      <p:sp>
        <p:nvSpPr>
          <p:cNvPr id="3082" name="TextBox 15"/>
          <p:cNvSpPr txBox="1">
            <a:spLocks noChangeArrowheads="1"/>
          </p:cNvSpPr>
          <p:nvPr/>
        </p:nvSpPr>
        <p:spPr bwMode="auto">
          <a:xfrm>
            <a:off x="3619500" y="1524000"/>
            <a:ext cx="2802930"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The results has been compared to former works [1] in which silver paste LIFT images were taken. The different regimes have been replicated using this model: non-transference, dot-transference, explosive regime, and columnar structures [3].</a:t>
            </a:r>
          </a:p>
        </p:txBody>
      </p:sp>
      <p:sp>
        <p:nvSpPr>
          <p:cNvPr id="3110" name="TextBox 22"/>
          <p:cNvSpPr txBox="1">
            <a:spLocks noChangeArrowheads="1"/>
          </p:cNvSpPr>
          <p:nvPr/>
        </p:nvSpPr>
        <p:spPr bwMode="auto">
          <a:xfrm>
            <a:off x="3660180" y="7465967"/>
            <a:ext cx="2833357" cy="14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The morphology and dynamics of the process is more understandable after its analysis through the numerical simulation of the process, under lower uncertainties for certain parameters that may fluctuate in the experiments, such as the paste layer thickness.</a:t>
            </a:r>
          </a:p>
          <a:p>
            <a:pPr eaLnBrk="1" hangingPunct="1">
              <a:spcBef>
                <a:spcPct val="0"/>
              </a:spcBef>
              <a:buFontTx/>
              <a:buNone/>
              <a:defRPr/>
            </a:pPr>
            <a:endParaRPr lang="en-US" altLang="en-US" sz="400" dirty="0">
              <a:latin typeface="Calibri" panose="020F0502020204030204" pitchFamily="34" charset="0"/>
              <a:cs typeface="Arial" panose="020B0604020202020204" pitchFamily="34" charset="0"/>
            </a:endParaRPr>
          </a:p>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ACKNOWLEDGMENTS</a:t>
            </a:r>
            <a:r>
              <a:rPr lang="en-US" altLang="en-US" sz="1000" dirty="0">
                <a:latin typeface="Calibri" panose="020F0502020204030204" pitchFamily="34" charset="0"/>
                <a:cs typeface="Arial" panose="020B0604020202020204" pitchFamily="34" charset="0"/>
              </a:rPr>
              <a:t>: </a:t>
            </a:r>
            <a:r>
              <a:rPr lang="en-US" altLang="en-US" sz="580" dirty="0">
                <a:latin typeface="Calibri" panose="020F0502020204030204" pitchFamily="34" charset="0"/>
                <a:cs typeface="Arial" panose="020B0604020202020204" pitchFamily="34" charset="0"/>
              </a:rPr>
              <a:t>This research has been funded by Spanish MINECO projects CONTACTOS SELECTIVOS Y CAPAS ACTIVOS PARA DISPOSITIVOS DE ENERGIA (SCALED) (PID2019-109215RB-C44) and CHENOC (ENE2016-78933-C4-4-R) and </a:t>
            </a:r>
            <a:r>
              <a:rPr lang="en-US" altLang="en-US" sz="580" dirty="0" err="1">
                <a:latin typeface="Calibri" panose="020F0502020204030204" pitchFamily="34" charset="0"/>
                <a:cs typeface="Arial" panose="020B0604020202020204" pitchFamily="34" charset="0"/>
              </a:rPr>
              <a:t>Comunidad</a:t>
            </a:r>
            <a:r>
              <a:rPr lang="en-US" altLang="en-US" sz="580" dirty="0">
                <a:latin typeface="Calibri" panose="020F0502020204030204" pitchFamily="34" charset="0"/>
                <a:cs typeface="Arial" panose="020B0604020202020204" pitchFamily="34" charset="0"/>
              </a:rPr>
              <a:t> de Madrid Projects ADITIMAT-CM (S2018/NMT-4411) and BIOPIELTEC-CM (P2018/BAA4480)</a:t>
            </a:r>
          </a:p>
        </p:txBody>
      </p:sp>
      <p:sp>
        <p:nvSpPr>
          <p:cNvPr id="24" name="TextBox 23"/>
          <p:cNvSpPr txBox="1"/>
          <p:nvPr/>
        </p:nvSpPr>
        <p:spPr>
          <a:xfrm>
            <a:off x="3687641" y="8926441"/>
            <a:ext cx="3034724" cy="711347"/>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Munoz-Martin, D., Laser-induced forward transfer of high-viscosity silver pastes, Applied Surface Science, 366, 389-396 (2016)</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Chen, Y., Laser Induced Forward Transfer of High Viscosity Silver Paste for New Metallization Methods in Photovoltaic and Flexible Electronics Industry, Physics Procedia, 83, 204-210 (2016)</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Shan, Y., Laser direct printing of solder paste, AIP Advances, 9, 125306 (2019)</a:t>
            </a:r>
          </a:p>
        </p:txBody>
      </p:sp>
      <p:sp>
        <p:nvSpPr>
          <p:cNvPr id="25" name="TextBox 3"/>
          <p:cNvSpPr txBox="1">
            <a:spLocks noChangeArrowheads="1"/>
          </p:cNvSpPr>
          <p:nvPr/>
        </p:nvSpPr>
        <p:spPr bwMode="auto">
          <a:xfrm>
            <a:off x="393071" y="460315"/>
            <a:ext cx="6071857" cy="621835"/>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Simulation of laser-induced forward transfer for high-viscosity pastes</a:t>
            </a:r>
          </a:p>
          <a:p>
            <a:pPr algn="ctr" defTabSz="913916" eaLnBrk="1" hangingPunct="1">
              <a:defRPr/>
            </a:pPr>
            <a:r>
              <a:rPr lang="en-US" sz="833" dirty="0">
                <a:latin typeface="Calibri" panose="020F0502020204030204" pitchFamily="34" charset="0"/>
                <a:ea typeface="+mn-ea"/>
                <a:cs typeface="Arial" panose="020B0604020202020204" pitchFamily="34" charset="0"/>
              </a:rPr>
              <a:t>J. Moreno-Labella, </a:t>
            </a:r>
            <a:r>
              <a:rPr lang="en-US" sz="833" dirty="0">
                <a:latin typeface="Calibri" panose="020F0502020204030204" pitchFamily="34" charset="0"/>
                <a:cs typeface="Arial" panose="020B0604020202020204" pitchFamily="34" charset="0"/>
              </a:rPr>
              <a:t>M. Morales, D. Munoz-Martin, C. </a:t>
            </a:r>
            <a:r>
              <a:rPr lang="en-US" sz="833" dirty="0" err="1">
                <a:latin typeface="Calibri" panose="020F0502020204030204" pitchFamily="34" charset="0"/>
                <a:cs typeface="Arial" panose="020B0604020202020204" pitchFamily="34" charset="0"/>
              </a:rPr>
              <a:t>Molpeceres</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s-ES" sz="833" dirty="0">
                <a:latin typeface="Calibri" panose="020F0502020204030204" pitchFamily="34" charset="0"/>
                <a:cs typeface="Arial" panose="020B0604020202020204" pitchFamily="34" charset="0"/>
              </a:rPr>
              <a:t>Centro Láser, Universidad Politécnica de Madrid, Alan Turing 1, 28038, Madrid, </a:t>
            </a:r>
            <a:r>
              <a:rPr lang="es-ES" sz="833" dirty="0" err="1">
                <a:latin typeface="Calibri" panose="020F0502020204030204" pitchFamily="34" charset="0"/>
                <a:cs typeface="Arial" panose="020B0604020202020204" pitchFamily="34" charset="0"/>
              </a:rPr>
              <a:t>Spain</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grpSp>
        <p:nvGrpSpPr>
          <p:cNvPr id="3" name="Grupo 2">
            <a:extLst>
              <a:ext uri="{FF2B5EF4-FFF2-40B4-BE49-F238E27FC236}">
                <a16:creationId xmlns:a16="http://schemas.microsoft.com/office/drawing/2014/main" id="{D4CA5D52-9FA0-4F9E-8B38-53EBEAE43CC2}"/>
              </a:ext>
            </a:extLst>
          </p:cNvPr>
          <p:cNvGrpSpPr/>
          <p:nvPr/>
        </p:nvGrpSpPr>
        <p:grpSpPr>
          <a:xfrm>
            <a:off x="798911" y="2478220"/>
            <a:ext cx="2199473" cy="1518060"/>
            <a:chOff x="798911" y="2478220"/>
            <a:chExt cx="2199473" cy="1518060"/>
          </a:xfrm>
        </p:grpSpPr>
        <p:sp>
          <p:nvSpPr>
            <p:cNvPr id="4143" name="TextBox 33"/>
            <p:cNvSpPr txBox="1">
              <a:spLocks noChangeArrowheads="1"/>
            </p:cNvSpPr>
            <p:nvPr/>
          </p:nvSpPr>
          <p:spPr bwMode="auto">
            <a:xfrm>
              <a:off x="1384968" y="3647427"/>
              <a:ext cx="1082021"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Title of the figure</a:t>
              </a:r>
            </a:p>
          </p:txBody>
        </p:sp>
        <p:sp>
          <p:nvSpPr>
            <p:cNvPr id="34" name="Rectángulo 33">
              <a:extLst>
                <a:ext uri="{FF2B5EF4-FFF2-40B4-BE49-F238E27FC236}">
                  <a16:creationId xmlns:a16="http://schemas.microsoft.com/office/drawing/2014/main" id="{EB44651A-C273-4C5E-AB3A-46B807D243FC}"/>
                </a:ext>
              </a:extLst>
            </p:cNvPr>
            <p:cNvSpPr/>
            <p:nvPr/>
          </p:nvSpPr>
          <p:spPr>
            <a:xfrm>
              <a:off x="798911" y="2478220"/>
              <a:ext cx="2199473" cy="1477328"/>
            </a:xfrm>
            <a:prstGeom prst="rect">
              <a:avLst/>
            </a:prstGeom>
            <a:solidFill>
              <a:schemeClr val="bg1"/>
            </a:solidFill>
            <a:ln w="9525">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4719" tIns="362360" rIns="724719" bIns="362360" numCol="1" spcCol="0" rtlCol="0" fromWordArt="0" anchor="ctr" anchorCtr="0" forceAA="0" compatLnSpc="1">
              <a:prstTxWarp prst="textNoShape">
                <a:avLst/>
              </a:prstTxWarp>
              <a:noAutofit/>
            </a:bodyPr>
            <a:lstStyle/>
            <a:p>
              <a:endParaRPr lang="es-ES" sz="1000" dirty="0">
                <a:solidFill>
                  <a:srgbClr val="002060"/>
                </a:solidFill>
                <a:latin typeface="Raleway" panose="020B0503030101060003" pitchFamily="34" charset="0"/>
              </a:endParaRPr>
            </a:p>
          </p:txBody>
        </p:sp>
        <p:sp>
          <p:nvSpPr>
            <p:cNvPr id="35" name="Rectángulo 34">
              <a:extLst>
                <a:ext uri="{FF2B5EF4-FFF2-40B4-BE49-F238E27FC236}">
                  <a16:creationId xmlns:a16="http://schemas.microsoft.com/office/drawing/2014/main" id="{581F10E3-BFB7-433E-9479-F7E70360DEF4}"/>
                </a:ext>
              </a:extLst>
            </p:cNvPr>
            <p:cNvSpPr/>
            <p:nvPr/>
          </p:nvSpPr>
          <p:spPr>
            <a:xfrm>
              <a:off x="798911" y="2840172"/>
              <a:ext cx="2199473" cy="171131"/>
            </a:xfrm>
            <a:prstGeom prst="rect">
              <a:avLst/>
            </a:prstGeom>
            <a:solidFill>
              <a:schemeClr val="bg1">
                <a:lumMod val="95000"/>
              </a:schemeClr>
            </a:solidFill>
            <a:ln w="952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4719" tIns="362360" rIns="724719" bIns="362360" numCol="1" spcCol="0" rtlCol="0" fromWordArt="0" anchor="ctr" anchorCtr="0" forceAA="0" compatLnSpc="1">
              <a:prstTxWarp prst="textNoShape">
                <a:avLst/>
              </a:prstTxWarp>
              <a:noAutofit/>
            </a:bodyPr>
            <a:lstStyle/>
            <a:p>
              <a:endParaRPr lang="es-ES" sz="1000" dirty="0">
                <a:solidFill>
                  <a:srgbClr val="002060"/>
                </a:solidFill>
                <a:latin typeface="Raleway" panose="020B0503030101060003" pitchFamily="34" charset="0"/>
              </a:endParaRPr>
            </a:p>
          </p:txBody>
        </p:sp>
        <p:sp>
          <p:nvSpPr>
            <p:cNvPr id="36" name="Rectángulo 35">
              <a:extLst>
                <a:ext uri="{FF2B5EF4-FFF2-40B4-BE49-F238E27FC236}">
                  <a16:creationId xmlns:a16="http://schemas.microsoft.com/office/drawing/2014/main" id="{FEF7D0BA-C685-418A-B9B6-C7A72492281D}"/>
                </a:ext>
              </a:extLst>
            </p:cNvPr>
            <p:cNvSpPr/>
            <p:nvPr/>
          </p:nvSpPr>
          <p:spPr>
            <a:xfrm>
              <a:off x="798911" y="3784418"/>
              <a:ext cx="2199473" cy="171131"/>
            </a:xfrm>
            <a:prstGeom prst="rect">
              <a:avLst/>
            </a:prstGeom>
            <a:solidFill>
              <a:schemeClr val="bg1">
                <a:lumMod val="95000"/>
              </a:schemeClr>
            </a:solidFill>
            <a:ln w="952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4719" tIns="362360" rIns="724719" bIns="362360" numCol="1" spcCol="0" rtlCol="0" fromWordArt="0" anchor="ctr" anchorCtr="0" forceAA="0" compatLnSpc="1">
              <a:prstTxWarp prst="textNoShape">
                <a:avLst/>
              </a:prstTxWarp>
              <a:noAutofit/>
            </a:bodyPr>
            <a:lstStyle/>
            <a:p>
              <a:endParaRPr lang="es-ES" sz="1000" dirty="0">
                <a:solidFill>
                  <a:srgbClr val="002060"/>
                </a:solidFill>
                <a:latin typeface="Raleway" panose="020B0503030101060003" pitchFamily="34" charset="0"/>
              </a:endParaRPr>
            </a:p>
          </p:txBody>
        </p:sp>
        <p:sp>
          <p:nvSpPr>
            <p:cNvPr id="37" name="Forma libre: forma 36">
              <a:extLst>
                <a:ext uri="{FF2B5EF4-FFF2-40B4-BE49-F238E27FC236}">
                  <a16:creationId xmlns:a16="http://schemas.microsoft.com/office/drawing/2014/main" id="{6FAA46F0-3E7C-4F78-8FAE-7041155A39B1}"/>
                </a:ext>
              </a:extLst>
            </p:cNvPr>
            <p:cNvSpPr/>
            <p:nvPr/>
          </p:nvSpPr>
          <p:spPr>
            <a:xfrm>
              <a:off x="798911" y="3016351"/>
              <a:ext cx="2199473" cy="761743"/>
            </a:xfrm>
            <a:custGeom>
              <a:avLst/>
              <a:gdLst>
                <a:gd name="connsiteX0" fmla="*/ 0 w 3807107"/>
                <a:gd name="connsiteY0" fmla="*/ 0 h 1121144"/>
                <a:gd name="connsiteX1" fmla="*/ 1635024 w 3807107"/>
                <a:gd name="connsiteY1" fmla="*/ 0 h 1121144"/>
                <a:gd name="connsiteX2" fmla="*/ 1660281 w 3807107"/>
                <a:gd name="connsiteY2" fmla="*/ 47393 h 1121144"/>
                <a:gd name="connsiteX3" fmla="*/ 1903553 w 3807107"/>
                <a:gd name="connsiteY3" fmla="*/ 178004 h 1121144"/>
                <a:gd name="connsiteX4" fmla="*/ 2146825 w 3807107"/>
                <a:gd name="connsiteY4" fmla="*/ 47393 h 1121144"/>
                <a:gd name="connsiteX5" fmla="*/ 2172082 w 3807107"/>
                <a:gd name="connsiteY5" fmla="*/ 0 h 1121144"/>
                <a:gd name="connsiteX6" fmla="*/ 3807107 w 3807107"/>
                <a:gd name="connsiteY6" fmla="*/ 0 h 1121144"/>
                <a:gd name="connsiteX7" fmla="*/ 3807107 w 3807107"/>
                <a:gd name="connsiteY7" fmla="*/ 345818 h 1121144"/>
                <a:gd name="connsiteX8" fmla="*/ 2184932 w 3807107"/>
                <a:gd name="connsiteY8" fmla="*/ 345818 h 1121144"/>
                <a:gd name="connsiteX9" fmla="*/ 2161042 w 3807107"/>
                <a:gd name="connsiteY9" fmla="*/ 348856 h 1121144"/>
                <a:gd name="connsiteX10" fmla="*/ 2091024 w 3807107"/>
                <a:gd name="connsiteY10" fmla="*/ 402421 h 1121144"/>
                <a:gd name="connsiteX11" fmla="*/ 2077954 w 3807107"/>
                <a:gd name="connsiteY11" fmla="*/ 438520 h 1121144"/>
                <a:gd name="connsiteX12" fmla="*/ 1983087 w 3807107"/>
                <a:gd name="connsiteY12" fmla="*/ 1121144 h 1121144"/>
                <a:gd name="connsiteX13" fmla="*/ 1824019 w 3807107"/>
                <a:gd name="connsiteY13" fmla="*/ 1121144 h 1121144"/>
                <a:gd name="connsiteX14" fmla="*/ 1729152 w 3807107"/>
                <a:gd name="connsiteY14" fmla="*/ 438515 h 1121144"/>
                <a:gd name="connsiteX15" fmla="*/ 1716083 w 3807107"/>
                <a:gd name="connsiteY15" fmla="*/ 402421 h 1121144"/>
                <a:gd name="connsiteX16" fmla="*/ 1646065 w 3807107"/>
                <a:gd name="connsiteY16" fmla="*/ 348856 h 1121144"/>
                <a:gd name="connsiteX17" fmla="*/ 1622175 w 3807107"/>
                <a:gd name="connsiteY17" fmla="*/ 345818 h 1121144"/>
                <a:gd name="connsiteX18" fmla="*/ 0 w 3807107"/>
                <a:gd name="connsiteY18" fmla="*/ 345818 h 1121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07107" h="1121144">
                  <a:moveTo>
                    <a:pt x="0" y="0"/>
                  </a:moveTo>
                  <a:lnTo>
                    <a:pt x="1635024" y="0"/>
                  </a:lnTo>
                  <a:lnTo>
                    <a:pt x="1660281" y="47393"/>
                  </a:lnTo>
                  <a:cubicBezTo>
                    <a:pt x="1718105" y="127161"/>
                    <a:pt x="1805614" y="178004"/>
                    <a:pt x="1903553" y="178004"/>
                  </a:cubicBezTo>
                  <a:cubicBezTo>
                    <a:pt x="2001493" y="178004"/>
                    <a:pt x="2089002" y="127161"/>
                    <a:pt x="2146825" y="47393"/>
                  </a:cubicBezTo>
                  <a:lnTo>
                    <a:pt x="2172082" y="0"/>
                  </a:lnTo>
                  <a:lnTo>
                    <a:pt x="3807107" y="0"/>
                  </a:lnTo>
                  <a:lnTo>
                    <a:pt x="3807107" y="345818"/>
                  </a:lnTo>
                  <a:lnTo>
                    <a:pt x="2184932" y="345818"/>
                  </a:lnTo>
                  <a:lnTo>
                    <a:pt x="2161042" y="348856"/>
                  </a:lnTo>
                  <a:cubicBezTo>
                    <a:pt x="2131474" y="356774"/>
                    <a:pt x="2106292" y="376172"/>
                    <a:pt x="2091024" y="402421"/>
                  </a:cubicBezTo>
                  <a:lnTo>
                    <a:pt x="2077954" y="438520"/>
                  </a:lnTo>
                  <a:lnTo>
                    <a:pt x="1983087" y="1121144"/>
                  </a:lnTo>
                  <a:lnTo>
                    <a:pt x="1824019" y="1121144"/>
                  </a:lnTo>
                  <a:lnTo>
                    <a:pt x="1729152" y="438515"/>
                  </a:lnTo>
                  <a:lnTo>
                    <a:pt x="1716083" y="402421"/>
                  </a:lnTo>
                  <a:cubicBezTo>
                    <a:pt x="1700816" y="376172"/>
                    <a:pt x="1675634" y="356774"/>
                    <a:pt x="1646065" y="348856"/>
                  </a:cubicBezTo>
                  <a:lnTo>
                    <a:pt x="1622175" y="345818"/>
                  </a:lnTo>
                  <a:lnTo>
                    <a:pt x="0" y="345818"/>
                  </a:lnTo>
                  <a:close/>
                </a:path>
              </a:pathLst>
            </a:custGeom>
            <a:solidFill>
              <a:srgbClr val="33CC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s-ES" sz="1000" dirty="0">
                <a:solidFill>
                  <a:srgbClr val="002060"/>
                </a:solidFill>
                <a:latin typeface="Raleway" panose="020B0503030101060003" pitchFamily="34" charset="0"/>
              </a:endParaRPr>
            </a:p>
          </p:txBody>
        </p:sp>
        <p:sp>
          <p:nvSpPr>
            <p:cNvPr id="38" name="CuadroTexto 37">
              <a:extLst>
                <a:ext uri="{FF2B5EF4-FFF2-40B4-BE49-F238E27FC236}">
                  <a16:creationId xmlns:a16="http://schemas.microsoft.com/office/drawing/2014/main" id="{31C1C228-9364-44DF-A263-B935FD54D5A4}"/>
                </a:ext>
              </a:extLst>
            </p:cNvPr>
            <p:cNvSpPr txBox="1"/>
            <p:nvPr/>
          </p:nvSpPr>
          <p:spPr>
            <a:xfrm>
              <a:off x="801451" y="2798609"/>
              <a:ext cx="550151" cy="246221"/>
            </a:xfrm>
            <a:prstGeom prst="rect">
              <a:avLst/>
            </a:prstGeom>
            <a:noFill/>
          </p:spPr>
          <p:txBody>
            <a:bodyPr wrap="none" rtlCol="0">
              <a:spAutoFit/>
            </a:bodyPr>
            <a:lstStyle/>
            <a:p>
              <a:r>
                <a:rPr lang="es-ES" sz="1000" dirty="0" err="1">
                  <a:solidFill>
                    <a:srgbClr val="002060"/>
                  </a:solidFill>
                  <a:latin typeface="Raleway" panose="020B0503030101060003" pitchFamily="34" charset="0"/>
                </a:rPr>
                <a:t>Donor</a:t>
              </a:r>
              <a:endParaRPr lang="es-ES" sz="1000" dirty="0">
                <a:solidFill>
                  <a:srgbClr val="002060"/>
                </a:solidFill>
                <a:latin typeface="Raleway" panose="020B0503030101060003" pitchFamily="34" charset="0"/>
              </a:endParaRPr>
            </a:p>
          </p:txBody>
        </p:sp>
        <p:sp>
          <p:nvSpPr>
            <p:cNvPr id="39" name="CuadroTexto 38">
              <a:extLst>
                <a:ext uri="{FF2B5EF4-FFF2-40B4-BE49-F238E27FC236}">
                  <a16:creationId xmlns:a16="http://schemas.microsoft.com/office/drawing/2014/main" id="{98B05F68-51A3-4893-88D5-DCDE3F2CF900}"/>
                </a:ext>
              </a:extLst>
            </p:cNvPr>
            <p:cNvSpPr txBox="1"/>
            <p:nvPr/>
          </p:nvSpPr>
          <p:spPr>
            <a:xfrm>
              <a:off x="801451" y="3011043"/>
              <a:ext cx="663964" cy="246221"/>
            </a:xfrm>
            <a:prstGeom prst="rect">
              <a:avLst/>
            </a:prstGeom>
            <a:noFill/>
          </p:spPr>
          <p:txBody>
            <a:bodyPr wrap="none" rtlCol="0">
              <a:spAutoFit/>
            </a:bodyPr>
            <a:lstStyle/>
            <a:p>
              <a:r>
                <a:rPr lang="es-ES" sz="1000" dirty="0">
                  <a:solidFill>
                    <a:srgbClr val="002060"/>
                  </a:solidFill>
                  <a:latin typeface="Raleway" panose="020B0503030101060003" pitchFamily="34" charset="0"/>
                </a:rPr>
                <a:t>Material</a:t>
              </a:r>
            </a:p>
          </p:txBody>
        </p:sp>
        <p:sp>
          <p:nvSpPr>
            <p:cNvPr id="40" name="CuadroTexto 39">
              <a:extLst>
                <a:ext uri="{FF2B5EF4-FFF2-40B4-BE49-F238E27FC236}">
                  <a16:creationId xmlns:a16="http://schemas.microsoft.com/office/drawing/2014/main" id="{5259815B-2A2E-46ED-B9C2-125A6762B7DE}"/>
                </a:ext>
              </a:extLst>
            </p:cNvPr>
            <p:cNvSpPr txBox="1"/>
            <p:nvPr/>
          </p:nvSpPr>
          <p:spPr>
            <a:xfrm>
              <a:off x="801451" y="3750059"/>
              <a:ext cx="731290" cy="246221"/>
            </a:xfrm>
            <a:prstGeom prst="rect">
              <a:avLst/>
            </a:prstGeom>
            <a:noFill/>
          </p:spPr>
          <p:txBody>
            <a:bodyPr wrap="none" rtlCol="0">
              <a:spAutoFit/>
            </a:bodyPr>
            <a:lstStyle/>
            <a:p>
              <a:r>
                <a:rPr lang="es-ES" sz="1000" dirty="0" err="1">
                  <a:solidFill>
                    <a:srgbClr val="002060"/>
                  </a:solidFill>
                  <a:latin typeface="Raleway" panose="020B0503030101060003" pitchFamily="34" charset="0"/>
                </a:rPr>
                <a:t>Acceptor</a:t>
              </a:r>
              <a:endParaRPr lang="es-ES" sz="1000" dirty="0">
                <a:solidFill>
                  <a:srgbClr val="002060"/>
                </a:solidFill>
                <a:latin typeface="Raleway" panose="020B0503030101060003" pitchFamily="34" charset="0"/>
              </a:endParaRPr>
            </a:p>
          </p:txBody>
        </p:sp>
        <p:sp>
          <p:nvSpPr>
            <p:cNvPr id="41" name="Trapecio 40">
              <a:extLst>
                <a:ext uri="{FF2B5EF4-FFF2-40B4-BE49-F238E27FC236}">
                  <a16:creationId xmlns:a16="http://schemas.microsoft.com/office/drawing/2014/main" id="{315055D5-4532-4DB1-9F9F-9341C99F3D15}"/>
                </a:ext>
              </a:extLst>
            </p:cNvPr>
            <p:cNvSpPr/>
            <p:nvPr/>
          </p:nvSpPr>
          <p:spPr>
            <a:xfrm rot="10800000">
              <a:off x="1833857" y="2478221"/>
              <a:ext cx="134662" cy="532002"/>
            </a:xfrm>
            <a:prstGeom prst="trapezoid">
              <a:avLst/>
            </a:prstGeom>
            <a:solidFill>
              <a:srgbClr val="00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00"/>
            </a:p>
          </p:txBody>
        </p:sp>
        <p:sp>
          <p:nvSpPr>
            <p:cNvPr id="42" name="CuadroTexto 41">
              <a:extLst>
                <a:ext uri="{FF2B5EF4-FFF2-40B4-BE49-F238E27FC236}">
                  <a16:creationId xmlns:a16="http://schemas.microsoft.com/office/drawing/2014/main" id="{B0A65F8D-73DD-4BC2-A021-C712B6F8B7D1}"/>
                </a:ext>
              </a:extLst>
            </p:cNvPr>
            <p:cNvSpPr txBox="1"/>
            <p:nvPr/>
          </p:nvSpPr>
          <p:spPr>
            <a:xfrm>
              <a:off x="2127504" y="2478220"/>
              <a:ext cx="870880" cy="246221"/>
            </a:xfrm>
            <a:prstGeom prst="rect">
              <a:avLst/>
            </a:prstGeom>
            <a:solidFill>
              <a:schemeClr val="bg1"/>
            </a:solidFill>
            <a:ln>
              <a:solidFill>
                <a:srgbClr val="002060"/>
              </a:solidFill>
            </a:ln>
          </p:spPr>
          <p:txBody>
            <a:bodyPr wrap="square" rtlCol="0">
              <a:spAutoFit/>
            </a:bodyPr>
            <a:lstStyle/>
            <a:p>
              <a:pPr algn="r"/>
              <a:r>
                <a:rPr lang="es-ES" sz="1000" dirty="0">
                  <a:solidFill>
                    <a:srgbClr val="002060"/>
                  </a:solidFill>
                  <a:latin typeface="Raleway" panose="020B0503030101060003" pitchFamily="34" charset="0"/>
                </a:rPr>
                <a:t>LIFT set-up</a:t>
              </a:r>
            </a:p>
          </p:txBody>
        </p:sp>
      </p:grpSp>
      <p:pic>
        <p:nvPicPr>
          <p:cNvPr id="55" name="Imagen 54">
            <a:extLst>
              <a:ext uri="{FF2B5EF4-FFF2-40B4-BE49-F238E27FC236}">
                <a16:creationId xmlns:a16="http://schemas.microsoft.com/office/drawing/2014/main" id="{2F2684B2-B872-48A4-83B4-C2A921A0C7C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44180" y="7424347"/>
            <a:ext cx="1858722" cy="1394725"/>
          </a:xfrm>
          <a:prstGeom prst="rect">
            <a:avLst/>
          </a:prstGeom>
          <a:noFill/>
          <a:ln>
            <a:noFill/>
          </a:ln>
        </p:spPr>
      </p:pic>
      <p:pic>
        <p:nvPicPr>
          <p:cNvPr id="4" name="Imagen 3" descr="Captura de pantalla de un celular&#10;&#10;Descripción generada automáticamente">
            <a:extLst>
              <a:ext uri="{FF2B5EF4-FFF2-40B4-BE49-F238E27FC236}">
                <a16:creationId xmlns:a16="http://schemas.microsoft.com/office/drawing/2014/main" id="{A56C5C94-4CE0-4FD3-A4FB-E41AB4BEB06D}"/>
              </a:ext>
            </a:extLst>
          </p:cNvPr>
          <p:cNvPicPr>
            <a:picLocks noChangeAspect="1"/>
          </p:cNvPicPr>
          <p:nvPr/>
        </p:nvPicPr>
        <p:blipFill rotWithShape="1">
          <a:blip r:embed="rId5">
            <a:extLst>
              <a:ext uri="{28A0092B-C50C-407E-A947-70E740481C1C}">
                <a14:useLocalDpi xmlns:a14="http://schemas.microsoft.com/office/drawing/2010/main" val="0"/>
              </a:ext>
            </a:extLst>
          </a:blip>
          <a:srcRect l="40034" t="30290" r="34133" b="38907"/>
          <a:stretch/>
        </p:blipFill>
        <p:spPr>
          <a:xfrm>
            <a:off x="2541625" y="7761709"/>
            <a:ext cx="805078" cy="720000"/>
          </a:xfrm>
          <a:prstGeom prst="rect">
            <a:avLst/>
          </a:prstGeom>
        </p:spPr>
      </p:pic>
      <p:sp>
        <p:nvSpPr>
          <p:cNvPr id="7" name="CuadroTexto 6">
            <a:extLst>
              <a:ext uri="{FF2B5EF4-FFF2-40B4-BE49-F238E27FC236}">
                <a16:creationId xmlns:a16="http://schemas.microsoft.com/office/drawing/2014/main" id="{E500EBF2-19AF-4E65-BA6D-C6CDA6E6770C}"/>
              </a:ext>
            </a:extLst>
          </p:cNvPr>
          <p:cNvSpPr txBox="1"/>
          <p:nvPr/>
        </p:nvSpPr>
        <p:spPr>
          <a:xfrm>
            <a:off x="2641915" y="7325697"/>
            <a:ext cx="420308" cy="246221"/>
          </a:xfrm>
          <a:prstGeom prst="rect">
            <a:avLst/>
          </a:prstGeom>
          <a:noFill/>
        </p:spPr>
        <p:txBody>
          <a:bodyPr wrap="none" rtlCol="0">
            <a:spAutoFit/>
          </a:bodyPr>
          <a:lstStyle/>
          <a:p>
            <a:r>
              <a:rPr lang="es-ES" sz="1000" dirty="0" err="1">
                <a:latin typeface="+mn-lt"/>
              </a:rPr>
              <a:t>Inlet</a:t>
            </a:r>
            <a:endParaRPr lang="es-ES" sz="1000" dirty="0">
              <a:latin typeface="+mn-lt"/>
            </a:endParaRPr>
          </a:p>
        </p:txBody>
      </p:sp>
      <p:cxnSp>
        <p:nvCxnSpPr>
          <p:cNvPr id="9" name="Conector recto de flecha 8">
            <a:extLst>
              <a:ext uri="{FF2B5EF4-FFF2-40B4-BE49-F238E27FC236}">
                <a16:creationId xmlns:a16="http://schemas.microsoft.com/office/drawing/2014/main" id="{45DE46B2-B9B3-44AA-802A-CE11A08FFED7}"/>
              </a:ext>
            </a:extLst>
          </p:cNvPr>
          <p:cNvCxnSpPr>
            <a:cxnSpLocks/>
            <a:endCxn id="4" idx="0"/>
          </p:cNvCxnSpPr>
          <p:nvPr/>
        </p:nvCxnSpPr>
        <p:spPr>
          <a:xfrm>
            <a:off x="2857500" y="7546340"/>
            <a:ext cx="86664" cy="2153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CuadroTexto 62">
            <a:extLst>
              <a:ext uri="{FF2B5EF4-FFF2-40B4-BE49-F238E27FC236}">
                <a16:creationId xmlns:a16="http://schemas.microsoft.com/office/drawing/2014/main" id="{B2B36B0B-FC0C-4BF8-B096-AC90EBA9440E}"/>
              </a:ext>
            </a:extLst>
          </p:cNvPr>
          <p:cNvSpPr txBox="1"/>
          <p:nvPr/>
        </p:nvSpPr>
        <p:spPr>
          <a:xfrm>
            <a:off x="2149787" y="7572054"/>
            <a:ext cx="468398" cy="246221"/>
          </a:xfrm>
          <a:prstGeom prst="rect">
            <a:avLst/>
          </a:prstGeom>
          <a:noFill/>
        </p:spPr>
        <p:txBody>
          <a:bodyPr wrap="none" rtlCol="0">
            <a:spAutoFit/>
          </a:bodyPr>
          <a:lstStyle/>
          <a:p>
            <a:r>
              <a:rPr lang="es-ES" sz="1000" dirty="0">
                <a:latin typeface="+mn-lt"/>
              </a:rPr>
              <a:t>Paste</a:t>
            </a:r>
          </a:p>
        </p:txBody>
      </p:sp>
      <p:cxnSp>
        <p:nvCxnSpPr>
          <p:cNvPr id="64" name="Conector recto de flecha 63">
            <a:extLst>
              <a:ext uri="{FF2B5EF4-FFF2-40B4-BE49-F238E27FC236}">
                <a16:creationId xmlns:a16="http://schemas.microsoft.com/office/drawing/2014/main" id="{128D666A-A1E9-4C2C-A7EF-80303923DE54}"/>
              </a:ext>
            </a:extLst>
          </p:cNvPr>
          <p:cNvCxnSpPr>
            <a:cxnSpLocks/>
          </p:cNvCxnSpPr>
          <p:nvPr/>
        </p:nvCxnSpPr>
        <p:spPr>
          <a:xfrm>
            <a:off x="2392680" y="7767320"/>
            <a:ext cx="152400" cy="1244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CuadroTexto 67">
            <a:extLst>
              <a:ext uri="{FF2B5EF4-FFF2-40B4-BE49-F238E27FC236}">
                <a16:creationId xmlns:a16="http://schemas.microsoft.com/office/drawing/2014/main" id="{AAF6D38A-7C79-4536-9DF9-4A9AC09BA75D}"/>
              </a:ext>
            </a:extLst>
          </p:cNvPr>
          <p:cNvSpPr txBox="1"/>
          <p:nvPr/>
        </p:nvSpPr>
        <p:spPr>
          <a:xfrm>
            <a:off x="2471907" y="8574477"/>
            <a:ext cx="654346" cy="246221"/>
          </a:xfrm>
          <a:prstGeom prst="rect">
            <a:avLst/>
          </a:prstGeom>
          <a:noFill/>
        </p:spPr>
        <p:txBody>
          <a:bodyPr wrap="none" rtlCol="0">
            <a:spAutoFit/>
          </a:bodyPr>
          <a:lstStyle/>
          <a:p>
            <a:r>
              <a:rPr lang="es-ES" sz="1000" dirty="0" err="1">
                <a:latin typeface="+mn-lt"/>
              </a:rPr>
              <a:t>Acceptor</a:t>
            </a:r>
            <a:endParaRPr lang="es-ES" sz="1000" dirty="0">
              <a:latin typeface="+mn-lt"/>
            </a:endParaRPr>
          </a:p>
        </p:txBody>
      </p:sp>
      <p:cxnSp>
        <p:nvCxnSpPr>
          <p:cNvPr id="69" name="Conector recto de flecha 68">
            <a:extLst>
              <a:ext uri="{FF2B5EF4-FFF2-40B4-BE49-F238E27FC236}">
                <a16:creationId xmlns:a16="http://schemas.microsoft.com/office/drawing/2014/main" id="{1F07266C-419B-4855-A08B-590C3B31B03F}"/>
              </a:ext>
            </a:extLst>
          </p:cNvPr>
          <p:cNvCxnSpPr>
            <a:cxnSpLocks/>
            <a:endCxn id="4" idx="2"/>
          </p:cNvCxnSpPr>
          <p:nvPr/>
        </p:nvCxnSpPr>
        <p:spPr>
          <a:xfrm flipV="1">
            <a:off x="2799080" y="8481709"/>
            <a:ext cx="145084" cy="1441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24">
            <a:extLst>
              <a:ext uri="{FF2B5EF4-FFF2-40B4-BE49-F238E27FC236}">
                <a16:creationId xmlns:a16="http://schemas.microsoft.com/office/drawing/2014/main" id="{4CE4A068-2DA4-4230-8178-F8E50006F697}"/>
              </a:ext>
            </a:extLst>
          </p:cNvPr>
          <p:cNvSpPr txBox="1">
            <a:spLocks noChangeArrowheads="1"/>
          </p:cNvSpPr>
          <p:nvPr/>
        </p:nvSpPr>
        <p:spPr bwMode="auto">
          <a:xfrm>
            <a:off x="1498701" y="4136239"/>
            <a:ext cx="79989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LIFT setup</a:t>
            </a:r>
          </a:p>
        </p:txBody>
      </p:sp>
      <p:sp>
        <p:nvSpPr>
          <p:cNvPr id="73" name="TextBox 24">
            <a:extLst>
              <a:ext uri="{FF2B5EF4-FFF2-40B4-BE49-F238E27FC236}">
                <a16:creationId xmlns:a16="http://schemas.microsoft.com/office/drawing/2014/main" id="{FE6157F3-8729-4703-9B38-4BB8DDA15798}"/>
              </a:ext>
            </a:extLst>
          </p:cNvPr>
          <p:cNvSpPr txBox="1">
            <a:spLocks noChangeArrowheads="1"/>
          </p:cNvSpPr>
          <p:nvPr/>
        </p:nvSpPr>
        <p:spPr bwMode="auto">
          <a:xfrm>
            <a:off x="707628" y="8943167"/>
            <a:ext cx="238205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Pressure function (left) and initial geometry (right)</a:t>
            </a:r>
          </a:p>
        </p:txBody>
      </p:sp>
      <p:grpSp>
        <p:nvGrpSpPr>
          <p:cNvPr id="4096" name="Grupo 4095">
            <a:extLst>
              <a:ext uri="{FF2B5EF4-FFF2-40B4-BE49-F238E27FC236}">
                <a16:creationId xmlns:a16="http://schemas.microsoft.com/office/drawing/2014/main" id="{EF6B7FAC-60F8-44AB-8289-6AFD6617BF98}"/>
              </a:ext>
            </a:extLst>
          </p:cNvPr>
          <p:cNvGrpSpPr/>
          <p:nvPr/>
        </p:nvGrpSpPr>
        <p:grpSpPr>
          <a:xfrm>
            <a:off x="4228416" y="2400661"/>
            <a:ext cx="1585098" cy="1070414"/>
            <a:chOff x="4228416" y="2400661"/>
            <a:chExt cx="1585098" cy="1070414"/>
          </a:xfrm>
        </p:grpSpPr>
        <p:sp>
          <p:nvSpPr>
            <p:cNvPr id="4136" name="TextBox 25"/>
            <p:cNvSpPr txBox="1">
              <a:spLocks noChangeArrowheads="1"/>
            </p:cNvSpPr>
            <p:nvPr/>
          </p:nvSpPr>
          <p:spPr bwMode="auto">
            <a:xfrm>
              <a:off x="4314615" y="3336425"/>
              <a:ext cx="1413844"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Non- transference regime</a:t>
              </a:r>
            </a:p>
          </p:txBody>
        </p:sp>
        <p:pic>
          <p:nvPicPr>
            <p:cNvPr id="21" name="Imagen 20">
              <a:extLst>
                <a:ext uri="{FF2B5EF4-FFF2-40B4-BE49-F238E27FC236}">
                  <a16:creationId xmlns:a16="http://schemas.microsoft.com/office/drawing/2014/main" id="{E3EF3598-93E3-4558-8E65-1123E22A82A6}"/>
                </a:ext>
              </a:extLst>
            </p:cNvPr>
            <p:cNvPicPr>
              <a:picLocks noChangeAspect="1"/>
            </p:cNvPicPr>
            <p:nvPr/>
          </p:nvPicPr>
          <p:blipFill>
            <a:blip r:embed="rId6"/>
            <a:stretch>
              <a:fillRect/>
            </a:stretch>
          </p:blipFill>
          <p:spPr>
            <a:xfrm>
              <a:off x="4228416" y="2400661"/>
              <a:ext cx="1585098" cy="905335"/>
            </a:xfrm>
            <a:prstGeom prst="rect">
              <a:avLst/>
            </a:prstGeom>
          </p:spPr>
        </p:pic>
      </p:grpSp>
      <p:grpSp>
        <p:nvGrpSpPr>
          <p:cNvPr id="62" name="Grupo 61">
            <a:extLst>
              <a:ext uri="{FF2B5EF4-FFF2-40B4-BE49-F238E27FC236}">
                <a16:creationId xmlns:a16="http://schemas.microsoft.com/office/drawing/2014/main" id="{BAA479DE-8B4A-42E3-84FF-88D66D6BCE49}"/>
              </a:ext>
            </a:extLst>
          </p:cNvPr>
          <p:cNvGrpSpPr/>
          <p:nvPr/>
        </p:nvGrpSpPr>
        <p:grpSpPr>
          <a:xfrm>
            <a:off x="3919467" y="3569110"/>
            <a:ext cx="2314782" cy="1277381"/>
            <a:chOff x="3919467" y="3596764"/>
            <a:chExt cx="2314782" cy="1277381"/>
          </a:xfrm>
        </p:grpSpPr>
        <p:sp>
          <p:nvSpPr>
            <p:cNvPr id="4137" name="TextBox 26"/>
            <p:cNvSpPr txBox="1">
              <a:spLocks noChangeArrowheads="1"/>
            </p:cNvSpPr>
            <p:nvPr/>
          </p:nvSpPr>
          <p:spPr bwMode="auto">
            <a:xfrm>
              <a:off x="4488541" y="4739495"/>
              <a:ext cx="1065991"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Dot transference</a:t>
              </a:r>
            </a:p>
          </p:txBody>
        </p:sp>
        <p:pic>
          <p:nvPicPr>
            <p:cNvPr id="27" name="Imagen 26">
              <a:extLst>
                <a:ext uri="{FF2B5EF4-FFF2-40B4-BE49-F238E27FC236}">
                  <a16:creationId xmlns:a16="http://schemas.microsoft.com/office/drawing/2014/main" id="{52797F6A-0654-4AB1-9C86-A1BAF7EAD26E}"/>
                </a:ext>
              </a:extLst>
            </p:cNvPr>
            <p:cNvPicPr>
              <a:picLocks noChangeAspect="1"/>
            </p:cNvPicPr>
            <p:nvPr/>
          </p:nvPicPr>
          <p:blipFill>
            <a:blip r:embed="rId7"/>
            <a:stretch>
              <a:fillRect/>
            </a:stretch>
          </p:blipFill>
          <p:spPr>
            <a:xfrm>
              <a:off x="3919467" y="3596764"/>
              <a:ext cx="2314782" cy="1117053"/>
            </a:xfrm>
            <a:prstGeom prst="rect">
              <a:avLst/>
            </a:prstGeom>
          </p:spPr>
        </p:pic>
      </p:grpSp>
      <p:grpSp>
        <p:nvGrpSpPr>
          <p:cNvPr id="61" name="Grupo 60">
            <a:extLst>
              <a:ext uri="{FF2B5EF4-FFF2-40B4-BE49-F238E27FC236}">
                <a16:creationId xmlns:a16="http://schemas.microsoft.com/office/drawing/2014/main" id="{53E9C4EA-E42C-45B8-8533-304562C1CC7D}"/>
              </a:ext>
            </a:extLst>
          </p:cNvPr>
          <p:cNvGrpSpPr/>
          <p:nvPr/>
        </p:nvGrpSpPr>
        <p:grpSpPr>
          <a:xfrm>
            <a:off x="3790203" y="6322503"/>
            <a:ext cx="2461522" cy="1070049"/>
            <a:chOff x="3790203" y="6322503"/>
            <a:chExt cx="2461522" cy="1070049"/>
          </a:xfrm>
        </p:grpSpPr>
        <p:sp>
          <p:nvSpPr>
            <p:cNvPr id="4139" name="TextBox 28"/>
            <p:cNvSpPr txBox="1">
              <a:spLocks noChangeArrowheads="1"/>
            </p:cNvSpPr>
            <p:nvPr/>
          </p:nvSpPr>
          <p:spPr bwMode="auto">
            <a:xfrm>
              <a:off x="4436676" y="7257902"/>
              <a:ext cx="1168584"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6</a:t>
              </a:r>
              <a:r>
                <a:rPr lang="en-US" altLang="en-US" sz="750" dirty="0">
                  <a:cs typeface="Arial" panose="020B0604020202020204" pitchFamily="34" charset="0"/>
                </a:rPr>
                <a:t>. Columnar structure</a:t>
              </a:r>
            </a:p>
          </p:txBody>
        </p:sp>
        <p:pic>
          <p:nvPicPr>
            <p:cNvPr id="57" name="Imagen 56">
              <a:extLst>
                <a:ext uri="{FF2B5EF4-FFF2-40B4-BE49-F238E27FC236}">
                  <a16:creationId xmlns:a16="http://schemas.microsoft.com/office/drawing/2014/main" id="{FB4333A3-AE5C-46A6-A38A-4B7BADBC4711}"/>
                </a:ext>
              </a:extLst>
            </p:cNvPr>
            <p:cNvPicPr>
              <a:picLocks noChangeAspect="1"/>
            </p:cNvPicPr>
            <p:nvPr/>
          </p:nvPicPr>
          <p:blipFill>
            <a:blip r:embed="rId8"/>
            <a:stretch>
              <a:fillRect/>
            </a:stretch>
          </p:blipFill>
          <p:spPr>
            <a:xfrm>
              <a:off x="3790203" y="6322503"/>
              <a:ext cx="2461522" cy="912268"/>
            </a:xfrm>
            <a:prstGeom prst="rect">
              <a:avLst/>
            </a:prstGeom>
          </p:spPr>
        </p:pic>
      </p:grpSp>
      <p:grpSp>
        <p:nvGrpSpPr>
          <p:cNvPr id="60" name="Grupo 59">
            <a:extLst>
              <a:ext uri="{FF2B5EF4-FFF2-40B4-BE49-F238E27FC236}">
                <a16:creationId xmlns:a16="http://schemas.microsoft.com/office/drawing/2014/main" id="{F2B1CCDE-1052-4872-AEE4-E5D6A06EB1AA}"/>
              </a:ext>
            </a:extLst>
          </p:cNvPr>
          <p:cNvGrpSpPr/>
          <p:nvPr/>
        </p:nvGrpSpPr>
        <p:grpSpPr>
          <a:xfrm>
            <a:off x="3851321" y="4944526"/>
            <a:ext cx="2339286" cy="1279941"/>
            <a:chOff x="3851321" y="4926964"/>
            <a:chExt cx="2339286" cy="1279941"/>
          </a:xfrm>
        </p:grpSpPr>
        <p:pic>
          <p:nvPicPr>
            <p:cNvPr id="59" name="Imagen 58">
              <a:extLst>
                <a:ext uri="{FF2B5EF4-FFF2-40B4-BE49-F238E27FC236}">
                  <a16:creationId xmlns:a16="http://schemas.microsoft.com/office/drawing/2014/main" id="{467019EF-4F38-46C8-97F5-57EC848E05B0}"/>
                </a:ext>
              </a:extLst>
            </p:cNvPr>
            <p:cNvPicPr>
              <a:picLocks noChangeAspect="1"/>
            </p:cNvPicPr>
            <p:nvPr/>
          </p:nvPicPr>
          <p:blipFill>
            <a:blip r:embed="rId9"/>
            <a:stretch>
              <a:fillRect/>
            </a:stretch>
          </p:blipFill>
          <p:spPr>
            <a:xfrm>
              <a:off x="3851321" y="4926964"/>
              <a:ext cx="2339286" cy="1116478"/>
            </a:xfrm>
            <a:prstGeom prst="rect">
              <a:avLst/>
            </a:prstGeom>
          </p:spPr>
        </p:pic>
        <p:sp>
          <p:nvSpPr>
            <p:cNvPr id="88" name="TextBox 28">
              <a:extLst>
                <a:ext uri="{FF2B5EF4-FFF2-40B4-BE49-F238E27FC236}">
                  <a16:creationId xmlns:a16="http://schemas.microsoft.com/office/drawing/2014/main" id="{780C2616-F70C-466D-B0C5-C7974D12D764}"/>
                </a:ext>
              </a:extLst>
            </p:cNvPr>
            <p:cNvSpPr txBox="1">
              <a:spLocks noChangeArrowheads="1"/>
            </p:cNvSpPr>
            <p:nvPr/>
          </p:nvSpPr>
          <p:spPr bwMode="auto">
            <a:xfrm>
              <a:off x="4490142" y="6072255"/>
              <a:ext cx="1062785"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Explosive regime</a:t>
              </a:r>
            </a:p>
          </p:txBody>
        </p:sp>
      </p:gr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440</Words>
  <Application>Microsoft Office PowerPoint</Application>
  <PresentationFormat>A4 (210 x 297 mm)</PresentationFormat>
  <Paragraphs>36</Paragraphs>
  <Slides>1</Slides>
  <Notes>1</Notes>
  <HiddenSlides>1</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Calibri</vt:lpstr>
      <vt:lpstr>Cambria Math</vt:lpstr>
      <vt:lpstr>Raleway</vt:lpstr>
      <vt:lpstr>Office Theme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2020-09-18T13:12:00Z</dcterms:modified>
</cp:coreProperties>
</file>